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02E9E-0A47-46B0-B8F1-A39CBF117D76}" v="11" dt="2022-10-10T20:24:32.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Stephens" userId="18c1251e-e8f9-4143-a617-317dfa17c5db" providerId="ADAL" clId="{D0AE2FFB-4994-4773-B142-4F45BF00D918}"/>
    <pc:docChg chg="modSld">
      <pc:chgData name="Laura Stephens" userId="18c1251e-e8f9-4143-a617-317dfa17c5db" providerId="ADAL" clId="{D0AE2FFB-4994-4773-B142-4F45BF00D918}" dt="2022-09-20T21:18:25.104" v="2" actId="13926"/>
      <pc:docMkLst>
        <pc:docMk/>
      </pc:docMkLst>
      <pc:sldChg chg="modSp mod">
        <pc:chgData name="Laura Stephens" userId="18c1251e-e8f9-4143-a617-317dfa17c5db" providerId="ADAL" clId="{D0AE2FFB-4994-4773-B142-4F45BF00D918}" dt="2022-09-20T21:18:25.104" v="2" actId="13926"/>
        <pc:sldMkLst>
          <pc:docMk/>
          <pc:sldMk cId="1466596474" sldId="256"/>
        </pc:sldMkLst>
        <pc:graphicFrameChg chg="modGraphic">
          <ac:chgData name="Laura Stephens" userId="18c1251e-e8f9-4143-a617-317dfa17c5db" providerId="ADAL" clId="{D0AE2FFB-4994-4773-B142-4F45BF00D918}" dt="2022-09-20T21:18:25.104" v="2" actId="13926"/>
          <ac:graphicFrameMkLst>
            <pc:docMk/>
            <pc:sldMk cId="1466596474" sldId="256"/>
            <ac:graphicFrameMk id="5" creationId="{4AB3A351-286A-4809-9B3F-6B77C59F4FCF}"/>
          </ac:graphicFrameMkLst>
        </pc:graphicFrameChg>
        <pc:graphicFrameChg chg="modGraphic">
          <ac:chgData name="Laura Stephens" userId="18c1251e-e8f9-4143-a617-317dfa17c5db" providerId="ADAL" clId="{D0AE2FFB-4994-4773-B142-4F45BF00D918}" dt="2022-09-20T21:18:21.776" v="1" actId="13926"/>
          <ac:graphicFrameMkLst>
            <pc:docMk/>
            <pc:sldMk cId="1466596474" sldId="256"/>
            <ac:graphicFrameMk id="18" creationId="{0CE7171C-2F19-4C5F-8467-810DBC8DC23D}"/>
          </ac:graphicFrameMkLst>
        </pc:graphicFrameChg>
        <pc:graphicFrameChg chg="modGraphic">
          <ac:chgData name="Laura Stephens" userId="18c1251e-e8f9-4143-a617-317dfa17c5db" providerId="ADAL" clId="{D0AE2FFB-4994-4773-B142-4F45BF00D918}" dt="2022-09-20T21:18:18.196" v="0" actId="13926"/>
          <ac:graphicFrameMkLst>
            <pc:docMk/>
            <pc:sldMk cId="1466596474" sldId="256"/>
            <ac:graphicFrameMk id="21" creationId="{47D747D7-F77C-43D6-A4AF-5B1EE838F226}"/>
          </ac:graphicFrameMkLst>
        </pc:graphicFrameChg>
      </pc:sldChg>
    </pc:docChg>
  </pc:docChgLst>
  <pc:docChgLst>
    <pc:chgData name="Laura Stephens" userId="S::laura.stephens@willow.sandmat.uk::18c1251e-e8f9-4143-a617-317dfa17c5db" providerId="AD" clId="Web-{F5502E9E-0A47-46B0-B8F1-A39CBF117D76}"/>
    <pc:docChg chg="modSld">
      <pc:chgData name="Laura Stephens" userId="S::laura.stephens@willow.sandmat.uk::18c1251e-e8f9-4143-a617-317dfa17c5db" providerId="AD" clId="Web-{F5502E9E-0A47-46B0-B8F1-A39CBF117D76}" dt="2022-10-10T20:24:19.996" v="7"/>
      <pc:docMkLst>
        <pc:docMk/>
      </pc:docMkLst>
      <pc:sldChg chg="modSp">
        <pc:chgData name="Laura Stephens" userId="S::laura.stephens@willow.sandmat.uk::18c1251e-e8f9-4143-a617-317dfa17c5db" providerId="AD" clId="Web-{F5502E9E-0A47-46B0-B8F1-A39CBF117D76}" dt="2022-10-10T20:24:19.996" v="7"/>
        <pc:sldMkLst>
          <pc:docMk/>
          <pc:sldMk cId="1466596474" sldId="256"/>
        </pc:sldMkLst>
        <pc:graphicFrameChg chg="mod modGraphic">
          <ac:chgData name="Laura Stephens" userId="S::laura.stephens@willow.sandmat.uk::18c1251e-e8f9-4143-a617-317dfa17c5db" providerId="AD" clId="Web-{F5502E9E-0A47-46B0-B8F1-A39CBF117D76}" dt="2022-10-10T20:24:19.996" v="7"/>
          <ac:graphicFrameMkLst>
            <pc:docMk/>
            <pc:sldMk cId="1466596474" sldId="256"/>
            <ac:graphicFrameMk id="18" creationId="{0CE7171C-2F19-4C5F-8467-810DBC8DC23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dirty="0"/>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dirty="0">
                <a:solidFill>
                  <a:srgbClr val="7BAFD4"/>
                </a:solidFill>
                <a:latin typeface="PT Sans"/>
                <a:ea typeface="PT Sans"/>
                <a:cs typeface="PT Sans"/>
                <a:sym typeface="PT Sans"/>
              </a:rPr>
              <a:t>| Taking PRIDE in all we do |</a:t>
            </a:r>
            <a:endParaRPr sz="1200" dirty="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dirty="0">
                <a:solidFill>
                  <a:schemeClr val="lt1"/>
                </a:solidFill>
                <a:latin typeface="PT Sans"/>
                <a:ea typeface="PT Sans"/>
                <a:cs typeface="PT Sans"/>
                <a:sym typeface="PT Sans"/>
              </a:rPr>
              <a:t>Willow Primary Academy</a:t>
            </a:r>
            <a:r>
              <a:rPr lang="en-GB" sz="1400" dirty="0">
                <a:solidFill>
                  <a:schemeClr val="lt1"/>
                </a:solidFill>
                <a:latin typeface="PT Sans"/>
                <a:ea typeface="PT Sans"/>
                <a:cs typeface="PT Sans"/>
                <a:sym typeface="PT Sans"/>
              </a:rPr>
              <a:t> </a:t>
            </a:r>
            <a:r>
              <a:rPr lang="en-GB" sz="1400" dirty="0">
                <a:solidFill>
                  <a:srgbClr val="FFFFFF"/>
                </a:solidFill>
                <a:latin typeface="PT Sans"/>
                <a:ea typeface="PT Sans"/>
                <a:cs typeface="PT Sans"/>
                <a:sym typeface="PT Sans"/>
              </a:rPr>
              <a:t> </a:t>
            </a:r>
            <a:endParaRPr sz="1400" dirty="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dirty="0"/>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F4A8BE-FD45-43C4-B6EF-CD0B86F9699B}"/>
              </a:ext>
            </a:extLst>
          </p:cNvPr>
          <p:cNvSpPr txBox="1"/>
          <p:nvPr/>
        </p:nvSpPr>
        <p:spPr>
          <a:xfrm>
            <a:off x="3407531" y="131738"/>
            <a:ext cx="4791780" cy="369332"/>
          </a:xfrm>
          <a:prstGeom prst="rect">
            <a:avLst/>
          </a:prstGeom>
          <a:noFill/>
        </p:spPr>
        <p:txBody>
          <a:bodyPr wrap="square" rtlCol="0">
            <a:spAutoFit/>
          </a:bodyPr>
          <a:lstStyle/>
          <a:p>
            <a:r>
              <a:rPr lang="en-GB" dirty="0">
                <a:solidFill>
                  <a:srgbClr val="002060"/>
                </a:solidFill>
              </a:rPr>
              <a:t>Modern Foreign Languages Curriculum Rationale</a:t>
            </a:r>
          </a:p>
        </p:txBody>
      </p:sp>
      <p:graphicFrame>
        <p:nvGraphicFramePr>
          <p:cNvPr id="5" name="Table 5">
            <a:extLst>
              <a:ext uri="{FF2B5EF4-FFF2-40B4-BE49-F238E27FC236}">
                <a16:creationId xmlns:a16="http://schemas.microsoft.com/office/drawing/2014/main" id="{4AB3A351-286A-4809-9B3F-6B77C59F4FCF}"/>
              </a:ext>
            </a:extLst>
          </p:cNvPr>
          <p:cNvGraphicFramePr>
            <a:graphicFrameLocks noGrp="1"/>
          </p:cNvGraphicFramePr>
          <p:nvPr>
            <p:extLst>
              <p:ext uri="{D42A27DB-BD31-4B8C-83A1-F6EECF244321}">
                <p14:modId xmlns:p14="http://schemas.microsoft.com/office/powerpoint/2010/main" val="1710517327"/>
              </p:ext>
            </p:extLst>
          </p:nvPr>
        </p:nvGraphicFramePr>
        <p:xfrm>
          <a:off x="245597" y="537646"/>
          <a:ext cx="3702051" cy="5383466"/>
        </p:xfrm>
        <a:graphic>
          <a:graphicData uri="http://schemas.openxmlformats.org/drawingml/2006/table">
            <a:tbl>
              <a:tblPr firstRow="1" bandRow="1">
                <a:tableStyleId>{21E4AEA4-8DFA-4A89-87EB-49C32662AFE0}</a:tableStyleId>
              </a:tblPr>
              <a:tblGrid>
                <a:gridCol w="1368426">
                  <a:extLst>
                    <a:ext uri="{9D8B030D-6E8A-4147-A177-3AD203B41FA5}">
                      <a16:colId xmlns:a16="http://schemas.microsoft.com/office/drawing/2014/main" val="1017976595"/>
                    </a:ext>
                  </a:extLst>
                </a:gridCol>
                <a:gridCol w="2333625">
                  <a:extLst>
                    <a:ext uri="{9D8B030D-6E8A-4147-A177-3AD203B41FA5}">
                      <a16:colId xmlns:a16="http://schemas.microsoft.com/office/drawing/2014/main" val="1738872360"/>
                    </a:ext>
                  </a:extLst>
                </a:gridCol>
              </a:tblGrid>
              <a:tr h="393805">
                <a:tc gridSpan="2">
                  <a:txBody>
                    <a:bodyPr/>
                    <a:lstStyle/>
                    <a:p>
                      <a:pPr algn="ctr"/>
                      <a:r>
                        <a:rPr lang="en-GB" dirty="0"/>
                        <a:t>INTENT</a:t>
                      </a:r>
                    </a:p>
                  </a:txBody>
                  <a:tcPr/>
                </a:tc>
                <a:tc hMerge="1">
                  <a:txBody>
                    <a:bodyPr/>
                    <a:lstStyle/>
                    <a:p>
                      <a:endParaRPr lang="en-GB" dirty="0"/>
                    </a:p>
                  </a:txBody>
                  <a:tcPr/>
                </a:tc>
                <a:extLst>
                  <a:ext uri="{0D108BD9-81ED-4DB2-BD59-A6C34878D82A}">
                    <a16:rowId xmlns:a16="http://schemas.microsoft.com/office/drawing/2014/main" val="3641117611"/>
                  </a:ext>
                </a:extLst>
              </a:tr>
              <a:tr h="1017330">
                <a:tc>
                  <a:txBody>
                    <a:bodyPr/>
                    <a:lstStyle/>
                    <a:p>
                      <a:pPr algn="ctr"/>
                      <a:r>
                        <a:rPr lang="en-GB" sz="1200" b="1" dirty="0"/>
                        <a:t>Alignment</a:t>
                      </a:r>
                    </a:p>
                  </a:txBody>
                  <a:tcPr anchor="ctr"/>
                </a:tc>
                <a:tc>
                  <a:txBody>
                    <a:bodyPr/>
                    <a:lstStyle/>
                    <a:p>
                      <a:r>
                        <a:rPr lang="en-GB" sz="700" dirty="0"/>
                        <a:t>At Willow Primary Academy we learn French as a Modern Foreign Language. Modern Foreign Languages are not explicitly taught to Key Stage 1 at our school. Willow Primary Academy uses the new Primary Curriculum objectives as guidance for teaching MFL at KS2. The EYFS Early Learning Goals are used for our youngest pupils in Reception.</a:t>
                      </a:r>
                    </a:p>
                  </a:txBody>
                  <a:tcPr anchor="ctr"/>
                </a:tc>
                <a:extLst>
                  <a:ext uri="{0D108BD9-81ED-4DB2-BD59-A6C34878D82A}">
                    <a16:rowId xmlns:a16="http://schemas.microsoft.com/office/drawing/2014/main" val="4040309476"/>
                  </a:ext>
                </a:extLst>
              </a:tr>
              <a:tr h="1017330">
                <a:tc>
                  <a:txBody>
                    <a:bodyPr/>
                    <a:lstStyle/>
                    <a:p>
                      <a:pPr algn="ctr"/>
                      <a:r>
                        <a:rPr lang="en-GB" sz="1200" b="1" dirty="0"/>
                        <a:t>End Points</a:t>
                      </a:r>
                    </a:p>
                  </a:txBody>
                  <a:tcPr anchor="ctr"/>
                </a:tc>
                <a:tc>
                  <a:txBody>
                    <a:bodyPr/>
                    <a:lstStyle/>
                    <a:p>
                      <a:r>
                        <a:rPr lang="en-GB" sz="700" dirty="0"/>
                        <a:t>A high quality languages education should foster children’s curiosity and deepen their understanding of the world. At Willow Primary Academy we are committed to ensuring that competence and enthusiasm in learning another language enables children to interpret, create and exchange meaning within and across cultures. The teaching should enable pupils to express their ideas and thoughts in another language and to understand and respond to its speakers, both in speech and in writing. It should also provide opportunities for them to communicate for practical purposes.</a:t>
                      </a:r>
                    </a:p>
                  </a:txBody>
                  <a:tcPr anchor="ctr"/>
                </a:tc>
                <a:extLst>
                  <a:ext uri="{0D108BD9-81ED-4DB2-BD59-A6C34878D82A}">
                    <a16:rowId xmlns:a16="http://schemas.microsoft.com/office/drawing/2014/main" val="887063259"/>
                  </a:ext>
                </a:extLst>
              </a:tr>
              <a:tr h="1132190">
                <a:tc>
                  <a:txBody>
                    <a:bodyPr/>
                    <a:lstStyle/>
                    <a:p>
                      <a:pPr algn="ctr"/>
                      <a:r>
                        <a:rPr lang="en-GB" sz="1200" b="1" dirty="0"/>
                        <a:t>Sequencing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t>The Modern Foreign Languages content has been organised so that children will make progress in their year group and so that progress will be made in the core skills of learning (listening, speaking, reading and writing) across years 3, 4, 5 and 6, building on the previous year.</a:t>
                      </a:r>
                      <a:endParaRPr kumimoji="0" lang="en-GB" sz="700" b="0" i="0" u="none" strike="noStrike" kern="1200" cap="none" spc="0" normalizeH="0" baseline="0" noProof="0" dirty="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4221828137"/>
                  </a:ext>
                </a:extLst>
              </a:tr>
              <a:tr h="902470">
                <a:tc>
                  <a:txBody>
                    <a:bodyPr/>
                    <a:lstStyle/>
                    <a:p>
                      <a:pPr algn="ctr"/>
                      <a:r>
                        <a:rPr lang="en-GB" sz="1200" b="1" dirty="0"/>
                        <a:t>Social Disadvantage</a:t>
                      </a:r>
                    </a:p>
                  </a:txBody>
                  <a:tcPr anchor="ctr"/>
                </a:tc>
                <a:tc>
                  <a:txBody>
                    <a:bodyPr/>
                    <a:lstStyle/>
                    <a:p>
                      <a:r>
                        <a:rPr lang="en-GB" sz="700" dirty="0"/>
                        <a:t>A key principle of our teaching is about the belief that every child can engage with the curriculum for their year group, unless they have a significant special educational need. </a:t>
                      </a:r>
                      <a:r>
                        <a:rPr kumimoji="0" lang="en-GB" sz="700" b="0" i="0" u="none" strike="noStrike" kern="1200" cap="none" spc="0" normalizeH="0" baseline="0" noProof="0" dirty="0">
                          <a:ln>
                            <a:noFill/>
                          </a:ln>
                          <a:solidFill>
                            <a:prstClr val="black"/>
                          </a:solidFill>
                          <a:effectLst/>
                          <a:uLnTx/>
                          <a:uFillTx/>
                          <a:latin typeface="+mn-lt"/>
                          <a:ea typeface="+mn-ea"/>
                          <a:cs typeface="+mn-cs"/>
                        </a:rPr>
                        <a:t>Each lesson can be differentiated in order to support pupils.</a:t>
                      </a:r>
                      <a:endParaRPr lang="en-GB" sz="700" dirty="0"/>
                    </a:p>
                  </a:txBody>
                  <a:tcPr anchor="ctr"/>
                </a:tc>
                <a:extLst>
                  <a:ext uri="{0D108BD9-81ED-4DB2-BD59-A6C34878D82A}">
                    <a16:rowId xmlns:a16="http://schemas.microsoft.com/office/drawing/2014/main" val="3523829199"/>
                  </a:ext>
                </a:extLst>
              </a:tr>
              <a:tr h="672751">
                <a:tc>
                  <a:txBody>
                    <a:bodyPr/>
                    <a:lstStyle/>
                    <a:p>
                      <a:pPr algn="ctr"/>
                      <a:r>
                        <a:rPr lang="en-GB" sz="1200" b="1" dirty="0"/>
                        <a:t>Local Context</a:t>
                      </a:r>
                    </a:p>
                  </a:txBody>
                  <a:tcPr anchor="ctr"/>
                </a:tc>
                <a:tc>
                  <a:txBody>
                    <a:bodyPr/>
                    <a:lstStyle/>
                    <a:p>
                      <a:r>
                        <a:rPr lang="en-GB" sz="700" dirty="0"/>
                        <a:t>Our three local feeder schools (</a:t>
                      </a:r>
                      <a:r>
                        <a:rPr lang="en-GB" sz="700" dirty="0" err="1"/>
                        <a:t>Holmleigh</a:t>
                      </a:r>
                      <a:r>
                        <a:rPr lang="en-GB" sz="700" dirty="0"/>
                        <a:t> Park, Severn Vale School and St. Peters RC High School) all teach French in Key Stage 3.</a:t>
                      </a:r>
                    </a:p>
                  </a:txBody>
                  <a:tcPr anchor="ctr"/>
                </a:tc>
                <a:extLst>
                  <a:ext uri="{0D108BD9-81ED-4DB2-BD59-A6C34878D82A}">
                    <a16:rowId xmlns:a16="http://schemas.microsoft.com/office/drawing/2014/main" val="1182364222"/>
                  </a:ext>
                </a:extLst>
              </a:tr>
            </a:tbl>
          </a:graphicData>
        </a:graphic>
      </p:graphicFrame>
      <p:graphicFrame>
        <p:nvGraphicFramePr>
          <p:cNvPr id="18" name="Table 17">
            <a:extLst>
              <a:ext uri="{FF2B5EF4-FFF2-40B4-BE49-F238E27FC236}">
                <a16:creationId xmlns:a16="http://schemas.microsoft.com/office/drawing/2014/main" id="{0CE7171C-2F19-4C5F-8467-810DBC8DC23D}"/>
              </a:ext>
            </a:extLst>
          </p:cNvPr>
          <p:cNvGraphicFramePr>
            <a:graphicFrameLocks noGrp="1"/>
          </p:cNvGraphicFramePr>
          <p:nvPr>
            <p:extLst>
              <p:ext uri="{D42A27DB-BD31-4B8C-83A1-F6EECF244321}">
                <p14:modId xmlns:p14="http://schemas.microsoft.com/office/powerpoint/2010/main" val="4285138987"/>
              </p:ext>
            </p:extLst>
          </p:nvPr>
        </p:nvGraphicFramePr>
        <p:xfrm>
          <a:off x="4149260" y="537646"/>
          <a:ext cx="3702051" cy="5250411"/>
        </p:xfrm>
        <a:graphic>
          <a:graphicData uri="http://schemas.openxmlformats.org/drawingml/2006/table">
            <a:tbl>
              <a:tblPr firstRow="1" bandRow="1">
                <a:tableStyleId>{00A15C55-8517-42AA-B614-E9B94910E393}</a:tableStyleId>
              </a:tblPr>
              <a:tblGrid>
                <a:gridCol w="1368426">
                  <a:extLst>
                    <a:ext uri="{9D8B030D-6E8A-4147-A177-3AD203B41FA5}">
                      <a16:colId xmlns:a16="http://schemas.microsoft.com/office/drawing/2014/main" val="3143454533"/>
                    </a:ext>
                  </a:extLst>
                </a:gridCol>
                <a:gridCol w="2333625">
                  <a:extLst>
                    <a:ext uri="{9D8B030D-6E8A-4147-A177-3AD203B41FA5}">
                      <a16:colId xmlns:a16="http://schemas.microsoft.com/office/drawing/2014/main" val="3344238973"/>
                    </a:ext>
                  </a:extLst>
                </a:gridCol>
              </a:tblGrid>
              <a:tr h="397597">
                <a:tc gridSpan="2">
                  <a:txBody>
                    <a:bodyPr/>
                    <a:lstStyle/>
                    <a:p>
                      <a:pPr algn="ctr"/>
                      <a:r>
                        <a:rPr lang="en-GB" dirty="0"/>
                        <a:t>IMPLEMENTATION</a:t>
                      </a:r>
                    </a:p>
                  </a:txBody>
                  <a:tcPr/>
                </a:tc>
                <a:tc hMerge="1">
                  <a:txBody>
                    <a:bodyPr/>
                    <a:lstStyle/>
                    <a:p>
                      <a:endParaRPr lang="en-GB" dirty="0"/>
                    </a:p>
                  </a:txBody>
                  <a:tcPr/>
                </a:tc>
                <a:extLst>
                  <a:ext uri="{0D108BD9-81ED-4DB2-BD59-A6C34878D82A}">
                    <a16:rowId xmlns:a16="http://schemas.microsoft.com/office/drawing/2014/main" val="3767463542"/>
                  </a:ext>
                </a:extLst>
              </a:tr>
              <a:tr h="911159">
                <a:tc>
                  <a:txBody>
                    <a:bodyPr/>
                    <a:lstStyle/>
                    <a:p>
                      <a:pPr algn="ctr"/>
                      <a:r>
                        <a:rPr lang="en-GB" sz="1200" b="1" dirty="0"/>
                        <a:t>Pedagogical Approaches</a:t>
                      </a:r>
                    </a:p>
                  </a:txBody>
                  <a:tcPr anchor="ctr"/>
                </a:tc>
                <a:tc>
                  <a:txBody>
                    <a:bodyPr/>
                    <a:lstStyle/>
                    <a:p>
                      <a:r>
                        <a:rPr lang="en-GB" sz="700" dirty="0"/>
                        <a:t>Modern Foreign Languages is currently taught using the Primary Languages Network Scheme. Each unit has a medium term plan, knowledge organiser and individual lessons in a </a:t>
                      </a:r>
                      <a:r>
                        <a:rPr lang="en-GB" sz="700" dirty="0" err="1"/>
                        <a:t>Powerpoint</a:t>
                      </a:r>
                      <a:r>
                        <a:rPr lang="en-GB" sz="700" dirty="0"/>
                        <a:t>.</a:t>
                      </a:r>
                    </a:p>
                  </a:txBody>
                  <a:tcPr anchor="ctr"/>
                </a:tc>
                <a:extLst>
                  <a:ext uri="{0D108BD9-81ED-4DB2-BD59-A6C34878D82A}">
                    <a16:rowId xmlns:a16="http://schemas.microsoft.com/office/drawing/2014/main" val="121064329"/>
                  </a:ext>
                </a:extLst>
              </a:tr>
              <a:tr h="828392">
                <a:tc>
                  <a:txBody>
                    <a:bodyPr/>
                    <a:lstStyle/>
                    <a:p>
                      <a:pPr algn="ctr"/>
                      <a:r>
                        <a:rPr lang="en-GB" sz="1200" b="1" dirty="0"/>
                        <a:t>Teachers’ Expert Knowledge</a:t>
                      </a:r>
                    </a:p>
                  </a:txBody>
                  <a:tcPr anchor="ctr"/>
                </a:tc>
                <a:tc>
                  <a:txBody>
                    <a:bodyPr/>
                    <a:lstStyle/>
                    <a:p>
                      <a:r>
                        <a:rPr lang="en-GB" sz="700" dirty="0"/>
                        <a:t>The subject leader identified that MFL was one lesson which teachers were not confident in teaching and that is why the scheme of work was bought. In the scheme of work </a:t>
                      </a:r>
                      <a:r>
                        <a:rPr lang="en-GB" sz="700" dirty="0" err="1"/>
                        <a:t>Powerpoints</a:t>
                      </a:r>
                      <a:r>
                        <a:rPr lang="en-GB" sz="700" dirty="0"/>
                        <a:t> for each lesson have been made which include a native speaker so that children can hear how the correct pronunciation should hear. There are teaching notes and resources provided. </a:t>
                      </a:r>
                    </a:p>
                  </a:txBody>
                  <a:tcPr anchor="ctr"/>
                </a:tc>
                <a:extLst>
                  <a:ext uri="{0D108BD9-81ED-4DB2-BD59-A6C34878D82A}">
                    <a16:rowId xmlns:a16="http://schemas.microsoft.com/office/drawing/2014/main" val="4027763958"/>
                  </a:ext>
                </a:extLst>
              </a:tr>
              <a:tr h="1144687">
                <a:tc>
                  <a:txBody>
                    <a:bodyPr/>
                    <a:lstStyle/>
                    <a:p>
                      <a:pPr algn="ctr"/>
                      <a:r>
                        <a:rPr lang="en-GB" sz="1200" b="1" dirty="0"/>
                        <a:t>Promoting Discussion and Understanding</a:t>
                      </a:r>
                    </a:p>
                  </a:txBody>
                  <a:tcPr anchor="ctr"/>
                </a:tc>
                <a:tc>
                  <a:txBody>
                    <a:bodyPr/>
                    <a:lstStyle/>
                    <a:p>
                      <a:r>
                        <a:rPr lang="en-GB" sz="700" dirty="0"/>
                        <a:t>Discussion and effective questioning by the teacher is</a:t>
                      </a:r>
                    </a:p>
                    <a:p>
                      <a:r>
                        <a:rPr lang="en-GB" sz="700" dirty="0"/>
                        <a:t>key to allowing pupils to recall new knowledge. It will</a:t>
                      </a:r>
                    </a:p>
                    <a:p>
                      <a:r>
                        <a:rPr lang="en-GB" sz="700" dirty="0"/>
                        <a:t>also help them make links between new material and</a:t>
                      </a:r>
                    </a:p>
                    <a:p>
                      <a:r>
                        <a:rPr lang="en-GB" sz="700" dirty="0"/>
                        <a:t>prior learning. Through the use of formative</a:t>
                      </a:r>
                    </a:p>
                    <a:p>
                      <a:r>
                        <a:rPr lang="en-GB" sz="700" dirty="0"/>
                        <a:t>assessment each lesson, information can be recalled</a:t>
                      </a:r>
                    </a:p>
                    <a:p>
                      <a:r>
                        <a:rPr lang="en-GB" sz="700" dirty="0"/>
                        <a:t>by the children from their long-term memory. Speaking in every languages lesson is vital. Key vocabulary is shown and teachers use and reinforce these consistently. Through these conversations, children are able to master the use of key vocabulary and core knowledge.</a:t>
                      </a:r>
                    </a:p>
                  </a:txBody>
                  <a:tcPr anchor="ctr"/>
                </a:tc>
                <a:extLst>
                  <a:ext uri="{0D108BD9-81ED-4DB2-BD59-A6C34878D82A}">
                    <a16:rowId xmlns:a16="http://schemas.microsoft.com/office/drawing/2014/main" val="2279667870"/>
                  </a:ext>
                </a:extLst>
              </a:tr>
              <a:tr h="851823">
                <a:tc>
                  <a:txBody>
                    <a:bodyPr/>
                    <a:lstStyle/>
                    <a:p>
                      <a:pPr algn="ctr"/>
                      <a:r>
                        <a:rPr lang="en-GB" sz="1200" b="1" dirty="0"/>
                        <a:t>Knowing and Remembering More</a:t>
                      </a:r>
                    </a:p>
                  </a:txBody>
                  <a:tcPr anchor="ctr"/>
                </a:tc>
                <a:tc>
                  <a:txBody>
                    <a:bodyPr/>
                    <a:lstStyle/>
                    <a:p>
                      <a:r>
                        <a:rPr lang="en-GB" sz="700" dirty="0"/>
                        <a:t>Each lesson begins by reviewing prior learning, either from the previous lessons or the previous year group, ready for their development in the new lesson. There are also opportunities for peer discussion that focus on prior learning.</a:t>
                      </a:r>
                    </a:p>
                  </a:txBody>
                  <a:tcPr anchor="ctr"/>
                </a:tc>
                <a:extLst>
                  <a:ext uri="{0D108BD9-81ED-4DB2-BD59-A6C34878D82A}">
                    <a16:rowId xmlns:a16="http://schemas.microsoft.com/office/drawing/2014/main" val="853294748"/>
                  </a:ext>
                </a:extLst>
              </a:tr>
              <a:tr h="1093392">
                <a:tc>
                  <a:txBody>
                    <a:bodyPr/>
                    <a:lstStyle/>
                    <a:p>
                      <a:pPr algn="ctr"/>
                      <a:r>
                        <a:rPr lang="en-GB" sz="1200" b="1" dirty="0"/>
                        <a:t>Teacher Assessment</a:t>
                      </a:r>
                    </a:p>
                  </a:txBody>
                  <a:tcPr anchor="ctr"/>
                </a:tc>
                <a:tc>
                  <a:txBody>
                    <a:bodyPr/>
                    <a:lstStyle/>
                    <a:p>
                      <a:r>
                        <a:rPr lang="en-GB" sz="700" dirty="0"/>
                        <a:t>Formative assessment is essential to ensure that all</a:t>
                      </a:r>
                    </a:p>
                    <a:p>
                      <a:r>
                        <a:rPr lang="en-GB" sz="700" dirty="0"/>
                        <a:t>children are not only learning new concepts, but</a:t>
                      </a:r>
                    </a:p>
                    <a:p>
                      <a:r>
                        <a:rPr lang="en-GB" sz="700" dirty="0"/>
                        <a:t>remembering and applying previous knowledge and</a:t>
                      </a:r>
                    </a:p>
                    <a:p>
                      <a:r>
                        <a:rPr lang="en-GB" sz="700" dirty="0"/>
                        <a:t>skills. Effective questioning plays a fundamental role in</a:t>
                      </a:r>
                    </a:p>
                    <a:p>
                      <a:r>
                        <a:rPr lang="en-GB" sz="700" dirty="0"/>
                        <a:t>checking for understanding and ensuring</a:t>
                      </a:r>
                    </a:p>
                    <a:p>
                      <a:r>
                        <a:rPr lang="en-GB" sz="700" dirty="0"/>
                        <a:t>misconceptions are quickly addressed as does feedback during or between lessons. In Modern Foreign languages many assessment opportunities relate directly to the unit expectations and are listed in the tracking clouds.</a:t>
                      </a:r>
                    </a:p>
                  </a:txBody>
                  <a:tcPr anchor="ctr"/>
                </a:tc>
                <a:extLst>
                  <a:ext uri="{0D108BD9-81ED-4DB2-BD59-A6C34878D82A}">
                    <a16:rowId xmlns:a16="http://schemas.microsoft.com/office/drawing/2014/main" val="2755231202"/>
                  </a:ext>
                </a:extLst>
              </a:tr>
            </a:tbl>
          </a:graphicData>
        </a:graphic>
      </p:graphicFrame>
      <p:graphicFrame>
        <p:nvGraphicFramePr>
          <p:cNvPr id="21" name="Table 20">
            <a:extLst>
              <a:ext uri="{FF2B5EF4-FFF2-40B4-BE49-F238E27FC236}">
                <a16:creationId xmlns:a16="http://schemas.microsoft.com/office/drawing/2014/main" id="{47D747D7-F77C-43D6-A4AF-5B1EE838F226}"/>
              </a:ext>
            </a:extLst>
          </p:cNvPr>
          <p:cNvGraphicFramePr>
            <a:graphicFrameLocks noGrp="1"/>
          </p:cNvGraphicFramePr>
          <p:nvPr>
            <p:extLst>
              <p:ext uri="{D42A27DB-BD31-4B8C-83A1-F6EECF244321}">
                <p14:modId xmlns:p14="http://schemas.microsoft.com/office/powerpoint/2010/main" val="1813744757"/>
              </p:ext>
            </p:extLst>
          </p:nvPr>
        </p:nvGraphicFramePr>
        <p:xfrm>
          <a:off x="8052923" y="580604"/>
          <a:ext cx="3698877" cy="5148580"/>
        </p:xfrm>
        <a:graphic>
          <a:graphicData uri="http://schemas.openxmlformats.org/drawingml/2006/table">
            <a:tbl>
              <a:tblPr firstRow="1" bandRow="1">
                <a:tableStyleId>{93296810-A885-4BE3-A3E7-6D5BEEA58F35}</a:tableStyleId>
              </a:tblPr>
              <a:tblGrid>
                <a:gridCol w="1365252">
                  <a:extLst>
                    <a:ext uri="{9D8B030D-6E8A-4147-A177-3AD203B41FA5}">
                      <a16:colId xmlns:a16="http://schemas.microsoft.com/office/drawing/2014/main" val="2300163502"/>
                    </a:ext>
                  </a:extLst>
                </a:gridCol>
                <a:gridCol w="2333625">
                  <a:extLst>
                    <a:ext uri="{9D8B030D-6E8A-4147-A177-3AD203B41FA5}">
                      <a16:colId xmlns:a16="http://schemas.microsoft.com/office/drawing/2014/main" val="1142476194"/>
                    </a:ext>
                  </a:extLst>
                </a:gridCol>
              </a:tblGrid>
              <a:tr h="460521">
                <a:tc gridSpan="2">
                  <a:txBody>
                    <a:bodyPr/>
                    <a:lstStyle/>
                    <a:p>
                      <a:pPr algn="ctr"/>
                      <a:r>
                        <a:rPr lang="en-GB" dirty="0"/>
                        <a:t>IMPACT</a:t>
                      </a:r>
                    </a:p>
                  </a:txBody>
                  <a:tcPr/>
                </a:tc>
                <a:tc hMerge="1">
                  <a:txBody>
                    <a:bodyPr/>
                    <a:lstStyle/>
                    <a:p>
                      <a:endParaRPr lang="en-GB" dirty="0"/>
                    </a:p>
                  </a:txBody>
                  <a:tcPr/>
                </a:tc>
                <a:extLst>
                  <a:ext uri="{0D108BD9-81ED-4DB2-BD59-A6C34878D82A}">
                    <a16:rowId xmlns:a16="http://schemas.microsoft.com/office/drawing/2014/main" val="3872407158"/>
                  </a:ext>
                </a:extLst>
              </a:tr>
              <a:tr h="1055361">
                <a:tc>
                  <a:txBody>
                    <a:bodyPr/>
                    <a:lstStyle/>
                    <a:p>
                      <a:pPr algn="ctr"/>
                      <a:r>
                        <a:rPr lang="en-GB" sz="1200" b="1" dirty="0"/>
                        <a:t>Approach to Assessment</a:t>
                      </a:r>
                    </a:p>
                  </a:txBody>
                  <a:tcPr anchor="ctr"/>
                </a:tc>
                <a:tc>
                  <a:txBody>
                    <a:bodyPr/>
                    <a:lstStyle/>
                    <a:p>
                      <a:r>
                        <a:rPr lang="en-GB" sz="700" dirty="0"/>
                        <a:t>Formative assessment is used in each lesson to identify</a:t>
                      </a:r>
                    </a:p>
                    <a:p>
                      <a:r>
                        <a:rPr lang="en-GB" sz="700" dirty="0"/>
                        <a:t>and address gaps and misconceptions. It is used in</a:t>
                      </a:r>
                    </a:p>
                    <a:p>
                      <a:r>
                        <a:rPr lang="en-GB" sz="700" dirty="0"/>
                        <a:t>every lesson to recall learning from previous years and lessons. Live comments take place to ensure that these misconceptions are addressed in a timely fashion. Children can make their work and each others to help address misconceptions.</a:t>
                      </a:r>
                    </a:p>
                  </a:txBody>
                  <a:tcPr anchor="ctr"/>
                </a:tc>
                <a:extLst>
                  <a:ext uri="{0D108BD9-81ED-4DB2-BD59-A6C34878D82A}">
                    <a16:rowId xmlns:a16="http://schemas.microsoft.com/office/drawing/2014/main" val="1978485021"/>
                  </a:ext>
                </a:extLst>
              </a:tr>
              <a:tr h="1126136">
                <a:tc>
                  <a:txBody>
                    <a:bodyPr/>
                    <a:lstStyle/>
                    <a:p>
                      <a:pPr algn="ctr"/>
                      <a:r>
                        <a:rPr lang="en-GB" sz="1200" b="1" dirty="0"/>
                        <a:t>Performance Data</a:t>
                      </a:r>
                    </a:p>
                  </a:txBody>
                  <a:tcPr anchor="ctr"/>
                </a:tc>
                <a:tc>
                  <a:txBody>
                    <a:bodyPr/>
                    <a:lstStyle/>
                    <a:p>
                      <a:r>
                        <a:rPr lang="en-GB" sz="700" dirty="0"/>
                        <a:t>The school tracks progress during units to ensure children are on target for national expectations. Teachers assess children based on formative assessments. Teachers use tracking clouds for each child during each unit to follow how a child is progressing.</a:t>
                      </a:r>
                    </a:p>
                  </a:txBody>
                  <a:tcPr anchor="ctr"/>
                </a:tc>
                <a:extLst>
                  <a:ext uri="{0D108BD9-81ED-4DB2-BD59-A6C34878D82A}">
                    <a16:rowId xmlns:a16="http://schemas.microsoft.com/office/drawing/2014/main" val="1299052144"/>
                  </a:ext>
                </a:extLst>
              </a:tr>
              <a:tr h="998992">
                <a:tc>
                  <a:txBody>
                    <a:bodyPr/>
                    <a:lstStyle/>
                    <a:p>
                      <a:pPr algn="ctr"/>
                      <a:r>
                        <a:rPr lang="en-GB" sz="1200" b="1" dirty="0"/>
                        <a:t>Pupils’ Work</a:t>
                      </a:r>
                    </a:p>
                    <a:p>
                      <a:pPr algn="ctr"/>
                      <a:endParaRPr lang="en-GB" sz="1200" b="1" dirty="0"/>
                    </a:p>
                    <a:p>
                      <a:pPr algn="ctr"/>
                      <a:endParaRPr lang="en-GB" sz="1200" b="1" dirty="0"/>
                    </a:p>
                  </a:txBody>
                  <a:tcPr anchor="ctr"/>
                </a:tc>
                <a:tc>
                  <a:txBody>
                    <a:bodyPr/>
                    <a:lstStyle/>
                    <a:p>
                      <a:r>
                        <a:rPr lang="en-GB" sz="700" dirty="0"/>
                        <a:t>Children are able to demonstrate their understanding in a variety of ways. This may be in the form of videos, photographs, speaking and listening activities and written work. It is important that children have evidence of learning in Modern Foreign Languages.</a:t>
                      </a:r>
                    </a:p>
                  </a:txBody>
                  <a:tcPr anchor="ctr"/>
                </a:tc>
                <a:extLst>
                  <a:ext uri="{0D108BD9-81ED-4DB2-BD59-A6C34878D82A}">
                    <a16:rowId xmlns:a16="http://schemas.microsoft.com/office/drawing/2014/main" val="1283556084"/>
                  </a:ext>
                </a:extLst>
              </a:tr>
              <a:tr h="1507570">
                <a:tc>
                  <a:txBody>
                    <a:bodyPr/>
                    <a:lstStyle/>
                    <a:p>
                      <a:pPr algn="ctr"/>
                      <a:r>
                        <a:rPr lang="en-GB" sz="1200" b="1" dirty="0"/>
                        <a:t>Talking to Pupils</a:t>
                      </a:r>
                    </a:p>
                    <a:p>
                      <a:pPr algn="ctr"/>
                      <a:endParaRPr lang="en-GB" sz="1200" b="1" dirty="0"/>
                    </a:p>
                  </a:txBody>
                  <a:tcPr anchor="ctr"/>
                </a:tc>
                <a:tc>
                  <a:txBody>
                    <a:bodyPr/>
                    <a:lstStyle/>
                    <a:p>
                      <a:r>
                        <a:rPr lang="en-GB" sz="700" dirty="0"/>
                        <a:t>The subject leader talks to pupils about their learning as</a:t>
                      </a:r>
                    </a:p>
                    <a:p>
                      <a:r>
                        <a:rPr lang="en-GB" sz="700" dirty="0"/>
                        <a:t>part of the monitoring process. Children’s books/ photographs/comments/ pieces of work are used to guide discussions and provide the subject leader with the information required to identify the key knowledge, facts, concepts and strategies taught have been remembered and understood. The subject leader will also ask the children about what they have learnt in their current year and previous years, to see if subject matter has been embedded into the children’s long-term memory and links have been established.</a:t>
                      </a:r>
                    </a:p>
                  </a:txBody>
                  <a:tcPr anchor="ctr"/>
                </a:tc>
                <a:extLst>
                  <a:ext uri="{0D108BD9-81ED-4DB2-BD59-A6C34878D82A}">
                    <a16:rowId xmlns:a16="http://schemas.microsoft.com/office/drawing/2014/main" val="4180476448"/>
                  </a:ext>
                </a:extLst>
              </a:tr>
            </a:tbl>
          </a:graphicData>
        </a:graphic>
      </p:graphicFrame>
    </p:spTree>
    <p:extLst>
      <p:ext uri="{BB962C8B-B14F-4D97-AF65-F5344CB8AC3E}">
        <p14:creationId xmlns:p14="http://schemas.microsoft.com/office/powerpoint/2010/main" val="146659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6" ma:contentTypeDescription="Create a new document." ma:contentTypeScope="" ma:versionID="ffafdd96173f21ca349472b37f6117c5">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7f1d0c931a1e898feef1aa4c5720be8"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2D3104-0074-4681-94F6-1173A5555067}">
  <ds:schemaRefs>
    <ds:schemaRef ds:uri="http://schemas.microsoft.com/office/2006/metadata/properties"/>
    <ds:schemaRef ds:uri="http://schemas.microsoft.com/office/infopath/2007/PartnerControls"/>
    <ds:schemaRef ds:uri="4130f798-555d-4283-877d-47ca23db3ba0"/>
    <ds:schemaRef ds:uri="beab8350-a27f-4811-8d61-4b617fe51f81"/>
  </ds:schemaRefs>
</ds:datastoreItem>
</file>

<file path=customXml/itemProps2.xml><?xml version="1.0" encoding="utf-8"?>
<ds:datastoreItem xmlns:ds="http://schemas.openxmlformats.org/officeDocument/2006/customXml" ds:itemID="{4E68CB44-96DE-418C-B8DB-AEB5F4057EBC}">
  <ds:schemaRefs>
    <ds:schemaRef ds:uri="http://schemas.microsoft.com/sharepoint/v3/contenttype/forms"/>
  </ds:schemaRefs>
</ds:datastoreItem>
</file>

<file path=customXml/itemProps3.xml><?xml version="1.0" encoding="utf-8"?>
<ds:datastoreItem xmlns:ds="http://schemas.openxmlformats.org/officeDocument/2006/customXml" ds:itemID="{A85857AE-AB92-4ED9-824C-52AAA5485A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491</TotalTime>
  <Words>860</Words>
  <Application>Microsoft Office PowerPoint</Application>
  <PresentationFormat>Widescreen</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Laura Stephens</cp:lastModifiedBy>
  <cp:revision>68</cp:revision>
  <dcterms:created xsi:type="dcterms:W3CDTF">2022-08-17T11:25:21Z</dcterms:created>
  <dcterms:modified xsi:type="dcterms:W3CDTF">2022-10-10T20:24:34Z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