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50" d="100"/>
          <a:sy n="150" d="100"/>
        </p:scale>
        <p:origin x="-2052" y="-9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 Hales" userId="S::pete.hales@willow.sandmat.uk::45360c5f-bd02-45b7-8bc7-23143f777040" providerId="AD" clId="Web-{3713F1FE-AA7E-09AB-251F-8DAAD2BEE28A}"/>
    <pc:docChg chg="modSld">
      <pc:chgData name="Pete Hales" userId="S::pete.hales@willow.sandmat.uk::45360c5f-bd02-45b7-8bc7-23143f777040" providerId="AD" clId="Web-{3713F1FE-AA7E-09AB-251F-8DAAD2BEE28A}" dt="2022-09-14T15:41:35.005" v="987"/>
      <pc:docMkLst>
        <pc:docMk/>
      </pc:docMkLst>
      <pc:sldChg chg="modSp">
        <pc:chgData name="Pete Hales" userId="S::pete.hales@willow.sandmat.uk::45360c5f-bd02-45b7-8bc7-23143f777040" providerId="AD" clId="Web-{3713F1FE-AA7E-09AB-251F-8DAAD2BEE28A}" dt="2022-09-14T15:41:35.005" v="987"/>
        <pc:sldMkLst>
          <pc:docMk/>
          <pc:sldMk cId="1466596474" sldId="256"/>
        </pc:sldMkLst>
        <pc:spChg chg="mod">
          <ac:chgData name="Pete Hales" userId="S::pete.hales@willow.sandmat.uk::45360c5f-bd02-45b7-8bc7-23143f777040" providerId="AD" clId="Web-{3713F1FE-AA7E-09AB-251F-8DAAD2BEE28A}" dt="2022-09-14T15:18:34.857" v="7" actId="20577"/>
          <ac:spMkLst>
            <pc:docMk/>
            <pc:sldMk cId="1466596474" sldId="256"/>
            <ac:spMk id="4" creationId="{9EF4A8BE-FD45-43C4-B6EF-CD0B86F9699B}"/>
          </ac:spMkLst>
        </pc:spChg>
        <pc:graphicFrameChg chg="mod modGraphic">
          <ac:chgData name="Pete Hales" userId="S::pete.hales@willow.sandmat.uk::45360c5f-bd02-45b7-8bc7-23143f777040" providerId="AD" clId="Web-{3713F1FE-AA7E-09AB-251F-8DAAD2BEE28A}" dt="2022-09-14T15:41:35.005" v="987"/>
          <ac:graphicFrameMkLst>
            <pc:docMk/>
            <pc:sldMk cId="1466596474" sldId="256"/>
            <ac:graphicFrameMk id="5" creationId="{4AB3A351-286A-4809-9B3F-6B77C59F4FCF}"/>
          </ac:graphicFrameMkLst>
        </pc:graphicFrameChg>
        <pc:graphicFrameChg chg="mod modGraphic">
          <ac:chgData name="Pete Hales" userId="S::pete.hales@willow.sandmat.uk::45360c5f-bd02-45b7-8bc7-23143f777040" providerId="AD" clId="Web-{3713F1FE-AA7E-09AB-251F-8DAAD2BEE28A}" dt="2022-09-14T15:40:03.721" v="876"/>
          <ac:graphicFrameMkLst>
            <pc:docMk/>
            <pc:sldMk cId="1466596474" sldId="256"/>
            <ac:graphicFrameMk id="18" creationId="{0CE7171C-2F19-4C5F-8467-810DBC8DC23D}"/>
          </ac:graphicFrameMkLst>
        </pc:graphicFrameChg>
        <pc:graphicFrameChg chg="mod modGraphic">
          <ac:chgData name="Pete Hales" userId="S::pete.hales@willow.sandmat.uk::45360c5f-bd02-45b7-8bc7-23143f777040" providerId="AD" clId="Web-{3713F1FE-AA7E-09AB-251F-8DAAD2BEE28A}" dt="2022-09-14T15:40:09.830" v="882"/>
          <ac:graphicFrameMkLst>
            <pc:docMk/>
            <pc:sldMk cId="1466596474" sldId="256"/>
            <ac:graphicFrameMk id="21" creationId="{47D747D7-F77C-43D6-A4AF-5B1EE838F226}"/>
          </ac:graphicFrameMkLst>
        </pc:graphicFrameChg>
      </pc:sldChg>
    </pc:docChg>
  </pc:docChgLst>
  <pc:docChgLst>
    <pc:chgData name="Pete Hales" userId="45360c5f-bd02-45b7-8bc7-23143f777040" providerId="ADAL" clId="{60DECC8E-9BCA-4E68-93AE-6C5B9652F79D}"/>
    <pc:docChg chg="modSld">
      <pc:chgData name="Pete Hales" userId="45360c5f-bd02-45b7-8bc7-23143f777040" providerId="ADAL" clId="{60DECC8E-9BCA-4E68-93AE-6C5B9652F79D}" dt="2022-09-08T09:11:36.503" v="1" actId="6549"/>
      <pc:docMkLst>
        <pc:docMk/>
      </pc:docMkLst>
      <pc:sldChg chg="modSp mod">
        <pc:chgData name="Pete Hales" userId="45360c5f-bd02-45b7-8bc7-23143f777040" providerId="ADAL" clId="{60DECC8E-9BCA-4E68-93AE-6C5B9652F79D}" dt="2022-09-08T09:11:36.503" v="1" actId="6549"/>
        <pc:sldMkLst>
          <pc:docMk/>
          <pc:sldMk cId="1466596474" sldId="256"/>
        </pc:sldMkLst>
        <pc:graphicFrameChg chg="modGraphic">
          <ac:chgData name="Pete Hales" userId="45360c5f-bd02-45b7-8bc7-23143f777040" providerId="ADAL" clId="{60DECC8E-9BCA-4E68-93AE-6C5B9652F79D}" dt="2022-09-08T09:11:36.503" v="1" actId="6549"/>
          <ac:graphicFrameMkLst>
            <pc:docMk/>
            <pc:sldMk cId="1466596474" sldId="256"/>
            <ac:graphicFrameMk id="5" creationId="{4AB3A351-286A-4809-9B3F-6B77C59F4FCF}"/>
          </ac:graphicFrameMkLst>
        </pc:graphicFrameChg>
      </pc:sldChg>
    </pc:docChg>
  </pc:docChgLst>
  <pc:docChgLst>
    <pc:chgData name="Carly Tonks" userId="27cc7892-7acb-40e9-b4c5-623257c472fb" providerId="ADAL" clId="{7BD9FF68-3633-44D0-8B76-B97653705AE2}"/>
    <pc:docChg chg="custSel modSld">
      <pc:chgData name="Carly Tonks" userId="27cc7892-7acb-40e9-b4c5-623257c472fb" providerId="ADAL" clId="{7BD9FF68-3633-44D0-8B76-B97653705AE2}" dt="2022-11-25T09:30:39.223" v="184" actId="20577"/>
      <pc:docMkLst>
        <pc:docMk/>
      </pc:docMkLst>
      <pc:sldChg chg="modSp mod">
        <pc:chgData name="Carly Tonks" userId="27cc7892-7acb-40e9-b4c5-623257c472fb" providerId="ADAL" clId="{7BD9FF68-3633-44D0-8B76-B97653705AE2}" dt="2022-11-25T09:30:39.223" v="184" actId="20577"/>
        <pc:sldMkLst>
          <pc:docMk/>
          <pc:sldMk cId="1466596474" sldId="256"/>
        </pc:sldMkLst>
        <pc:graphicFrameChg chg="modGraphic">
          <ac:chgData name="Carly Tonks" userId="27cc7892-7acb-40e9-b4c5-623257c472fb" providerId="ADAL" clId="{7BD9FF68-3633-44D0-8B76-B97653705AE2}" dt="2022-11-25T09:27:24.732" v="14" actId="20577"/>
          <ac:graphicFrameMkLst>
            <pc:docMk/>
            <pc:sldMk cId="1466596474" sldId="256"/>
            <ac:graphicFrameMk id="5" creationId="{4AB3A351-286A-4809-9B3F-6B77C59F4FCF}"/>
          </ac:graphicFrameMkLst>
        </pc:graphicFrameChg>
        <pc:graphicFrameChg chg="modGraphic">
          <ac:chgData name="Carly Tonks" userId="27cc7892-7acb-40e9-b4c5-623257c472fb" providerId="ADAL" clId="{7BD9FF68-3633-44D0-8B76-B97653705AE2}" dt="2022-11-25T09:29:20.281" v="62" actId="20577"/>
          <ac:graphicFrameMkLst>
            <pc:docMk/>
            <pc:sldMk cId="1466596474" sldId="256"/>
            <ac:graphicFrameMk id="18" creationId="{0CE7171C-2F19-4C5F-8467-810DBC8DC23D}"/>
          </ac:graphicFrameMkLst>
        </pc:graphicFrameChg>
        <pc:graphicFrameChg chg="modGraphic">
          <ac:chgData name="Carly Tonks" userId="27cc7892-7acb-40e9-b4c5-623257c472fb" providerId="ADAL" clId="{7BD9FF68-3633-44D0-8B76-B97653705AE2}" dt="2022-11-25T09:30:39.223" v="184" actId="20577"/>
          <ac:graphicFrameMkLst>
            <pc:docMk/>
            <pc:sldMk cId="1466596474" sldId="256"/>
            <ac:graphicFrameMk id="21" creationId="{47D747D7-F77C-43D6-A4AF-5B1EE838F226}"/>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5138-7662-45C7-91D0-DC7F7E00BB93}"/>
              </a:ext>
            </a:extLst>
          </p:cNvPr>
          <p:cNvSpPr>
            <a:spLocks noGrp="1"/>
          </p:cNvSpPr>
          <p:nvPr>
            <p:ph type="ctrTitle"/>
          </p:nvPr>
        </p:nvSpPr>
        <p:spPr>
          <a:xfrm>
            <a:off x="1524000" y="1122363"/>
            <a:ext cx="9144000" cy="2387600"/>
          </a:xfrm>
          <a:prstGeom prst="rect">
            <a:avLst/>
          </a:prstGeom>
        </p:spPr>
        <p:txBody>
          <a:bodyPr anchor="b"/>
          <a:lstStyle>
            <a:lvl1pPr algn="ctr">
              <a:defRPr sz="6000">
                <a:solidFill>
                  <a:srgbClr val="002060"/>
                </a:solidFill>
              </a:defRPr>
            </a:lvl1pPr>
          </a:lstStyle>
          <a:p>
            <a:r>
              <a:rPr lang="en-GB"/>
              <a:t>Click to edit Master title style</a:t>
            </a:r>
          </a:p>
        </p:txBody>
      </p:sp>
      <p:sp>
        <p:nvSpPr>
          <p:cNvPr id="3" name="Subtitle 2">
            <a:extLst>
              <a:ext uri="{FF2B5EF4-FFF2-40B4-BE49-F238E27FC236}">
                <a16:creationId xmlns:a16="http://schemas.microsoft.com/office/drawing/2014/main" id="{993575D1-74BA-4752-B7F9-44DE0BE0C53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96282923-A11C-4D26-BAC5-F2C03CB29F9E}"/>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959461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CE367-6FC0-434C-91F9-93623B599545}"/>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3" name="Vertical Text Placeholder 2">
            <a:extLst>
              <a:ext uri="{FF2B5EF4-FFF2-40B4-BE49-F238E27FC236}">
                <a16:creationId xmlns:a16="http://schemas.microsoft.com/office/drawing/2014/main" id="{3EF47B1C-F529-4F80-8E10-32C8FB88774D}"/>
              </a:ext>
            </a:extLst>
          </p:cNvPr>
          <p:cNvSpPr>
            <a:spLocks noGrp="1"/>
          </p:cNvSpPr>
          <p:nvPr>
            <p:ph type="body" orient="vert" idx="1"/>
          </p:nvPr>
        </p:nvSpPr>
        <p:spPr>
          <a:xfrm>
            <a:off x="838200" y="1825625"/>
            <a:ext cx="10515600" cy="4351338"/>
          </a:xfrm>
          <a:prstGeom prst="rect">
            <a:avLst/>
          </a:prstGeo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6A8E5299-1278-4C7C-B076-5E2F351467FA}"/>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90635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3884A8-CF93-4D1A-859D-0764E6CD76EC}"/>
              </a:ext>
            </a:extLst>
          </p:cNvPr>
          <p:cNvSpPr>
            <a:spLocks noGrp="1"/>
          </p:cNvSpPr>
          <p:nvPr>
            <p:ph type="title" orient="vert"/>
          </p:nvPr>
        </p:nvSpPr>
        <p:spPr>
          <a:xfrm>
            <a:off x="8724900" y="365125"/>
            <a:ext cx="2628900" cy="5811838"/>
          </a:xfrm>
          <a:prstGeom prst="rect">
            <a:avLst/>
          </a:prstGeom>
        </p:spPr>
        <p:txBody>
          <a:bodyPr vert="eaVert"/>
          <a:lstStyle>
            <a:lvl1pPr>
              <a:defRPr>
                <a:solidFill>
                  <a:srgbClr val="002060"/>
                </a:solidFill>
              </a:defRPr>
            </a:lvl1pPr>
          </a:lstStyle>
          <a:p>
            <a:r>
              <a:rPr lang="en-GB"/>
              <a:t>Click to edit Master title style</a:t>
            </a:r>
          </a:p>
        </p:txBody>
      </p:sp>
      <p:sp>
        <p:nvSpPr>
          <p:cNvPr id="3" name="Vertical Text Placeholder 2">
            <a:extLst>
              <a:ext uri="{FF2B5EF4-FFF2-40B4-BE49-F238E27FC236}">
                <a16:creationId xmlns:a16="http://schemas.microsoft.com/office/drawing/2014/main" id="{0BFC3479-2975-460A-A4DB-625627E25B97}"/>
              </a:ext>
            </a:extLst>
          </p:cNvPr>
          <p:cNvSpPr>
            <a:spLocks noGrp="1"/>
          </p:cNvSpPr>
          <p:nvPr>
            <p:ph type="body" orient="vert" idx="1"/>
          </p:nvPr>
        </p:nvSpPr>
        <p:spPr>
          <a:xfrm>
            <a:off x="838200" y="365125"/>
            <a:ext cx="7734300" cy="5811838"/>
          </a:xfrm>
          <a:prstGeom prst="rect">
            <a:avLst/>
          </a:prstGeo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C4A15F04-94EC-4257-AC76-66DE5B963D3F}"/>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217005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A965C-7484-4832-AA96-32578F9C6C85}"/>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3" name="Content Placeholder 2">
            <a:extLst>
              <a:ext uri="{FF2B5EF4-FFF2-40B4-BE49-F238E27FC236}">
                <a16:creationId xmlns:a16="http://schemas.microsoft.com/office/drawing/2014/main" id="{85137100-9A5B-4E5A-9212-D48E3DA657EB}"/>
              </a:ext>
            </a:extLst>
          </p:cNvPr>
          <p:cNvSpPr>
            <a:spLocks noGrp="1"/>
          </p:cNvSpPr>
          <p:nvPr>
            <p:ph idx="1"/>
          </p:nvPr>
        </p:nvSpPr>
        <p:spPr>
          <a:xfrm>
            <a:off x="838200" y="1825625"/>
            <a:ext cx="10515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E907B11F-7797-494A-84D4-8FB7D4F021B3}"/>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80480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E5894-075E-4F16-857F-5CA5376A896F}"/>
              </a:ext>
            </a:extLst>
          </p:cNvPr>
          <p:cNvSpPr>
            <a:spLocks noGrp="1"/>
          </p:cNvSpPr>
          <p:nvPr>
            <p:ph type="title"/>
          </p:nvPr>
        </p:nvSpPr>
        <p:spPr>
          <a:xfrm>
            <a:off x="831850" y="1709738"/>
            <a:ext cx="10515600" cy="2852737"/>
          </a:xfrm>
          <a:prstGeom prst="rect">
            <a:avLst/>
          </a:prstGeom>
        </p:spPr>
        <p:txBody>
          <a:bodyPr anchor="b"/>
          <a:lstStyle>
            <a:lvl1pPr>
              <a:defRPr sz="6000">
                <a:solidFill>
                  <a:srgbClr val="002060"/>
                </a:solidFill>
              </a:defRPr>
            </a:lvl1pPr>
          </a:lstStyle>
          <a:p>
            <a:r>
              <a:rPr lang="en-GB"/>
              <a:t>Click to edit Master title style</a:t>
            </a:r>
          </a:p>
        </p:txBody>
      </p:sp>
      <p:sp>
        <p:nvSpPr>
          <p:cNvPr id="3" name="Text Placeholder 2">
            <a:extLst>
              <a:ext uri="{FF2B5EF4-FFF2-40B4-BE49-F238E27FC236}">
                <a16:creationId xmlns:a16="http://schemas.microsoft.com/office/drawing/2014/main" id="{CBB139DA-A4E4-4F08-9547-9757785BCDCF}"/>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6" name="Slide Number Placeholder 5">
            <a:extLst>
              <a:ext uri="{FF2B5EF4-FFF2-40B4-BE49-F238E27FC236}">
                <a16:creationId xmlns:a16="http://schemas.microsoft.com/office/drawing/2014/main" id="{D2FD1FB8-6D8B-47A1-B2F8-39FCBE7F3A99}"/>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98646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14071-756C-422C-AD1D-3A06A15A9730}"/>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3" name="Content Placeholder 2">
            <a:extLst>
              <a:ext uri="{FF2B5EF4-FFF2-40B4-BE49-F238E27FC236}">
                <a16:creationId xmlns:a16="http://schemas.microsoft.com/office/drawing/2014/main" id="{6B1B6381-8B8C-435D-B55D-FACEE5E8AD3A}"/>
              </a:ext>
            </a:extLst>
          </p:cNvPr>
          <p:cNvSpPr>
            <a:spLocks noGrp="1"/>
          </p:cNvSpPr>
          <p:nvPr>
            <p:ph sz="half" idx="1"/>
          </p:nvPr>
        </p:nvSpPr>
        <p:spPr>
          <a:xfrm>
            <a:off x="838200" y="1825625"/>
            <a:ext cx="5181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ACDC5BF5-92DE-4212-A62D-3AE7750D9B24}"/>
              </a:ext>
            </a:extLst>
          </p:cNvPr>
          <p:cNvSpPr>
            <a:spLocks noGrp="1"/>
          </p:cNvSpPr>
          <p:nvPr>
            <p:ph sz="half" idx="2"/>
          </p:nvPr>
        </p:nvSpPr>
        <p:spPr>
          <a:xfrm>
            <a:off x="6172200" y="1825625"/>
            <a:ext cx="5181600" cy="435133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Slide Number Placeholder 6">
            <a:extLst>
              <a:ext uri="{FF2B5EF4-FFF2-40B4-BE49-F238E27FC236}">
                <a16:creationId xmlns:a16="http://schemas.microsoft.com/office/drawing/2014/main" id="{874F62F8-9A4A-441E-BEC0-3902106A3202}"/>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489402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AA62E-0197-4AF9-A15A-62FA77C7B99A}"/>
              </a:ext>
            </a:extLst>
          </p:cNvPr>
          <p:cNvSpPr>
            <a:spLocks noGrp="1"/>
          </p:cNvSpPr>
          <p:nvPr>
            <p:ph type="title"/>
          </p:nvPr>
        </p:nvSpPr>
        <p:spPr>
          <a:xfrm>
            <a:off x="839788"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3" name="Text Placeholder 2">
            <a:extLst>
              <a:ext uri="{FF2B5EF4-FFF2-40B4-BE49-F238E27FC236}">
                <a16:creationId xmlns:a16="http://schemas.microsoft.com/office/drawing/2014/main" id="{30D505C6-CC96-4080-9788-882CADAF2EE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05F07C8-C495-4141-9546-F667F7D06F5C}"/>
              </a:ext>
            </a:extLst>
          </p:cNvPr>
          <p:cNvSpPr>
            <a:spLocks noGrp="1"/>
          </p:cNvSpPr>
          <p:nvPr>
            <p:ph sz="half" idx="2"/>
          </p:nvPr>
        </p:nvSpPr>
        <p:spPr>
          <a:xfrm>
            <a:off x="839788" y="2505075"/>
            <a:ext cx="5157787" cy="368458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9FA76C01-0089-4521-9DFD-6F0E3836BA3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8939878-892C-4318-AEC1-2CDA7552CBFB}"/>
              </a:ext>
            </a:extLst>
          </p:cNvPr>
          <p:cNvSpPr>
            <a:spLocks noGrp="1"/>
          </p:cNvSpPr>
          <p:nvPr>
            <p:ph sz="quarter" idx="4"/>
          </p:nvPr>
        </p:nvSpPr>
        <p:spPr>
          <a:xfrm>
            <a:off x="6172200" y="2505075"/>
            <a:ext cx="5183188" cy="3684588"/>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Slide Number Placeholder 8">
            <a:extLst>
              <a:ext uri="{FF2B5EF4-FFF2-40B4-BE49-F238E27FC236}">
                <a16:creationId xmlns:a16="http://schemas.microsoft.com/office/drawing/2014/main" id="{40C2674F-54F5-4F83-8B94-F5EC55B36837}"/>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215587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44E21-521F-4DE9-AABC-6437C57275C6}"/>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defRPr>
            </a:lvl1pPr>
          </a:lstStyle>
          <a:p>
            <a:r>
              <a:rPr lang="en-GB"/>
              <a:t>Click to edit Master title style</a:t>
            </a:r>
          </a:p>
        </p:txBody>
      </p:sp>
      <p:sp>
        <p:nvSpPr>
          <p:cNvPr id="5" name="Slide Number Placeholder 4">
            <a:extLst>
              <a:ext uri="{FF2B5EF4-FFF2-40B4-BE49-F238E27FC236}">
                <a16:creationId xmlns:a16="http://schemas.microsoft.com/office/drawing/2014/main" id="{46D960D2-4AD8-47A0-A061-B844BD18144F}"/>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616091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D30AA95-5D4B-4FA8-B15B-6AD4E020DCF2}"/>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366977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52010-25F4-4C44-B4CB-CAA161B85CB9}"/>
              </a:ext>
            </a:extLst>
          </p:cNvPr>
          <p:cNvSpPr>
            <a:spLocks noGrp="1"/>
          </p:cNvSpPr>
          <p:nvPr>
            <p:ph type="title"/>
          </p:nvPr>
        </p:nvSpPr>
        <p:spPr>
          <a:xfrm>
            <a:off x="839788" y="457200"/>
            <a:ext cx="3932237" cy="1600200"/>
          </a:xfrm>
          <a:prstGeom prst="rect">
            <a:avLst/>
          </a:prstGeom>
        </p:spPr>
        <p:txBody>
          <a:bodyPr anchor="b"/>
          <a:lstStyle>
            <a:lvl1pPr>
              <a:defRPr sz="3200">
                <a:solidFill>
                  <a:srgbClr val="002060"/>
                </a:solidFill>
              </a:defRPr>
            </a:lvl1pPr>
          </a:lstStyle>
          <a:p>
            <a:r>
              <a:rPr lang="en-GB"/>
              <a:t>Click to edit Master title style</a:t>
            </a:r>
          </a:p>
        </p:txBody>
      </p:sp>
      <p:sp>
        <p:nvSpPr>
          <p:cNvPr id="3" name="Content Placeholder 2">
            <a:extLst>
              <a:ext uri="{FF2B5EF4-FFF2-40B4-BE49-F238E27FC236}">
                <a16:creationId xmlns:a16="http://schemas.microsoft.com/office/drawing/2014/main" id="{692115F5-6B60-4F0E-ADC8-80645DBC369E}"/>
              </a:ext>
            </a:extLst>
          </p:cNvPr>
          <p:cNvSpPr>
            <a:spLocks noGrp="1"/>
          </p:cNvSpPr>
          <p:nvPr>
            <p:ph idx="1"/>
          </p:nvPr>
        </p:nvSpPr>
        <p:spPr>
          <a:xfrm>
            <a:off x="5183188" y="987425"/>
            <a:ext cx="6172200" cy="4873625"/>
          </a:xfrm>
          <a:prstGeom prst="rect">
            <a:avLst/>
          </a:prstGeom>
        </p:spPr>
        <p:txBody>
          <a:bodyPr/>
          <a:lstStyle>
            <a:lvl1pPr>
              <a:defRPr sz="3200">
                <a:solidFill>
                  <a:srgbClr val="002060"/>
                </a:solidFill>
              </a:defRPr>
            </a:lvl1pPr>
            <a:lvl2pPr>
              <a:defRPr sz="2800">
                <a:solidFill>
                  <a:srgbClr val="002060"/>
                </a:solidFill>
              </a:defRPr>
            </a:lvl2pPr>
            <a:lvl3pPr>
              <a:defRPr sz="2400">
                <a:solidFill>
                  <a:srgbClr val="002060"/>
                </a:solidFill>
              </a:defRPr>
            </a:lvl3pPr>
            <a:lvl4pPr>
              <a:defRPr sz="2000">
                <a:solidFill>
                  <a:srgbClr val="002060"/>
                </a:solidFill>
              </a:defRPr>
            </a:lvl4pPr>
            <a:lvl5pPr>
              <a:defRPr sz="2000">
                <a:solidFill>
                  <a:srgbClr val="002060"/>
                </a:solidFill>
              </a:defRPr>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94398FA-60F5-4B3E-908B-5CF2DC8AEA2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solidFill>
                  <a:srgbClr val="00206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7" name="Slide Number Placeholder 6">
            <a:extLst>
              <a:ext uri="{FF2B5EF4-FFF2-40B4-BE49-F238E27FC236}">
                <a16:creationId xmlns:a16="http://schemas.microsoft.com/office/drawing/2014/main" id="{768B1793-7964-4D5D-8BAF-998D3E806C2C}"/>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1316222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1ABA4-4EDB-4AFD-9CCE-B8AFCF68BDC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87EC852-6A6D-4ED8-8927-E3BEA743F97D}"/>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ECCA76F-6D27-45EC-9B5F-B2384DF92C4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7" name="Slide Number Placeholder 6">
            <a:extLst>
              <a:ext uri="{FF2B5EF4-FFF2-40B4-BE49-F238E27FC236}">
                <a16:creationId xmlns:a16="http://schemas.microsoft.com/office/drawing/2014/main" id="{C655EABB-9A8D-4C1C-8BEA-6FF3B1DF9AE0}"/>
              </a:ext>
            </a:extLst>
          </p:cNvPr>
          <p:cNvSpPr>
            <a:spLocks noGrp="1"/>
          </p:cNvSpPr>
          <p:nvPr>
            <p:ph type="sldNum" sz="quarter" idx="12"/>
          </p:nvPr>
        </p:nvSpPr>
        <p:spPr>
          <a:xfrm>
            <a:off x="11401425" y="6137423"/>
            <a:ext cx="646430" cy="587375"/>
          </a:xfrm>
          <a:prstGeom prst="rect">
            <a:avLst/>
          </a:prstGeom>
        </p:spPr>
        <p:txBody>
          <a:bodyPr/>
          <a:lstStyle/>
          <a:p>
            <a:fld id="{482C05FB-D1C1-4057-BA17-B3DA48AD9EE2}" type="slidenum">
              <a:rPr lang="en-GB" smtClean="0"/>
              <a:t>‹#›</a:t>
            </a:fld>
            <a:endParaRPr lang="en-GB"/>
          </a:p>
        </p:txBody>
      </p:sp>
    </p:spTree>
    <p:extLst>
      <p:ext uri="{BB962C8B-B14F-4D97-AF65-F5344CB8AC3E}">
        <p14:creationId xmlns:p14="http://schemas.microsoft.com/office/powerpoint/2010/main" val="509666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E0DCED-7DFB-4254-9DC0-AEA7700E2F5C}"/>
              </a:ext>
            </a:extLst>
          </p:cNvPr>
          <p:cNvSpPr/>
          <p:nvPr userDrawn="1"/>
        </p:nvSpPr>
        <p:spPr>
          <a:xfrm>
            <a:off x="0" y="5963920"/>
            <a:ext cx="12192000" cy="89408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3E2A6F00-4765-47BC-8503-E46C0E4A199F}"/>
              </a:ext>
            </a:extLst>
          </p:cNvPr>
          <p:cNvSpPr/>
          <p:nvPr userDrawn="1"/>
        </p:nvSpPr>
        <p:spPr>
          <a:xfrm>
            <a:off x="11257280" y="5963920"/>
            <a:ext cx="934720" cy="89408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FCD98145-E192-4B99-94DD-B5541D4BEC7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892232" y="6004073"/>
            <a:ext cx="4407535" cy="813771"/>
          </a:xfrm>
          <a:prstGeom prst="rect">
            <a:avLst/>
          </a:prstGeom>
        </p:spPr>
      </p:pic>
      <p:pic>
        <p:nvPicPr>
          <p:cNvPr id="10" name="Google Shape;19;p2">
            <a:extLst>
              <a:ext uri="{FF2B5EF4-FFF2-40B4-BE49-F238E27FC236}">
                <a16:creationId xmlns:a16="http://schemas.microsoft.com/office/drawing/2014/main" id="{E17F6471-423F-41F8-86DC-8124BE2ECDAD}"/>
              </a:ext>
            </a:extLst>
          </p:cNvPr>
          <p:cNvPicPr preferRelativeResize="0"/>
          <p:nvPr userDrawn="1"/>
        </p:nvPicPr>
        <p:blipFill>
          <a:blip r:embed="rId14">
            <a:alphaModFix/>
          </a:blip>
          <a:stretch>
            <a:fillRect/>
          </a:stretch>
        </p:blipFill>
        <p:spPr>
          <a:xfrm>
            <a:off x="124460" y="6123622"/>
            <a:ext cx="850500" cy="551809"/>
          </a:xfrm>
          <a:prstGeom prst="rect">
            <a:avLst/>
          </a:prstGeom>
          <a:noFill/>
          <a:ln>
            <a:noFill/>
          </a:ln>
        </p:spPr>
      </p:pic>
      <p:sp>
        <p:nvSpPr>
          <p:cNvPr id="11" name="Google Shape;12;p2">
            <a:extLst>
              <a:ext uri="{FF2B5EF4-FFF2-40B4-BE49-F238E27FC236}">
                <a16:creationId xmlns:a16="http://schemas.microsoft.com/office/drawing/2014/main" id="{7FAD4A12-3ABF-418F-AF65-0F4442695526}"/>
              </a:ext>
            </a:extLst>
          </p:cNvPr>
          <p:cNvSpPr txBox="1"/>
          <p:nvPr userDrawn="1"/>
        </p:nvSpPr>
        <p:spPr>
          <a:xfrm>
            <a:off x="80265" y="51443"/>
            <a:ext cx="2414400" cy="364800"/>
          </a:xfrm>
          <a:prstGeom prst="rect">
            <a:avLst/>
          </a:prstGeom>
          <a:noFill/>
          <a:ln>
            <a:noFill/>
          </a:ln>
        </p:spPr>
        <p:txBody>
          <a:bodyPr spcFirstLastPara="1" wrap="square" lIns="93575" tIns="93575" rIns="93575" bIns="93575" anchor="ctr" anchorCtr="0">
            <a:noAutofit/>
          </a:bodyPr>
          <a:lstStyle/>
          <a:p>
            <a:pPr marL="0" marR="0" lvl="0" indent="0" algn="l" rtl="0">
              <a:spcBef>
                <a:spcPts val="0"/>
              </a:spcBef>
              <a:spcAft>
                <a:spcPts val="0"/>
              </a:spcAft>
              <a:buNone/>
            </a:pPr>
            <a:r>
              <a:rPr lang="en-GB" sz="1200">
                <a:solidFill>
                  <a:srgbClr val="7BAFD4"/>
                </a:solidFill>
                <a:latin typeface="PT Sans"/>
                <a:ea typeface="PT Sans"/>
                <a:cs typeface="PT Sans"/>
                <a:sym typeface="PT Sans"/>
              </a:rPr>
              <a:t>| Taking PRIDE in all we do |</a:t>
            </a:r>
            <a:endParaRPr sz="1200">
              <a:solidFill>
                <a:srgbClr val="7BAFD4"/>
              </a:solidFill>
              <a:latin typeface="PT Sans"/>
              <a:ea typeface="PT Sans"/>
              <a:cs typeface="PT Sans"/>
              <a:sym typeface="PT Sans"/>
            </a:endParaRPr>
          </a:p>
        </p:txBody>
      </p:sp>
      <p:sp>
        <p:nvSpPr>
          <p:cNvPr id="12" name="Google Shape;16;p2">
            <a:extLst>
              <a:ext uri="{FF2B5EF4-FFF2-40B4-BE49-F238E27FC236}">
                <a16:creationId xmlns:a16="http://schemas.microsoft.com/office/drawing/2014/main" id="{D41C90CD-54B2-4CA1-A260-F6C65D8555D8}"/>
              </a:ext>
            </a:extLst>
          </p:cNvPr>
          <p:cNvSpPr txBox="1"/>
          <p:nvPr userDrawn="1"/>
        </p:nvSpPr>
        <p:spPr>
          <a:xfrm>
            <a:off x="9562610" y="-484"/>
            <a:ext cx="2629390" cy="406468"/>
          </a:xfrm>
          <a:prstGeom prst="rect">
            <a:avLst/>
          </a:prstGeom>
          <a:solidFill>
            <a:schemeClr val="accent5">
              <a:lumMod val="40000"/>
              <a:lumOff val="60000"/>
            </a:schemeClr>
          </a:solidFill>
          <a:ln>
            <a:noFill/>
          </a:ln>
        </p:spPr>
        <p:txBody>
          <a:bodyPr spcFirstLastPara="1" wrap="square" lIns="93575" tIns="93575" rIns="93575" bIns="93575" anchor="ctr" anchorCtr="0">
            <a:noAutofit/>
          </a:bodyPr>
          <a:lstStyle/>
          <a:p>
            <a:pPr marL="0" lvl="0" indent="0" algn="l" rtl="0">
              <a:spcBef>
                <a:spcPts val="0"/>
              </a:spcBef>
              <a:spcAft>
                <a:spcPts val="0"/>
              </a:spcAft>
              <a:buNone/>
            </a:pPr>
            <a:r>
              <a:rPr lang="en-GB">
                <a:solidFill>
                  <a:schemeClr val="lt1"/>
                </a:solidFill>
                <a:latin typeface="PT Sans"/>
                <a:ea typeface="PT Sans"/>
                <a:cs typeface="PT Sans"/>
                <a:sym typeface="PT Sans"/>
              </a:rPr>
              <a:t>Willow Primary Academy</a:t>
            </a:r>
            <a:r>
              <a:rPr lang="en-GB" sz="1400">
                <a:solidFill>
                  <a:schemeClr val="lt1"/>
                </a:solidFill>
                <a:latin typeface="PT Sans"/>
                <a:ea typeface="PT Sans"/>
                <a:cs typeface="PT Sans"/>
                <a:sym typeface="PT Sans"/>
              </a:rPr>
              <a:t> </a:t>
            </a:r>
            <a:r>
              <a:rPr lang="en-GB" sz="1400">
                <a:solidFill>
                  <a:srgbClr val="FFFFFF"/>
                </a:solidFill>
                <a:latin typeface="PT Sans"/>
                <a:ea typeface="PT Sans"/>
                <a:cs typeface="PT Sans"/>
                <a:sym typeface="PT Sans"/>
              </a:rPr>
              <a:t> </a:t>
            </a:r>
            <a:endParaRPr sz="1400">
              <a:solidFill>
                <a:srgbClr val="003C71"/>
              </a:solidFill>
            </a:endParaRPr>
          </a:p>
        </p:txBody>
      </p:sp>
      <p:sp>
        <p:nvSpPr>
          <p:cNvPr id="13" name="Slide Number Placeholder 12">
            <a:extLst>
              <a:ext uri="{FF2B5EF4-FFF2-40B4-BE49-F238E27FC236}">
                <a16:creationId xmlns:a16="http://schemas.microsoft.com/office/drawing/2014/main" id="{F79C4D93-1413-49EC-B691-2DD83C01A954}"/>
              </a:ext>
            </a:extLst>
          </p:cNvPr>
          <p:cNvSpPr>
            <a:spLocks noGrp="1"/>
          </p:cNvSpPr>
          <p:nvPr>
            <p:ph type="sldNum" sz="quarter" idx="4"/>
          </p:nvPr>
        </p:nvSpPr>
        <p:spPr>
          <a:xfrm>
            <a:off x="11481875" y="6196292"/>
            <a:ext cx="485530" cy="406468"/>
          </a:xfrm>
          <a:prstGeom prst="rect">
            <a:avLst/>
          </a:prstGeom>
        </p:spPr>
        <p:txBody>
          <a:bodyPr vert="horz" lIns="91440" tIns="45720" rIns="91440" bIns="45720" rtlCol="0" anchor="ctr"/>
          <a:lstStyle>
            <a:lvl1pPr algn="r">
              <a:defRPr sz="2000">
                <a:solidFill>
                  <a:srgbClr val="002060"/>
                </a:solidFill>
                <a:latin typeface="+mn-lt"/>
              </a:defRPr>
            </a:lvl1pPr>
          </a:lstStyle>
          <a:p>
            <a:fld id="{FD69F475-50CA-4D3D-88A6-0760264499D2}" type="slidenum">
              <a:rPr lang="en-GB" smtClean="0"/>
              <a:pPr/>
              <a:t>‹#›</a:t>
            </a:fld>
            <a:endParaRPr lang="en-GB"/>
          </a:p>
        </p:txBody>
      </p:sp>
    </p:spTree>
    <p:extLst>
      <p:ext uri="{BB962C8B-B14F-4D97-AF65-F5344CB8AC3E}">
        <p14:creationId xmlns:p14="http://schemas.microsoft.com/office/powerpoint/2010/main" val="457776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EF4A8BE-FD45-43C4-B6EF-CD0B86F9699B}"/>
              </a:ext>
            </a:extLst>
          </p:cNvPr>
          <p:cNvSpPr txBox="1"/>
          <p:nvPr/>
        </p:nvSpPr>
        <p:spPr>
          <a:xfrm>
            <a:off x="4605337" y="66675"/>
            <a:ext cx="2981325" cy="369332"/>
          </a:xfrm>
          <a:prstGeom prst="rect">
            <a:avLst/>
          </a:prstGeom>
          <a:noFill/>
        </p:spPr>
        <p:txBody>
          <a:bodyPr wrap="square" lIns="91440" tIns="45720" rIns="91440" bIns="45720" rtlCol="0" anchor="t">
            <a:spAutoFit/>
          </a:bodyPr>
          <a:lstStyle/>
          <a:p>
            <a:r>
              <a:rPr lang="en-GB">
                <a:solidFill>
                  <a:srgbClr val="002060"/>
                </a:solidFill>
              </a:rPr>
              <a:t>PSHE Curriculum Rationale</a:t>
            </a:r>
          </a:p>
        </p:txBody>
      </p:sp>
      <p:graphicFrame>
        <p:nvGraphicFramePr>
          <p:cNvPr id="5" name="Table 5">
            <a:extLst>
              <a:ext uri="{FF2B5EF4-FFF2-40B4-BE49-F238E27FC236}">
                <a16:creationId xmlns:a16="http://schemas.microsoft.com/office/drawing/2014/main" id="{4AB3A351-286A-4809-9B3F-6B77C59F4FCF}"/>
              </a:ext>
            </a:extLst>
          </p:cNvPr>
          <p:cNvGraphicFramePr>
            <a:graphicFrameLocks noGrp="1"/>
          </p:cNvGraphicFramePr>
          <p:nvPr>
            <p:extLst>
              <p:ext uri="{D42A27DB-BD31-4B8C-83A1-F6EECF244321}">
                <p14:modId xmlns:p14="http://schemas.microsoft.com/office/powerpoint/2010/main" val="2760896542"/>
              </p:ext>
            </p:extLst>
          </p:nvPr>
        </p:nvGraphicFramePr>
        <p:xfrm>
          <a:off x="245597" y="593306"/>
          <a:ext cx="3702051" cy="4895218"/>
        </p:xfrm>
        <a:graphic>
          <a:graphicData uri="http://schemas.openxmlformats.org/drawingml/2006/table">
            <a:tbl>
              <a:tblPr firstRow="1" bandRow="1">
                <a:tableStyleId>{21E4AEA4-8DFA-4A89-87EB-49C32662AFE0}</a:tableStyleId>
              </a:tblPr>
              <a:tblGrid>
                <a:gridCol w="1368426">
                  <a:extLst>
                    <a:ext uri="{9D8B030D-6E8A-4147-A177-3AD203B41FA5}">
                      <a16:colId xmlns:a16="http://schemas.microsoft.com/office/drawing/2014/main" val="1017976595"/>
                    </a:ext>
                  </a:extLst>
                </a:gridCol>
                <a:gridCol w="2333625">
                  <a:extLst>
                    <a:ext uri="{9D8B030D-6E8A-4147-A177-3AD203B41FA5}">
                      <a16:colId xmlns:a16="http://schemas.microsoft.com/office/drawing/2014/main" val="1738872360"/>
                    </a:ext>
                  </a:extLst>
                </a:gridCol>
              </a:tblGrid>
              <a:tr h="469824">
                <a:tc gridSpan="2">
                  <a:txBody>
                    <a:bodyPr/>
                    <a:lstStyle/>
                    <a:p>
                      <a:pPr algn="ctr"/>
                      <a:r>
                        <a:rPr lang="en-GB"/>
                        <a:t>INTENT</a:t>
                      </a:r>
                    </a:p>
                  </a:txBody>
                  <a:tcPr/>
                </a:tc>
                <a:tc hMerge="1">
                  <a:txBody>
                    <a:bodyPr/>
                    <a:lstStyle/>
                    <a:p>
                      <a:endParaRPr lang="en-GB"/>
                    </a:p>
                  </a:txBody>
                  <a:tcPr/>
                </a:tc>
                <a:extLst>
                  <a:ext uri="{0D108BD9-81ED-4DB2-BD59-A6C34878D82A}">
                    <a16:rowId xmlns:a16="http://schemas.microsoft.com/office/drawing/2014/main" val="3641117611"/>
                  </a:ext>
                </a:extLst>
              </a:tr>
              <a:tr h="1182953">
                <a:tc>
                  <a:txBody>
                    <a:bodyPr/>
                    <a:lstStyle/>
                    <a:p>
                      <a:pPr algn="ctr"/>
                      <a:r>
                        <a:rPr lang="en-GB" sz="1200" b="1"/>
                        <a:t>Alignment</a:t>
                      </a:r>
                    </a:p>
                  </a:txBody>
                  <a:tcPr anchor="ctr"/>
                </a:tc>
                <a:tc>
                  <a:txBody>
                    <a:bodyPr/>
                    <a:lstStyle/>
                    <a:p>
                      <a:pPr lvl="0">
                        <a:buNone/>
                      </a:pPr>
                      <a:r>
                        <a:rPr lang="en-GB" sz="700" b="0" i="0" u="none" strike="noStrike" noProof="0">
                          <a:latin typeface="Calibri"/>
                        </a:rPr>
                        <a:t>Jigsaw is a whole-school approach with many layers above and beyond the lesson plans themselves. The aim is to support children to feel a strong sense of belonging and community by taking part in whole-school assemblies, end of Puzzle outcomes, displays etc and to bring the learning alive through Weekly Celebrations to make it lived across the school community and in children’s lives outside of school.</a:t>
                      </a:r>
                    </a:p>
                  </a:txBody>
                  <a:tcPr anchor="ctr"/>
                </a:tc>
                <a:extLst>
                  <a:ext uri="{0D108BD9-81ED-4DB2-BD59-A6C34878D82A}">
                    <a16:rowId xmlns:a16="http://schemas.microsoft.com/office/drawing/2014/main" val="4040309476"/>
                  </a:ext>
                </a:extLst>
              </a:tr>
              <a:tr h="520163">
                <a:tc>
                  <a:txBody>
                    <a:bodyPr/>
                    <a:lstStyle/>
                    <a:p>
                      <a:pPr algn="ctr"/>
                      <a:r>
                        <a:rPr lang="en-GB" sz="1200" b="1"/>
                        <a:t>End Points</a:t>
                      </a:r>
                    </a:p>
                  </a:txBody>
                  <a:tcPr anchor="ctr"/>
                </a:tc>
                <a:tc>
                  <a:txBody>
                    <a:bodyPr/>
                    <a:lstStyle/>
                    <a:p>
                      <a:pPr lvl="0" algn="l">
                        <a:lnSpc>
                          <a:spcPct val="100000"/>
                        </a:lnSpc>
                        <a:spcBef>
                          <a:spcPts val="0"/>
                        </a:spcBef>
                        <a:spcAft>
                          <a:spcPts val="0"/>
                        </a:spcAft>
                        <a:buNone/>
                      </a:pPr>
                      <a:r>
                        <a:rPr lang="en-GB" sz="700" b="0" i="0" u="none" strike="noStrike" noProof="0"/>
                        <a:t>We aim for all our pupils to leave Willow with a</a:t>
                      </a:r>
                      <a:endParaRPr lang="en-US"/>
                    </a:p>
                    <a:p>
                      <a:pPr lvl="0" algn="l">
                        <a:lnSpc>
                          <a:spcPct val="100000"/>
                        </a:lnSpc>
                        <a:spcBef>
                          <a:spcPts val="0"/>
                        </a:spcBef>
                        <a:spcAft>
                          <a:spcPts val="0"/>
                        </a:spcAft>
                        <a:buNone/>
                      </a:pPr>
                      <a:r>
                        <a:rPr lang="en-GB" sz="700" b="0" i="0" u="none" strike="noStrike" noProof="0"/>
                        <a:t>foundation of skills, as well as an understanding of themselves and others. This will prepare them for life in modern Britain</a:t>
                      </a:r>
                      <a:endParaRPr lang="en-GB"/>
                    </a:p>
                  </a:txBody>
                  <a:tcPr anchor="ctr"/>
                </a:tc>
                <a:extLst>
                  <a:ext uri="{0D108BD9-81ED-4DB2-BD59-A6C34878D82A}">
                    <a16:rowId xmlns:a16="http://schemas.microsoft.com/office/drawing/2014/main" val="887063259"/>
                  </a:ext>
                </a:extLst>
              </a:tr>
              <a:tr h="1048719">
                <a:tc>
                  <a:txBody>
                    <a:bodyPr/>
                    <a:lstStyle/>
                    <a:p>
                      <a:pPr algn="ctr"/>
                      <a:r>
                        <a:rPr lang="en-GB" sz="1200" b="1"/>
                        <a:t>Sequencing</a:t>
                      </a:r>
                    </a:p>
                  </a:txBody>
                  <a:tcPr anchor="ctr"/>
                </a:tc>
                <a:tc>
                  <a:txBody>
                    <a:bodyPr/>
                    <a:lstStyle/>
                    <a:p>
                      <a:pPr lvl="0" algn="l">
                        <a:lnSpc>
                          <a:spcPct val="100000"/>
                        </a:lnSpc>
                        <a:spcBef>
                          <a:spcPts val="0"/>
                        </a:spcBef>
                        <a:spcAft>
                          <a:spcPts val="0"/>
                        </a:spcAft>
                        <a:buNone/>
                      </a:pPr>
                      <a:r>
                        <a:rPr lang="en-GB" sz="700" b="0" i="0" u="none" strike="noStrike" noProof="0" dirty="0">
                          <a:latin typeface="Calibri"/>
                        </a:rPr>
                        <a:t>We have a firm belief that every child can achieve and</a:t>
                      </a:r>
                      <a:endParaRPr lang="en-US" dirty="0"/>
                    </a:p>
                    <a:p>
                      <a:pPr lvl="0" algn="l">
                        <a:lnSpc>
                          <a:spcPct val="100000"/>
                        </a:lnSpc>
                        <a:spcBef>
                          <a:spcPts val="0"/>
                        </a:spcBef>
                        <a:spcAft>
                          <a:spcPts val="0"/>
                        </a:spcAft>
                        <a:buNone/>
                      </a:pPr>
                      <a:r>
                        <a:rPr lang="en-GB" sz="700" b="0" i="0" u="none" strike="noStrike" noProof="0" dirty="0">
                          <a:latin typeface="Calibri"/>
                        </a:rPr>
                        <a:t>that they are entitled to the same knowledge and</a:t>
                      </a:r>
                      <a:endParaRPr lang="en-GB" b="0" i="0" u="none" strike="noStrike" noProof="0" dirty="0">
                        <a:latin typeface="Calibri"/>
                      </a:endParaRPr>
                    </a:p>
                    <a:p>
                      <a:pPr lvl="0" algn="l">
                        <a:lnSpc>
                          <a:spcPct val="100000"/>
                        </a:lnSpc>
                        <a:spcBef>
                          <a:spcPts val="0"/>
                        </a:spcBef>
                        <a:spcAft>
                          <a:spcPts val="0"/>
                        </a:spcAft>
                        <a:buNone/>
                      </a:pPr>
                      <a:r>
                        <a:rPr lang="en-GB" sz="700" b="0" i="0" u="none" strike="noStrike" noProof="0" dirty="0">
                          <a:latin typeface="Calibri"/>
                        </a:rPr>
                        <a:t>cultural capital, whatever their background or starting</a:t>
                      </a:r>
                      <a:endParaRPr lang="en-GB" dirty="0"/>
                    </a:p>
                    <a:p>
                      <a:pPr lvl="0" algn="l">
                        <a:lnSpc>
                          <a:spcPct val="100000"/>
                        </a:lnSpc>
                        <a:spcBef>
                          <a:spcPts val="0"/>
                        </a:spcBef>
                        <a:spcAft>
                          <a:spcPts val="0"/>
                        </a:spcAft>
                        <a:buNone/>
                      </a:pPr>
                      <a:r>
                        <a:rPr lang="en-GB" sz="700" b="0" i="0" u="none" strike="noStrike" noProof="0" dirty="0">
                          <a:latin typeface="Calibri"/>
                        </a:rPr>
                        <a:t>point. As such, we adopt an approach where all the</a:t>
                      </a:r>
                      <a:endParaRPr lang="en-GB" b="0" i="0" u="none" strike="noStrike" noProof="0" dirty="0">
                        <a:latin typeface="Calibri"/>
                      </a:endParaRPr>
                    </a:p>
                    <a:p>
                      <a:pPr lvl="0" algn="l">
                        <a:lnSpc>
                          <a:spcPct val="100000"/>
                        </a:lnSpc>
                        <a:spcBef>
                          <a:spcPts val="0"/>
                        </a:spcBef>
                        <a:spcAft>
                          <a:spcPts val="0"/>
                        </a:spcAft>
                        <a:buNone/>
                      </a:pPr>
                      <a:r>
                        <a:rPr lang="en-GB" sz="700" b="0" i="0" u="none" strike="noStrike" noProof="0" dirty="0">
                          <a:latin typeface="Calibri"/>
                        </a:rPr>
                        <a:t>teachers have high expectations of all children and provide</a:t>
                      </a:r>
                      <a:endParaRPr lang="en-GB" dirty="0"/>
                    </a:p>
                    <a:p>
                      <a:pPr lvl="0" algn="l">
                        <a:lnSpc>
                          <a:spcPct val="100000"/>
                        </a:lnSpc>
                        <a:spcBef>
                          <a:spcPts val="0"/>
                        </a:spcBef>
                        <a:spcAft>
                          <a:spcPts val="0"/>
                        </a:spcAft>
                        <a:buNone/>
                      </a:pPr>
                      <a:r>
                        <a:rPr lang="en-GB" sz="700" b="0" i="0" u="none" strike="noStrike" noProof="0" dirty="0">
                          <a:latin typeface="Calibri"/>
                        </a:rPr>
                        <a:t>Scaffolding for those with lower starting points to be able</a:t>
                      </a:r>
                      <a:endParaRPr lang="en-GB" dirty="0"/>
                    </a:p>
                    <a:p>
                      <a:pPr lvl="0">
                        <a:buNone/>
                      </a:pPr>
                      <a:r>
                        <a:rPr lang="en-GB" sz="700" b="0" i="0" u="none" strike="noStrike" noProof="0" dirty="0">
                          <a:latin typeface="Calibri"/>
                        </a:rPr>
                        <a:t>to access and achieve these.</a:t>
                      </a:r>
                      <a:endParaRPr lang="en-GB" b="0" i="0" u="none" strike="noStrike" noProof="0" dirty="0">
                        <a:latin typeface="Calibri"/>
                      </a:endParaRPr>
                    </a:p>
                  </a:txBody>
                  <a:tcPr anchor="ctr"/>
                </a:tc>
                <a:extLst>
                  <a:ext uri="{0D108BD9-81ED-4DB2-BD59-A6C34878D82A}">
                    <a16:rowId xmlns:a16="http://schemas.microsoft.com/office/drawing/2014/main" val="4221828137"/>
                  </a:ext>
                </a:extLst>
              </a:tr>
              <a:tr h="1048719">
                <a:tc>
                  <a:txBody>
                    <a:bodyPr/>
                    <a:lstStyle/>
                    <a:p>
                      <a:pPr algn="ctr"/>
                      <a:r>
                        <a:rPr lang="en-GB" sz="1200" b="1"/>
                        <a:t>Social Disadvantage</a:t>
                      </a:r>
                    </a:p>
                  </a:txBody>
                  <a:tcPr anchor="ctr"/>
                </a:tc>
                <a:tc>
                  <a:txBody>
                    <a:bodyPr/>
                    <a:lstStyle/>
                    <a:p>
                      <a:r>
                        <a:rPr lang="en-GB" sz="700" dirty="0"/>
                        <a:t>A key principle of our teaching is about the belief that every child can engage with the curriculum for their year group, unless they have a significant special educational need. The structure of the curriculum is designed to ensure that all children can keep up with the pace of learning.</a:t>
                      </a:r>
                    </a:p>
                  </a:txBody>
                  <a:tcPr anchor="ctr"/>
                </a:tc>
                <a:extLst>
                  <a:ext uri="{0D108BD9-81ED-4DB2-BD59-A6C34878D82A}">
                    <a16:rowId xmlns:a16="http://schemas.microsoft.com/office/drawing/2014/main" val="3523829199"/>
                  </a:ext>
                </a:extLst>
              </a:tr>
              <a:tr h="595670">
                <a:tc>
                  <a:txBody>
                    <a:bodyPr/>
                    <a:lstStyle/>
                    <a:p>
                      <a:pPr algn="ctr"/>
                      <a:r>
                        <a:rPr lang="en-GB" sz="1200" b="1"/>
                        <a:t>Local Context</a:t>
                      </a:r>
                    </a:p>
                  </a:txBody>
                  <a:tcPr anchor="ctr"/>
                </a:tc>
                <a:tc>
                  <a:txBody>
                    <a:bodyPr/>
                    <a:lstStyle/>
                    <a:p>
                      <a:pPr lvl="0" algn="l">
                        <a:lnSpc>
                          <a:spcPct val="100000"/>
                        </a:lnSpc>
                        <a:spcBef>
                          <a:spcPts val="0"/>
                        </a:spcBef>
                        <a:spcAft>
                          <a:spcPts val="0"/>
                        </a:spcAft>
                        <a:buNone/>
                      </a:pPr>
                      <a:r>
                        <a:rPr lang="en-GB" sz="700" b="0" i="0" u="none" strike="noStrike" noProof="0" dirty="0">
                          <a:latin typeface="Calibri"/>
                        </a:rPr>
                        <a:t>We want to develop learners that have the skills to survive in an ever-changing world. We now live in a truly global world which is interconnected. Pupils needs to be taught how to stay safe in this world and develop secure relationships.</a:t>
                      </a:r>
                    </a:p>
                  </a:txBody>
                  <a:tcPr anchor="ctr"/>
                </a:tc>
                <a:extLst>
                  <a:ext uri="{0D108BD9-81ED-4DB2-BD59-A6C34878D82A}">
                    <a16:rowId xmlns:a16="http://schemas.microsoft.com/office/drawing/2014/main" val="1182364222"/>
                  </a:ext>
                </a:extLst>
              </a:tr>
            </a:tbl>
          </a:graphicData>
        </a:graphic>
      </p:graphicFrame>
      <p:graphicFrame>
        <p:nvGraphicFramePr>
          <p:cNvPr id="18" name="Table 17">
            <a:extLst>
              <a:ext uri="{FF2B5EF4-FFF2-40B4-BE49-F238E27FC236}">
                <a16:creationId xmlns:a16="http://schemas.microsoft.com/office/drawing/2014/main" id="{0CE7171C-2F19-4C5F-8467-810DBC8DC23D}"/>
              </a:ext>
            </a:extLst>
          </p:cNvPr>
          <p:cNvGraphicFramePr>
            <a:graphicFrameLocks noGrp="1"/>
          </p:cNvGraphicFramePr>
          <p:nvPr>
            <p:extLst>
              <p:ext uri="{D42A27DB-BD31-4B8C-83A1-F6EECF244321}">
                <p14:modId xmlns:p14="http://schemas.microsoft.com/office/powerpoint/2010/main" val="1627187824"/>
              </p:ext>
            </p:extLst>
          </p:nvPr>
        </p:nvGraphicFramePr>
        <p:xfrm>
          <a:off x="4147673" y="593304"/>
          <a:ext cx="3702051" cy="4928761"/>
        </p:xfrm>
        <a:graphic>
          <a:graphicData uri="http://schemas.openxmlformats.org/drawingml/2006/table">
            <a:tbl>
              <a:tblPr firstRow="1" bandRow="1">
                <a:tableStyleId>{00A15C55-8517-42AA-B614-E9B94910E393}</a:tableStyleId>
              </a:tblPr>
              <a:tblGrid>
                <a:gridCol w="1368426">
                  <a:extLst>
                    <a:ext uri="{9D8B030D-6E8A-4147-A177-3AD203B41FA5}">
                      <a16:colId xmlns:a16="http://schemas.microsoft.com/office/drawing/2014/main" val="3143454533"/>
                    </a:ext>
                  </a:extLst>
                </a:gridCol>
                <a:gridCol w="2333625">
                  <a:extLst>
                    <a:ext uri="{9D8B030D-6E8A-4147-A177-3AD203B41FA5}">
                      <a16:colId xmlns:a16="http://schemas.microsoft.com/office/drawing/2014/main" val="3344238973"/>
                    </a:ext>
                  </a:extLst>
                </a:gridCol>
              </a:tblGrid>
              <a:tr h="401402">
                <a:tc gridSpan="2">
                  <a:txBody>
                    <a:bodyPr/>
                    <a:lstStyle/>
                    <a:p>
                      <a:pPr algn="ctr"/>
                      <a:r>
                        <a:rPr lang="en-GB"/>
                        <a:t>IMPLEMENTATION</a:t>
                      </a:r>
                    </a:p>
                  </a:txBody>
                  <a:tcPr/>
                </a:tc>
                <a:tc hMerge="1">
                  <a:txBody>
                    <a:bodyPr/>
                    <a:lstStyle/>
                    <a:p>
                      <a:endParaRPr lang="en-GB"/>
                    </a:p>
                  </a:txBody>
                  <a:tcPr/>
                </a:tc>
                <a:extLst>
                  <a:ext uri="{0D108BD9-81ED-4DB2-BD59-A6C34878D82A}">
                    <a16:rowId xmlns:a16="http://schemas.microsoft.com/office/drawing/2014/main" val="3767463542"/>
                  </a:ext>
                </a:extLst>
              </a:tr>
              <a:tr h="917491">
                <a:tc>
                  <a:txBody>
                    <a:bodyPr/>
                    <a:lstStyle/>
                    <a:p>
                      <a:pPr algn="ctr"/>
                      <a:r>
                        <a:rPr lang="en-GB" sz="1200" b="1"/>
                        <a:t>Pedagogical Approaches</a:t>
                      </a:r>
                    </a:p>
                  </a:txBody>
                  <a:tcPr anchor="ctr"/>
                </a:tc>
                <a:tc>
                  <a:txBody>
                    <a:bodyPr/>
                    <a:lstStyle/>
                    <a:p>
                      <a:pPr lvl="0" algn="l">
                        <a:lnSpc>
                          <a:spcPct val="100000"/>
                        </a:lnSpc>
                        <a:spcBef>
                          <a:spcPts val="0"/>
                        </a:spcBef>
                        <a:spcAft>
                          <a:spcPts val="0"/>
                        </a:spcAft>
                        <a:buNone/>
                      </a:pPr>
                      <a:r>
                        <a:rPr lang="en-GB" sz="700" b="0" i="0" u="none" strike="noStrike" noProof="0" dirty="0">
                          <a:latin typeface="Calibri"/>
                        </a:rPr>
                        <a:t>Teachers ensure that pupils see the ‘purpose’ of each lesson and the content in relation to their lives. There is deliberate and intentional retrieval of previous knowledge to build on previous learning. Regular checkpoints and formative assessments within lessons are used to tailor lessons to the needs of pupils. Positive relationships in school that create the conditions conducive to effective learning are crucial.</a:t>
                      </a:r>
                      <a:endParaRPr lang="en-GB" sz="700" dirty="0"/>
                    </a:p>
                  </a:txBody>
                  <a:tcPr anchor="ctr"/>
                </a:tc>
                <a:extLst>
                  <a:ext uri="{0D108BD9-81ED-4DB2-BD59-A6C34878D82A}">
                    <a16:rowId xmlns:a16="http://schemas.microsoft.com/office/drawing/2014/main" val="121064329"/>
                  </a:ext>
                </a:extLst>
              </a:tr>
              <a:tr h="794612">
                <a:tc>
                  <a:txBody>
                    <a:bodyPr/>
                    <a:lstStyle/>
                    <a:p>
                      <a:pPr algn="ctr"/>
                      <a:r>
                        <a:rPr lang="en-GB" sz="1200" b="1"/>
                        <a:t>Teachers’ Expert Knowledge</a:t>
                      </a:r>
                    </a:p>
                  </a:txBody>
                  <a:tcPr anchor="ctr"/>
                </a:tc>
                <a:tc>
                  <a:txBody>
                    <a:bodyPr/>
                    <a:lstStyle/>
                    <a:p>
                      <a:pPr lvl="0" algn="l">
                        <a:lnSpc>
                          <a:spcPct val="100000"/>
                        </a:lnSpc>
                        <a:spcBef>
                          <a:spcPts val="0"/>
                        </a:spcBef>
                        <a:spcAft>
                          <a:spcPts val="0"/>
                        </a:spcAft>
                        <a:buNone/>
                      </a:pPr>
                      <a:r>
                        <a:rPr lang="en-GB" sz="700" b="0" i="0" u="none" strike="noStrike" noProof="0" dirty="0">
                          <a:latin typeface="Calibri"/>
                        </a:rPr>
                        <a:t>Teacher development is central to the success of PSHE teaching.  This will be ready to start in September 2022. Willow promotes a culture of openness and honesty in relation to proactively seeking support for any gaps in subject knowledge from the PSHE Leader; this may be reflected in CPD,  professional development meeting content, and discussions between colleagues.</a:t>
                      </a:r>
                      <a:endParaRPr lang="en-US" sz="700" dirty="0"/>
                    </a:p>
                  </a:txBody>
                  <a:tcPr anchor="ctr"/>
                </a:tc>
                <a:extLst>
                  <a:ext uri="{0D108BD9-81ED-4DB2-BD59-A6C34878D82A}">
                    <a16:rowId xmlns:a16="http://schemas.microsoft.com/office/drawing/2014/main" val="4027763958"/>
                  </a:ext>
                </a:extLst>
              </a:tr>
              <a:tr h="794612">
                <a:tc>
                  <a:txBody>
                    <a:bodyPr/>
                    <a:lstStyle/>
                    <a:p>
                      <a:pPr algn="ctr"/>
                      <a:r>
                        <a:rPr lang="en-GB" sz="1200" b="1"/>
                        <a:t>Promoting Discussion and Understanding</a:t>
                      </a:r>
                    </a:p>
                  </a:txBody>
                  <a:tcPr anchor="ctr"/>
                </a:tc>
                <a:tc>
                  <a:txBody>
                    <a:bodyPr/>
                    <a:lstStyle/>
                    <a:p>
                      <a:r>
                        <a:rPr lang="en-GB" sz="700"/>
                        <a:t>Discussion and effective questioning by the teacher is key to allowing pupils to recall new knowledge. It will also help them make links between new material and prior learning. Using formative assessment each lesson, information can be recalled by the children from their long-term memory.</a:t>
                      </a:r>
                    </a:p>
                  </a:txBody>
                  <a:tcPr anchor="ctr"/>
                </a:tc>
                <a:extLst>
                  <a:ext uri="{0D108BD9-81ED-4DB2-BD59-A6C34878D82A}">
                    <a16:rowId xmlns:a16="http://schemas.microsoft.com/office/drawing/2014/main" val="2279667870"/>
                  </a:ext>
                </a:extLst>
              </a:tr>
              <a:tr h="851955">
                <a:tc>
                  <a:txBody>
                    <a:bodyPr/>
                    <a:lstStyle/>
                    <a:p>
                      <a:pPr algn="ctr"/>
                      <a:r>
                        <a:rPr lang="en-GB" sz="1200" b="1"/>
                        <a:t>Knowing and Remembering More</a:t>
                      </a:r>
                    </a:p>
                  </a:txBody>
                  <a:tcPr anchor="ctr"/>
                </a:tc>
                <a:tc>
                  <a:txBody>
                    <a:bodyPr/>
                    <a:lstStyle/>
                    <a:p>
                      <a:pPr lvl="0" algn="l">
                        <a:lnSpc>
                          <a:spcPct val="100000"/>
                        </a:lnSpc>
                        <a:spcBef>
                          <a:spcPts val="0"/>
                        </a:spcBef>
                        <a:spcAft>
                          <a:spcPts val="0"/>
                        </a:spcAft>
                        <a:buNone/>
                      </a:pPr>
                      <a:r>
                        <a:rPr lang="en-GB" sz="700" b="0" i="0" u="none" strike="noStrike" noProof="0" dirty="0">
                          <a:latin typeface="Calibri"/>
                        </a:rPr>
                        <a:t>The themes remain the same for each year, with skills being built from year to year. This is achieved through pupils being given regular opportunities to explore and discuss  questions at an age-appropriate level, and to promote knowledge, awareness and tolerance of others.</a:t>
                      </a:r>
                      <a:endParaRPr lang="en-GB" sz="700" dirty="0"/>
                    </a:p>
                  </a:txBody>
                  <a:tcPr anchor="ctr"/>
                </a:tc>
                <a:extLst>
                  <a:ext uri="{0D108BD9-81ED-4DB2-BD59-A6C34878D82A}">
                    <a16:rowId xmlns:a16="http://schemas.microsoft.com/office/drawing/2014/main" val="853294748"/>
                  </a:ext>
                </a:extLst>
              </a:tr>
              <a:tr h="1097712">
                <a:tc>
                  <a:txBody>
                    <a:bodyPr/>
                    <a:lstStyle/>
                    <a:p>
                      <a:pPr algn="ctr"/>
                      <a:r>
                        <a:rPr lang="en-GB" sz="1200" b="1"/>
                        <a:t>Teacher Assessment</a:t>
                      </a:r>
                    </a:p>
                  </a:txBody>
                  <a:tcPr anchor="ctr"/>
                </a:tc>
                <a:tc>
                  <a:txBody>
                    <a:bodyPr/>
                    <a:lstStyle/>
                    <a:p>
                      <a:pPr lvl="0" algn="l">
                        <a:lnSpc>
                          <a:spcPct val="100000"/>
                        </a:lnSpc>
                        <a:spcBef>
                          <a:spcPts val="0"/>
                        </a:spcBef>
                        <a:spcAft>
                          <a:spcPts val="0"/>
                        </a:spcAft>
                        <a:buNone/>
                      </a:pPr>
                      <a:r>
                        <a:rPr lang="en-GB" sz="700" b="0" i="0" u="none" strike="noStrike" noProof="0" dirty="0">
                          <a:latin typeface="Calibri"/>
                        </a:rPr>
                        <a:t>Children’s responses are taken at the start and end of the unit, with each lesson linking back to that question and children becoming able to answer the question with an extra layer of knowledge and at a greater level of depth.</a:t>
                      </a:r>
                      <a:endParaRPr lang="en-GB" sz="700" dirty="0"/>
                    </a:p>
                    <a:p>
                      <a:pPr lvl="0" algn="l">
                        <a:lnSpc>
                          <a:spcPct val="100000"/>
                        </a:lnSpc>
                        <a:spcBef>
                          <a:spcPts val="0"/>
                        </a:spcBef>
                        <a:spcAft>
                          <a:spcPts val="0"/>
                        </a:spcAft>
                        <a:buNone/>
                      </a:pPr>
                      <a:r>
                        <a:rPr lang="en-GB" sz="700" b="0" i="0" u="none" strike="noStrike" noProof="0" dirty="0">
                          <a:latin typeface="Calibri"/>
                        </a:rPr>
                        <a:t>Children are encouraged to reflect  on  previous learning and use that to explain their current understanding.</a:t>
                      </a:r>
                      <a:endParaRPr lang="en-GB" sz="700" dirty="0"/>
                    </a:p>
                  </a:txBody>
                  <a:tcPr anchor="ctr"/>
                </a:tc>
                <a:extLst>
                  <a:ext uri="{0D108BD9-81ED-4DB2-BD59-A6C34878D82A}">
                    <a16:rowId xmlns:a16="http://schemas.microsoft.com/office/drawing/2014/main" val="2755231202"/>
                  </a:ext>
                </a:extLst>
              </a:tr>
            </a:tbl>
          </a:graphicData>
        </a:graphic>
      </p:graphicFrame>
      <p:graphicFrame>
        <p:nvGraphicFramePr>
          <p:cNvPr id="21" name="Table 20">
            <a:extLst>
              <a:ext uri="{FF2B5EF4-FFF2-40B4-BE49-F238E27FC236}">
                <a16:creationId xmlns:a16="http://schemas.microsoft.com/office/drawing/2014/main" id="{47D747D7-F77C-43D6-A4AF-5B1EE838F226}"/>
              </a:ext>
            </a:extLst>
          </p:cNvPr>
          <p:cNvGraphicFramePr>
            <a:graphicFrameLocks noGrp="1"/>
          </p:cNvGraphicFramePr>
          <p:nvPr>
            <p:extLst>
              <p:ext uri="{D42A27DB-BD31-4B8C-83A1-F6EECF244321}">
                <p14:modId xmlns:p14="http://schemas.microsoft.com/office/powerpoint/2010/main" val="3538603531"/>
              </p:ext>
            </p:extLst>
          </p:nvPr>
        </p:nvGraphicFramePr>
        <p:xfrm>
          <a:off x="8052923" y="580604"/>
          <a:ext cx="3698877" cy="4910171"/>
        </p:xfrm>
        <a:graphic>
          <a:graphicData uri="http://schemas.openxmlformats.org/drawingml/2006/table">
            <a:tbl>
              <a:tblPr firstRow="1" bandRow="1">
                <a:tableStyleId>{93296810-A885-4BE3-A3E7-6D5BEEA58F35}</a:tableStyleId>
              </a:tblPr>
              <a:tblGrid>
                <a:gridCol w="1365252">
                  <a:extLst>
                    <a:ext uri="{9D8B030D-6E8A-4147-A177-3AD203B41FA5}">
                      <a16:colId xmlns:a16="http://schemas.microsoft.com/office/drawing/2014/main" val="2300163502"/>
                    </a:ext>
                  </a:extLst>
                </a:gridCol>
                <a:gridCol w="2333625">
                  <a:extLst>
                    <a:ext uri="{9D8B030D-6E8A-4147-A177-3AD203B41FA5}">
                      <a16:colId xmlns:a16="http://schemas.microsoft.com/office/drawing/2014/main" val="1142476194"/>
                    </a:ext>
                  </a:extLst>
                </a:gridCol>
              </a:tblGrid>
              <a:tr h="448275">
                <a:tc gridSpan="2">
                  <a:txBody>
                    <a:bodyPr/>
                    <a:lstStyle/>
                    <a:p>
                      <a:pPr algn="ctr"/>
                      <a:r>
                        <a:rPr lang="en-GB"/>
                        <a:t>IMPACT</a:t>
                      </a:r>
                    </a:p>
                  </a:txBody>
                  <a:tcPr/>
                </a:tc>
                <a:tc hMerge="1">
                  <a:txBody>
                    <a:bodyPr/>
                    <a:lstStyle/>
                    <a:p>
                      <a:endParaRPr lang="en-GB"/>
                    </a:p>
                  </a:txBody>
                  <a:tcPr/>
                </a:tc>
                <a:extLst>
                  <a:ext uri="{0D108BD9-81ED-4DB2-BD59-A6C34878D82A}">
                    <a16:rowId xmlns:a16="http://schemas.microsoft.com/office/drawing/2014/main" val="3872407158"/>
                  </a:ext>
                </a:extLst>
              </a:tr>
              <a:tr h="917396">
                <a:tc>
                  <a:txBody>
                    <a:bodyPr/>
                    <a:lstStyle/>
                    <a:p>
                      <a:pPr algn="ctr"/>
                      <a:r>
                        <a:rPr lang="en-GB" sz="1200" b="1"/>
                        <a:t>Approach to Assessment</a:t>
                      </a:r>
                    </a:p>
                  </a:txBody>
                  <a:tcPr anchor="ctr"/>
                </a:tc>
                <a:tc>
                  <a:txBody>
                    <a:bodyPr/>
                    <a:lstStyle/>
                    <a:p>
                      <a:pPr lvl="0" algn="l">
                        <a:buNone/>
                      </a:pPr>
                      <a:r>
                        <a:rPr lang="en-GB" sz="700" b="0" i="0" u="none" strike="noStrike" noProof="0">
                          <a:latin typeface="Calibri"/>
                        </a:rPr>
                        <a:t>Assessing children's learning is vital to inform their next steps. A full assessment process is embedded in the Jigsaw program including a set of attainment descriptors for every year group and assessment activities to involve children in the process.</a:t>
                      </a:r>
                      <a:endParaRPr lang="en-US" sz="700" b="0" i="0" u="none" strike="noStrike" noProof="0">
                        <a:latin typeface="Calibri"/>
                      </a:endParaRPr>
                    </a:p>
                  </a:txBody>
                  <a:tcPr anchor="ctr"/>
                </a:tc>
                <a:extLst>
                  <a:ext uri="{0D108BD9-81ED-4DB2-BD59-A6C34878D82A}">
                    <a16:rowId xmlns:a16="http://schemas.microsoft.com/office/drawing/2014/main" val="1978485021"/>
                  </a:ext>
                </a:extLst>
              </a:tr>
              <a:tr h="1386528">
                <a:tc>
                  <a:txBody>
                    <a:bodyPr/>
                    <a:lstStyle/>
                    <a:p>
                      <a:pPr algn="ctr"/>
                      <a:r>
                        <a:rPr lang="en-GB" sz="1200" b="1"/>
                        <a:t>Performance Data</a:t>
                      </a:r>
                    </a:p>
                  </a:txBody>
                  <a:tcPr anchor="ctr"/>
                </a:tc>
                <a:tc>
                  <a:txBody>
                    <a:bodyPr/>
                    <a:lstStyle/>
                    <a:p>
                      <a:pPr lvl="0" algn="l">
                        <a:lnSpc>
                          <a:spcPct val="100000"/>
                        </a:lnSpc>
                        <a:spcBef>
                          <a:spcPts val="0"/>
                        </a:spcBef>
                        <a:spcAft>
                          <a:spcPts val="0"/>
                        </a:spcAft>
                        <a:buNone/>
                      </a:pPr>
                      <a:r>
                        <a:rPr lang="en-GB" sz="700" b="0" i="0" u="none" strike="noStrike" noProof="0" dirty="0">
                          <a:latin typeface="Calibri"/>
                        </a:rPr>
                        <a:t>In the EYFS, we monitor progress using the Early Learning Goals.</a:t>
                      </a:r>
                      <a:endParaRPr lang="en-GB" sz="700" dirty="0"/>
                    </a:p>
                    <a:p>
                      <a:pPr lvl="0" algn="l">
                        <a:lnSpc>
                          <a:spcPct val="100000"/>
                        </a:lnSpc>
                        <a:spcBef>
                          <a:spcPts val="0"/>
                        </a:spcBef>
                        <a:spcAft>
                          <a:spcPts val="0"/>
                        </a:spcAft>
                        <a:buNone/>
                      </a:pPr>
                      <a:endParaRPr lang="en-GB" sz="700" b="0" i="0" u="none" strike="noStrike" noProof="0" dirty="0">
                        <a:latin typeface="Calibri"/>
                      </a:endParaRPr>
                    </a:p>
                    <a:p>
                      <a:pPr lvl="0" algn="l">
                        <a:lnSpc>
                          <a:spcPct val="100000"/>
                        </a:lnSpc>
                        <a:spcBef>
                          <a:spcPts val="0"/>
                        </a:spcBef>
                        <a:spcAft>
                          <a:spcPts val="0"/>
                        </a:spcAft>
                        <a:buNone/>
                      </a:pPr>
                      <a:r>
                        <a:rPr lang="en-GB" sz="700" b="0" i="0" u="none" strike="noStrike" noProof="0" dirty="0">
                          <a:latin typeface="Calibri"/>
                        </a:rPr>
                        <a:t>At the end of each term, teachers will have gathered a</a:t>
                      </a:r>
                      <a:endParaRPr lang="en-GB" sz="700" dirty="0"/>
                    </a:p>
                    <a:p>
                      <a:pPr lvl="0" algn="l">
                        <a:lnSpc>
                          <a:spcPct val="100000"/>
                        </a:lnSpc>
                        <a:spcBef>
                          <a:spcPts val="0"/>
                        </a:spcBef>
                        <a:spcAft>
                          <a:spcPts val="0"/>
                        </a:spcAft>
                        <a:buNone/>
                      </a:pPr>
                      <a:r>
                        <a:rPr lang="en-GB" sz="700" b="0" i="0" u="none" strike="noStrike" noProof="0" dirty="0">
                          <a:latin typeface="Calibri"/>
                        </a:rPr>
                        <a:t>range of evidence bank based on what the children have</a:t>
                      </a:r>
                      <a:endParaRPr lang="en-GB" sz="700" dirty="0"/>
                    </a:p>
                    <a:p>
                      <a:pPr lvl="0" algn="l">
                        <a:lnSpc>
                          <a:spcPct val="100000"/>
                        </a:lnSpc>
                        <a:spcBef>
                          <a:spcPts val="0"/>
                        </a:spcBef>
                        <a:spcAft>
                          <a:spcPts val="0"/>
                        </a:spcAft>
                        <a:buNone/>
                      </a:pPr>
                      <a:r>
                        <a:rPr lang="en-GB" sz="700" b="0" i="0" u="none" strike="noStrike" noProof="0" dirty="0">
                          <a:latin typeface="Calibri"/>
                        </a:rPr>
                        <a:t>covered to make a judgement as to whether pupils have</a:t>
                      </a:r>
                      <a:endParaRPr lang="en-GB" sz="700" dirty="0"/>
                    </a:p>
                    <a:p>
                      <a:pPr lvl="0" algn="l">
                        <a:buNone/>
                      </a:pPr>
                      <a:r>
                        <a:rPr lang="en-GB" sz="700" b="0" i="0" u="none" strike="noStrike" noProof="0" dirty="0">
                          <a:latin typeface="Calibri"/>
                        </a:rPr>
                        <a:t>achieved.</a:t>
                      </a:r>
                    </a:p>
                  </a:txBody>
                  <a:tcPr anchor="ctr"/>
                </a:tc>
                <a:extLst>
                  <a:ext uri="{0D108BD9-81ED-4DB2-BD59-A6C34878D82A}">
                    <a16:rowId xmlns:a16="http://schemas.microsoft.com/office/drawing/2014/main" val="1299052144"/>
                  </a:ext>
                </a:extLst>
              </a:tr>
              <a:tr h="854849">
                <a:tc>
                  <a:txBody>
                    <a:bodyPr/>
                    <a:lstStyle/>
                    <a:p>
                      <a:pPr algn="ctr"/>
                      <a:r>
                        <a:rPr lang="en-GB" sz="1200" b="1"/>
                        <a:t>Pupils’ Work</a:t>
                      </a:r>
                    </a:p>
                  </a:txBody>
                  <a:tcPr anchor="ctr"/>
                </a:tc>
                <a:tc>
                  <a:txBody>
                    <a:bodyPr/>
                    <a:lstStyle/>
                    <a:p>
                      <a:pPr lvl="0" algn="l">
                        <a:lnSpc>
                          <a:spcPct val="100000"/>
                        </a:lnSpc>
                        <a:spcBef>
                          <a:spcPts val="0"/>
                        </a:spcBef>
                        <a:spcAft>
                          <a:spcPts val="0"/>
                        </a:spcAft>
                        <a:buNone/>
                      </a:pPr>
                      <a:r>
                        <a:rPr lang="en-GB" sz="700" b="0" i="0" u="none" strike="noStrike" noProof="0" dirty="0">
                          <a:latin typeface="Calibri"/>
                        </a:rPr>
                        <a:t>Teachers are encouraged to be creative in task design,</a:t>
                      </a:r>
                      <a:endParaRPr lang="en-GB" sz="700" dirty="0"/>
                    </a:p>
                    <a:p>
                      <a:pPr lvl="0" algn="l">
                        <a:lnSpc>
                          <a:spcPct val="100000"/>
                        </a:lnSpc>
                        <a:spcBef>
                          <a:spcPts val="0"/>
                        </a:spcBef>
                        <a:spcAft>
                          <a:spcPts val="0"/>
                        </a:spcAft>
                        <a:buNone/>
                      </a:pPr>
                      <a:r>
                        <a:rPr lang="en-GB" sz="700" b="0" i="0" u="none" strike="noStrike" noProof="0" dirty="0">
                          <a:latin typeface="Calibri"/>
                        </a:rPr>
                        <a:t>and work can take the form of artwork, discussion,</a:t>
                      </a:r>
                      <a:endParaRPr lang="en-GB" sz="700" dirty="0"/>
                    </a:p>
                    <a:p>
                      <a:pPr lvl="0" algn="l">
                        <a:lnSpc>
                          <a:spcPct val="100000"/>
                        </a:lnSpc>
                        <a:spcBef>
                          <a:spcPts val="0"/>
                        </a:spcBef>
                        <a:spcAft>
                          <a:spcPts val="0"/>
                        </a:spcAft>
                        <a:buNone/>
                      </a:pPr>
                      <a:r>
                        <a:rPr lang="en-GB" sz="700" b="0" i="0" u="none" strike="noStrike" noProof="0" dirty="0">
                          <a:latin typeface="Calibri"/>
                        </a:rPr>
                        <a:t>drama, song, extended writing or a mixture of these. Children are not expected to record learning in their PSHE books every lesson. </a:t>
                      </a:r>
                    </a:p>
                  </a:txBody>
                  <a:tcPr anchor="ctr"/>
                </a:tc>
                <a:extLst>
                  <a:ext uri="{0D108BD9-81ED-4DB2-BD59-A6C34878D82A}">
                    <a16:rowId xmlns:a16="http://schemas.microsoft.com/office/drawing/2014/main" val="1283556084"/>
                  </a:ext>
                </a:extLst>
              </a:tr>
              <a:tr h="1303123">
                <a:tc>
                  <a:txBody>
                    <a:bodyPr/>
                    <a:lstStyle/>
                    <a:p>
                      <a:pPr algn="ctr"/>
                      <a:r>
                        <a:rPr lang="en-GB" sz="1200" b="1"/>
                        <a:t>Talking to Pupils</a:t>
                      </a:r>
                    </a:p>
                  </a:txBody>
                  <a:tcPr anchor="ctr"/>
                </a:tc>
                <a:tc>
                  <a:txBody>
                    <a:bodyPr/>
                    <a:lstStyle/>
                    <a:p>
                      <a:pPr lvl="0" algn="l">
                        <a:lnSpc>
                          <a:spcPct val="100000"/>
                        </a:lnSpc>
                        <a:spcBef>
                          <a:spcPts val="0"/>
                        </a:spcBef>
                        <a:spcAft>
                          <a:spcPts val="0"/>
                        </a:spcAft>
                        <a:buNone/>
                      </a:pPr>
                      <a:r>
                        <a:rPr lang="en-GB" sz="700" b="0" i="0" u="none" strike="noStrike" noProof="0" dirty="0">
                          <a:latin typeface="Calibri"/>
                        </a:rPr>
                        <a:t>All members of the senior leadership team and,</a:t>
                      </a:r>
                      <a:endParaRPr lang="en-US" sz="700" dirty="0"/>
                    </a:p>
                    <a:p>
                      <a:pPr lvl="0" algn="l">
                        <a:lnSpc>
                          <a:spcPct val="100000"/>
                        </a:lnSpc>
                        <a:spcBef>
                          <a:spcPts val="0"/>
                        </a:spcBef>
                        <a:spcAft>
                          <a:spcPts val="0"/>
                        </a:spcAft>
                        <a:buNone/>
                      </a:pPr>
                      <a:r>
                        <a:rPr lang="en-GB" sz="700" b="0" i="0" u="none" strike="noStrike" noProof="0" dirty="0">
                          <a:latin typeface="Calibri"/>
                        </a:rPr>
                        <a:t>particularly, the PSHE Leader talk to the pupils as part of the regular monitoring. The purpose is to explore what they have learnt and what they can remember as well as how much they have enjoyed it. Key improvement actions can be identified as a result.</a:t>
                      </a:r>
                    </a:p>
                  </a:txBody>
                  <a:tcPr anchor="ctr"/>
                </a:tc>
                <a:extLst>
                  <a:ext uri="{0D108BD9-81ED-4DB2-BD59-A6C34878D82A}">
                    <a16:rowId xmlns:a16="http://schemas.microsoft.com/office/drawing/2014/main" val="4180476448"/>
                  </a:ext>
                </a:extLst>
              </a:tr>
            </a:tbl>
          </a:graphicData>
        </a:graphic>
      </p:graphicFrame>
    </p:spTree>
    <p:extLst>
      <p:ext uri="{BB962C8B-B14F-4D97-AF65-F5344CB8AC3E}">
        <p14:creationId xmlns:p14="http://schemas.microsoft.com/office/powerpoint/2010/main" val="1466596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BF96D6B0A3E3B42A8F754A3BC10923B" ma:contentTypeVersion="16" ma:contentTypeDescription="Create a new document." ma:contentTypeScope="" ma:versionID="ffafdd96173f21ca349472b37f6117c5">
  <xsd:schema xmlns:xsd="http://www.w3.org/2001/XMLSchema" xmlns:xs="http://www.w3.org/2001/XMLSchema" xmlns:p="http://schemas.microsoft.com/office/2006/metadata/properties" xmlns:ns2="4130f798-555d-4283-877d-47ca23db3ba0" xmlns:ns3="beab8350-a27f-4811-8d61-4b617fe51f81" targetNamespace="http://schemas.microsoft.com/office/2006/metadata/properties" ma:root="true" ma:fieldsID="87f1d0c931a1e898feef1aa4c5720be8" ns2:_="" ns3:_="">
    <xsd:import namespace="4130f798-555d-4283-877d-47ca23db3ba0"/>
    <xsd:import namespace="beab8350-a27f-4811-8d61-4b617fe51f8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Location" minOccurs="0"/>
                <xsd:element ref="ns3:MediaServiceOCR" minOccurs="0"/>
                <xsd:element ref="ns3:MediaServiceGenerationTime" minOccurs="0"/>
                <xsd:element ref="ns3:MediaServiceEventHashCode"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30f798-555d-4283-877d-47ca23db3ba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a852953-3c54-43a3-8143-5d6c744f9f30}" ma:internalName="TaxCatchAll" ma:showField="CatchAllData" ma:web="4130f798-555d-4283-877d-47ca23db3ba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eab8350-a27f-4811-8d61-4b617fe51f8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5eb0bf6-483a-4e9b-9636-5eee4a0e499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130f798-555d-4283-877d-47ca23db3ba0">
      <UserInfo>
        <DisplayName>Pete Hales</DisplayName>
        <AccountId>88</AccountId>
        <AccountType/>
      </UserInfo>
      <UserInfo>
        <DisplayName>Mike Southwell</DisplayName>
        <AccountId>102</AccountId>
        <AccountType/>
      </UserInfo>
      <UserInfo>
        <DisplayName>Lucy Sullivan</DisplayName>
        <AccountId>20</AccountId>
        <AccountType/>
      </UserInfo>
      <UserInfo>
        <DisplayName>Roksana Parsons</DisplayName>
        <AccountId>82</AccountId>
        <AccountType/>
      </UserInfo>
      <UserInfo>
        <DisplayName>Lucy Powrie</DisplayName>
        <AccountId>105</AccountId>
        <AccountType/>
      </UserInfo>
      <UserInfo>
        <DisplayName>Harry Stevens</DisplayName>
        <AccountId>106</AccountId>
        <AccountType/>
      </UserInfo>
      <UserInfo>
        <DisplayName>Ingrid Tanner</DisplayName>
        <AccountId>96</AccountId>
        <AccountType/>
      </UserInfo>
      <UserInfo>
        <DisplayName>Abby Pearce</DisplayName>
        <AccountId>81</AccountId>
        <AccountType/>
      </UserInfo>
      <UserInfo>
        <DisplayName>Christine Pollard</DisplayName>
        <AccountId>84</AccountId>
        <AccountType/>
      </UserInfo>
      <UserInfo>
        <DisplayName>Ella Evans</DisplayName>
        <AccountId>107</AccountId>
        <AccountType/>
      </UserInfo>
      <UserInfo>
        <DisplayName>Harriet Pearce</DisplayName>
        <AccountId>99</AccountId>
        <AccountType/>
      </UserInfo>
      <UserInfo>
        <DisplayName>Devina Kenna</DisplayName>
        <AccountId>90</AccountId>
        <AccountType/>
      </UserInfo>
      <UserInfo>
        <DisplayName>Louise Cornock</DisplayName>
        <AccountId>97</AccountId>
        <AccountType/>
      </UserInfo>
      <UserInfo>
        <DisplayName>Nichola Smith</DisplayName>
        <AccountId>77</AccountId>
        <AccountType/>
      </UserInfo>
      <UserInfo>
        <DisplayName>Mia Luxton</DisplayName>
        <AccountId>89</AccountId>
        <AccountType/>
      </UserInfo>
      <UserInfo>
        <DisplayName>Sophie Johnson</DisplayName>
        <AccountId>86</AccountId>
        <AccountType/>
      </UserInfo>
      <UserInfo>
        <DisplayName>Pauline Sheehy</DisplayName>
        <AccountId>85</AccountId>
        <AccountType/>
      </UserInfo>
      <UserInfo>
        <DisplayName>Marianna Juhasz</DisplayName>
        <AccountId>108</AccountId>
        <AccountType/>
      </UserInfo>
      <UserInfo>
        <DisplayName>Debra Arthur</DisplayName>
        <AccountId>21</AccountId>
        <AccountType/>
      </UserInfo>
      <UserInfo>
        <DisplayName>Sue Mace</DisplayName>
        <AccountId>80</AccountId>
        <AccountType/>
      </UserInfo>
      <UserInfo>
        <DisplayName>Sophie Purveur</DisplayName>
        <AccountId>83</AccountId>
        <AccountType/>
      </UserInfo>
      <UserInfo>
        <DisplayName>Lisa Simmonds</DisplayName>
        <AccountId>91</AccountId>
        <AccountType/>
      </UserInfo>
      <UserInfo>
        <DisplayName>Dawn Gwilliam</DisplayName>
        <AccountId>109</AccountId>
        <AccountType/>
      </UserInfo>
      <UserInfo>
        <DisplayName>Danielle Paris</DisplayName>
        <AccountId>110</AccountId>
        <AccountType/>
      </UserInfo>
      <UserInfo>
        <DisplayName>Amy Barnes</DisplayName>
        <AccountId>111</AccountId>
        <AccountType/>
      </UserInfo>
      <UserInfo>
        <DisplayName>Anita Baker</DisplayName>
        <AccountId>112</AccountId>
        <AccountType/>
      </UserInfo>
      <UserInfo>
        <DisplayName>Cameron Merrett</DisplayName>
        <AccountId>113</AccountId>
        <AccountType/>
      </UserInfo>
      <UserInfo>
        <DisplayName>Sharon White</DisplayName>
        <AccountId>114</AccountId>
        <AccountType/>
      </UserInfo>
      <UserInfo>
        <DisplayName>Mercedes Bee</DisplayName>
        <AccountId>115</AccountId>
        <AccountType/>
      </UserInfo>
      <UserInfo>
        <DisplayName>Clare Silvester</DisplayName>
        <AccountId>116</AccountId>
        <AccountType/>
      </UserInfo>
      <UserInfo>
        <DisplayName>Clair Cornwall</DisplayName>
        <AccountId>136</AccountId>
        <AccountType/>
      </UserInfo>
      <UserInfo>
        <DisplayName>Mandy Walton</DisplayName>
        <AccountId>25</AccountId>
        <AccountType/>
      </UserInfo>
      <UserInfo>
        <DisplayName>Jo Scrivener</DisplayName>
        <AccountId>103</AccountId>
        <AccountType/>
      </UserInfo>
      <UserInfo>
        <DisplayName>Carly Tonks</DisplayName>
        <AccountId>75</AccountId>
        <AccountType/>
      </UserInfo>
      <UserInfo>
        <DisplayName>Deputy</DisplayName>
        <AccountId>118</AccountId>
        <AccountType/>
      </UserInfo>
      <UserInfo>
        <DisplayName>Jodie Sanwell</DisplayName>
        <AccountId>29</AccountId>
        <AccountType/>
      </UserInfo>
      <UserInfo>
        <DisplayName>Lauren Powell</DisplayName>
        <AccountId>32</AccountId>
        <AccountType/>
      </UserInfo>
      <UserInfo>
        <DisplayName>Nikki Hendry</DisplayName>
        <AccountId>19</AccountId>
        <AccountType/>
      </UserInfo>
      <UserInfo>
        <DisplayName>Laura Stephens</DisplayName>
        <AccountId>31</AccountId>
        <AccountType/>
      </UserInfo>
      <UserInfo>
        <DisplayName>Sarah Aston</DisplayName>
        <AccountId>36</AccountId>
        <AccountType/>
      </UserInfo>
      <UserInfo>
        <DisplayName>Luke Holder</DisplayName>
        <AccountId>33</AccountId>
        <AccountType/>
      </UserInfo>
      <UserInfo>
        <DisplayName>Coral Flynn</DisplayName>
        <AccountId>79</AccountId>
        <AccountType/>
      </UserInfo>
      <UserInfo>
        <DisplayName>Susanne Quinn</DisplayName>
        <AccountId>119</AccountId>
        <AccountType/>
      </UserInfo>
      <UserInfo>
        <DisplayName>Shona Tovey</DisplayName>
        <AccountId>101</AccountId>
        <AccountType/>
      </UserInfo>
      <UserInfo>
        <DisplayName>Kallum Knott</DisplayName>
        <AccountId>98</AccountId>
        <AccountType/>
      </UserInfo>
      <UserInfo>
        <DisplayName>Sophie Green</DisplayName>
        <AccountId>134</AccountId>
        <AccountType/>
      </UserInfo>
      <UserInfo>
        <DisplayName>Beth Griffin</DisplayName>
        <AccountId>92</AccountId>
        <AccountType/>
      </UserInfo>
      <UserInfo>
        <DisplayName>Melissa Morgan-Partridge</DisplayName>
        <AccountId>138</AccountId>
        <AccountType/>
      </UserInfo>
    </SharedWithUsers>
    <TaxCatchAll xmlns="4130f798-555d-4283-877d-47ca23db3ba0" xsi:nil="true"/>
    <lcf76f155ced4ddcb4097134ff3c332f xmlns="beab8350-a27f-4811-8d61-4b617fe51f8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E68CB44-96DE-418C-B8DB-AEB5F4057EBC}">
  <ds:schemaRefs>
    <ds:schemaRef ds:uri="http://schemas.microsoft.com/sharepoint/v3/contenttype/forms"/>
  </ds:schemaRefs>
</ds:datastoreItem>
</file>

<file path=customXml/itemProps2.xml><?xml version="1.0" encoding="utf-8"?>
<ds:datastoreItem xmlns:ds="http://schemas.openxmlformats.org/officeDocument/2006/customXml" ds:itemID="{A85857AE-AB92-4ED9-824C-52AAA5485AFB}">
  <ds:schemaRefs>
    <ds:schemaRef ds:uri="4130f798-555d-4283-877d-47ca23db3ba0"/>
    <ds:schemaRef ds:uri="beab8350-a27f-4811-8d61-4b617fe51f8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42D3104-0074-4681-94F6-1173A5555067}">
  <ds:schemaRefs>
    <ds:schemaRef ds:uri="4130f798-555d-4283-877d-47ca23db3ba0"/>
    <ds:schemaRef ds:uri="beab8350-a27f-4811-8d61-4b617fe51f81"/>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791</Words>
  <Application>Microsoft Office PowerPoint</Application>
  <PresentationFormat>Widescreen</PresentationFormat>
  <Paragraphs>48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PT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 Hales</dc:creator>
  <cp:lastModifiedBy>Carly Tonks</cp:lastModifiedBy>
  <cp:revision>1</cp:revision>
  <dcterms:created xsi:type="dcterms:W3CDTF">2022-08-17T11:25:21Z</dcterms:created>
  <dcterms:modified xsi:type="dcterms:W3CDTF">2022-11-25T09:30:49Z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0x010100FBF96D6B0A3E3B42A8F754A3BC10923B</vt:lpwstr>
  </property>
  <property fmtid="{D5CDD505-2E9C-101B-9397-08002B2CF9AE}" pid="3" name="MediaServiceImageTags">
    <vt:lpwstr/>
  </property>
</Properties>
</file>