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026" autoAdjust="0"/>
  </p:normalViewPr>
  <p:slideViewPr>
    <p:cSldViewPr snapToGrid="0">
      <p:cViewPr>
        <p:scale>
          <a:sx n="160" d="100"/>
          <a:sy n="160" d="100"/>
        </p:scale>
        <p:origin x="-2628"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Tonks" userId="27cc7892-7acb-40e9-b4c5-623257c472fb" providerId="ADAL" clId="{02D303D2-FE81-41F3-AD92-499EF802E666}"/>
    <pc:docChg chg="modSld">
      <pc:chgData name="Carly Tonks" userId="27cc7892-7acb-40e9-b4c5-623257c472fb" providerId="ADAL" clId="{02D303D2-FE81-41F3-AD92-499EF802E666}" dt="2022-11-25T09:35:38.343" v="66" actId="20577"/>
      <pc:docMkLst>
        <pc:docMk/>
      </pc:docMkLst>
      <pc:sldChg chg="modSp mod">
        <pc:chgData name="Carly Tonks" userId="27cc7892-7acb-40e9-b4c5-623257c472fb" providerId="ADAL" clId="{02D303D2-FE81-41F3-AD92-499EF802E666}" dt="2022-11-25T09:35:38.343" v="66" actId="20577"/>
        <pc:sldMkLst>
          <pc:docMk/>
          <pc:sldMk cId="1466596474" sldId="256"/>
        </pc:sldMkLst>
        <pc:graphicFrameChg chg="modGraphic">
          <ac:chgData name="Carly Tonks" userId="27cc7892-7acb-40e9-b4c5-623257c472fb" providerId="ADAL" clId="{02D303D2-FE81-41F3-AD92-499EF802E666}" dt="2022-11-25T09:34:13.960" v="12" actId="20577"/>
          <ac:graphicFrameMkLst>
            <pc:docMk/>
            <pc:sldMk cId="1466596474" sldId="256"/>
            <ac:graphicFrameMk id="18" creationId="{0CE7171C-2F19-4C5F-8467-810DBC8DC23D}"/>
          </ac:graphicFrameMkLst>
        </pc:graphicFrameChg>
        <pc:graphicFrameChg chg="modGraphic">
          <ac:chgData name="Carly Tonks" userId="27cc7892-7acb-40e9-b4c5-623257c472fb" providerId="ADAL" clId="{02D303D2-FE81-41F3-AD92-499EF802E666}" dt="2022-11-25T09:35:38.343" v="66" actId="20577"/>
          <ac:graphicFrameMkLst>
            <pc:docMk/>
            <pc:sldMk cId="1466596474" sldId="256"/>
            <ac:graphicFrameMk id="21" creationId="{47D747D7-F77C-43D6-A4AF-5B1EE838F226}"/>
          </ac:graphicFrameMkLst>
        </pc:graphicFrameChg>
      </pc:sldChg>
    </pc:docChg>
  </pc:docChgLst>
  <pc:docChgLst>
    <pc:chgData name="Sarah Aston" userId="4849f1b0-c2c0-4347-aaf2-495518c77c05" providerId="ADAL" clId="{6F736BC8-6227-4A82-A883-0668994E948E}"/>
    <pc:docChg chg="undo custSel modSld">
      <pc:chgData name="Sarah Aston" userId="4849f1b0-c2c0-4347-aaf2-495518c77c05" providerId="ADAL" clId="{6F736BC8-6227-4A82-A883-0668994E948E}" dt="2022-09-17T16:42:35.471" v="2571" actId="20577"/>
      <pc:docMkLst>
        <pc:docMk/>
      </pc:docMkLst>
      <pc:sldChg chg="modSp mod">
        <pc:chgData name="Sarah Aston" userId="4849f1b0-c2c0-4347-aaf2-495518c77c05" providerId="ADAL" clId="{6F736BC8-6227-4A82-A883-0668994E948E}" dt="2022-09-17T16:42:35.471" v="2571" actId="20577"/>
        <pc:sldMkLst>
          <pc:docMk/>
          <pc:sldMk cId="1466596474" sldId="256"/>
        </pc:sldMkLst>
        <pc:spChg chg="mod">
          <ac:chgData name="Sarah Aston" userId="4849f1b0-c2c0-4347-aaf2-495518c77c05" providerId="ADAL" clId="{6F736BC8-6227-4A82-A883-0668994E948E}" dt="2022-09-17T16:42:35.471" v="2571" actId="20577"/>
          <ac:spMkLst>
            <pc:docMk/>
            <pc:sldMk cId="1466596474" sldId="256"/>
            <ac:spMk id="4" creationId="{9EF4A8BE-FD45-43C4-B6EF-CD0B86F9699B}"/>
          </ac:spMkLst>
        </pc:spChg>
        <pc:graphicFrameChg chg="mod modGraphic">
          <ac:chgData name="Sarah Aston" userId="4849f1b0-c2c0-4347-aaf2-495518c77c05" providerId="ADAL" clId="{6F736BC8-6227-4A82-A883-0668994E948E}" dt="2022-09-17T16:42:30.243" v="2559" actId="13926"/>
          <ac:graphicFrameMkLst>
            <pc:docMk/>
            <pc:sldMk cId="1466596474" sldId="256"/>
            <ac:graphicFrameMk id="5" creationId="{4AB3A351-286A-4809-9B3F-6B77C59F4FCF}"/>
          </ac:graphicFrameMkLst>
        </pc:graphicFrameChg>
        <pc:graphicFrameChg chg="mod modGraphic">
          <ac:chgData name="Sarah Aston" userId="4849f1b0-c2c0-4347-aaf2-495518c77c05" providerId="ADAL" clId="{6F736BC8-6227-4A82-A883-0668994E948E}" dt="2022-09-17T16:42:28.270" v="2558" actId="13926"/>
          <ac:graphicFrameMkLst>
            <pc:docMk/>
            <pc:sldMk cId="1466596474" sldId="256"/>
            <ac:graphicFrameMk id="18" creationId="{0CE7171C-2F19-4C5F-8467-810DBC8DC23D}"/>
          </ac:graphicFrameMkLst>
        </pc:graphicFrameChg>
        <pc:graphicFrameChg chg="mod modGraphic">
          <ac:chgData name="Sarah Aston" userId="4849f1b0-c2c0-4347-aaf2-495518c77c05" providerId="ADAL" clId="{6F736BC8-6227-4A82-A883-0668994E948E}" dt="2022-09-17T16:42:26.264" v="2557" actId="13926"/>
          <ac:graphicFrameMkLst>
            <pc:docMk/>
            <pc:sldMk cId="1466596474" sldId="256"/>
            <ac:graphicFrameMk id="21" creationId="{47D747D7-F77C-43D6-A4AF-5B1EE838F22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a:solidFill>
                  <a:srgbClr val="7BAFD4"/>
                </a:solidFill>
                <a:latin typeface="PT Sans"/>
                <a:ea typeface="PT Sans"/>
                <a:cs typeface="PT Sans"/>
                <a:sym typeface="PT Sans"/>
              </a:rPr>
              <a:t>| Taking PRIDE in all we do |</a:t>
            </a:r>
            <a:endParaRPr sz="120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a:solidFill>
                  <a:schemeClr val="lt1"/>
                </a:solidFill>
                <a:latin typeface="PT Sans"/>
                <a:ea typeface="PT Sans"/>
                <a:cs typeface="PT Sans"/>
                <a:sym typeface="PT Sans"/>
              </a:rPr>
              <a:t>Willow Primary Academy</a:t>
            </a:r>
            <a:r>
              <a:rPr lang="en-GB" sz="1400">
                <a:solidFill>
                  <a:schemeClr val="lt1"/>
                </a:solidFill>
                <a:latin typeface="PT Sans"/>
                <a:ea typeface="PT Sans"/>
                <a:cs typeface="PT Sans"/>
                <a:sym typeface="PT Sans"/>
              </a:rPr>
              <a:t> </a:t>
            </a:r>
            <a:r>
              <a:rPr lang="en-GB" sz="1400">
                <a:solidFill>
                  <a:srgbClr val="FFFFFF"/>
                </a:solidFill>
                <a:latin typeface="PT Sans"/>
                <a:ea typeface="PT Sans"/>
                <a:cs typeface="PT Sans"/>
                <a:sym typeface="PT Sans"/>
              </a:rPr>
              <a:t> </a:t>
            </a:r>
            <a:endParaRPr sz="140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4605337" y="66675"/>
            <a:ext cx="2981325" cy="369332"/>
          </a:xfrm>
          <a:prstGeom prst="rect">
            <a:avLst/>
          </a:prstGeom>
          <a:noFill/>
        </p:spPr>
        <p:txBody>
          <a:bodyPr wrap="square" lIns="91440" tIns="45720" rIns="91440" bIns="45720" rtlCol="0" anchor="t">
            <a:spAutoFit/>
          </a:bodyPr>
          <a:lstStyle/>
          <a:p>
            <a:r>
              <a:rPr lang="en-GB">
                <a:solidFill>
                  <a:srgbClr val="002060"/>
                </a:solidFill>
              </a:rPr>
              <a:t>RE Curriculum </a:t>
            </a:r>
            <a:r>
              <a:rPr lang="en-GB" dirty="0">
                <a:solidFill>
                  <a:srgbClr val="002060"/>
                </a:solidFill>
              </a:rPr>
              <a:t>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1597471106"/>
              </p:ext>
            </p:extLst>
          </p:nvPr>
        </p:nvGraphicFramePr>
        <p:xfrm>
          <a:off x="245597" y="593306"/>
          <a:ext cx="3702051" cy="5322776"/>
        </p:xfrm>
        <a:graphic>
          <a:graphicData uri="http://schemas.openxmlformats.org/drawingml/2006/table">
            <a:tbl>
              <a:tblPr firstRow="1" bandRow="1">
                <a:tableStyleId>{21E4AEA4-8DFA-4A89-87EB-49C32662AFE0}</a:tableStyleId>
              </a:tblPr>
              <a:tblGrid>
                <a:gridCol w="1368426">
                  <a:extLst>
                    <a:ext uri="{9D8B030D-6E8A-4147-A177-3AD203B41FA5}">
                      <a16:colId xmlns:a16="http://schemas.microsoft.com/office/drawing/2014/main" val="1017976595"/>
                    </a:ext>
                  </a:extLst>
                </a:gridCol>
                <a:gridCol w="2333625">
                  <a:extLst>
                    <a:ext uri="{9D8B030D-6E8A-4147-A177-3AD203B41FA5}">
                      <a16:colId xmlns:a16="http://schemas.microsoft.com/office/drawing/2014/main" val="1738872360"/>
                    </a:ext>
                  </a:extLst>
                </a:gridCol>
              </a:tblGrid>
              <a:tr h="469824">
                <a:tc gridSpan="2">
                  <a:txBody>
                    <a:bodyPr/>
                    <a:lstStyle/>
                    <a:p>
                      <a:pPr algn="ctr"/>
                      <a:r>
                        <a:rPr lang="en-GB"/>
                        <a:t>INTENT</a:t>
                      </a:r>
                    </a:p>
                  </a:txBody>
                  <a:tcPr/>
                </a:tc>
                <a:tc hMerge="1">
                  <a:txBody>
                    <a:bodyPr/>
                    <a:lstStyle/>
                    <a:p>
                      <a:endParaRPr lang="en-GB"/>
                    </a:p>
                  </a:txBody>
                  <a:tcPr/>
                </a:tc>
                <a:extLst>
                  <a:ext uri="{0D108BD9-81ED-4DB2-BD59-A6C34878D82A}">
                    <a16:rowId xmlns:a16="http://schemas.microsoft.com/office/drawing/2014/main" val="3641117611"/>
                  </a:ext>
                </a:extLst>
              </a:tr>
              <a:tr h="1182953">
                <a:tc>
                  <a:txBody>
                    <a:bodyPr/>
                    <a:lstStyle/>
                    <a:p>
                      <a:pPr algn="ctr"/>
                      <a:r>
                        <a:rPr lang="en-GB" sz="1200" b="1" dirty="0"/>
                        <a:t>Alignment</a:t>
                      </a:r>
                    </a:p>
                  </a:txBody>
                  <a:tcPr anchor="ctr"/>
                </a:tc>
                <a:tc>
                  <a:txBody>
                    <a:bodyPr/>
                    <a:lstStyle/>
                    <a:p>
                      <a:pPr lvl="0">
                        <a:buNone/>
                      </a:pPr>
                      <a:r>
                        <a:rPr lang="en-GB" sz="700" b="0" i="0" u="none" strike="noStrike" noProof="0" dirty="0">
                          <a:latin typeface="Calibri"/>
                        </a:rPr>
                        <a:t>Our Early Years programme for Reception follows the Understanding the World and the Personal, Social and Emotional Development programme from the statutory framework for EYFS. For years 1-6 we follow the Gloucestershire Agreed Syllabus for RE (2017-2024) and the Discovery RE scheme of work. The purpose of our school’s curriculum is to enable children to be ready to live well in the wider world; the religion, the nation and the global community. </a:t>
                      </a:r>
                    </a:p>
                  </a:txBody>
                  <a:tcPr anchor="ctr"/>
                </a:tc>
                <a:extLst>
                  <a:ext uri="{0D108BD9-81ED-4DB2-BD59-A6C34878D82A}">
                    <a16:rowId xmlns:a16="http://schemas.microsoft.com/office/drawing/2014/main" val="4040309476"/>
                  </a:ext>
                </a:extLst>
              </a:tr>
              <a:tr h="520163">
                <a:tc>
                  <a:txBody>
                    <a:bodyPr/>
                    <a:lstStyle/>
                    <a:p>
                      <a:pPr algn="ctr"/>
                      <a:r>
                        <a:rPr lang="en-GB" sz="1200" b="1" dirty="0"/>
                        <a:t>End Points</a:t>
                      </a:r>
                    </a:p>
                  </a:txBody>
                  <a:tcPr anchor="ctr"/>
                </a:tc>
                <a:tc>
                  <a:txBody>
                    <a:bodyPr/>
                    <a:lstStyle/>
                    <a:p>
                      <a:pPr lvl="0" algn="l">
                        <a:lnSpc>
                          <a:spcPct val="100000"/>
                        </a:lnSpc>
                        <a:spcBef>
                          <a:spcPts val="0"/>
                        </a:spcBef>
                        <a:spcAft>
                          <a:spcPts val="0"/>
                        </a:spcAft>
                        <a:buNone/>
                      </a:pPr>
                      <a:r>
                        <a:rPr lang="en-GB" sz="700" b="0" i="0" u="none" strike="noStrike" noProof="0" dirty="0"/>
                        <a:t>We aim for all our children to leave Willow with an understanding of a range of religions. This includes children understanding what people believe and appreciate the way that religious beliefs shape peoples lives and behaviours.</a:t>
                      </a:r>
                    </a:p>
                  </a:txBody>
                  <a:tcPr anchor="ctr"/>
                </a:tc>
                <a:extLst>
                  <a:ext uri="{0D108BD9-81ED-4DB2-BD59-A6C34878D82A}">
                    <a16:rowId xmlns:a16="http://schemas.microsoft.com/office/drawing/2014/main" val="887063259"/>
                  </a:ext>
                </a:extLst>
              </a:tr>
              <a:tr h="1048719">
                <a:tc>
                  <a:txBody>
                    <a:bodyPr/>
                    <a:lstStyle/>
                    <a:p>
                      <a:pPr algn="ctr"/>
                      <a:r>
                        <a:rPr lang="en-GB" sz="1200" b="1" dirty="0"/>
                        <a:t>Sequencing</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We have a firm belief that every child can achieve and</a:t>
                      </a:r>
                      <a:endParaRPr lang="en-US" dirty="0"/>
                    </a:p>
                    <a:p>
                      <a:pPr lvl="0" algn="l">
                        <a:lnSpc>
                          <a:spcPct val="100000"/>
                        </a:lnSpc>
                        <a:spcBef>
                          <a:spcPts val="0"/>
                        </a:spcBef>
                        <a:spcAft>
                          <a:spcPts val="0"/>
                        </a:spcAft>
                        <a:buNone/>
                      </a:pPr>
                      <a:r>
                        <a:rPr lang="en-GB" sz="700" b="0" i="0" u="none" strike="noStrike" noProof="0" dirty="0">
                          <a:latin typeface="Calibri"/>
                        </a:rPr>
                        <a:t>that they are entitled to the same knowledge and</a:t>
                      </a:r>
                      <a:endParaRPr lang="en-GB" b="0" i="0" u="none" strike="noStrike" noProof="0" dirty="0">
                        <a:latin typeface="Calibri"/>
                      </a:endParaRPr>
                    </a:p>
                    <a:p>
                      <a:pPr lvl="0" algn="l">
                        <a:lnSpc>
                          <a:spcPct val="100000"/>
                        </a:lnSpc>
                        <a:spcBef>
                          <a:spcPts val="0"/>
                        </a:spcBef>
                        <a:spcAft>
                          <a:spcPts val="0"/>
                        </a:spcAft>
                        <a:buNone/>
                      </a:pPr>
                      <a:r>
                        <a:rPr lang="en-GB" sz="700" b="0" i="0" u="none" strike="noStrike" noProof="0" dirty="0">
                          <a:latin typeface="Calibri"/>
                        </a:rPr>
                        <a:t>cultural capital, whatever their background or starting</a:t>
                      </a:r>
                      <a:endParaRPr lang="en-GB" dirty="0"/>
                    </a:p>
                    <a:p>
                      <a:pPr lvl="0" algn="l">
                        <a:lnSpc>
                          <a:spcPct val="100000"/>
                        </a:lnSpc>
                        <a:spcBef>
                          <a:spcPts val="0"/>
                        </a:spcBef>
                        <a:spcAft>
                          <a:spcPts val="0"/>
                        </a:spcAft>
                        <a:buNone/>
                      </a:pPr>
                      <a:r>
                        <a:rPr lang="en-GB" sz="700" b="0" i="0" u="none" strike="noStrike" noProof="0" dirty="0">
                          <a:latin typeface="Calibri"/>
                        </a:rPr>
                        <a:t>point. As such, we adopt an approach where all the</a:t>
                      </a:r>
                      <a:endParaRPr lang="en-GB" b="0" i="0" u="none" strike="noStrike" noProof="0" dirty="0">
                        <a:latin typeface="Calibri"/>
                      </a:endParaRPr>
                    </a:p>
                    <a:p>
                      <a:pPr lvl="0" algn="l">
                        <a:lnSpc>
                          <a:spcPct val="100000"/>
                        </a:lnSpc>
                        <a:spcBef>
                          <a:spcPts val="0"/>
                        </a:spcBef>
                        <a:spcAft>
                          <a:spcPts val="0"/>
                        </a:spcAft>
                        <a:buNone/>
                      </a:pPr>
                      <a:r>
                        <a:rPr lang="en-GB" sz="700" b="0" i="0" u="none" strike="noStrike" noProof="0" dirty="0">
                          <a:latin typeface="Calibri"/>
                        </a:rPr>
                        <a:t>teachers, have high expectations of all children and</a:t>
                      </a:r>
                      <a:endParaRPr lang="en-GB" dirty="0"/>
                    </a:p>
                    <a:p>
                      <a:pPr lvl="0" algn="l">
                        <a:lnSpc>
                          <a:spcPct val="100000"/>
                        </a:lnSpc>
                        <a:spcBef>
                          <a:spcPts val="0"/>
                        </a:spcBef>
                        <a:spcAft>
                          <a:spcPts val="0"/>
                        </a:spcAft>
                        <a:buNone/>
                      </a:pPr>
                      <a:r>
                        <a:rPr lang="en-GB" sz="700" b="0" i="0" u="none" strike="noStrike" noProof="0" dirty="0">
                          <a:latin typeface="Calibri"/>
                        </a:rPr>
                        <a:t>scaffolding those with lower starting points to be able</a:t>
                      </a:r>
                      <a:endParaRPr lang="en-GB" dirty="0"/>
                    </a:p>
                    <a:p>
                      <a:pPr lvl="0">
                        <a:buNone/>
                      </a:pPr>
                      <a:r>
                        <a:rPr lang="en-GB" sz="700" b="0" i="0" u="none" strike="noStrike" noProof="0" dirty="0">
                          <a:latin typeface="Calibri"/>
                        </a:rPr>
                        <a:t>to access and achieve these. Children will develop their understanding of Christianity, Judaism and Islam in KS1 land will further develop their understanding of Christianity, Islam, Hinduism and Judaism in KS2. RE is taught in half-termly units. </a:t>
                      </a:r>
                      <a:endParaRPr lang="en-GB" b="0" i="0" u="none" strike="noStrike" noProof="0" dirty="0">
                        <a:latin typeface="Calibri"/>
                      </a:endParaRPr>
                    </a:p>
                  </a:txBody>
                  <a:tcPr anchor="ctr"/>
                </a:tc>
                <a:extLst>
                  <a:ext uri="{0D108BD9-81ED-4DB2-BD59-A6C34878D82A}">
                    <a16:rowId xmlns:a16="http://schemas.microsoft.com/office/drawing/2014/main" val="4221828137"/>
                  </a:ext>
                </a:extLst>
              </a:tr>
              <a:tr h="1048719">
                <a:tc>
                  <a:txBody>
                    <a:bodyPr/>
                    <a:lstStyle/>
                    <a:p>
                      <a:pPr algn="ctr"/>
                      <a:r>
                        <a:rPr lang="en-GB" sz="1200" b="1" dirty="0"/>
                        <a:t>Social Disadvantage</a:t>
                      </a:r>
                    </a:p>
                  </a:txBody>
                  <a:tcPr anchor="ctr"/>
                </a:tc>
                <a:tc>
                  <a:txBody>
                    <a:bodyPr/>
                    <a:lstStyle/>
                    <a:p>
                      <a:r>
                        <a:rPr lang="en-GB" sz="700" dirty="0"/>
                        <a:t>A key principle of our teaching is about the belief that every child can engage with the curriculum for their year group, unless they have a significant special educational need. Differentiation is used to enable every child to meet the learning objectives. The structure of the curriculum is designed to ensure that all children can keep up with the pace of learning.</a:t>
                      </a:r>
                    </a:p>
                  </a:txBody>
                  <a:tcPr anchor="ctr"/>
                </a:tc>
                <a:extLst>
                  <a:ext uri="{0D108BD9-81ED-4DB2-BD59-A6C34878D82A}">
                    <a16:rowId xmlns:a16="http://schemas.microsoft.com/office/drawing/2014/main" val="3523829199"/>
                  </a:ext>
                </a:extLst>
              </a:tr>
              <a:tr h="595670">
                <a:tc>
                  <a:txBody>
                    <a:bodyPr/>
                    <a:lstStyle/>
                    <a:p>
                      <a:pPr algn="ctr"/>
                      <a:r>
                        <a:rPr lang="en-GB" sz="1200" b="1" dirty="0"/>
                        <a:t>Local Context</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We want to develop learners that have the skills to survive in an ever-changing world. We now live in a truly global world which is interconnected. All religions and their communities are treated with respect and sensitivity and we value the links, which are, and can be made between home, school and a faith community. </a:t>
                      </a: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1597279820"/>
              </p:ext>
            </p:extLst>
          </p:nvPr>
        </p:nvGraphicFramePr>
        <p:xfrm>
          <a:off x="4147673" y="593304"/>
          <a:ext cx="3702051" cy="4907874"/>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401402">
                <a:tc gridSpan="2">
                  <a:txBody>
                    <a:bodyPr/>
                    <a:lstStyle/>
                    <a:p>
                      <a:pPr algn="ctr"/>
                      <a:r>
                        <a:rPr lang="en-GB"/>
                        <a:t>IMPLEMENTATION</a:t>
                      </a:r>
                    </a:p>
                  </a:txBody>
                  <a:tcPr/>
                </a:tc>
                <a:tc hMerge="1">
                  <a:txBody>
                    <a:bodyPr/>
                    <a:lstStyle/>
                    <a:p>
                      <a:endParaRPr lang="en-GB"/>
                    </a:p>
                  </a:txBody>
                  <a:tcPr/>
                </a:tc>
                <a:extLst>
                  <a:ext uri="{0D108BD9-81ED-4DB2-BD59-A6C34878D82A}">
                    <a16:rowId xmlns:a16="http://schemas.microsoft.com/office/drawing/2014/main" val="3767463542"/>
                  </a:ext>
                </a:extLst>
              </a:tr>
              <a:tr h="917491">
                <a:tc>
                  <a:txBody>
                    <a:bodyPr/>
                    <a:lstStyle/>
                    <a:p>
                      <a:pPr algn="ctr"/>
                      <a:r>
                        <a:rPr lang="en-GB" sz="1200" b="1" dirty="0"/>
                        <a:t>Pedagogical Approaches</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Teachers ensure that pupils see the ‘purpose’ of each lesson and the content in relation to their lives. There is deliberate and intentional retrieval of previous knowledge to build on previous learning. Three core elements make up the teaching and learning approach; making sense of beliefs, making connections and understanding the impact of beliefs. Regular checkpoints and formative assessments within lessons are used to tailor lessons to the needs of children. Positive relationships in school create the conditions conducive to effective learning. </a:t>
                      </a:r>
                      <a:endParaRPr lang="en-GB" sz="700" dirty="0"/>
                    </a:p>
                  </a:txBody>
                  <a:tcPr anchor="ctr"/>
                </a:tc>
                <a:extLst>
                  <a:ext uri="{0D108BD9-81ED-4DB2-BD59-A6C34878D82A}">
                    <a16:rowId xmlns:a16="http://schemas.microsoft.com/office/drawing/2014/main" val="121064329"/>
                  </a:ext>
                </a:extLst>
              </a:tr>
              <a:tr h="794612">
                <a:tc>
                  <a:txBody>
                    <a:bodyPr/>
                    <a:lstStyle/>
                    <a:p>
                      <a:pPr algn="ctr"/>
                      <a:r>
                        <a:rPr lang="en-GB" sz="1200" b="1" dirty="0"/>
                        <a:t>Teachers’ Expert Knowledge</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 development is central to the success of RE teaching. Willow promotes a culture of openness and honesty in relation to proactively seeking support for any gaps in subject knowledge from the RE Leader; this may be reflected in CPD,  professional development meeting content, and discussions between colleagues.</a:t>
                      </a:r>
                      <a:endParaRPr lang="en-US" sz="700" dirty="0"/>
                    </a:p>
                  </a:txBody>
                  <a:tcPr anchor="ctr"/>
                </a:tc>
                <a:extLst>
                  <a:ext uri="{0D108BD9-81ED-4DB2-BD59-A6C34878D82A}">
                    <a16:rowId xmlns:a16="http://schemas.microsoft.com/office/drawing/2014/main" val="4027763958"/>
                  </a:ext>
                </a:extLst>
              </a:tr>
              <a:tr h="794612">
                <a:tc>
                  <a:txBody>
                    <a:bodyPr/>
                    <a:lstStyle/>
                    <a:p>
                      <a:pPr algn="ctr"/>
                      <a:r>
                        <a:rPr lang="en-GB" sz="1200" b="1" dirty="0"/>
                        <a:t>Promoting Discussion and Understanding</a:t>
                      </a:r>
                    </a:p>
                  </a:txBody>
                  <a:tcPr anchor="ctr"/>
                </a:tc>
                <a:tc>
                  <a:txBody>
                    <a:bodyPr/>
                    <a:lstStyle/>
                    <a:p>
                      <a:r>
                        <a:rPr lang="en-GB" sz="700"/>
                        <a:t>Discussion and effective questioning by the teacher is key to allowing pupils to recall new knowledge. It will also help them make links between new material and prior learning. Using formative assessment each lesson, information can be recalled by the children from their long-term memory.</a:t>
                      </a:r>
                    </a:p>
                  </a:txBody>
                  <a:tcPr anchor="ctr"/>
                </a:tc>
                <a:extLst>
                  <a:ext uri="{0D108BD9-81ED-4DB2-BD59-A6C34878D82A}">
                    <a16:rowId xmlns:a16="http://schemas.microsoft.com/office/drawing/2014/main" val="2279667870"/>
                  </a:ext>
                </a:extLst>
              </a:tr>
              <a:tr h="851955">
                <a:tc>
                  <a:txBody>
                    <a:bodyPr/>
                    <a:lstStyle/>
                    <a:p>
                      <a:pPr algn="ctr"/>
                      <a:r>
                        <a:rPr lang="en-GB" sz="1200" b="1" dirty="0"/>
                        <a:t>Knowing and Remembering More</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Long term plans have been designed to enable systematic religion units to lead into the thematic units, where children can make some comparisons between beliefs at the end of each year. This is achieved through pupils being given regular opportunities to explore and discuss questions at an age-appropriate level, and to promote curiosity using questioning and reasoning skills. </a:t>
                      </a:r>
                      <a:endParaRPr lang="en-GB" sz="700" dirty="0"/>
                    </a:p>
                  </a:txBody>
                  <a:tcPr anchor="ctr"/>
                </a:tc>
                <a:extLst>
                  <a:ext uri="{0D108BD9-81ED-4DB2-BD59-A6C34878D82A}">
                    <a16:rowId xmlns:a16="http://schemas.microsoft.com/office/drawing/2014/main" val="853294748"/>
                  </a:ext>
                </a:extLst>
              </a:tr>
              <a:tr h="907053">
                <a:tc>
                  <a:txBody>
                    <a:bodyPr/>
                    <a:lstStyle/>
                    <a:p>
                      <a:pPr algn="ctr"/>
                      <a:r>
                        <a:rPr lang="en-GB" sz="1200" b="1" dirty="0"/>
                        <a:t>Teacher Assessment</a:t>
                      </a:r>
                    </a:p>
                  </a:txBody>
                  <a:tcPr anchor="ctr"/>
                </a:tc>
                <a:tc>
                  <a:txBody>
                    <a:bodyPr/>
                    <a:lstStyle/>
                    <a:p>
                      <a:pPr lvl="0" algn="l">
                        <a:lnSpc>
                          <a:spcPct val="100000"/>
                        </a:lnSpc>
                        <a:spcBef>
                          <a:spcPts val="0"/>
                        </a:spcBef>
                        <a:spcAft>
                          <a:spcPts val="0"/>
                        </a:spcAft>
                        <a:buNone/>
                      </a:pPr>
                      <a:r>
                        <a:rPr lang="en-GB" sz="700" b="0" i="0" u="none" strike="noStrike" noProof="0" dirty="0">
                          <a:latin typeface="+mn-lt"/>
                        </a:rPr>
                        <a:t>We use formative assessment daily as a continual form of assessment for learning as</a:t>
                      </a:r>
                    </a:p>
                    <a:p>
                      <a:pPr lvl="0" algn="l">
                        <a:lnSpc>
                          <a:spcPct val="100000"/>
                        </a:lnSpc>
                        <a:spcBef>
                          <a:spcPts val="0"/>
                        </a:spcBef>
                        <a:spcAft>
                          <a:spcPts val="0"/>
                        </a:spcAft>
                        <a:buNone/>
                      </a:pPr>
                      <a:r>
                        <a:rPr lang="en-GB" sz="700" b="0" i="0" u="none" strike="noStrike" noProof="0" dirty="0">
                          <a:latin typeface="+mn-lt"/>
                        </a:rPr>
                        <a:t>misconceptions can then be immediately addressed. This allows the opportunity to address misconceptions</a:t>
                      </a:r>
                    </a:p>
                    <a:p>
                      <a:pPr lvl="0" algn="l">
                        <a:lnSpc>
                          <a:spcPct val="100000"/>
                        </a:lnSpc>
                        <a:spcBef>
                          <a:spcPts val="0"/>
                        </a:spcBef>
                        <a:spcAft>
                          <a:spcPts val="0"/>
                        </a:spcAft>
                        <a:buNone/>
                      </a:pPr>
                      <a:r>
                        <a:rPr lang="en-GB" sz="700" b="0" i="0" u="none" strike="noStrike" noProof="0" dirty="0">
                          <a:latin typeface="+mn-lt"/>
                        </a:rPr>
                        <a:t>immediately. In addition, it allows teachers to identify strengths and gaps and inform next steps. </a:t>
                      </a:r>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1773162629"/>
              </p:ext>
            </p:extLst>
          </p:nvPr>
        </p:nvGraphicFramePr>
        <p:xfrm>
          <a:off x="8052923" y="580604"/>
          <a:ext cx="3698877" cy="4032251"/>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333625">
                  <a:extLst>
                    <a:ext uri="{9D8B030D-6E8A-4147-A177-3AD203B41FA5}">
                      <a16:colId xmlns:a16="http://schemas.microsoft.com/office/drawing/2014/main" val="1142476194"/>
                    </a:ext>
                  </a:extLst>
                </a:gridCol>
              </a:tblGrid>
              <a:tr h="448275">
                <a:tc gridSpan="2">
                  <a:txBody>
                    <a:bodyPr/>
                    <a:lstStyle/>
                    <a:p>
                      <a:pPr algn="ctr"/>
                      <a:r>
                        <a:rPr lang="en-GB"/>
                        <a:t>IMPACT</a:t>
                      </a:r>
                    </a:p>
                  </a:txBody>
                  <a:tcPr/>
                </a:tc>
                <a:tc hMerge="1">
                  <a:txBody>
                    <a:bodyPr/>
                    <a:lstStyle/>
                    <a:p>
                      <a:endParaRPr lang="en-GB"/>
                    </a:p>
                  </a:txBody>
                  <a:tcPr/>
                </a:tc>
                <a:extLst>
                  <a:ext uri="{0D108BD9-81ED-4DB2-BD59-A6C34878D82A}">
                    <a16:rowId xmlns:a16="http://schemas.microsoft.com/office/drawing/2014/main" val="3872407158"/>
                  </a:ext>
                </a:extLst>
              </a:tr>
              <a:tr h="740781">
                <a:tc>
                  <a:txBody>
                    <a:bodyPr/>
                    <a:lstStyle/>
                    <a:p>
                      <a:pPr algn="ctr"/>
                      <a:r>
                        <a:rPr lang="en-GB" sz="1200" b="1" dirty="0"/>
                        <a:t>Approach to Assessment</a:t>
                      </a:r>
                    </a:p>
                  </a:txBody>
                  <a:tcPr anchor="ctr"/>
                </a:tc>
                <a:tc>
                  <a:txBody>
                    <a:bodyPr/>
                    <a:lstStyle/>
                    <a:p>
                      <a:pPr lvl="0" algn="l">
                        <a:buNone/>
                      </a:pPr>
                      <a:r>
                        <a:rPr lang="en-GB" sz="700" b="0" i="0" u="none" strike="noStrike" noProof="0" dirty="0">
                          <a:latin typeface="+mn-lt"/>
                        </a:rPr>
                        <a:t>In RE, there is ongoing teacher assessment to ensure</a:t>
                      </a:r>
                    </a:p>
                    <a:p>
                      <a:pPr lvl="0" algn="l">
                        <a:buNone/>
                      </a:pPr>
                      <a:r>
                        <a:rPr lang="en-GB" sz="700" b="0" i="0" u="none" strike="noStrike" noProof="0" dirty="0">
                          <a:latin typeface="+mn-lt"/>
                        </a:rPr>
                        <a:t>that the children are keeping up with the pace of the</a:t>
                      </a:r>
                    </a:p>
                    <a:p>
                      <a:r>
                        <a:rPr lang="en-GB" sz="700" b="0" i="0" u="none" strike="noStrike" noProof="0" dirty="0">
                          <a:latin typeface="+mn-lt"/>
                        </a:rPr>
                        <a:t>curriculum and achieving our goals. </a:t>
                      </a:r>
                      <a:r>
                        <a:rPr lang="en-GB" sz="700" dirty="0"/>
                        <a:t>Formative assessment is used in each lesson to identify</a:t>
                      </a:r>
                    </a:p>
                    <a:p>
                      <a:r>
                        <a:rPr lang="en-GB" sz="700" dirty="0"/>
                        <a:t>and address gaps and misconceptions. </a:t>
                      </a:r>
                      <a:endParaRPr lang="en-GB" sz="700" b="0" i="0" u="none" strike="noStrike" noProof="0" dirty="0">
                        <a:latin typeface="Calibri"/>
                      </a:endParaRPr>
                    </a:p>
                  </a:txBody>
                  <a:tcPr anchor="ctr"/>
                </a:tc>
                <a:extLst>
                  <a:ext uri="{0D108BD9-81ED-4DB2-BD59-A6C34878D82A}">
                    <a16:rowId xmlns:a16="http://schemas.microsoft.com/office/drawing/2014/main" val="1978485021"/>
                  </a:ext>
                </a:extLst>
              </a:tr>
              <a:tr h="777922">
                <a:tc>
                  <a:txBody>
                    <a:bodyPr/>
                    <a:lstStyle/>
                    <a:p>
                      <a:pPr algn="ctr"/>
                      <a:r>
                        <a:rPr lang="en-GB" sz="1200" b="1" dirty="0"/>
                        <a:t>Performance Data</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In the EYFS, we monitor progress using the Early Learning Goals.</a:t>
                      </a:r>
                      <a:r>
                        <a:rPr lang="en-GB" sz="700" b="0" i="0" u="none" strike="noStrike" noProof="0" dirty="0">
                          <a:latin typeface="+mn-lt"/>
                        </a:rPr>
                        <a:t> </a:t>
                      </a:r>
                      <a:r>
                        <a:rPr lang="en-GB" sz="700" b="0" i="0" u="none" strike="noStrike" noProof="0" dirty="0">
                          <a:latin typeface="Calibri"/>
                        </a:rPr>
                        <a:t>At the end of each term, teachers will have gathered a</a:t>
                      </a:r>
                      <a:r>
                        <a:rPr lang="en-GB" sz="700" b="0" i="0" u="none" strike="noStrike" noProof="0" dirty="0">
                          <a:latin typeface="+mn-lt"/>
                        </a:rPr>
                        <a:t> </a:t>
                      </a:r>
                      <a:r>
                        <a:rPr lang="en-GB" sz="700" b="0" i="0" u="none" strike="noStrike" noProof="0" dirty="0">
                          <a:latin typeface="Calibri"/>
                        </a:rPr>
                        <a:t>range of evidence bank based on what the children have</a:t>
                      </a:r>
                      <a:r>
                        <a:rPr lang="en-GB" sz="700" b="0" i="0" u="none" strike="noStrike" noProof="0" dirty="0">
                          <a:latin typeface="+mn-lt"/>
                        </a:rPr>
                        <a:t> </a:t>
                      </a:r>
                      <a:r>
                        <a:rPr lang="en-GB" sz="700" b="0" i="0" u="none" strike="noStrike" noProof="0" dirty="0">
                          <a:latin typeface="Calibri"/>
                        </a:rPr>
                        <a:t>covered to make a judgement as to whether pupils have</a:t>
                      </a:r>
                      <a:r>
                        <a:rPr lang="en-GB" sz="700" b="0" i="0" u="none" strike="noStrike" noProof="0" dirty="0">
                          <a:latin typeface="+mn-lt"/>
                        </a:rPr>
                        <a:t> a</a:t>
                      </a:r>
                      <a:r>
                        <a:rPr lang="en-GB" sz="700" b="0" i="0" u="none" strike="noStrike" noProof="0" dirty="0">
                          <a:latin typeface="Calibri"/>
                        </a:rPr>
                        <a:t>chieved age related expectations.</a:t>
                      </a:r>
                    </a:p>
                  </a:txBody>
                  <a:tcPr anchor="ctr"/>
                </a:tc>
                <a:extLst>
                  <a:ext uri="{0D108BD9-81ED-4DB2-BD59-A6C34878D82A}">
                    <a16:rowId xmlns:a16="http://schemas.microsoft.com/office/drawing/2014/main" val="1299052144"/>
                  </a:ext>
                </a:extLst>
              </a:tr>
              <a:tr h="854849">
                <a:tc>
                  <a:txBody>
                    <a:bodyPr/>
                    <a:lstStyle/>
                    <a:p>
                      <a:pPr algn="ctr"/>
                      <a:r>
                        <a:rPr lang="en-GB" sz="1200" b="1" dirty="0"/>
                        <a:t>Pupils’ Work</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Teachers are encouraged to be creative in task design,</a:t>
                      </a:r>
                      <a:endParaRPr lang="en-GB" sz="700" dirty="0"/>
                    </a:p>
                    <a:p>
                      <a:pPr lvl="0" algn="l">
                        <a:lnSpc>
                          <a:spcPct val="100000"/>
                        </a:lnSpc>
                        <a:spcBef>
                          <a:spcPts val="0"/>
                        </a:spcBef>
                        <a:spcAft>
                          <a:spcPts val="0"/>
                        </a:spcAft>
                        <a:buNone/>
                      </a:pPr>
                      <a:r>
                        <a:rPr lang="en-GB" sz="700" b="0" i="0" u="none" strike="noStrike" noProof="0" dirty="0">
                          <a:latin typeface="Calibri"/>
                        </a:rPr>
                        <a:t>and work can take the form of artwork, discussion,</a:t>
                      </a:r>
                      <a:r>
                        <a:rPr lang="en-GB" sz="700" b="0" i="0" u="none" strike="noStrike" noProof="0" dirty="0">
                          <a:latin typeface="+mn-lt"/>
                        </a:rPr>
                        <a:t> writing, photographic evidence </a:t>
                      </a:r>
                      <a:r>
                        <a:rPr lang="en-GB" sz="700" b="0" i="0" u="none" strike="noStrike" noProof="0" dirty="0">
                          <a:latin typeface="Calibri"/>
                        </a:rPr>
                        <a:t>or a mixture of these</a:t>
                      </a:r>
                      <a:r>
                        <a:rPr lang="en-GB" sz="700" b="0" i="0" u="none" strike="noStrike" noProof="0" dirty="0">
                          <a:latin typeface="+mn-lt"/>
                        </a:rPr>
                        <a:t>. There is an expectation that the learning in RE is evidenced in a child’s exercise book, although this may not be </a:t>
                      </a:r>
                      <a:r>
                        <a:rPr lang="en-GB" sz="700" b="0" i="0" u="none" strike="noStrike" noProof="0">
                          <a:latin typeface="+mn-lt"/>
                        </a:rPr>
                        <a:t>for every lesson. </a:t>
                      </a:r>
                      <a:endParaRPr lang="en-GB" sz="700" b="0" i="0" u="none" strike="noStrike" noProof="0" dirty="0">
                        <a:latin typeface="Calibri"/>
                      </a:endParaRPr>
                    </a:p>
                  </a:txBody>
                  <a:tcPr anchor="ctr"/>
                </a:tc>
                <a:extLst>
                  <a:ext uri="{0D108BD9-81ED-4DB2-BD59-A6C34878D82A}">
                    <a16:rowId xmlns:a16="http://schemas.microsoft.com/office/drawing/2014/main" val="1283556084"/>
                  </a:ext>
                </a:extLst>
              </a:tr>
              <a:tr h="1210424">
                <a:tc>
                  <a:txBody>
                    <a:bodyPr/>
                    <a:lstStyle/>
                    <a:p>
                      <a:pPr algn="ctr"/>
                      <a:r>
                        <a:rPr lang="en-GB" sz="1200" b="1" dirty="0"/>
                        <a:t>Talking to Pupils</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All members of the senior leadership team and,</a:t>
                      </a:r>
                      <a:endParaRPr lang="en-US" sz="700" dirty="0"/>
                    </a:p>
                    <a:p>
                      <a:r>
                        <a:rPr lang="en-GB" sz="700" b="0" i="0" u="none" strike="noStrike" noProof="0" dirty="0">
                          <a:latin typeface="Calibri"/>
                        </a:rPr>
                        <a:t>particularly, the RE Leader talk to the pupils as part of the regular monitoring. The purpose is to explore what they have learnt and what they can remember as well as how much they have enjoyed it. </a:t>
                      </a:r>
                      <a:r>
                        <a:rPr lang="en-GB" sz="700" dirty="0"/>
                        <a:t>The subject leader</a:t>
                      </a:r>
                    </a:p>
                    <a:p>
                      <a:r>
                        <a:rPr lang="en-GB" sz="700" dirty="0"/>
                        <a:t>will also ask the children about what they have learnt in</a:t>
                      </a:r>
                    </a:p>
                    <a:p>
                      <a:r>
                        <a:rPr lang="en-GB" sz="700" dirty="0"/>
                        <a:t>their current year and previous years, to see if subject</a:t>
                      </a:r>
                    </a:p>
                    <a:p>
                      <a:r>
                        <a:rPr lang="en-GB" sz="700" dirty="0"/>
                        <a:t>matter has been embedded into the children’s long-</a:t>
                      </a:r>
                    </a:p>
                    <a:p>
                      <a:r>
                        <a:rPr lang="en-GB" sz="700" dirty="0"/>
                        <a:t>term memory and links have been established. </a:t>
                      </a:r>
                      <a:r>
                        <a:rPr lang="en-GB" sz="700" b="0" i="0" u="none" strike="noStrike" noProof="0" dirty="0">
                          <a:latin typeface="Calibri"/>
                        </a:rPr>
                        <a:t>Key improvement actions can be identified as a result.</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4E6B09D-DBD6-4C99-9218-509EC2305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3.xml><?xml version="1.0" encoding="utf-8"?>
<ds:datastoreItem xmlns:ds="http://schemas.openxmlformats.org/officeDocument/2006/customXml" ds:itemID="{E42D3104-0074-4681-94F6-1173A5555067}">
  <ds:schemaRefs>
    <ds:schemaRef ds:uri="http://purl.org/dc/elements/1.1/"/>
    <ds:schemaRef ds:uri="http://schemas.microsoft.com/office/2006/documentManagement/types"/>
    <ds:schemaRef ds:uri="http://purl.org/dc/terms/"/>
    <ds:schemaRef ds:uri="http://www.w3.org/XML/1998/namespace"/>
    <ds:schemaRef ds:uri="ba628541-b2a5-4585-996a-e9205979db85"/>
    <ds:schemaRef ds:uri="http://schemas.openxmlformats.org/package/2006/metadata/core-properties"/>
    <ds:schemaRef ds:uri="http://schemas.microsoft.com/office/infopath/2007/PartnerControls"/>
    <ds:schemaRef ds:uri="7fd2de0d-ead3-4089-989a-430d3095ffc1"/>
    <ds:schemaRef ds:uri="http://schemas.microsoft.com/office/2006/metadata/properties"/>
    <ds:schemaRef ds:uri="http://purl.org/dc/dcmitype/"/>
    <ds:schemaRef ds:uri="4130f798-555d-4283-877d-47ca23db3ba0"/>
    <ds:schemaRef ds:uri="beab8350-a27f-4811-8d61-4b617fe51f81"/>
  </ds:schemaRefs>
</ds:datastoreItem>
</file>

<file path=docProps/app.xml><?xml version="1.0" encoding="utf-8"?>
<Properties xmlns="http://schemas.openxmlformats.org/officeDocument/2006/extended-properties" xmlns:vt="http://schemas.openxmlformats.org/officeDocument/2006/docPropsVTypes">
  <TotalTime>59</TotalTime>
  <Words>937</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PT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Carly Tonks</cp:lastModifiedBy>
  <cp:revision>2</cp:revision>
  <dcterms:created xsi:type="dcterms:W3CDTF">2022-08-17T11:25:21Z</dcterms:created>
  <dcterms:modified xsi:type="dcterms:W3CDTF">2022-11-25T09:35:47Z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