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60" d="100"/>
          <a:sy n="160" d="100"/>
        </p:scale>
        <p:origin x="-5944" y="-4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5138-7662-45C7-91D0-DC7F7E00BB93}"/>
              </a:ext>
            </a:extLst>
          </p:cNvPr>
          <p:cNvSpPr>
            <a:spLocks noGrp="1"/>
          </p:cNvSpPr>
          <p:nvPr>
            <p:ph type="ctrTitle"/>
          </p:nvPr>
        </p:nvSpPr>
        <p:spPr>
          <a:xfrm>
            <a:off x="1524000" y="1122363"/>
            <a:ext cx="9144000" cy="2387600"/>
          </a:xfrm>
          <a:prstGeom prst="rect">
            <a:avLst/>
          </a:prstGeom>
        </p:spPr>
        <p:txBody>
          <a:bodyPr anchor="b"/>
          <a:lstStyle>
            <a:lvl1pPr algn="ctr">
              <a:defRPr sz="6000">
                <a:solidFill>
                  <a:srgbClr val="002060"/>
                </a:solidFill>
              </a:defRPr>
            </a:lvl1pPr>
          </a:lstStyle>
          <a:p>
            <a:r>
              <a:rPr lang="en-GB" dirty="0"/>
              <a:t>Click to edit Master title style</a:t>
            </a:r>
          </a:p>
        </p:txBody>
      </p:sp>
      <p:sp>
        <p:nvSpPr>
          <p:cNvPr id="3" name="Subtitle 2">
            <a:extLst>
              <a:ext uri="{FF2B5EF4-FFF2-40B4-BE49-F238E27FC236}">
                <a16:creationId xmlns:a16="http://schemas.microsoft.com/office/drawing/2014/main" id="{993575D1-74BA-4752-B7F9-44DE0BE0C53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6" name="Slide Number Placeholder 5">
            <a:extLst>
              <a:ext uri="{FF2B5EF4-FFF2-40B4-BE49-F238E27FC236}">
                <a16:creationId xmlns:a16="http://schemas.microsoft.com/office/drawing/2014/main" id="{96282923-A11C-4D26-BAC5-F2C03CB29F9E}"/>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95946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CE367-6FC0-434C-91F9-93623B59954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Vertical Text Placeholder 2">
            <a:extLst>
              <a:ext uri="{FF2B5EF4-FFF2-40B4-BE49-F238E27FC236}">
                <a16:creationId xmlns:a16="http://schemas.microsoft.com/office/drawing/2014/main" id="{3EF47B1C-F529-4F80-8E10-32C8FB88774D}"/>
              </a:ext>
            </a:extLst>
          </p:cNvPr>
          <p:cNvSpPr>
            <a:spLocks noGrp="1"/>
          </p:cNvSpPr>
          <p:nvPr>
            <p:ph type="body" orient="vert" idx="1"/>
          </p:nvPr>
        </p:nvSpPr>
        <p:spPr>
          <a:xfrm>
            <a:off x="838200" y="1825625"/>
            <a:ext cx="10515600" cy="43513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6A8E5299-1278-4C7C-B076-5E2F351467FA}"/>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0635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884A8-CF93-4D1A-859D-0764E6CD76EC}"/>
              </a:ext>
            </a:extLst>
          </p:cNvPr>
          <p:cNvSpPr>
            <a:spLocks noGrp="1"/>
          </p:cNvSpPr>
          <p:nvPr>
            <p:ph type="title" orient="vert"/>
          </p:nvPr>
        </p:nvSpPr>
        <p:spPr>
          <a:xfrm>
            <a:off x="8724900" y="365125"/>
            <a:ext cx="2628900" cy="5811838"/>
          </a:xfrm>
          <a:prstGeom prst="rect">
            <a:avLst/>
          </a:prstGeom>
        </p:spPr>
        <p:txBody>
          <a:bodyPr vert="eaVert"/>
          <a:lstStyle>
            <a:lvl1pPr>
              <a:defRPr>
                <a:solidFill>
                  <a:srgbClr val="002060"/>
                </a:solidFill>
              </a:defRPr>
            </a:lvl1pPr>
          </a:lstStyle>
          <a:p>
            <a:r>
              <a:rPr lang="en-GB" dirty="0"/>
              <a:t>Click to edit Master title style</a:t>
            </a:r>
          </a:p>
        </p:txBody>
      </p:sp>
      <p:sp>
        <p:nvSpPr>
          <p:cNvPr id="3" name="Vertical Text Placeholder 2">
            <a:extLst>
              <a:ext uri="{FF2B5EF4-FFF2-40B4-BE49-F238E27FC236}">
                <a16:creationId xmlns:a16="http://schemas.microsoft.com/office/drawing/2014/main" id="{0BFC3479-2975-460A-A4DB-625627E25B97}"/>
              </a:ext>
            </a:extLst>
          </p:cNvPr>
          <p:cNvSpPr>
            <a:spLocks noGrp="1"/>
          </p:cNvSpPr>
          <p:nvPr>
            <p:ph type="body" orient="vert" idx="1"/>
          </p:nvPr>
        </p:nvSpPr>
        <p:spPr>
          <a:xfrm>
            <a:off x="838200" y="365125"/>
            <a:ext cx="7734300" cy="58118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C4A15F04-94EC-4257-AC76-66DE5B963D3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217005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A965C-7484-4832-AA96-32578F9C6C8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85137100-9A5B-4E5A-9212-D48E3DA657EB}"/>
              </a:ext>
            </a:extLst>
          </p:cNvPr>
          <p:cNvSpPr>
            <a:spLocks noGrp="1"/>
          </p:cNvSpPr>
          <p:nvPr>
            <p:ph idx="1"/>
          </p:nvPr>
        </p:nvSpPr>
        <p:spPr>
          <a:xfrm>
            <a:off x="838200" y="1825625"/>
            <a:ext cx="10515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a:extLst>
              <a:ext uri="{FF2B5EF4-FFF2-40B4-BE49-F238E27FC236}">
                <a16:creationId xmlns:a16="http://schemas.microsoft.com/office/drawing/2014/main" id="{E907B11F-7797-494A-84D4-8FB7D4F021B3}"/>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80480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5894-075E-4F16-857F-5CA5376A896F}"/>
              </a:ext>
            </a:extLst>
          </p:cNvPr>
          <p:cNvSpPr>
            <a:spLocks noGrp="1"/>
          </p:cNvSpPr>
          <p:nvPr>
            <p:ph type="title"/>
          </p:nvPr>
        </p:nvSpPr>
        <p:spPr>
          <a:xfrm>
            <a:off x="831850" y="1709738"/>
            <a:ext cx="10515600" cy="2852737"/>
          </a:xfrm>
          <a:prstGeom prst="rect">
            <a:avLst/>
          </a:prstGeom>
        </p:spPr>
        <p:txBody>
          <a:bodyPr anchor="b"/>
          <a:lstStyle>
            <a:lvl1pPr>
              <a:defRPr sz="6000">
                <a:solidFill>
                  <a:srgbClr val="002060"/>
                </a:solidFill>
              </a:defRPr>
            </a:lvl1pPr>
          </a:lstStyle>
          <a:p>
            <a:r>
              <a:rPr lang="en-GB" dirty="0"/>
              <a:t>Click to edit Master title style</a:t>
            </a:r>
          </a:p>
        </p:txBody>
      </p:sp>
      <p:sp>
        <p:nvSpPr>
          <p:cNvPr id="3" name="Text Placeholder 2">
            <a:extLst>
              <a:ext uri="{FF2B5EF4-FFF2-40B4-BE49-F238E27FC236}">
                <a16:creationId xmlns:a16="http://schemas.microsoft.com/office/drawing/2014/main" id="{CBB139DA-A4E4-4F08-9547-9757785BCDC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6" name="Slide Number Placeholder 5">
            <a:extLst>
              <a:ext uri="{FF2B5EF4-FFF2-40B4-BE49-F238E27FC236}">
                <a16:creationId xmlns:a16="http://schemas.microsoft.com/office/drawing/2014/main" id="{D2FD1FB8-6D8B-47A1-B2F8-39FCBE7F3A99}"/>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8646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4071-756C-422C-AD1D-3A06A15A9730}"/>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6B1B6381-8B8C-435D-B55D-FACEE5E8AD3A}"/>
              </a:ext>
            </a:extLst>
          </p:cNvPr>
          <p:cNvSpPr>
            <a:spLocks noGrp="1"/>
          </p:cNvSpPr>
          <p:nvPr>
            <p:ph sz="half" idx="1"/>
          </p:nvPr>
        </p:nvSpPr>
        <p:spPr>
          <a:xfrm>
            <a:off x="838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ACDC5BF5-92DE-4212-A62D-3AE7750D9B24}"/>
              </a:ext>
            </a:extLst>
          </p:cNvPr>
          <p:cNvSpPr>
            <a:spLocks noGrp="1"/>
          </p:cNvSpPr>
          <p:nvPr>
            <p:ph sz="half" idx="2"/>
          </p:nvPr>
        </p:nvSpPr>
        <p:spPr>
          <a:xfrm>
            <a:off x="6172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Slide Number Placeholder 6">
            <a:extLst>
              <a:ext uri="{FF2B5EF4-FFF2-40B4-BE49-F238E27FC236}">
                <a16:creationId xmlns:a16="http://schemas.microsoft.com/office/drawing/2014/main" id="{874F62F8-9A4A-441E-BEC0-3902106A320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48940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A62E-0197-4AF9-A15A-62FA77C7B99A}"/>
              </a:ext>
            </a:extLst>
          </p:cNvPr>
          <p:cNvSpPr>
            <a:spLocks noGrp="1"/>
          </p:cNvSpPr>
          <p:nvPr>
            <p:ph type="title"/>
          </p:nvPr>
        </p:nvSpPr>
        <p:spPr>
          <a:xfrm>
            <a:off x="839788"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3" name="Text Placeholder 2">
            <a:extLst>
              <a:ext uri="{FF2B5EF4-FFF2-40B4-BE49-F238E27FC236}">
                <a16:creationId xmlns:a16="http://schemas.microsoft.com/office/drawing/2014/main" id="{30D505C6-CC96-4080-9788-882CADAF2EE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605F07C8-C495-4141-9546-F667F7D06F5C}"/>
              </a:ext>
            </a:extLst>
          </p:cNvPr>
          <p:cNvSpPr>
            <a:spLocks noGrp="1"/>
          </p:cNvSpPr>
          <p:nvPr>
            <p:ph sz="half" idx="2"/>
          </p:nvPr>
        </p:nvSpPr>
        <p:spPr>
          <a:xfrm>
            <a:off x="839788" y="2505075"/>
            <a:ext cx="5157787"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ext Placeholder 4">
            <a:extLst>
              <a:ext uri="{FF2B5EF4-FFF2-40B4-BE49-F238E27FC236}">
                <a16:creationId xmlns:a16="http://schemas.microsoft.com/office/drawing/2014/main" id="{9FA76C01-0089-4521-9DFD-6F0E3836BA3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08939878-892C-4318-AEC1-2CDA7552CBFB}"/>
              </a:ext>
            </a:extLst>
          </p:cNvPr>
          <p:cNvSpPr>
            <a:spLocks noGrp="1"/>
          </p:cNvSpPr>
          <p:nvPr>
            <p:ph sz="quarter" idx="4"/>
          </p:nvPr>
        </p:nvSpPr>
        <p:spPr>
          <a:xfrm>
            <a:off x="6172200" y="2505075"/>
            <a:ext cx="5183188"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 name="Slide Number Placeholder 8">
            <a:extLst>
              <a:ext uri="{FF2B5EF4-FFF2-40B4-BE49-F238E27FC236}">
                <a16:creationId xmlns:a16="http://schemas.microsoft.com/office/drawing/2014/main" id="{40C2674F-54F5-4F83-8B94-F5EC55B36837}"/>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21558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4E21-521F-4DE9-AABC-6437C57275C6}"/>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dirty="0"/>
              <a:t>Click to edit Master title style</a:t>
            </a:r>
          </a:p>
        </p:txBody>
      </p:sp>
      <p:sp>
        <p:nvSpPr>
          <p:cNvPr id="5" name="Slide Number Placeholder 4">
            <a:extLst>
              <a:ext uri="{FF2B5EF4-FFF2-40B4-BE49-F238E27FC236}">
                <a16:creationId xmlns:a16="http://schemas.microsoft.com/office/drawing/2014/main" id="{46D960D2-4AD8-47A0-A061-B844BD18144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1609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D30AA95-5D4B-4FA8-B15B-6AD4E020DCF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6977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2010-25F4-4C44-B4CB-CAA161B85CB9}"/>
              </a:ext>
            </a:extLst>
          </p:cNvPr>
          <p:cNvSpPr>
            <a:spLocks noGrp="1"/>
          </p:cNvSpPr>
          <p:nvPr>
            <p:ph type="title"/>
          </p:nvPr>
        </p:nvSpPr>
        <p:spPr>
          <a:xfrm>
            <a:off x="839788" y="457200"/>
            <a:ext cx="3932237" cy="1600200"/>
          </a:xfrm>
          <a:prstGeom prst="rect">
            <a:avLst/>
          </a:prstGeom>
        </p:spPr>
        <p:txBody>
          <a:bodyPr anchor="b"/>
          <a:lstStyle>
            <a:lvl1pPr>
              <a:defRPr sz="3200">
                <a:solidFill>
                  <a:srgbClr val="002060"/>
                </a:solidFill>
              </a:defRPr>
            </a:lvl1pPr>
          </a:lstStyle>
          <a:p>
            <a:r>
              <a:rPr lang="en-GB" dirty="0"/>
              <a:t>Click to edit Master title style</a:t>
            </a:r>
          </a:p>
        </p:txBody>
      </p:sp>
      <p:sp>
        <p:nvSpPr>
          <p:cNvPr id="3" name="Content Placeholder 2">
            <a:extLst>
              <a:ext uri="{FF2B5EF4-FFF2-40B4-BE49-F238E27FC236}">
                <a16:creationId xmlns:a16="http://schemas.microsoft.com/office/drawing/2014/main" id="{692115F5-6B60-4F0E-ADC8-80645DBC369E}"/>
              </a:ext>
            </a:extLst>
          </p:cNvPr>
          <p:cNvSpPr>
            <a:spLocks noGrp="1"/>
          </p:cNvSpPr>
          <p:nvPr>
            <p:ph idx="1"/>
          </p:nvPr>
        </p:nvSpPr>
        <p:spPr>
          <a:xfrm>
            <a:off x="5183188" y="987425"/>
            <a:ext cx="6172200" cy="4873625"/>
          </a:xfrm>
          <a:prstGeom prst="rect">
            <a:avLst/>
          </a:prstGeo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Text Placeholder 3">
            <a:extLst>
              <a:ext uri="{FF2B5EF4-FFF2-40B4-BE49-F238E27FC236}">
                <a16:creationId xmlns:a16="http://schemas.microsoft.com/office/drawing/2014/main" id="{B94398FA-60F5-4B3E-908B-5CF2DC8AEA2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rgbClr val="0020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7" name="Slide Number Placeholder 6">
            <a:extLst>
              <a:ext uri="{FF2B5EF4-FFF2-40B4-BE49-F238E27FC236}">
                <a16:creationId xmlns:a16="http://schemas.microsoft.com/office/drawing/2014/main" id="{768B1793-7964-4D5D-8BAF-998D3E806C2C}"/>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31622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ABA4-4EDB-4AFD-9CCE-B8AFCF68BDC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87EC852-6A6D-4ED8-8927-E3BEA743F97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CCA76F-6D27-45EC-9B5F-B2384DF92C4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C655EABB-9A8D-4C1C-8BEA-6FF3B1DF9AE0}"/>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50966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E0DCED-7DFB-4254-9DC0-AEA7700E2F5C}"/>
              </a:ext>
            </a:extLst>
          </p:cNvPr>
          <p:cNvSpPr/>
          <p:nvPr userDrawn="1"/>
        </p:nvSpPr>
        <p:spPr>
          <a:xfrm>
            <a:off x="0" y="5963920"/>
            <a:ext cx="12192000" cy="8940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3E2A6F00-4765-47BC-8503-E46C0E4A199F}"/>
              </a:ext>
            </a:extLst>
          </p:cNvPr>
          <p:cNvSpPr/>
          <p:nvPr userDrawn="1"/>
        </p:nvSpPr>
        <p:spPr>
          <a:xfrm>
            <a:off x="11257280" y="5963920"/>
            <a:ext cx="934720" cy="89408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a:extLst>
              <a:ext uri="{FF2B5EF4-FFF2-40B4-BE49-F238E27FC236}">
                <a16:creationId xmlns:a16="http://schemas.microsoft.com/office/drawing/2014/main" id="{FCD98145-E192-4B99-94DD-B5541D4BEC7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892232" y="6004073"/>
            <a:ext cx="4407535" cy="813771"/>
          </a:xfrm>
          <a:prstGeom prst="rect">
            <a:avLst/>
          </a:prstGeom>
        </p:spPr>
      </p:pic>
      <p:pic>
        <p:nvPicPr>
          <p:cNvPr id="10" name="Google Shape;19;p2">
            <a:extLst>
              <a:ext uri="{FF2B5EF4-FFF2-40B4-BE49-F238E27FC236}">
                <a16:creationId xmlns:a16="http://schemas.microsoft.com/office/drawing/2014/main" id="{E17F6471-423F-41F8-86DC-8124BE2ECDAD}"/>
              </a:ext>
            </a:extLst>
          </p:cNvPr>
          <p:cNvPicPr preferRelativeResize="0"/>
          <p:nvPr userDrawn="1"/>
        </p:nvPicPr>
        <p:blipFill>
          <a:blip r:embed="rId14">
            <a:alphaModFix/>
          </a:blip>
          <a:stretch>
            <a:fillRect/>
          </a:stretch>
        </p:blipFill>
        <p:spPr>
          <a:xfrm>
            <a:off x="124460" y="6123622"/>
            <a:ext cx="850500" cy="551809"/>
          </a:xfrm>
          <a:prstGeom prst="rect">
            <a:avLst/>
          </a:prstGeom>
          <a:noFill/>
          <a:ln>
            <a:noFill/>
          </a:ln>
        </p:spPr>
      </p:pic>
      <p:sp>
        <p:nvSpPr>
          <p:cNvPr id="11" name="Google Shape;12;p2">
            <a:extLst>
              <a:ext uri="{FF2B5EF4-FFF2-40B4-BE49-F238E27FC236}">
                <a16:creationId xmlns:a16="http://schemas.microsoft.com/office/drawing/2014/main" id="{7FAD4A12-3ABF-418F-AF65-0F4442695526}"/>
              </a:ext>
            </a:extLst>
          </p:cNvPr>
          <p:cNvSpPr txBox="1"/>
          <p:nvPr userDrawn="1"/>
        </p:nvSpPr>
        <p:spPr>
          <a:xfrm>
            <a:off x="80265" y="51443"/>
            <a:ext cx="2414400" cy="364800"/>
          </a:xfrm>
          <a:prstGeom prst="rect">
            <a:avLst/>
          </a:prstGeom>
          <a:noFill/>
          <a:ln>
            <a:noFill/>
          </a:ln>
        </p:spPr>
        <p:txBody>
          <a:bodyPr spcFirstLastPara="1" wrap="square" lIns="93575" tIns="93575" rIns="93575" bIns="93575" anchor="ctr" anchorCtr="0">
            <a:noAutofit/>
          </a:bodyPr>
          <a:lstStyle/>
          <a:p>
            <a:pPr marL="0" marR="0" lvl="0" indent="0" algn="l" rtl="0">
              <a:spcBef>
                <a:spcPts val="0"/>
              </a:spcBef>
              <a:spcAft>
                <a:spcPts val="0"/>
              </a:spcAft>
              <a:buNone/>
            </a:pPr>
            <a:r>
              <a:rPr lang="en-GB" sz="1200" dirty="0">
                <a:solidFill>
                  <a:srgbClr val="7BAFD4"/>
                </a:solidFill>
                <a:latin typeface="PT Sans"/>
                <a:ea typeface="PT Sans"/>
                <a:cs typeface="PT Sans"/>
                <a:sym typeface="PT Sans"/>
              </a:rPr>
              <a:t>| Taking PRIDE in all we do |</a:t>
            </a:r>
            <a:endParaRPr sz="1200" dirty="0">
              <a:solidFill>
                <a:srgbClr val="7BAFD4"/>
              </a:solidFill>
              <a:latin typeface="PT Sans"/>
              <a:ea typeface="PT Sans"/>
              <a:cs typeface="PT Sans"/>
              <a:sym typeface="PT Sans"/>
            </a:endParaRPr>
          </a:p>
        </p:txBody>
      </p:sp>
      <p:sp>
        <p:nvSpPr>
          <p:cNvPr id="12" name="Google Shape;16;p2">
            <a:extLst>
              <a:ext uri="{FF2B5EF4-FFF2-40B4-BE49-F238E27FC236}">
                <a16:creationId xmlns:a16="http://schemas.microsoft.com/office/drawing/2014/main" id="{D41C90CD-54B2-4CA1-A260-F6C65D8555D8}"/>
              </a:ext>
            </a:extLst>
          </p:cNvPr>
          <p:cNvSpPr txBox="1"/>
          <p:nvPr userDrawn="1"/>
        </p:nvSpPr>
        <p:spPr>
          <a:xfrm>
            <a:off x="9562610" y="-484"/>
            <a:ext cx="2629390" cy="406468"/>
          </a:xfrm>
          <a:prstGeom prst="rect">
            <a:avLst/>
          </a:prstGeom>
          <a:solidFill>
            <a:schemeClr val="accent5">
              <a:lumMod val="40000"/>
              <a:lumOff val="60000"/>
            </a:schemeClr>
          </a:solidFill>
          <a:ln>
            <a:noFill/>
          </a:ln>
        </p:spPr>
        <p:txBody>
          <a:bodyPr spcFirstLastPara="1" wrap="square" lIns="93575" tIns="93575" rIns="93575" bIns="93575" anchor="ctr" anchorCtr="0">
            <a:noAutofit/>
          </a:bodyPr>
          <a:lstStyle/>
          <a:p>
            <a:pPr marL="0" lvl="0" indent="0" algn="l" rtl="0">
              <a:spcBef>
                <a:spcPts val="0"/>
              </a:spcBef>
              <a:spcAft>
                <a:spcPts val="0"/>
              </a:spcAft>
              <a:buNone/>
            </a:pPr>
            <a:r>
              <a:rPr lang="en-GB" dirty="0">
                <a:solidFill>
                  <a:schemeClr val="lt1"/>
                </a:solidFill>
                <a:latin typeface="PT Sans"/>
                <a:ea typeface="PT Sans"/>
                <a:cs typeface="PT Sans"/>
                <a:sym typeface="PT Sans"/>
              </a:rPr>
              <a:t>Willow Primary Academy</a:t>
            </a:r>
            <a:r>
              <a:rPr lang="en-GB" sz="1400" dirty="0">
                <a:solidFill>
                  <a:schemeClr val="lt1"/>
                </a:solidFill>
                <a:latin typeface="PT Sans"/>
                <a:ea typeface="PT Sans"/>
                <a:cs typeface="PT Sans"/>
                <a:sym typeface="PT Sans"/>
              </a:rPr>
              <a:t> </a:t>
            </a:r>
            <a:r>
              <a:rPr lang="en-GB" sz="1400" dirty="0">
                <a:solidFill>
                  <a:srgbClr val="FFFFFF"/>
                </a:solidFill>
                <a:latin typeface="PT Sans"/>
                <a:ea typeface="PT Sans"/>
                <a:cs typeface="PT Sans"/>
                <a:sym typeface="PT Sans"/>
              </a:rPr>
              <a:t> </a:t>
            </a:r>
            <a:endParaRPr sz="1400" dirty="0">
              <a:solidFill>
                <a:srgbClr val="003C71"/>
              </a:solidFill>
            </a:endParaRPr>
          </a:p>
        </p:txBody>
      </p:sp>
      <p:sp>
        <p:nvSpPr>
          <p:cNvPr id="13" name="Slide Number Placeholder 12">
            <a:extLst>
              <a:ext uri="{FF2B5EF4-FFF2-40B4-BE49-F238E27FC236}">
                <a16:creationId xmlns:a16="http://schemas.microsoft.com/office/drawing/2014/main" id="{F79C4D93-1413-49EC-B691-2DD83C01A954}"/>
              </a:ext>
            </a:extLst>
          </p:cNvPr>
          <p:cNvSpPr>
            <a:spLocks noGrp="1"/>
          </p:cNvSpPr>
          <p:nvPr>
            <p:ph type="sldNum" sz="quarter" idx="4"/>
          </p:nvPr>
        </p:nvSpPr>
        <p:spPr>
          <a:xfrm>
            <a:off x="11481875" y="6196292"/>
            <a:ext cx="485530" cy="406468"/>
          </a:xfrm>
          <a:prstGeom prst="rect">
            <a:avLst/>
          </a:prstGeom>
        </p:spPr>
        <p:txBody>
          <a:bodyPr vert="horz" lIns="91440" tIns="45720" rIns="91440" bIns="45720" rtlCol="0" anchor="ctr"/>
          <a:lstStyle>
            <a:lvl1pPr algn="r">
              <a:defRPr sz="2000">
                <a:solidFill>
                  <a:srgbClr val="002060"/>
                </a:solidFill>
                <a:latin typeface="+mn-lt"/>
              </a:defRPr>
            </a:lvl1pPr>
          </a:lstStyle>
          <a:p>
            <a:fld id="{FD69F475-50CA-4D3D-88A6-0760264499D2}" type="slidenum">
              <a:rPr lang="en-GB" smtClean="0"/>
              <a:pPr/>
              <a:t>‹#›</a:t>
            </a:fld>
            <a:endParaRPr lang="en-GB" dirty="0"/>
          </a:p>
        </p:txBody>
      </p:sp>
    </p:spTree>
    <p:extLst>
      <p:ext uri="{BB962C8B-B14F-4D97-AF65-F5344CB8AC3E}">
        <p14:creationId xmlns:p14="http://schemas.microsoft.com/office/powerpoint/2010/main" val="457776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EF4A8BE-FD45-43C4-B6EF-CD0B86F9699B}"/>
              </a:ext>
            </a:extLst>
          </p:cNvPr>
          <p:cNvSpPr txBox="1"/>
          <p:nvPr/>
        </p:nvSpPr>
        <p:spPr>
          <a:xfrm>
            <a:off x="4605337" y="66675"/>
            <a:ext cx="2981325" cy="369332"/>
          </a:xfrm>
          <a:prstGeom prst="rect">
            <a:avLst/>
          </a:prstGeom>
          <a:noFill/>
        </p:spPr>
        <p:txBody>
          <a:bodyPr wrap="square" rtlCol="0">
            <a:spAutoFit/>
          </a:bodyPr>
          <a:lstStyle/>
          <a:p>
            <a:r>
              <a:rPr lang="en-GB" dirty="0">
                <a:solidFill>
                  <a:srgbClr val="002060"/>
                </a:solidFill>
              </a:rPr>
              <a:t>Writing Curriculum Rationale</a:t>
            </a:r>
          </a:p>
        </p:txBody>
      </p:sp>
      <p:graphicFrame>
        <p:nvGraphicFramePr>
          <p:cNvPr id="5" name="Table 5">
            <a:extLst>
              <a:ext uri="{FF2B5EF4-FFF2-40B4-BE49-F238E27FC236}">
                <a16:creationId xmlns:a16="http://schemas.microsoft.com/office/drawing/2014/main" id="{4AB3A351-286A-4809-9B3F-6B77C59F4FCF}"/>
              </a:ext>
            </a:extLst>
          </p:cNvPr>
          <p:cNvGraphicFramePr>
            <a:graphicFrameLocks noGrp="1"/>
          </p:cNvGraphicFramePr>
          <p:nvPr>
            <p:extLst>
              <p:ext uri="{D42A27DB-BD31-4B8C-83A1-F6EECF244321}">
                <p14:modId xmlns:p14="http://schemas.microsoft.com/office/powerpoint/2010/main" val="1348185961"/>
              </p:ext>
            </p:extLst>
          </p:nvPr>
        </p:nvGraphicFramePr>
        <p:xfrm>
          <a:off x="127931" y="507570"/>
          <a:ext cx="3951749" cy="5385486"/>
        </p:xfrm>
        <a:graphic>
          <a:graphicData uri="http://schemas.openxmlformats.org/drawingml/2006/table">
            <a:tbl>
              <a:tblPr firstRow="1" bandRow="1">
                <a:tableStyleId>{21E4AEA4-8DFA-4A89-87EB-49C32662AFE0}</a:tableStyleId>
              </a:tblPr>
              <a:tblGrid>
                <a:gridCol w="1157944">
                  <a:extLst>
                    <a:ext uri="{9D8B030D-6E8A-4147-A177-3AD203B41FA5}">
                      <a16:colId xmlns:a16="http://schemas.microsoft.com/office/drawing/2014/main" val="1017976595"/>
                    </a:ext>
                  </a:extLst>
                </a:gridCol>
                <a:gridCol w="2793805">
                  <a:extLst>
                    <a:ext uri="{9D8B030D-6E8A-4147-A177-3AD203B41FA5}">
                      <a16:colId xmlns:a16="http://schemas.microsoft.com/office/drawing/2014/main" val="1738872360"/>
                    </a:ext>
                  </a:extLst>
                </a:gridCol>
              </a:tblGrid>
              <a:tr h="370465">
                <a:tc gridSpan="2">
                  <a:txBody>
                    <a:bodyPr/>
                    <a:lstStyle/>
                    <a:p>
                      <a:pPr algn="ctr"/>
                      <a:r>
                        <a:rPr lang="en-GB" dirty="0"/>
                        <a:t>INTENT</a:t>
                      </a:r>
                    </a:p>
                  </a:txBody>
                  <a:tcPr/>
                </a:tc>
                <a:tc hMerge="1">
                  <a:txBody>
                    <a:bodyPr/>
                    <a:lstStyle/>
                    <a:p>
                      <a:endParaRPr lang="en-GB" dirty="0"/>
                    </a:p>
                  </a:txBody>
                  <a:tcPr/>
                </a:tc>
                <a:extLst>
                  <a:ext uri="{0D108BD9-81ED-4DB2-BD59-A6C34878D82A}">
                    <a16:rowId xmlns:a16="http://schemas.microsoft.com/office/drawing/2014/main" val="3641117611"/>
                  </a:ext>
                </a:extLst>
              </a:tr>
              <a:tr h="1753778">
                <a:tc>
                  <a:txBody>
                    <a:bodyPr/>
                    <a:lstStyle/>
                    <a:p>
                      <a:pPr algn="ctr"/>
                      <a:r>
                        <a:rPr lang="en-GB" sz="1200" b="1" dirty="0"/>
                        <a:t>Alignment</a:t>
                      </a:r>
                    </a:p>
                  </a:txBody>
                  <a:tcPr anchor="ctr"/>
                </a:tc>
                <a:tc>
                  <a:txBody>
                    <a:bodyPr/>
                    <a:lstStyle/>
                    <a:p>
                      <a:pPr rtl="0" fontAlgn="base"/>
                      <a:r>
                        <a:rPr lang="en-GB" sz="600" b="0" i="0" kern="1200" dirty="0">
                          <a:solidFill>
                            <a:schemeClr val="dk1"/>
                          </a:solidFill>
                          <a:effectLst/>
                          <a:latin typeface="+mn-lt"/>
                          <a:ea typeface="+mn-ea"/>
                          <a:cs typeface="+mn-cs"/>
                        </a:rPr>
                        <a:t>At Willow Primary Academy we have a bespoke writing curriculum. In each term, from Year 1 to Year 6, there are units of narrative writing, non-fiction and some poetry. We base each unit of narrative writing around high-quality picture books or film clips that have been carefully chosen to include a range of genres, authors and themes and are selected to be progressive in their exposure to style, authorial choice and levels of maturity. Their selection has taken into account the needs, backgrounds and interests of our children, in order to build cultural capital. </a:t>
                      </a:r>
                    </a:p>
                    <a:p>
                      <a:pPr rtl="0" fontAlgn="base"/>
                      <a:r>
                        <a:rPr lang="en-GB" sz="600" b="0" i="0" kern="1200" dirty="0">
                          <a:solidFill>
                            <a:schemeClr val="dk1"/>
                          </a:solidFill>
                          <a:effectLst/>
                          <a:latin typeface="+mn-lt"/>
                          <a:ea typeface="+mn-ea"/>
                          <a:cs typeface="+mn-cs"/>
                        </a:rPr>
                        <a:t>Non-fiction, poetry and additional narrative writing opportunities are also taught. </a:t>
                      </a:r>
                      <a:r>
                        <a:rPr lang="en-GB" sz="600" dirty="0"/>
                        <a:t>In EYFS, </a:t>
                      </a:r>
                      <a:r>
                        <a:rPr lang="en-GB" sz="600" b="0" i="0" kern="1200" dirty="0">
                          <a:solidFill>
                            <a:schemeClr val="dk1"/>
                          </a:solidFill>
                          <a:effectLst/>
                          <a:latin typeface="+mn-lt"/>
                          <a:ea typeface="+mn-ea"/>
                          <a:cs typeface="+mn-cs"/>
                        </a:rPr>
                        <a:t>we teach writing through Read Write Inc. We have a focus storytelling unit every half term, which is a traditional tale and use the talk for writing approach.  We also promote writing throughout continuous provision, with opportunities to write during play.  We also do 'Helicopter Stories', where the children tell us a story about what they have made and we scribe it. </a:t>
                      </a:r>
                      <a:endParaRPr lang="en-GB" sz="600" dirty="0"/>
                    </a:p>
                  </a:txBody>
                  <a:tcPr anchor="ctr"/>
                </a:tc>
                <a:extLst>
                  <a:ext uri="{0D108BD9-81ED-4DB2-BD59-A6C34878D82A}">
                    <a16:rowId xmlns:a16="http://schemas.microsoft.com/office/drawing/2014/main" val="4040309476"/>
                  </a:ext>
                </a:extLst>
              </a:tr>
              <a:tr h="959700">
                <a:tc>
                  <a:txBody>
                    <a:bodyPr/>
                    <a:lstStyle/>
                    <a:p>
                      <a:pPr algn="ctr"/>
                      <a:r>
                        <a:rPr lang="en-GB" sz="1200" b="1" dirty="0"/>
                        <a:t>End Points</a:t>
                      </a:r>
                    </a:p>
                  </a:txBody>
                  <a:tcPr anchor="ctr"/>
                </a:tc>
                <a:tc>
                  <a:txBody>
                    <a:bodyPr/>
                    <a:lstStyle/>
                    <a:p>
                      <a:r>
                        <a:rPr lang="en-GB" sz="600" b="0" i="0" kern="1200" dirty="0">
                          <a:solidFill>
                            <a:schemeClr val="dk1"/>
                          </a:solidFill>
                          <a:effectLst/>
                          <a:latin typeface="+mn-lt"/>
                          <a:ea typeface="+mn-ea"/>
                          <a:cs typeface="+mn-cs"/>
                        </a:rPr>
                        <a:t>We aim for pupils to develop a love of writing, where they are able to use effective and appropriate vocabulary. They write clearly, accurately and coherently, adapting their language and style for a range of contexts, purposes and audiences. We strive for our pupils to develop independence, where they are able to identify their own areas for improvement in all pieces of writing, editing their work effectively during and after the writing process. We also intend to develop writers who are able to confidently use the essential skills of grammar, punctuation and spelling. </a:t>
                      </a:r>
                      <a:endParaRPr lang="en-GB" sz="600" dirty="0"/>
                    </a:p>
                  </a:txBody>
                  <a:tcPr anchor="ctr"/>
                </a:tc>
                <a:extLst>
                  <a:ext uri="{0D108BD9-81ED-4DB2-BD59-A6C34878D82A}">
                    <a16:rowId xmlns:a16="http://schemas.microsoft.com/office/drawing/2014/main" val="887063259"/>
                  </a:ext>
                </a:extLst>
              </a:tr>
              <a:tr h="1121577">
                <a:tc>
                  <a:txBody>
                    <a:bodyPr/>
                    <a:lstStyle/>
                    <a:p>
                      <a:pPr algn="ctr"/>
                      <a:r>
                        <a:rPr lang="en-GB" sz="1200" b="1" dirty="0"/>
                        <a:t>Sequencing</a:t>
                      </a:r>
                    </a:p>
                  </a:txBody>
                  <a:tcPr anchor="ctr"/>
                </a:tc>
                <a:tc>
                  <a:txBody>
                    <a:bodyPr/>
                    <a:lstStyle/>
                    <a:p>
                      <a:r>
                        <a:rPr lang="en-GB" sz="600" dirty="0"/>
                        <a:t>Teacher’s plan sequences of work which follow the read, analyse, GAPS, plan, write and edit sequence. Children are immersed into a high-quality picture book or film clip. </a:t>
                      </a:r>
                      <a:r>
                        <a:rPr lang="en-GB" sz="600" b="0" i="0" kern="1200" dirty="0">
                          <a:solidFill>
                            <a:schemeClr val="dk1"/>
                          </a:solidFill>
                          <a:effectLst/>
                          <a:latin typeface="+mn-lt"/>
                          <a:ea typeface="+mn-ea"/>
                          <a:cs typeface="+mn-cs"/>
                        </a:rPr>
                        <a:t>They apply their reading skills to help them retrieve, infer and predict. Pupils are then taught specific skills which will make their writing effective. The teacher then models the planning and writing process and examples are displayed on our working wall, so that pupils can refer to them when writing independently. During this stage of the unit, pupils practise their sentence writing. In the final stage of the sequence, pupils are taught to use everything they have learned to plan, write and edit a final outcome. This is then sometimes presented in best, particularly if presentation has been a focus for the unit. </a:t>
                      </a:r>
                    </a:p>
                  </a:txBody>
                  <a:tcPr anchor="ctr"/>
                </a:tc>
                <a:extLst>
                  <a:ext uri="{0D108BD9-81ED-4DB2-BD59-A6C34878D82A}">
                    <a16:rowId xmlns:a16="http://schemas.microsoft.com/office/drawing/2014/main" val="4221828137"/>
                  </a:ext>
                </a:extLst>
              </a:tr>
              <a:tr h="716885">
                <a:tc>
                  <a:txBody>
                    <a:bodyPr/>
                    <a:lstStyle/>
                    <a:p>
                      <a:pPr algn="ctr"/>
                      <a:r>
                        <a:rPr lang="en-GB" sz="1200" b="1" dirty="0"/>
                        <a:t>Social Disadvantage</a:t>
                      </a:r>
                    </a:p>
                  </a:txBody>
                  <a:tcPr anchor="ctr"/>
                </a:tc>
                <a:tc>
                  <a:txBody>
                    <a:bodyPr/>
                    <a:lstStyle/>
                    <a:p>
                      <a:r>
                        <a:rPr lang="en-GB" sz="600" dirty="0"/>
                        <a:t>A key principle of our teaching is about the belief that every child can engage with the curriculum for their year group, unless they have a significant special educational need. </a:t>
                      </a:r>
                      <a:r>
                        <a:rPr lang="en-GB" sz="600" b="0" i="0" kern="1200" dirty="0">
                          <a:solidFill>
                            <a:schemeClr val="dk1"/>
                          </a:solidFill>
                          <a:effectLst/>
                          <a:latin typeface="+mn-lt"/>
                          <a:ea typeface="+mn-ea"/>
                          <a:cs typeface="+mn-cs"/>
                        </a:rPr>
                        <a:t>Adaptive teaching is used to enable every pupil to meet the learning objective, e.g. adult support, scaffolding, peer work.</a:t>
                      </a:r>
                      <a:r>
                        <a:rPr lang="en-GB" sz="600" dirty="0"/>
                        <a:t> The structure of the curriculum is designed to ensure that all children can keep up with the pace of learning.</a:t>
                      </a:r>
                    </a:p>
                  </a:txBody>
                  <a:tcPr anchor="ctr"/>
                </a:tc>
                <a:extLst>
                  <a:ext uri="{0D108BD9-81ED-4DB2-BD59-A6C34878D82A}">
                    <a16:rowId xmlns:a16="http://schemas.microsoft.com/office/drawing/2014/main" val="3523829199"/>
                  </a:ext>
                </a:extLst>
              </a:tr>
              <a:tr h="463081">
                <a:tc>
                  <a:txBody>
                    <a:bodyPr/>
                    <a:lstStyle/>
                    <a:p>
                      <a:pPr algn="ctr"/>
                      <a:r>
                        <a:rPr lang="en-GB" sz="1200" b="1" dirty="0"/>
                        <a:t>Local Context</a:t>
                      </a:r>
                    </a:p>
                  </a:txBody>
                  <a:tcPr anchor="ctr"/>
                </a:tc>
                <a:tc>
                  <a:txBody>
                    <a:bodyPr/>
                    <a:lstStyle/>
                    <a:p>
                      <a:r>
                        <a:rPr lang="en-GB" sz="600" dirty="0"/>
                        <a:t>Through the provision of a range of high-quality texts and by facilitating the optimum conditions for reading and writing for pleasure, children are encouraged to develop a lifelong love of reading and writing.</a:t>
                      </a:r>
                    </a:p>
                  </a:txBody>
                  <a:tcPr anchor="ctr"/>
                </a:tc>
                <a:extLst>
                  <a:ext uri="{0D108BD9-81ED-4DB2-BD59-A6C34878D82A}">
                    <a16:rowId xmlns:a16="http://schemas.microsoft.com/office/drawing/2014/main" val="1182364222"/>
                  </a:ext>
                </a:extLst>
              </a:tr>
            </a:tbl>
          </a:graphicData>
        </a:graphic>
      </p:graphicFrame>
      <p:graphicFrame>
        <p:nvGraphicFramePr>
          <p:cNvPr id="18" name="Table 17">
            <a:extLst>
              <a:ext uri="{FF2B5EF4-FFF2-40B4-BE49-F238E27FC236}">
                <a16:creationId xmlns:a16="http://schemas.microsoft.com/office/drawing/2014/main" id="{0CE7171C-2F19-4C5F-8467-810DBC8DC23D}"/>
              </a:ext>
            </a:extLst>
          </p:cNvPr>
          <p:cNvGraphicFramePr>
            <a:graphicFrameLocks noGrp="1"/>
          </p:cNvGraphicFramePr>
          <p:nvPr>
            <p:extLst>
              <p:ext uri="{D42A27DB-BD31-4B8C-83A1-F6EECF244321}">
                <p14:modId xmlns:p14="http://schemas.microsoft.com/office/powerpoint/2010/main" val="3932106142"/>
              </p:ext>
            </p:extLst>
          </p:nvPr>
        </p:nvGraphicFramePr>
        <p:xfrm>
          <a:off x="4244973" y="507570"/>
          <a:ext cx="3702051" cy="5385486"/>
        </p:xfrm>
        <a:graphic>
          <a:graphicData uri="http://schemas.openxmlformats.org/drawingml/2006/table">
            <a:tbl>
              <a:tblPr firstRow="1" bandRow="1">
                <a:tableStyleId>{00A15C55-8517-42AA-B614-E9B94910E393}</a:tableStyleId>
              </a:tblPr>
              <a:tblGrid>
                <a:gridCol w="1368426">
                  <a:extLst>
                    <a:ext uri="{9D8B030D-6E8A-4147-A177-3AD203B41FA5}">
                      <a16:colId xmlns:a16="http://schemas.microsoft.com/office/drawing/2014/main" val="3143454533"/>
                    </a:ext>
                  </a:extLst>
                </a:gridCol>
                <a:gridCol w="2333625">
                  <a:extLst>
                    <a:ext uri="{9D8B030D-6E8A-4147-A177-3AD203B41FA5}">
                      <a16:colId xmlns:a16="http://schemas.microsoft.com/office/drawing/2014/main" val="3344238973"/>
                    </a:ext>
                  </a:extLst>
                </a:gridCol>
              </a:tblGrid>
              <a:tr h="383911">
                <a:tc gridSpan="2">
                  <a:txBody>
                    <a:bodyPr/>
                    <a:lstStyle/>
                    <a:p>
                      <a:pPr algn="ctr"/>
                      <a:r>
                        <a:rPr lang="en-GB" dirty="0"/>
                        <a:t>IMPLEMENTATION</a:t>
                      </a:r>
                    </a:p>
                  </a:txBody>
                  <a:tcPr/>
                </a:tc>
                <a:tc hMerge="1">
                  <a:txBody>
                    <a:bodyPr/>
                    <a:lstStyle/>
                    <a:p>
                      <a:endParaRPr lang="en-GB" dirty="0"/>
                    </a:p>
                  </a:txBody>
                  <a:tcPr/>
                </a:tc>
                <a:extLst>
                  <a:ext uri="{0D108BD9-81ED-4DB2-BD59-A6C34878D82A}">
                    <a16:rowId xmlns:a16="http://schemas.microsoft.com/office/drawing/2014/main" val="3767463542"/>
                  </a:ext>
                </a:extLst>
              </a:tr>
              <a:tr h="960796">
                <a:tc>
                  <a:txBody>
                    <a:bodyPr/>
                    <a:lstStyle/>
                    <a:p>
                      <a:pPr algn="ctr"/>
                      <a:r>
                        <a:rPr lang="en-GB" sz="1200" b="1" dirty="0"/>
                        <a:t>Pedagogical Approaches</a:t>
                      </a:r>
                    </a:p>
                  </a:txBody>
                  <a:tcPr anchor="ctr"/>
                </a:tc>
                <a:tc>
                  <a:txBody>
                    <a:bodyPr/>
                    <a:lstStyle/>
                    <a:p>
                      <a:r>
                        <a:rPr lang="en-GB" sz="700" dirty="0"/>
                        <a:t>The lessons are carefully designed to ensure</a:t>
                      </a:r>
                    </a:p>
                    <a:p>
                      <a:r>
                        <a:rPr lang="en-GB" sz="700" dirty="0"/>
                        <a:t>pace of learning as well as to regularly check for</a:t>
                      </a:r>
                    </a:p>
                    <a:p>
                      <a:r>
                        <a:rPr lang="en-GB" sz="700" dirty="0"/>
                        <a:t>understanding. Where possible, grammar, reading and</a:t>
                      </a:r>
                    </a:p>
                    <a:p>
                      <a:r>
                        <a:rPr lang="en-GB" sz="700" dirty="0"/>
                        <a:t>writing skills and knowledge are taught within the context</a:t>
                      </a:r>
                    </a:p>
                    <a:p>
                      <a:r>
                        <a:rPr lang="en-GB" sz="700" dirty="0"/>
                        <a:t>of the text, in which the children are immersed. Oracy is</a:t>
                      </a:r>
                    </a:p>
                    <a:p>
                      <a:r>
                        <a:rPr lang="en-GB" sz="700" dirty="0"/>
                        <a:t>an integral part of our curriculum and writing lessons, we</a:t>
                      </a:r>
                    </a:p>
                    <a:p>
                      <a:r>
                        <a:rPr lang="en-GB" sz="700" dirty="0"/>
                        <a:t>offer opportunities within writing to develop</a:t>
                      </a:r>
                    </a:p>
                    <a:p>
                      <a:r>
                        <a:rPr lang="en-GB" sz="700" dirty="0"/>
                        <a:t>talk, including when planning and drafting.</a:t>
                      </a:r>
                    </a:p>
                  </a:txBody>
                  <a:tcPr anchor="ctr"/>
                </a:tc>
                <a:extLst>
                  <a:ext uri="{0D108BD9-81ED-4DB2-BD59-A6C34878D82A}">
                    <a16:rowId xmlns:a16="http://schemas.microsoft.com/office/drawing/2014/main" val="121064329"/>
                  </a:ext>
                </a:extLst>
              </a:tr>
              <a:tr h="1394704">
                <a:tc>
                  <a:txBody>
                    <a:bodyPr/>
                    <a:lstStyle/>
                    <a:p>
                      <a:pPr algn="ctr"/>
                      <a:r>
                        <a:rPr lang="en-GB" sz="1200" b="1" dirty="0"/>
                        <a:t>Teachers’ Expert Knowledge</a:t>
                      </a:r>
                    </a:p>
                  </a:txBody>
                  <a:tcPr anchor="ctr"/>
                </a:tc>
                <a:tc>
                  <a:txBody>
                    <a:bodyPr/>
                    <a:lstStyle/>
                    <a:p>
                      <a:r>
                        <a:rPr lang="en-GB" sz="700" dirty="0"/>
                        <a:t>The Writing Leader supports all teachers and delivers</a:t>
                      </a:r>
                    </a:p>
                    <a:p>
                      <a:r>
                        <a:rPr lang="en-GB" sz="700" dirty="0"/>
                        <a:t>CPD. </a:t>
                      </a:r>
                      <a:r>
                        <a:rPr lang="en-GB" sz="700" b="0" i="0" kern="1200" dirty="0">
                          <a:solidFill>
                            <a:schemeClr val="dk1"/>
                          </a:solidFill>
                          <a:effectLst/>
                          <a:latin typeface="+mn-lt"/>
                          <a:ea typeface="+mn-ea"/>
                          <a:cs typeface="+mn-cs"/>
                        </a:rPr>
                        <a:t>Teachers attend moderation sessions with a range of attainments (WTS, EXS and GD). They will then work in phases or with the teachers of the year groups above and below them to look at the judgements that have been made to clarify together or to challenge each other through professional dialogue. Using the Insight Tracking Data and the SLN assessment grids to assess against Key Performance Indicators, linked to end-of-KS Assessment Frameworks, teachers will have confidence that the assessment judgements that they are making are accurate.  </a:t>
                      </a:r>
                      <a:endParaRPr lang="en-GB" sz="700" dirty="0"/>
                    </a:p>
                  </a:txBody>
                  <a:tcPr anchor="ctr"/>
                </a:tc>
                <a:extLst>
                  <a:ext uri="{0D108BD9-81ED-4DB2-BD59-A6C34878D82A}">
                    <a16:rowId xmlns:a16="http://schemas.microsoft.com/office/drawing/2014/main" val="4027763958"/>
                  </a:ext>
                </a:extLst>
              </a:tr>
              <a:tr h="767821">
                <a:tc>
                  <a:txBody>
                    <a:bodyPr/>
                    <a:lstStyle/>
                    <a:p>
                      <a:pPr algn="ctr"/>
                      <a:r>
                        <a:rPr lang="en-GB" sz="1200" b="1" dirty="0"/>
                        <a:t>Promoting Discussion and Understanding</a:t>
                      </a:r>
                    </a:p>
                  </a:txBody>
                  <a:tcPr anchor="ctr"/>
                </a:tc>
                <a:tc>
                  <a:txBody>
                    <a:bodyPr/>
                    <a:lstStyle/>
                    <a:p>
                      <a:r>
                        <a:rPr lang="en-GB" sz="700" dirty="0"/>
                        <a:t>Discussion and effective questioning by the teacher is</a:t>
                      </a:r>
                    </a:p>
                    <a:p>
                      <a:r>
                        <a:rPr lang="en-GB" sz="700" dirty="0"/>
                        <a:t>key to allowing pupils to recall new knowledge. It will</a:t>
                      </a:r>
                    </a:p>
                    <a:p>
                      <a:r>
                        <a:rPr lang="en-GB" sz="700" dirty="0"/>
                        <a:t>also help them make links between new material and</a:t>
                      </a:r>
                    </a:p>
                    <a:p>
                      <a:r>
                        <a:rPr lang="en-GB" sz="700" dirty="0"/>
                        <a:t>prior learning. Through the use of formative</a:t>
                      </a:r>
                    </a:p>
                    <a:p>
                      <a:r>
                        <a:rPr lang="en-GB" sz="700" dirty="0"/>
                        <a:t>assessment each lesson, information can be recalled</a:t>
                      </a:r>
                    </a:p>
                    <a:p>
                      <a:r>
                        <a:rPr lang="en-GB" sz="700" dirty="0"/>
                        <a:t>by the children from their long-term memory.</a:t>
                      </a:r>
                    </a:p>
                  </a:txBody>
                  <a:tcPr anchor="ctr"/>
                </a:tc>
                <a:extLst>
                  <a:ext uri="{0D108BD9-81ED-4DB2-BD59-A6C34878D82A}">
                    <a16:rowId xmlns:a16="http://schemas.microsoft.com/office/drawing/2014/main" val="2279667870"/>
                  </a:ext>
                </a:extLst>
              </a:tr>
              <a:tr h="822501">
                <a:tc>
                  <a:txBody>
                    <a:bodyPr/>
                    <a:lstStyle/>
                    <a:p>
                      <a:pPr algn="ctr"/>
                      <a:r>
                        <a:rPr lang="en-GB" sz="1200" b="1" dirty="0"/>
                        <a:t>Knowing and Remembering More</a:t>
                      </a:r>
                    </a:p>
                  </a:txBody>
                  <a:tcPr anchor="ctr"/>
                </a:tc>
                <a:tc>
                  <a:txBody>
                    <a:bodyPr/>
                    <a:lstStyle/>
                    <a:p>
                      <a:r>
                        <a:rPr lang="en-GB" sz="700" dirty="0"/>
                        <a:t>Each lesson begins by reviewing prior learning</a:t>
                      </a:r>
                    </a:p>
                    <a:p>
                      <a:r>
                        <a:rPr lang="en-GB" sz="700" dirty="0"/>
                        <a:t>from previous lessons and units ready for their development in the new one. </a:t>
                      </a:r>
                    </a:p>
                  </a:txBody>
                  <a:tcPr anchor="ctr"/>
                </a:tc>
                <a:extLst>
                  <a:ext uri="{0D108BD9-81ED-4DB2-BD59-A6C34878D82A}">
                    <a16:rowId xmlns:a16="http://schemas.microsoft.com/office/drawing/2014/main" val="853294748"/>
                  </a:ext>
                </a:extLst>
              </a:tr>
              <a:tr h="1055753">
                <a:tc>
                  <a:txBody>
                    <a:bodyPr/>
                    <a:lstStyle/>
                    <a:p>
                      <a:pPr algn="ctr"/>
                      <a:r>
                        <a:rPr lang="en-GB" sz="1200" b="1" dirty="0"/>
                        <a:t>Teacher Assessment</a:t>
                      </a:r>
                    </a:p>
                  </a:txBody>
                  <a:tcPr anchor="ctr"/>
                </a:tc>
                <a:tc>
                  <a:txBody>
                    <a:bodyPr/>
                    <a:lstStyle/>
                    <a:p>
                      <a:r>
                        <a:rPr lang="en-GB" sz="700" dirty="0"/>
                        <a:t>Formative assessment is essential to ensure that all</a:t>
                      </a:r>
                    </a:p>
                    <a:p>
                      <a:r>
                        <a:rPr lang="en-GB" sz="700" dirty="0"/>
                        <a:t>children are not only learning new concepts, but</a:t>
                      </a:r>
                    </a:p>
                    <a:p>
                      <a:r>
                        <a:rPr lang="en-GB" sz="700" dirty="0"/>
                        <a:t>remembering and applying previous knowledge and</a:t>
                      </a:r>
                    </a:p>
                    <a:p>
                      <a:r>
                        <a:rPr lang="en-GB" sz="700" dirty="0"/>
                        <a:t>skills. Effective questioning plays a fundamental role in</a:t>
                      </a:r>
                    </a:p>
                    <a:p>
                      <a:r>
                        <a:rPr lang="en-GB" sz="700" dirty="0"/>
                        <a:t>checking for understanding and ensuring</a:t>
                      </a:r>
                    </a:p>
                    <a:p>
                      <a:r>
                        <a:rPr lang="en-GB" sz="700" dirty="0"/>
                        <a:t>misconceptions are quickly addressed as does marking</a:t>
                      </a:r>
                    </a:p>
                    <a:p>
                      <a:r>
                        <a:rPr lang="en-GB" sz="700" dirty="0"/>
                        <a:t>and feedback during or between lessons.</a:t>
                      </a:r>
                    </a:p>
                  </a:txBody>
                  <a:tcPr anchor="ctr"/>
                </a:tc>
                <a:extLst>
                  <a:ext uri="{0D108BD9-81ED-4DB2-BD59-A6C34878D82A}">
                    <a16:rowId xmlns:a16="http://schemas.microsoft.com/office/drawing/2014/main" val="2755231202"/>
                  </a:ext>
                </a:extLst>
              </a:tr>
            </a:tbl>
          </a:graphicData>
        </a:graphic>
      </p:graphicFrame>
      <p:graphicFrame>
        <p:nvGraphicFramePr>
          <p:cNvPr id="21" name="Table 20">
            <a:extLst>
              <a:ext uri="{FF2B5EF4-FFF2-40B4-BE49-F238E27FC236}">
                <a16:creationId xmlns:a16="http://schemas.microsoft.com/office/drawing/2014/main" id="{47D747D7-F77C-43D6-A4AF-5B1EE838F226}"/>
              </a:ext>
            </a:extLst>
          </p:cNvPr>
          <p:cNvGraphicFramePr>
            <a:graphicFrameLocks noGrp="1"/>
          </p:cNvGraphicFramePr>
          <p:nvPr>
            <p:extLst>
              <p:ext uri="{D42A27DB-BD31-4B8C-83A1-F6EECF244321}">
                <p14:modId xmlns:p14="http://schemas.microsoft.com/office/powerpoint/2010/main" val="225822498"/>
              </p:ext>
            </p:extLst>
          </p:nvPr>
        </p:nvGraphicFramePr>
        <p:xfrm>
          <a:off x="8097126" y="436008"/>
          <a:ext cx="3957051" cy="5457048"/>
        </p:xfrm>
        <a:graphic>
          <a:graphicData uri="http://schemas.openxmlformats.org/drawingml/2006/table">
            <a:tbl>
              <a:tblPr firstRow="1" bandRow="1">
                <a:tableStyleId>{93296810-A885-4BE3-A3E7-6D5BEEA58F35}</a:tableStyleId>
              </a:tblPr>
              <a:tblGrid>
                <a:gridCol w="1365252">
                  <a:extLst>
                    <a:ext uri="{9D8B030D-6E8A-4147-A177-3AD203B41FA5}">
                      <a16:colId xmlns:a16="http://schemas.microsoft.com/office/drawing/2014/main" val="2300163502"/>
                    </a:ext>
                  </a:extLst>
                </a:gridCol>
                <a:gridCol w="2591799">
                  <a:extLst>
                    <a:ext uri="{9D8B030D-6E8A-4147-A177-3AD203B41FA5}">
                      <a16:colId xmlns:a16="http://schemas.microsoft.com/office/drawing/2014/main" val="1142476194"/>
                    </a:ext>
                  </a:extLst>
                </a:gridCol>
              </a:tblGrid>
              <a:tr h="373986">
                <a:tc gridSpan="2">
                  <a:txBody>
                    <a:bodyPr/>
                    <a:lstStyle/>
                    <a:p>
                      <a:pPr algn="ctr"/>
                      <a:r>
                        <a:rPr lang="en-GB" dirty="0"/>
                        <a:t>IMPACT</a:t>
                      </a:r>
                    </a:p>
                  </a:txBody>
                  <a:tcPr/>
                </a:tc>
                <a:tc hMerge="1">
                  <a:txBody>
                    <a:bodyPr/>
                    <a:lstStyle/>
                    <a:p>
                      <a:endParaRPr lang="en-GB" dirty="0"/>
                    </a:p>
                  </a:txBody>
                  <a:tcPr/>
                </a:tc>
                <a:extLst>
                  <a:ext uri="{0D108BD9-81ED-4DB2-BD59-A6C34878D82A}">
                    <a16:rowId xmlns:a16="http://schemas.microsoft.com/office/drawing/2014/main" val="3872407158"/>
                  </a:ext>
                </a:extLst>
              </a:tr>
              <a:tr h="1908457">
                <a:tc>
                  <a:txBody>
                    <a:bodyPr/>
                    <a:lstStyle/>
                    <a:p>
                      <a:pPr algn="ctr"/>
                      <a:r>
                        <a:rPr lang="en-GB" sz="1200" b="1" dirty="0"/>
                        <a:t>Approach to Assessment</a:t>
                      </a:r>
                    </a:p>
                  </a:txBody>
                  <a:tcPr anchor="ctr"/>
                </a:tc>
                <a:tc>
                  <a:txBody>
                    <a:bodyPr/>
                    <a:lstStyle/>
                    <a:p>
                      <a:pPr rtl="0" fontAlgn="base"/>
                      <a:r>
                        <a:rPr lang="en-GB" sz="650" b="0" i="0" kern="1200" dirty="0">
                          <a:solidFill>
                            <a:schemeClr val="dk1"/>
                          </a:solidFill>
                          <a:effectLst/>
                          <a:latin typeface="+mn-lt"/>
                          <a:ea typeface="+mn-ea"/>
                          <a:cs typeface="+mn-cs"/>
                        </a:rPr>
                        <a:t>All teachers will be constantly assessing writing, using </a:t>
                      </a:r>
                      <a:r>
                        <a:rPr lang="en-GB" sz="650" b="0" i="0" kern="1200" dirty="0" err="1">
                          <a:solidFill>
                            <a:schemeClr val="dk1"/>
                          </a:solidFill>
                          <a:effectLst/>
                          <a:latin typeface="+mn-lt"/>
                          <a:ea typeface="+mn-ea"/>
                          <a:cs typeface="+mn-cs"/>
                        </a:rPr>
                        <a:t>AfL</a:t>
                      </a:r>
                      <a:r>
                        <a:rPr lang="en-GB" sz="650" b="0" i="0" kern="1200" dirty="0">
                          <a:solidFill>
                            <a:schemeClr val="dk1"/>
                          </a:solidFill>
                          <a:effectLst/>
                          <a:latin typeface="+mn-lt"/>
                          <a:ea typeface="+mn-ea"/>
                          <a:cs typeface="+mn-cs"/>
                        </a:rPr>
                        <a:t> techniques, to ensure that they can plan for next steps, address misconceptions and fully-understand the current level of attainment of their class. </a:t>
                      </a:r>
                    </a:p>
                    <a:p>
                      <a:pPr rtl="0" fontAlgn="base"/>
                      <a:r>
                        <a:rPr lang="en-GB" sz="650" b="0" i="0" kern="1200" dirty="0">
                          <a:solidFill>
                            <a:schemeClr val="dk1"/>
                          </a:solidFill>
                          <a:effectLst/>
                          <a:latin typeface="+mn-lt"/>
                          <a:ea typeface="+mn-ea"/>
                          <a:cs typeface="+mn-cs"/>
                        </a:rPr>
                        <a:t>In EYFS, baseline assessments identify skills and gaps. The EYFS curriculum is front loaded to address gaps in children’s physical development and early mark making so that children make rapid progress. The teachers will make observations on children’s writing and track progress right from early mark-making, up to writing sentences with capital letters and full stops. Immediate interventions will be put in place where a child is assessed as not meeting expectations. </a:t>
                      </a:r>
                    </a:p>
                    <a:p>
                      <a:pPr rtl="0" fontAlgn="base"/>
                      <a:r>
                        <a:rPr lang="en-GB" sz="650" b="0" i="0" kern="1200" dirty="0">
                          <a:solidFill>
                            <a:schemeClr val="dk1"/>
                          </a:solidFill>
                          <a:effectLst/>
                          <a:latin typeface="+mn-lt"/>
                          <a:ea typeface="+mn-ea"/>
                          <a:cs typeface="+mn-cs"/>
                        </a:rPr>
                        <a:t>For the rest of the school, the teachers will use their own judgement for ongoing Insight Tracking updates as well as the assessing writing document. This is used to inform the teacher assessment judgement at the end of each long term. Moderation meetings are also held internally each year as well as external GSP moderation meetings.</a:t>
                      </a:r>
                    </a:p>
                  </a:txBody>
                  <a:tcPr anchor="ctr"/>
                </a:tc>
                <a:extLst>
                  <a:ext uri="{0D108BD9-81ED-4DB2-BD59-A6C34878D82A}">
                    <a16:rowId xmlns:a16="http://schemas.microsoft.com/office/drawing/2014/main" val="1978485021"/>
                  </a:ext>
                </a:extLst>
              </a:tr>
              <a:tr h="918217">
                <a:tc>
                  <a:txBody>
                    <a:bodyPr/>
                    <a:lstStyle/>
                    <a:p>
                      <a:pPr algn="ctr"/>
                      <a:r>
                        <a:rPr lang="en-GB" sz="1200" b="1" dirty="0"/>
                        <a:t>Performance Data</a:t>
                      </a:r>
                    </a:p>
                  </a:txBody>
                  <a:tcPr anchor="ctr"/>
                </a:tc>
                <a:tc>
                  <a:txBody>
                    <a:bodyPr/>
                    <a:lstStyle/>
                    <a:p>
                      <a:r>
                        <a:rPr lang="en-GB" sz="650" dirty="0"/>
                        <a:t>In the EYFS, we monitor progress using the</a:t>
                      </a:r>
                    </a:p>
                    <a:p>
                      <a:r>
                        <a:rPr lang="en-GB" sz="650" dirty="0"/>
                        <a:t>non statutory guidance Development Matters and at</a:t>
                      </a:r>
                    </a:p>
                    <a:p>
                      <a:r>
                        <a:rPr lang="en-GB" sz="650" dirty="0"/>
                        <a:t>the end of the foundation stage we assess against the</a:t>
                      </a:r>
                    </a:p>
                    <a:p>
                      <a:r>
                        <a:rPr lang="en-GB" sz="650" dirty="0"/>
                        <a:t>Early Learning Goals. Data is published for writing at</a:t>
                      </a:r>
                    </a:p>
                    <a:p>
                      <a:r>
                        <a:rPr lang="en-GB" sz="650" dirty="0"/>
                        <a:t>the end of KS1 and KS2.The school tracks progress</a:t>
                      </a:r>
                    </a:p>
                    <a:p>
                      <a:r>
                        <a:rPr lang="en-GB" sz="650" dirty="0"/>
                        <a:t>towards these to ensure children are on target for</a:t>
                      </a:r>
                    </a:p>
                    <a:p>
                      <a:r>
                        <a:rPr lang="en-GB" sz="650" dirty="0"/>
                        <a:t>national expectations. Teachers assess children based</a:t>
                      </a:r>
                    </a:p>
                    <a:p>
                      <a:r>
                        <a:rPr lang="en-GB" sz="650" dirty="0"/>
                        <a:t>on both formative and summative assessment.</a:t>
                      </a:r>
                    </a:p>
                  </a:txBody>
                  <a:tcPr anchor="ctr"/>
                </a:tc>
                <a:extLst>
                  <a:ext uri="{0D108BD9-81ED-4DB2-BD59-A6C34878D82A}">
                    <a16:rowId xmlns:a16="http://schemas.microsoft.com/office/drawing/2014/main" val="1299052144"/>
                  </a:ext>
                </a:extLst>
              </a:tr>
              <a:tr h="1098809">
                <a:tc>
                  <a:txBody>
                    <a:bodyPr/>
                    <a:lstStyle/>
                    <a:p>
                      <a:pPr algn="ctr"/>
                      <a:r>
                        <a:rPr lang="en-GB" sz="1200" b="1" dirty="0"/>
                        <a:t>Pupils’ Work</a:t>
                      </a:r>
                    </a:p>
                    <a:p>
                      <a:pPr algn="ctr"/>
                      <a:endParaRPr lang="en-GB" sz="1200" b="1" dirty="0"/>
                    </a:p>
                    <a:p>
                      <a:pPr algn="ctr"/>
                      <a:endParaRPr lang="en-GB" sz="1200" b="1" dirty="0"/>
                    </a:p>
                  </a:txBody>
                  <a:tcPr anchor="ctr"/>
                </a:tc>
                <a:tc>
                  <a:txBody>
                    <a:bodyPr/>
                    <a:lstStyle/>
                    <a:p>
                      <a:r>
                        <a:rPr lang="en-GB" sz="650" dirty="0"/>
                        <a:t>We have high expectations of all children in terms of</a:t>
                      </a:r>
                    </a:p>
                    <a:p>
                      <a:r>
                        <a:rPr lang="en-GB" sz="650" dirty="0"/>
                        <a:t>the quality and presentation of their work, which we</a:t>
                      </a:r>
                    </a:p>
                    <a:p>
                      <a:r>
                        <a:rPr lang="en-GB" sz="650" dirty="0"/>
                        <a:t>believe leads to a sense of pride, linking with our school values. </a:t>
                      </a:r>
                      <a:r>
                        <a:rPr lang="en-GB" sz="650" b="0" i="0" kern="1200" dirty="0">
                          <a:solidFill>
                            <a:schemeClr val="dk1"/>
                          </a:solidFill>
                          <a:effectLst/>
                          <a:latin typeface="+mn-lt"/>
                          <a:ea typeface="+mn-ea"/>
                          <a:cs typeface="+mn-cs"/>
                        </a:rPr>
                        <a:t>Letter formation is taught alongside the acquisition of letter sounds in the first instance (through our Read, Write, Inc scheme). This then continues through Year 1 and 2. It is expected that children will join their writing by </a:t>
                      </a:r>
                      <a:r>
                        <a:rPr lang="en-GB" sz="650" b="0" i="0" kern="1200">
                          <a:solidFill>
                            <a:schemeClr val="dk1"/>
                          </a:solidFill>
                          <a:effectLst/>
                          <a:latin typeface="+mn-lt"/>
                          <a:ea typeface="+mn-ea"/>
                          <a:cs typeface="+mn-cs"/>
                        </a:rPr>
                        <a:t>the end of </a:t>
                      </a:r>
                      <a:r>
                        <a:rPr lang="en-GB" sz="650" b="0" i="0" kern="1200" dirty="0">
                          <a:solidFill>
                            <a:schemeClr val="dk1"/>
                          </a:solidFill>
                          <a:effectLst/>
                          <a:latin typeface="+mn-lt"/>
                          <a:ea typeface="+mn-ea"/>
                          <a:cs typeface="+mn-cs"/>
                        </a:rPr>
                        <a:t>Year 2. All teachers model the school’s handwriting policy when modelling writing for the children and when marking.</a:t>
                      </a:r>
                    </a:p>
                    <a:p>
                      <a:endParaRPr lang="en-GB" sz="650" dirty="0"/>
                    </a:p>
                  </a:txBody>
                  <a:tcPr anchor="ctr"/>
                </a:tc>
                <a:extLst>
                  <a:ext uri="{0D108BD9-81ED-4DB2-BD59-A6C34878D82A}">
                    <a16:rowId xmlns:a16="http://schemas.microsoft.com/office/drawing/2014/main" val="1283556084"/>
                  </a:ext>
                </a:extLst>
              </a:tr>
              <a:tr h="1157579">
                <a:tc>
                  <a:txBody>
                    <a:bodyPr/>
                    <a:lstStyle/>
                    <a:p>
                      <a:pPr algn="ctr"/>
                      <a:r>
                        <a:rPr lang="en-GB" sz="1200" b="1" dirty="0"/>
                        <a:t>Talking to Pupils</a:t>
                      </a:r>
                    </a:p>
                    <a:p>
                      <a:pPr algn="ctr"/>
                      <a:endParaRPr lang="en-GB" sz="1200" b="1" dirty="0"/>
                    </a:p>
                  </a:txBody>
                  <a:tcPr anchor="ctr"/>
                </a:tc>
                <a:tc>
                  <a:txBody>
                    <a:bodyPr/>
                    <a:lstStyle/>
                    <a:p>
                      <a:r>
                        <a:rPr lang="en-GB" sz="650" dirty="0"/>
                        <a:t>The subject leader talks to pupils about their learning as</a:t>
                      </a:r>
                    </a:p>
                    <a:p>
                      <a:r>
                        <a:rPr lang="en-GB" sz="650" dirty="0"/>
                        <a:t>part of the monitoring process. Children’s books are</a:t>
                      </a:r>
                    </a:p>
                    <a:p>
                      <a:r>
                        <a:rPr lang="en-GB" sz="650" dirty="0"/>
                        <a:t>used to guide discussions and provide the subject</a:t>
                      </a:r>
                    </a:p>
                    <a:p>
                      <a:r>
                        <a:rPr lang="en-GB" sz="650" dirty="0"/>
                        <a:t>leader with the information required to identify the key</a:t>
                      </a:r>
                    </a:p>
                    <a:p>
                      <a:r>
                        <a:rPr lang="en-GB" sz="650" dirty="0"/>
                        <a:t>knowledge and skills taught have been remembered and understood. The subject leader will also ask the children about what they have learnt in their current year and previous years, to see if subject</a:t>
                      </a:r>
                    </a:p>
                    <a:p>
                      <a:r>
                        <a:rPr lang="en-GB" sz="650" dirty="0"/>
                        <a:t>matter has been embedded into the children’s long-</a:t>
                      </a:r>
                    </a:p>
                    <a:p>
                      <a:r>
                        <a:rPr lang="en-GB" sz="650" dirty="0"/>
                        <a:t>term memory and links have been established.</a:t>
                      </a:r>
                    </a:p>
                  </a:txBody>
                  <a:tcPr anchor="ctr"/>
                </a:tc>
                <a:extLst>
                  <a:ext uri="{0D108BD9-81ED-4DB2-BD59-A6C34878D82A}">
                    <a16:rowId xmlns:a16="http://schemas.microsoft.com/office/drawing/2014/main" val="4180476448"/>
                  </a:ext>
                </a:extLst>
              </a:tr>
            </a:tbl>
          </a:graphicData>
        </a:graphic>
      </p:graphicFrame>
    </p:spTree>
    <p:extLst>
      <p:ext uri="{BB962C8B-B14F-4D97-AF65-F5344CB8AC3E}">
        <p14:creationId xmlns:p14="http://schemas.microsoft.com/office/powerpoint/2010/main" val="1466596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F96D6B0A3E3B42A8F754A3BC10923B" ma:contentTypeVersion="16" ma:contentTypeDescription="Create a new document." ma:contentTypeScope="" ma:versionID="ffafdd96173f21ca349472b37f6117c5">
  <xsd:schema xmlns:xsd="http://www.w3.org/2001/XMLSchema" xmlns:xs="http://www.w3.org/2001/XMLSchema" xmlns:p="http://schemas.microsoft.com/office/2006/metadata/properties" xmlns:ns2="4130f798-555d-4283-877d-47ca23db3ba0" xmlns:ns3="beab8350-a27f-4811-8d61-4b617fe51f81" targetNamespace="http://schemas.microsoft.com/office/2006/metadata/properties" ma:root="true" ma:fieldsID="87f1d0c931a1e898feef1aa4c5720be8" ns2:_="" ns3:_="">
    <xsd:import namespace="4130f798-555d-4283-877d-47ca23db3ba0"/>
    <xsd:import namespace="beab8350-a27f-4811-8d61-4b617fe51f8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Location" minOccurs="0"/>
                <xsd:element ref="ns3:MediaServiceOCR" minOccurs="0"/>
                <xsd:element ref="ns3:MediaServiceGenerationTime" minOccurs="0"/>
                <xsd:element ref="ns3:MediaServiceEventHashCode"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30f798-555d-4283-877d-47ca23db3b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852953-3c54-43a3-8143-5d6c744f9f30}" ma:internalName="TaxCatchAll" ma:showField="CatchAllData" ma:web="4130f798-555d-4283-877d-47ca23db3b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ab8350-a27f-4811-8d61-4b617fe51f8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130f798-555d-4283-877d-47ca23db3ba0">
      <UserInfo>
        <DisplayName>Pete Hales</DisplayName>
        <AccountId>88</AccountId>
        <AccountType/>
      </UserInfo>
      <UserInfo>
        <DisplayName>Mike Southwell</DisplayName>
        <AccountId>102</AccountId>
        <AccountType/>
      </UserInfo>
      <UserInfo>
        <DisplayName>Lucy Sullivan</DisplayName>
        <AccountId>20</AccountId>
        <AccountType/>
      </UserInfo>
      <UserInfo>
        <DisplayName>Roksana Parsons</DisplayName>
        <AccountId>82</AccountId>
        <AccountType/>
      </UserInfo>
      <UserInfo>
        <DisplayName>Lucy Powrie</DisplayName>
        <AccountId>105</AccountId>
        <AccountType/>
      </UserInfo>
      <UserInfo>
        <DisplayName>Harry Stevens</DisplayName>
        <AccountId>106</AccountId>
        <AccountType/>
      </UserInfo>
      <UserInfo>
        <DisplayName>Ingrid Tanner</DisplayName>
        <AccountId>96</AccountId>
        <AccountType/>
      </UserInfo>
      <UserInfo>
        <DisplayName>Abby Pearce</DisplayName>
        <AccountId>81</AccountId>
        <AccountType/>
      </UserInfo>
      <UserInfo>
        <DisplayName>Christine Pollard</DisplayName>
        <AccountId>84</AccountId>
        <AccountType/>
      </UserInfo>
      <UserInfo>
        <DisplayName>Ella Evans</DisplayName>
        <AccountId>107</AccountId>
        <AccountType/>
      </UserInfo>
      <UserInfo>
        <DisplayName>Harriet Pearce</DisplayName>
        <AccountId>99</AccountId>
        <AccountType/>
      </UserInfo>
      <UserInfo>
        <DisplayName>Devina Kenna</DisplayName>
        <AccountId>90</AccountId>
        <AccountType/>
      </UserInfo>
      <UserInfo>
        <DisplayName>Louise Cornock</DisplayName>
        <AccountId>97</AccountId>
        <AccountType/>
      </UserInfo>
      <UserInfo>
        <DisplayName>Nichola Smith</DisplayName>
        <AccountId>77</AccountId>
        <AccountType/>
      </UserInfo>
      <UserInfo>
        <DisplayName>Mia Luxton</DisplayName>
        <AccountId>89</AccountId>
        <AccountType/>
      </UserInfo>
      <UserInfo>
        <DisplayName>Sophie Johnson</DisplayName>
        <AccountId>86</AccountId>
        <AccountType/>
      </UserInfo>
      <UserInfo>
        <DisplayName>Pauline Sheehy</DisplayName>
        <AccountId>85</AccountId>
        <AccountType/>
      </UserInfo>
      <UserInfo>
        <DisplayName>Marianna Juhasz</DisplayName>
        <AccountId>108</AccountId>
        <AccountType/>
      </UserInfo>
      <UserInfo>
        <DisplayName>Debra Arthur</DisplayName>
        <AccountId>21</AccountId>
        <AccountType/>
      </UserInfo>
      <UserInfo>
        <DisplayName>Sue Mace</DisplayName>
        <AccountId>80</AccountId>
        <AccountType/>
      </UserInfo>
      <UserInfo>
        <DisplayName>Sophie Purveur</DisplayName>
        <AccountId>83</AccountId>
        <AccountType/>
      </UserInfo>
      <UserInfo>
        <DisplayName>Lisa Simmonds</DisplayName>
        <AccountId>91</AccountId>
        <AccountType/>
      </UserInfo>
      <UserInfo>
        <DisplayName>Dawn Gwilliam</DisplayName>
        <AccountId>109</AccountId>
        <AccountType/>
      </UserInfo>
      <UserInfo>
        <DisplayName>Danielle Paris</DisplayName>
        <AccountId>110</AccountId>
        <AccountType/>
      </UserInfo>
      <UserInfo>
        <DisplayName>Amy Barnes</DisplayName>
        <AccountId>111</AccountId>
        <AccountType/>
      </UserInfo>
      <UserInfo>
        <DisplayName>Anita Baker</DisplayName>
        <AccountId>112</AccountId>
        <AccountType/>
      </UserInfo>
      <UserInfo>
        <DisplayName>Cameron Merrett</DisplayName>
        <AccountId>113</AccountId>
        <AccountType/>
      </UserInfo>
      <UserInfo>
        <DisplayName>Sharon White</DisplayName>
        <AccountId>114</AccountId>
        <AccountType/>
      </UserInfo>
      <UserInfo>
        <DisplayName>Mercedes Bee</DisplayName>
        <AccountId>115</AccountId>
        <AccountType/>
      </UserInfo>
      <UserInfo>
        <DisplayName>Clare Silvester</DisplayName>
        <AccountId>116</AccountId>
        <AccountType/>
      </UserInfo>
      <UserInfo>
        <DisplayName>Clair Cornwall</DisplayName>
        <AccountId>136</AccountId>
        <AccountType/>
      </UserInfo>
      <UserInfo>
        <DisplayName>Mandy Walton</DisplayName>
        <AccountId>25</AccountId>
        <AccountType/>
      </UserInfo>
      <UserInfo>
        <DisplayName>Jo Scrivener</DisplayName>
        <AccountId>103</AccountId>
        <AccountType/>
      </UserInfo>
      <UserInfo>
        <DisplayName>Carly Tonks</DisplayName>
        <AccountId>75</AccountId>
        <AccountType/>
      </UserInfo>
      <UserInfo>
        <DisplayName>Deputy</DisplayName>
        <AccountId>118</AccountId>
        <AccountType/>
      </UserInfo>
      <UserInfo>
        <DisplayName>Jodie Sanwell</DisplayName>
        <AccountId>29</AccountId>
        <AccountType/>
      </UserInfo>
      <UserInfo>
        <DisplayName>Lauren Powell</DisplayName>
        <AccountId>32</AccountId>
        <AccountType/>
      </UserInfo>
      <UserInfo>
        <DisplayName>Nikki Hendry</DisplayName>
        <AccountId>19</AccountId>
        <AccountType/>
      </UserInfo>
      <UserInfo>
        <DisplayName>Laura Stephens</DisplayName>
        <AccountId>31</AccountId>
        <AccountType/>
      </UserInfo>
      <UserInfo>
        <DisplayName>Sarah Aston</DisplayName>
        <AccountId>36</AccountId>
        <AccountType/>
      </UserInfo>
      <UserInfo>
        <DisplayName>Luke Holder</DisplayName>
        <AccountId>33</AccountId>
        <AccountType/>
      </UserInfo>
      <UserInfo>
        <DisplayName>Coral Flynn</DisplayName>
        <AccountId>79</AccountId>
        <AccountType/>
      </UserInfo>
      <UserInfo>
        <DisplayName>Susanne Quinn</DisplayName>
        <AccountId>119</AccountId>
        <AccountType/>
      </UserInfo>
      <UserInfo>
        <DisplayName>Shona Tovey</DisplayName>
        <AccountId>101</AccountId>
        <AccountType/>
      </UserInfo>
      <UserInfo>
        <DisplayName>Kallum Knott</DisplayName>
        <AccountId>98</AccountId>
        <AccountType/>
      </UserInfo>
      <UserInfo>
        <DisplayName>Sophie Green</DisplayName>
        <AccountId>134</AccountId>
        <AccountType/>
      </UserInfo>
      <UserInfo>
        <DisplayName>Beth Griffin</DisplayName>
        <AccountId>92</AccountId>
        <AccountType/>
      </UserInfo>
      <UserInfo>
        <DisplayName>Melissa Morgan-Partridge</DisplayName>
        <AccountId>138</AccountId>
        <AccountType/>
      </UserInfo>
    </SharedWithUsers>
    <TaxCatchAll xmlns="4130f798-555d-4283-877d-47ca23db3ba0" xsi:nil="true"/>
    <lcf76f155ced4ddcb4097134ff3c332f xmlns="beab8350-a27f-4811-8d61-4b617fe51f8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85857AE-AB92-4ED9-824C-52AAA5485A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30f798-555d-4283-877d-47ca23db3ba0"/>
    <ds:schemaRef ds:uri="beab8350-a27f-4811-8d61-4b617fe51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68CB44-96DE-418C-B8DB-AEB5F4057EBC}">
  <ds:schemaRefs>
    <ds:schemaRef ds:uri="http://schemas.microsoft.com/sharepoint/v3/contenttype/forms"/>
  </ds:schemaRefs>
</ds:datastoreItem>
</file>

<file path=customXml/itemProps3.xml><?xml version="1.0" encoding="utf-8"?>
<ds:datastoreItem xmlns:ds="http://schemas.openxmlformats.org/officeDocument/2006/customXml" ds:itemID="{E42D3104-0074-4681-94F6-1173A5555067}">
  <ds:schemaRefs>
    <ds:schemaRef ds:uri="4130f798-555d-4283-877d-47ca23db3ba0"/>
    <ds:schemaRef ds:uri="http://purl.org/dc/elements/1.1/"/>
    <ds:schemaRef ds:uri="http://purl.org/dc/dcmitype/"/>
    <ds:schemaRef ds:uri="http://www.w3.org/XML/1998/namespac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beab8350-a27f-4811-8d61-4b617fe51f8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598</TotalTime>
  <Words>1326</Words>
  <Application>Microsoft Office PowerPoint</Application>
  <PresentationFormat>Widescreen</PresentationFormat>
  <Paragraphs>70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PT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Hales</dc:creator>
  <cp:lastModifiedBy>Lauren Powell</cp:lastModifiedBy>
  <cp:revision>60</cp:revision>
  <cp:lastPrinted>2022-11-23T07:34:47Z</cp:lastPrinted>
  <dcterms:created xsi:type="dcterms:W3CDTF">2022-08-17T11:25:21Z</dcterms:created>
  <dcterms:modified xsi:type="dcterms:W3CDTF">2023-04-15T11:52:41Z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0x010100FBF96D6B0A3E3B42A8F754A3BC10923B</vt:lpwstr>
  </property>
  <property fmtid="{D5CDD505-2E9C-101B-9397-08002B2CF9AE}" pid="3" name="MediaServiceImageTags">
    <vt:lpwstr/>
  </property>
</Properties>
</file>