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57" r:id="rId6"/>
    <p:sldId id="258" r:id="rId7"/>
    <p:sldId id="259" r:id="rId8"/>
    <p:sldId id="260" r:id="rId9"/>
    <p:sldId id="261" r:id="rId10"/>
    <p:sldId id="262" r:id="rId11"/>
    <p:sldId id="269" r:id="rId12"/>
    <p:sldId id="270" r:id="rId13"/>
    <p:sldId id="271" r:id="rId14"/>
    <p:sldId id="272" r:id="rId15"/>
    <p:sldId id="273" r:id="rId16"/>
    <p:sldId id="268" r:id="rId17"/>
    <p:sldId id="274" r:id="rId18"/>
    <p:sldId id="275" r:id="rId19"/>
    <p:sldId id="276" r:id="rId20"/>
    <p:sldId id="277"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660"/>
  </p:normalViewPr>
  <p:slideViewPr>
    <p:cSldViewPr snapToGrid="0">
      <p:cViewPr varScale="1">
        <p:scale>
          <a:sx n="62" d="100"/>
          <a:sy n="62" d="100"/>
        </p:scale>
        <p:origin x="7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E47C58-E288-40C3-BA34-0BF2128F0962}" type="datetimeFigureOut">
              <a:rPr lang="en-GB" smtClean="0"/>
              <a:t>26/08/2023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401C2B-EA42-4C6D-B7D7-767935EC95CF}" type="slidenum">
              <a:rPr lang="en-GB" smtClean="0"/>
              <a:t>‹#›</a:t>
            </a:fld>
            <a:endParaRPr lang="en-GB"/>
          </a:p>
        </p:txBody>
      </p:sp>
    </p:spTree>
    <p:extLst>
      <p:ext uri="{BB962C8B-B14F-4D97-AF65-F5344CB8AC3E}">
        <p14:creationId xmlns:p14="http://schemas.microsoft.com/office/powerpoint/2010/main" val="2900261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a:t>
            </a:fld>
            <a:endParaRPr lang="en-GB"/>
          </a:p>
        </p:txBody>
      </p:sp>
    </p:spTree>
    <p:extLst>
      <p:ext uri="{BB962C8B-B14F-4D97-AF65-F5344CB8AC3E}">
        <p14:creationId xmlns:p14="http://schemas.microsoft.com/office/powerpoint/2010/main" val="1213625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10</a:t>
            </a:fld>
            <a:endParaRPr lang="en-GB"/>
          </a:p>
        </p:txBody>
      </p:sp>
    </p:spTree>
    <p:extLst>
      <p:ext uri="{BB962C8B-B14F-4D97-AF65-F5344CB8AC3E}">
        <p14:creationId xmlns:p14="http://schemas.microsoft.com/office/powerpoint/2010/main" val="11938067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11</a:t>
            </a:fld>
            <a:endParaRPr lang="en-GB"/>
          </a:p>
        </p:txBody>
      </p:sp>
    </p:spTree>
    <p:extLst>
      <p:ext uri="{BB962C8B-B14F-4D97-AF65-F5344CB8AC3E}">
        <p14:creationId xmlns:p14="http://schemas.microsoft.com/office/powerpoint/2010/main" val="1406577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12</a:t>
            </a:fld>
            <a:endParaRPr lang="en-GB"/>
          </a:p>
        </p:txBody>
      </p:sp>
    </p:spTree>
    <p:extLst>
      <p:ext uri="{BB962C8B-B14F-4D97-AF65-F5344CB8AC3E}">
        <p14:creationId xmlns:p14="http://schemas.microsoft.com/office/powerpoint/2010/main" val="3160941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13</a:t>
            </a:fld>
            <a:endParaRPr lang="en-GB"/>
          </a:p>
        </p:txBody>
      </p:sp>
    </p:spTree>
    <p:extLst>
      <p:ext uri="{BB962C8B-B14F-4D97-AF65-F5344CB8AC3E}">
        <p14:creationId xmlns:p14="http://schemas.microsoft.com/office/powerpoint/2010/main" val="1427517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14</a:t>
            </a:fld>
            <a:endParaRPr lang="en-GB"/>
          </a:p>
        </p:txBody>
      </p:sp>
    </p:spTree>
    <p:extLst>
      <p:ext uri="{BB962C8B-B14F-4D97-AF65-F5344CB8AC3E}">
        <p14:creationId xmlns:p14="http://schemas.microsoft.com/office/powerpoint/2010/main" val="422585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15</a:t>
            </a:fld>
            <a:endParaRPr lang="en-GB"/>
          </a:p>
        </p:txBody>
      </p:sp>
    </p:spTree>
    <p:extLst>
      <p:ext uri="{BB962C8B-B14F-4D97-AF65-F5344CB8AC3E}">
        <p14:creationId xmlns:p14="http://schemas.microsoft.com/office/powerpoint/2010/main" val="15565014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16</a:t>
            </a:fld>
            <a:endParaRPr lang="en-GB"/>
          </a:p>
        </p:txBody>
      </p:sp>
    </p:spTree>
    <p:extLst>
      <p:ext uri="{BB962C8B-B14F-4D97-AF65-F5344CB8AC3E}">
        <p14:creationId xmlns:p14="http://schemas.microsoft.com/office/powerpoint/2010/main" val="14481621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17</a:t>
            </a:fld>
            <a:endParaRPr lang="en-GB"/>
          </a:p>
        </p:txBody>
      </p:sp>
    </p:spTree>
    <p:extLst>
      <p:ext uri="{BB962C8B-B14F-4D97-AF65-F5344CB8AC3E}">
        <p14:creationId xmlns:p14="http://schemas.microsoft.com/office/powerpoint/2010/main" val="19071543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18</a:t>
            </a:fld>
            <a:endParaRPr lang="en-GB"/>
          </a:p>
        </p:txBody>
      </p:sp>
    </p:spTree>
    <p:extLst>
      <p:ext uri="{BB962C8B-B14F-4D97-AF65-F5344CB8AC3E}">
        <p14:creationId xmlns:p14="http://schemas.microsoft.com/office/powerpoint/2010/main" val="839686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2</a:t>
            </a:fld>
            <a:endParaRPr lang="en-GB"/>
          </a:p>
        </p:txBody>
      </p:sp>
    </p:spTree>
    <p:extLst>
      <p:ext uri="{BB962C8B-B14F-4D97-AF65-F5344CB8AC3E}">
        <p14:creationId xmlns:p14="http://schemas.microsoft.com/office/powerpoint/2010/main" val="381663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3</a:t>
            </a:fld>
            <a:endParaRPr lang="en-GB"/>
          </a:p>
        </p:txBody>
      </p:sp>
    </p:spTree>
    <p:extLst>
      <p:ext uri="{BB962C8B-B14F-4D97-AF65-F5344CB8AC3E}">
        <p14:creationId xmlns:p14="http://schemas.microsoft.com/office/powerpoint/2010/main" val="3061419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4</a:t>
            </a:fld>
            <a:endParaRPr lang="en-GB"/>
          </a:p>
        </p:txBody>
      </p:sp>
    </p:spTree>
    <p:extLst>
      <p:ext uri="{BB962C8B-B14F-4D97-AF65-F5344CB8AC3E}">
        <p14:creationId xmlns:p14="http://schemas.microsoft.com/office/powerpoint/2010/main" val="2497116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5</a:t>
            </a:fld>
            <a:endParaRPr lang="en-GB"/>
          </a:p>
        </p:txBody>
      </p:sp>
    </p:spTree>
    <p:extLst>
      <p:ext uri="{BB962C8B-B14F-4D97-AF65-F5344CB8AC3E}">
        <p14:creationId xmlns:p14="http://schemas.microsoft.com/office/powerpoint/2010/main" val="1040163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6</a:t>
            </a:fld>
            <a:endParaRPr lang="en-GB"/>
          </a:p>
        </p:txBody>
      </p:sp>
    </p:spTree>
    <p:extLst>
      <p:ext uri="{BB962C8B-B14F-4D97-AF65-F5344CB8AC3E}">
        <p14:creationId xmlns:p14="http://schemas.microsoft.com/office/powerpoint/2010/main" val="857325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7</a:t>
            </a:fld>
            <a:endParaRPr lang="en-GB"/>
          </a:p>
        </p:txBody>
      </p:sp>
    </p:spTree>
    <p:extLst>
      <p:ext uri="{BB962C8B-B14F-4D97-AF65-F5344CB8AC3E}">
        <p14:creationId xmlns:p14="http://schemas.microsoft.com/office/powerpoint/2010/main" val="119065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8</a:t>
            </a:fld>
            <a:endParaRPr lang="en-GB"/>
          </a:p>
        </p:txBody>
      </p:sp>
    </p:spTree>
    <p:extLst>
      <p:ext uri="{BB962C8B-B14F-4D97-AF65-F5344CB8AC3E}">
        <p14:creationId xmlns:p14="http://schemas.microsoft.com/office/powerpoint/2010/main" val="2506347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01C2B-EA42-4C6D-B7D7-767935EC95CF}" type="slidenum">
              <a:rPr lang="en-GB" smtClean="0"/>
              <a:t>9</a:t>
            </a:fld>
            <a:endParaRPr lang="en-GB"/>
          </a:p>
        </p:txBody>
      </p:sp>
    </p:spTree>
    <p:extLst>
      <p:ext uri="{BB962C8B-B14F-4D97-AF65-F5344CB8AC3E}">
        <p14:creationId xmlns:p14="http://schemas.microsoft.com/office/powerpoint/2010/main" val="1101986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5138-7662-45C7-91D0-DC7F7E00BB93}"/>
              </a:ext>
            </a:extLst>
          </p:cNvPr>
          <p:cNvSpPr>
            <a:spLocks noGrp="1"/>
          </p:cNvSpPr>
          <p:nvPr>
            <p:ph type="ctrTitle"/>
          </p:nvPr>
        </p:nvSpPr>
        <p:spPr>
          <a:xfrm>
            <a:off x="1524000" y="1122363"/>
            <a:ext cx="9144000" cy="2387600"/>
          </a:xfrm>
          <a:prstGeom prst="rect">
            <a:avLst/>
          </a:prstGeom>
        </p:spPr>
        <p:txBody>
          <a:bodyPr anchor="b"/>
          <a:lstStyle>
            <a:lvl1pPr algn="ctr">
              <a:defRPr sz="6000">
                <a:solidFill>
                  <a:srgbClr val="002060"/>
                </a:solidFill>
              </a:defRPr>
            </a:lvl1pPr>
          </a:lstStyle>
          <a:p>
            <a:r>
              <a:rPr lang="en-GB"/>
              <a:t>Click to edit Master title style</a:t>
            </a:r>
          </a:p>
        </p:txBody>
      </p:sp>
      <p:sp>
        <p:nvSpPr>
          <p:cNvPr id="3" name="Subtitle 2">
            <a:extLst>
              <a:ext uri="{FF2B5EF4-FFF2-40B4-BE49-F238E27FC236}">
                <a16:creationId xmlns:a16="http://schemas.microsoft.com/office/drawing/2014/main" id="{993575D1-74BA-4752-B7F9-44DE0BE0C53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96282923-A11C-4D26-BAC5-F2C03CB29F9E}"/>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959461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CE367-6FC0-434C-91F9-93623B599545}"/>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3" name="Vertical Text Placeholder 2">
            <a:extLst>
              <a:ext uri="{FF2B5EF4-FFF2-40B4-BE49-F238E27FC236}">
                <a16:creationId xmlns:a16="http://schemas.microsoft.com/office/drawing/2014/main" id="{3EF47B1C-F529-4F80-8E10-32C8FB88774D}"/>
              </a:ext>
            </a:extLst>
          </p:cNvPr>
          <p:cNvSpPr>
            <a:spLocks noGrp="1"/>
          </p:cNvSpPr>
          <p:nvPr>
            <p:ph type="body" orient="vert" idx="1"/>
          </p:nvPr>
        </p:nvSpPr>
        <p:spPr>
          <a:xfrm>
            <a:off x="838200" y="1825625"/>
            <a:ext cx="10515600" cy="4351338"/>
          </a:xfrm>
          <a:prstGeom prst="rect">
            <a:avLst/>
          </a:prstGeo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6A8E5299-1278-4C7C-B076-5E2F351467FA}"/>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90635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3884A8-CF93-4D1A-859D-0764E6CD76EC}"/>
              </a:ext>
            </a:extLst>
          </p:cNvPr>
          <p:cNvSpPr>
            <a:spLocks noGrp="1"/>
          </p:cNvSpPr>
          <p:nvPr>
            <p:ph type="title" orient="vert"/>
          </p:nvPr>
        </p:nvSpPr>
        <p:spPr>
          <a:xfrm>
            <a:off x="8724900" y="365125"/>
            <a:ext cx="2628900" cy="5811838"/>
          </a:xfrm>
          <a:prstGeom prst="rect">
            <a:avLst/>
          </a:prstGeom>
        </p:spPr>
        <p:txBody>
          <a:bodyPr vert="eaVert"/>
          <a:lstStyle>
            <a:lvl1pPr>
              <a:defRPr>
                <a:solidFill>
                  <a:srgbClr val="002060"/>
                </a:solidFill>
              </a:defRPr>
            </a:lvl1pPr>
          </a:lstStyle>
          <a:p>
            <a:r>
              <a:rPr lang="en-GB"/>
              <a:t>Click to edit Master title style</a:t>
            </a:r>
          </a:p>
        </p:txBody>
      </p:sp>
      <p:sp>
        <p:nvSpPr>
          <p:cNvPr id="3" name="Vertical Text Placeholder 2">
            <a:extLst>
              <a:ext uri="{FF2B5EF4-FFF2-40B4-BE49-F238E27FC236}">
                <a16:creationId xmlns:a16="http://schemas.microsoft.com/office/drawing/2014/main" id="{0BFC3479-2975-460A-A4DB-625627E25B97}"/>
              </a:ext>
            </a:extLst>
          </p:cNvPr>
          <p:cNvSpPr>
            <a:spLocks noGrp="1"/>
          </p:cNvSpPr>
          <p:nvPr>
            <p:ph type="body" orient="vert" idx="1"/>
          </p:nvPr>
        </p:nvSpPr>
        <p:spPr>
          <a:xfrm>
            <a:off x="838200" y="365125"/>
            <a:ext cx="7734300" cy="5811838"/>
          </a:xfrm>
          <a:prstGeom prst="rect">
            <a:avLst/>
          </a:prstGeo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C4A15F04-94EC-4257-AC76-66DE5B963D3F}"/>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217005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A965C-7484-4832-AA96-32578F9C6C85}"/>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3" name="Content Placeholder 2">
            <a:extLst>
              <a:ext uri="{FF2B5EF4-FFF2-40B4-BE49-F238E27FC236}">
                <a16:creationId xmlns:a16="http://schemas.microsoft.com/office/drawing/2014/main" id="{85137100-9A5B-4E5A-9212-D48E3DA657EB}"/>
              </a:ext>
            </a:extLst>
          </p:cNvPr>
          <p:cNvSpPr>
            <a:spLocks noGrp="1"/>
          </p:cNvSpPr>
          <p:nvPr>
            <p:ph idx="1"/>
          </p:nvPr>
        </p:nvSpPr>
        <p:spPr>
          <a:xfrm>
            <a:off x="838200" y="1825625"/>
            <a:ext cx="10515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E907B11F-7797-494A-84D4-8FB7D4F021B3}"/>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80480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E5894-075E-4F16-857F-5CA5376A896F}"/>
              </a:ext>
            </a:extLst>
          </p:cNvPr>
          <p:cNvSpPr>
            <a:spLocks noGrp="1"/>
          </p:cNvSpPr>
          <p:nvPr>
            <p:ph type="title"/>
          </p:nvPr>
        </p:nvSpPr>
        <p:spPr>
          <a:xfrm>
            <a:off x="831850" y="1709738"/>
            <a:ext cx="10515600" cy="2852737"/>
          </a:xfrm>
          <a:prstGeom prst="rect">
            <a:avLst/>
          </a:prstGeom>
        </p:spPr>
        <p:txBody>
          <a:bodyPr anchor="b"/>
          <a:lstStyle>
            <a:lvl1pPr>
              <a:defRPr sz="6000">
                <a:solidFill>
                  <a:srgbClr val="002060"/>
                </a:solidFill>
              </a:defRPr>
            </a:lvl1pPr>
          </a:lstStyle>
          <a:p>
            <a:r>
              <a:rPr lang="en-GB"/>
              <a:t>Click to edit Master title style</a:t>
            </a:r>
          </a:p>
        </p:txBody>
      </p:sp>
      <p:sp>
        <p:nvSpPr>
          <p:cNvPr id="3" name="Text Placeholder 2">
            <a:extLst>
              <a:ext uri="{FF2B5EF4-FFF2-40B4-BE49-F238E27FC236}">
                <a16:creationId xmlns:a16="http://schemas.microsoft.com/office/drawing/2014/main" id="{CBB139DA-A4E4-4F08-9547-9757785BCDCF}"/>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6" name="Slide Number Placeholder 5">
            <a:extLst>
              <a:ext uri="{FF2B5EF4-FFF2-40B4-BE49-F238E27FC236}">
                <a16:creationId xmlns:a16="http://schemas.microsoft.com/office/drawing/2014/main" id="{D2FD1FB8-6D8B-47A1-B2F8-39FCBE7F3A99}"/>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98646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14071-756C-422C-AD1D-3A06A15A9730}"/>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3" name="Content Placeholder 2">
            <a:extLst>
              <a:ext uri="{FF2B5EF4-FFF2-40B4-BE49-F238E27FC236}">
                <a16:creationId xmlns:a16="http://schemas.microsoft.com/office/drawing/2014/main" id="{6B1B6381-8B8C-435D-B55D-FACEE5E8AD3A}"/>
              </a:ext>
            </a:extLst>
          </p:cNvPr>
          <p:cNvSpPr>
            <a:spLocks noGrp="1"/>
          </p:cNvSpPr>
          <p:nvPr>
            <p:ph sz="half" idx="1"/>
          </p:nvPr>
        </p:nvSpPr>
        <p:spPr>
          <a:xfrm>
            <a:off x="838200" y="1825625"/>
            <a:ext cx="5181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ACDC5BF5-92DE-4212-A62D-3AE7750D9B24}"/>
              </a:ext>
            </a:extLst>
          </p:cNvPr>
          <p:cNvSpPr>
            <a:spLocks noGrp="1"/>
          </p:cNvSpPr>
          <p:nvPr>
            <p:ph sz="half" idx="2"/>
          </p:nvPr>
        </p:nvSpPr>
        <p:spPr>
          <a:xfrm>
            <a:off x="6172200" y="1825625"/>
            <a:ext cx="5181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Slide Number Placeholder 6">
            <a:extLst>
              <a:ext uri="{FF2B5EF4-FFF2-40B4-BE49-F238E27FC236}">
                <a16:creationId xmlns:a16="http://schemas.microsoft.com/office/drawing/2014/main" id="{874F62F8-9A4A-441E-BEC0-3902106A3202}"/>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489402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AA62E-0197-4AF9-A15A-62FA77C7B99A}"/>
              </a:ext>
            </a:extLst>
          </p:cNvPr>
          <p:cNvSpPr>
            <a:spLocks noGrp="1"/>
          </p:cNvSpPr>
          <p:nvPr>
            <p:ph type="title"/>
          </p:nvPr>
        </p:nvSpPr>
        <p:spPr>
          <a:xfrm>
            <a:off x="839788"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3" name="Text Placeholder 2">
            <a:extLst>
              <a:ext uri="{FF2B5EF4-FFF2-40B4-BE49-F238E27FC236}">
                <a16:creationId xmlns:a16="http://schemas.microsoft.com/office/drawing/2014/main" id="{30D505C6-CC96-4080-9788-882CADAF2EE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05F07C8-C495-4141-9546-F667F7D06F5C}"/>
              </a:ext>
            </a:extLst>
          </p:cNvPr>
          <p:cNvSpPr>
            <a:spLocks noGrp="1"/>
          </p:cNvSpPr>
          <p:nvPr>
            <p:ph sz="half" idx="2"/>
          </p:nvPr>
        </p:nvSpPr>
        <p:spPr>
          <a:xfrm>
            <a:off x="839788" y="2505075"/>
            <a:ext cx="5157787" cy="368458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9FA76C01-0089-4521-9DFD-6F0E3836BA3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8939878-892C-4318-AEC1-2CDA7552CBFB}"/>
              </a:ext>
            </a:extLst>
          </p:cNvPr>
          <p:cNvSpPr>
            <a:spLocks noGrp="1"/>
          </p:cNvSpPr>
          <p:nvPr>
            <p:ph sz="quarter" idx="4"/>
          </p:nvPr>
        </p:nvSpPr>
        <p:spPr>
          <a:xfrm>
            <a:off x="6172200" y="2505075"/>
            <a:ext cx="5183188" cy="368458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Slide Number Placeholder 8">
            <a:extLst>
              <a:ext uri="{FF2B5EF4-FFF2-40B4-BE49-F238E27FC236}">
                <a16:creationId xmlns:a16="http://schemas.microsoft.com/office/drawing/2014/main" id="{40C2674F-54F5-4F83-8B94-F5EC55B36837}"/>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215587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44E21-521F-4DE9-AABC-6437C57275C6}"/>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5" name="Slide Number Placeholder 4">
            <a:extLst>
              <a:ext uri="{FF2B5EF4-FFF2-40B4-BE49-F238E27FC236}">
                <a16:creationId xmlns:a16="http://schemas.microsoft.com/office/drawing/2014/main" id="{46D960D2-4AD8-47A0-A061-B844BD18144F}"/>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616091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D30AA95-5D4B-4FA8-B15B-6AD4E020DCF2}"/>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66977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52010-25F4-4C44-B4CB-CAA161B85CB9}"/>
              </a:ext>
            </a:extLst>
          </p:cNvPr>
          <p:cNvSpPr>
            <a:spLocks noGrp="1"/>
          </p:cNvSpPr>
          <p:nvPr>
            <p:ph type="title"/>
          </p:nvPr>
        </p:nvSpPr>
        <p:spPr>
          <a:xfrm>
            <a:off x="839788" y="457200"/>
            <a:ext cx="3932237" cy="1600200"/>
          </a:xfrm>
          <a:prstGeom prst="rect">
            <a:avLst/>
          </a:prstGeom>
        </p:spPr>
        <p:txBody>
          <a:bodyPr anchor="b"/>
          <a:lstStyle>
            <a:lvl1pPr>
              <a:defRPr sz="3200">
                <a:solidFill>
                  <a:srgbClr val="002060"/>
                </a:solidFill>
              </a:defRPr>
            </a:lvl1pPr>
          </a:lstStyle>
          <a:p>
            <a:r>
              <a:rPr lang="en-GB"/>
              <a:t>Click to edit Master title style</a:t>
            </a:r>
          </a:p>
        </p:txBody>
      </p:sp>
      <p:sp>
        <p:nvSpPr>
          <p:cNvPr id="3" name="Content Placeholder 2">
            <a:extLst>
              <a:ext uri="{FF2B5EF4-FFF2-40B4-BE49-F238E27FC236}">
                <a16:creationId xmlns:a16="http://schemas.microsoft.com/office/drawing/2014/main" id="{692115F5-6B60-4F0E-ADC8-80645DBC369E}"/>
              </a:ext>
            </a:extLst>
          </p:cNvPr>
          <p:cNvSpPr>
            <a:spLocks noGrp="1"/>
          </p:cNvSpPr>
          <p:nvPr>
            <p:ph idx="1"/>
          </p:nvPr>
        </p:nvSpPr>
        <p:spPr>
          <a:xfrm>
            <a:off x="5183188" y="987425"/>
            <a:ext cx="6172200" cy="4873625"/>
          </a:xfrm>
          <a:prstGeom prst="rect">
            <a:avLst/>
          </a:prstGeom>
        </p:spPr>
        <p:txBody>
          <a:bodyPr/>
          <a:lstStyle>
            <a:lvl1pPr>
              <a:defRPr sz="3200">
                <a:solidFill>
                  <a:srgbClr val="002060"/>
                </a:solidFill>
              </a:defRPr>
            </a:lvl1pPr>
            <a:lvl2pPr>
              <a:defRPr sz="2800">
                <a:solidFill>
                  <a:srgbClr val="002060"/>
                </a:solidFill>
              </a:defRPr>
            </a:lvl2pPr>
            <a:lvl3pPr>
              <a:defRPr sz="2400">
                <a:solidFill>
                  <a:srgbClr val="002060"/>
                </a:solidFill>
              </a:defRPr>
            </a:lvl3pPr>
            <a:lvl4pPr>
              <a:defRPr sz="2000">
                <a:solidFill>
                  <a:srgbClr val="002060"/>
                </a:solidFill>
              </a:defRPr>
            </a:lvl4pPr>
            <a:lvl5pPr>
              <a:defRPr sz="2000">
                <a:solidFill>
                  <a:srgbClr val="002060"/>
                </a:solidFill>
              </a:defRPr>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94398FA-60F5-4B3E-908B-5CF2DC8AEA2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solidFill>
                  <a:srgbClr val="00206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7" name="Slide Number Placeholder 6">
            <a:extLst>
              <a:ext uri="{FF2B5EF4-FFF2-40B4-BE49-F238E27FC236}">
                <a16:creationId xmlns:a16="http://schemas.microsoft.com/office/drawing/2014/main" id="{768B1793-7964-4D5D-8BAF-998D3E806C2C}"/>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316222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1ABA4-4EDB-4AFD-9CCE-B8AFCF68BDC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87EC852-6A6D-4ED8-8927-E3BEA743F97D}"/>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ECCA76F-6D27-45EC-9B5F-B2384DF92C4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7" name="Slide Number Placeholder 6">
            <a:extLst>
              <a:ext uri="{FF2B5EF4-FFF2-40B4-BE49-F238E27FC236}">
                <a16:creationId xmlns:a16="http://schemas.microsoft.com/office/drawing/2014/main" id="{C655EABB-9A8D-4C1C-8BEA-6FF3B1DF9AE0}"/>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509666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E0DCED-7DFB-4254-9DC0-AEA7700E2F5C}"/>
              </a:ext>
            </a:extLst>
          </p:cNvPr>
          <p:cNvSpPr/>
          <p:nvPr userDrawn="1"/>
        </p:nvSpPr>
        <p:spPr>
          <a:xfrm>
            <a:off x="0" y="5963920"/>
            <a:ext cx="12192000" cy="89408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3E2A6F00-4765-47BC-8503-E46C0E4A199F}"/>
              </a:ext>
            </a:extLst>
          </p:cNvPr>
          <p:cNvSpPr/>
          <p:nvPr userDrawn="1"/>
        </p:nvSpPr>
        <p:spPr>
          <a:xfrm>
            <a:off x="11257280" y="5963920"/>
            <a:ext cx="934720" cy="89408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FCD98145-E192-4B99-94DD-B5541D4BEC7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892232" y="6004073"/>
            <a:ext cx="4407535" cy="813771"/>
          </a:xfrm>
          <a:prstGeom prst="rect">
            <a:avLst/>
          </a:prstGeom>
        </p:spPr>
      </p:pic>
      <p:pic>
        <p:nvPicPr>
          <p:cNvPr id="10" name="Google Shape;19;p2">
            <a:extLst>
              <a:ext uri="{FF2B5EF4-FFF2-40B4-BE49-F238E27FC236}">
                <a16:creationId xmlns:a16="http://schemas.microsoft.com/office/drawing/2014/main" id="{E17F6471-423F-41F8-86DC-8124BE2ECDAD}"/>
              </a:ext>
            </a:extLst>
          </p:cNvPr>
          <p:cNvPicPr preferRelativeResize="0"/>
          <p:nvPr userDrawn="1"/>
        </p:nvPicPr>
        <p:blipFill>
          <a:blip r:embed="rId14">
            <a:alphaModFix/>
          </a:blip>
          <a:stretch>
            <a:fillRect/>
          </a:stretch>
        </p:blipFill>
        <p:spPr>
          <a:xfrm>
            <a:off x="124460" y="6123622"/>
            <a:ext cx="850500" cy="551809"/>
          </a:xfrm>
          <a:prstGeom prst="rect">
            <a:avLst/>
          </a:prstGeom>
          <a:noFill/>
          <a:ln>
            <a:noFill/>
          </a:ln>
        </p:spPr>
      </p:pic>
      <p:sp>
        <p:nvSpPr>
          <p:cNvPr id="11" name="Google Shape;12;p2">
            <a:extLst>
              <a:ext uri="{FF2B5EF4-FFF2-40B4-BE49-F238E27FC236}">
                <a16:creationId xmlns:a16="http://schemas.microsoft.com/office/drawing/2014/main" id="{7FAD4A12-3ABF-418F-AF65-0F4442695526}"/>
              </a:ext>
            </a:extLst>
          </p:cNvPr>
          <p:cNvSpPr txBox="1"/>
          <p:nvPr userDrawn="1"/>
        </p:nvSpPr>
        <p:spPr>
          <a:xfrm>
            <a:off x="80265" y="51443"/>
            <a:ext cx="2414400" cy="364800"/>
          </a:xfrm>
          <a:prstGeom prst="rect">
            <a:avLst/>
          </a:prstGeom>
          <a:noFill/>
          <a:ln>
            <a:noFill/>
          </a:ln>
        </p:spPr>
        <p:txBody>
          <a:bodyPr spcFirstLastPara="1" wrap="square" lIns="93575" tIns="93575" rIns="93575" bIns="93575" anchor="ctr" anchorCtr="0">
            <a:noAutofit/>
          </a:bodyPr>
          <a:lstStyle/>
          <a:p>
            <a:pPr marL="0" marR="0" lvl="0" indent="0" algn="l" rtl="0">
              <a:spcBef>
                <a:spcPts val="0"/>
              </a:spcBef>
              <a:spcAft>
                <a:spcPts val="0"/>
              </a:spcAft>
              <a:buNone/>
            </a:pPr>
            <a:r>
              <a:rPr lang="en-GB" sz="1200">
                <a:solidFill>
                  <a:srgbClr val="7BAFD4"/>
                </a:solidFill>
                <a:latin typeface="PT Sans"/>
                <a:ea typeface="PT Sans"/>
                <a:cs typeface="PT Sans"/>
                <a:sym typeface="PT Sans"/>
              </a:rPr>
              <a:t>| Taking PRIDE in all we do |</a:t>
            </a:r>
            <a:endParaRPr sz="1200">
              <a:solidFill>
                <a:srgbClr val="7BAFD4"/>
              </a:solidFill>
              <a:latin typeface="PT Sans"/>
              <a:ea typeface="PT Sans"/>
              <a:cs typeface="PT Sans"/>
              <a:sym typeface="PT Sans"/>
            </a:endParaRPr>
          </a:p>
        </p:txBody>
      </p:sp>
      <p:sp>
        <p:nvSpPr>
          <p:cNvPr id="12" name="Google Shape;16;p2">
            <a:extLst>
              <a:ext uri="{FF2B5EF4-FFF2-40B4-BE49-F238E27FC236}">
                <a16:creationId xmlns:a16="http://schemas.microsoft.com/office/drawing/2014/main" id="{D41C90CD-54B2-4CA1-A260-F6C65D8555D8}"/>
              </a:ext>
            </a:extLst>
          </p:cNvPr>
          <p:cNvSpPr txBox="1"/>
          <p:nvPr userDrawn="1"/>
        </p:nvSpPr>
        <p:spPr>
          <a:xfrm>
            <a:off x="9562610" y="-484"/>
            <a:ext cx="2629390" cy="406468"/>
          </a:xfrm>
          <a:prstGeom prst="rect">
            <a:avLst/>
          </a:prstGeom>
          <a:solidFill>
            <a:schemeClr val="accent5">
              <a:lumMod val="40000"/>
              <a:lumOff val="60000"/>
            </a:schemeClr>
          </a:solidFill>
          <a:ln>
            <a:noFill/>
          </a:ln>
        </p:spPr>
        <p:txBody>
          <a:bodyPr spcFirstLastPara="1" wrap="square" lIns="93575" tIns="93575" rIns="93575" bIns="93575" anchor="ctr" anchorCtr="0">
            <a:noAutofit/>
          </a:bodyPr>
          <a:lstStyle/>
          <a:p>
            <a:pPr marL="0" lvl="0" indent="0" algn="l" rtl="0">
              <a:spcBef>
                <a:spcPts val="0"/>
              </a:spcBef>
              <a:spcAft>
                <a:spcPts val="0"/>
              </a:spcAft>
              <a:buNone/>
            </a:pPr>
            <a:r>
              <a:rPr lang="en-GB">
                <a:solidFill>
                  <a:schemeClr val="lt1"/>
                </a:solidFill>
                <a:latin typeface="PT Sans"/>
                <a:ea typeface="PT Sans"/>
                <a:cs typeface="PT Sans"/>
                <a:sym typeface="PT Sans"/>
              </a:rPr>
              <a:t>Willow Primary Academy</a:t>
            </a:r>
            <a:r>
              <a:rPr lang="en-GB" sz="1400">
                <a:solidFill>
                  <a:schemeClr val="lt1"/>
                </a:solidFill>
                <a:latin typeface="PT Sans"/>
                <a:ea typeface="PT Sans"/>
                <a:cs typeface="PT Sans"/>
                <a:sym typeface="PT Sans"/>
              </a:rPr>
              <a:t> </a:t>
            </a:r>
            <a:r>
              <a:rPr lang="en-GB" sz="1400">
                <a:solidFill>
                  <a:srgbClr val="FFFFFF"/>
                </a:solidFill>
                <a:latin typeface="PT Sans"/>
                <a:ea typeface="PT Sans"/>
                <a:cs typeface="PT Sans"/>
                <a:sym typeface="PT Sans"/>
              </a:rPr>
              <a:t> </a:t>
            </a:r>
            <a:endParaRPr sz="1400">
              <a:solidFill>
                <a:srgbClr val="003C71"/>
              </a:solidFill>
            </a:endParaRPr>
          </a:p>
        </p:txBody>
      </p:sp>
      <p:sp>
        <p:nvSpPr>
          <p:cNvPr id="13" name="Slide Number Placeholder 12">
            <a:extLst>
              <a:ext uri="{FF2B5EF4-FFF2-40B4-BE49-F238E27FC236}">
                <a16:creationId xmlns:a16="http://schemas.microsoft.com/office/drawing/2014/main" id="{F79C4D93-1413-49EC-B691-2DD83C01A954}"/>
              </a:ext>
            </a:extLst>
          </p:cNvPr>
          <p:cNvSpPr>
            <a:spLocks noGrp="1"/>
          </p:cNvSpPr>
          <p:nvPr>
            <p:ph type="sldNum" sz="quarter" idx="4"/>
          </p:nvPr>
        </p:nvSpPr>
        <p:spPr>
          <a:xfrm>
            <a:off x="11481875" y="6196292"/>
            <a:ext cx="485530" cy="406468"/>
          </a:xfrm>
          <a:prstGeom prst="rect">
            <a:avLst/>
          </a:prstGeom>
        </p:spPr>
        <p:txBody>
          <a:bodyPr vert="horz" lIns="91440" tIns="45720" rIns="91440" bIns="45720" rtlCol="0" anchor="ctr"/>
          <a:lstStyle>
            <a:lvl1pPr algn="r">
              <a:defRPr sz="2000">
                <a:solidFill>
                  <a:srgbClr val="002060"/>
                </a:solidFill>
                <a:latin typeface="+mn-lt"/>
              </a:defRPr>
            </a:lvl1pPr>
          </a:lstStyle>
          <a:p>
            <a:fld id="{FD69F475-50CA-4D3D-88A6-0760264499D2}" type="slidenum">
              <a:rPr lang="en-GB" smtClean="0"/>
              <a:pPr/>
              <a:t>‹#›</a:t>
            </a:fld>
            <a:endParaRPr lang="en-GB"/>
          </a:p>
        </p:txBody>
      </p:sp>
    </p:spTree>
    <p:extLst>
      <p:ext uri="{BB962C8B-B14F-4D97-AF65-F5344CB8AC3E}">
        <p14:creationId xmlns:p14="http://schemas.microsoft.com/office/powerpoint/2010/main" val="457776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0D51A-0D78-4A4C-824A-72A0F1AE8588}"/>
              </a:ext>
            </a:extLst>
          </p:cNvPr>
          <p:cNvSpPr>
            <a:spLocks noGrp="1"/>
          </p:cNvSpPr>
          <p:nvPr>
            <p:ph type="ctrTitle"/>
          </p:nvPr>
        </p:nvSpPr>
        <p:spPr/>
        <p:txBody>
          <a:bodyPr/>
          <a:lstStyle/>
          <a:p>
            <a:r>
              <a:rPr lang="en-GB" dirty="0"/>
              <a:t>Year 3 Curriculum Plan</a:t>
            </a:r>
          </a:p>
        </p:txBody>
      </p:sp>
      <p:sp>
        <p:nvSpPr>
          <p:cNvPr id="3" name="Subtitle 2">
            <a:extLst>
              <a:ext uri="{FF2B5EF4-FFF2-40B4-BE49-F238E27FC236}">
                <a16:creationId xmlns:a16="http://schemas.microsoft.com/office/drawing/2014/main" id="{84A6A87F-1930-4AA9-9068-52A3A888113D}"/>
              </a:ext>
            </a:extLst>
          </p:cNvPr>
          <p:cNvSpPr>
            <a:spLocks noGrp="1"/>
          </p:cNvSpPr>
          <p:nvPr>
            <p:ph type="subTitle" idx="1"/>
          </p:nvPr>
        </p:nvSpPr>
        <p:spPr/>
        <p:txBody>
          <a:bodyPr/>
          <a:lstStyle/>
          <a:p>
            <a:r>
              <a:rPr lang="en-GB" dirty="0"/>
              <a:t>Autumn Term</a:t>
            </a:r>
          </a:p>
        </p:txBody>
      </p:sp>
    </p:spTree>
    <p:extLst>
      <p:ext uri="{BB962C8B-B14F-4D97-AF65-F5344CB8AC3E}">
        <p14:creationId xmlns:p14="http://schemas.microsoft.com/office/powerpoint/2010/main" val="1466596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293247" y="597796"/>
            <a:ext cx="5802753" cy="268694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History</a:t>
            </a:r>
          </a:p>
          <a:p>
            <a:r>
              <a:rPr lang="en-GB" dirty="0">
                <a:solidFill>
                  <a:srgbClr val="002060"/>
                </a:solidFill>
              </a:rPr>
              <a:t>Our history project is called Emperors and Empires (Romans).</a:t>
            </a:r>
          </a:p>
          <a:p>
            <a:endParaRPr lang="en-GB" dirty="0">
              <a:solidFill>
                <a:srgbClr val="002060"/>
              </a:solidFill>
            </a:endParaRPr>
          </a:p>
          <a:p>
            <a:r>
              <a:rPr lang="en-GB" b="0" i="0" dirty="0">
                <a:solidFill>
                  <a:srgbClr val="002060"/>
                </a:solidFill>
                <a:effectLst/>
              </a:rPr>
              <a:t>Children will learn about the history and structure of ancient Rome and the Roman Empire, including a detailed exploration of the Romanisation of Britain.</a:t>
            </a:r>
            <a:endParaRPr lang="en-GB" dirty="0">
              <a:solidFill>
                <a:srgbClr val="002060"/>
              </a:solidFill>
            </a:endParaRPr>
          </a:p>
        </p:txBody>
      </p:sp>
      <p:sp>
        <p:nvSpPr>
          <p:cNvPr id="12" name="Rectangle: Rounded Corners 11">
            <a:extLst>
              <a:ext uri="{FF2B5EF4-FFF2-40B4-BE49-F238E27FC236}">
                <a16:creationId xmlns:a16="http://schemas.microsoft.com/office/drawing/2014/main" id="{D5E736E4-3EE1-4512-8E0C-831E7A4C6655}"/>
              </a:ext>
            </a:extLst>
          </p:cNvPr>
          <p:cNvSpPr/>
          <p:nvPr/>
        </p:nvSpPr>
        <p:spPr>
          <a:xfrm>
            <a:off x="6624220" y="1039485"/>
            <a:ext cx="4873841" cy="135439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PE</a:t>
            </a:r>
          </a:p>
          <a:p>
            <a:r>
              <a:rPr lang="en-GB" dirty="0">
                <a:solidFill>
                  <a:srgbClr val="002060"/>
                </a:solidFill>
              </a:rPr>
              <a:t>Our PE focus this term is:</a:t>
            </a:r>
          </a:p>
          <a:p>
            <a:r>
              <a:rPr lang="en-GB" dirty="0">
                <a:solidFill>
                  <a:srgbClr val="002060"/>
                </a:solidFill>
              </a:rPr>
              <a:t>- Gymnastics</a:t>
            </a:r>
          </a:p>
        </p:txBody>
      </p:sp>
      <p:sp>
        <p:nvSpPr>
          <p:cNvPr id="4" name="Rectangle: Rounded Corners 3">
            <a:extLst>
              <a:ext uri="{FF2B5EF4-FFF2-40B4-BE49-F238E27FC236}">
                <a16:creationId xmlns:a16="http://schemas.microsoft.com/office/drawing/2014/main" id="{7DB12BD3-11F7-4376-BE6C-E3B9C9163A1C}"/>
              </a:ext>
            </a:extLst>
          </p:cNvPr>
          <p:cNvSpPr/>
          <p:nvPr/>
        </p:nvSpPr>
        <p:spPr>
          <a:xfrm>
            <a:off x="6624219" y="3040303"/>
            <a:ext cx="4873841" cy="2237173"/>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RE</a:t>
            </a:r>
          </a:p>
          <a:p>
            <a:r>
              <a:rPr lang="en-GB" dirty="0">
                <a:solidFill>
                  <a:srgbClr val="002060"/>
                </a:solidFill>
              </a:rPr>
              <a:t>Our key questions for RE this term are:</a:t>
            </a:r>
          </a:p>
          <a:p>
            <a:pPr marL="285750" indent="-285750">
              <a:buFontTx/>
              <a:buChar char="-"/>
            </a:pPr>
            <a:r>
              <a:rPr lang="en-GB" b="0" i="0" dirty="0">
                <a:solidFill>
                  <a:srgbClr val="002060"/>
                </a:solidFill>
                <a:effectLst/>
              </a:rPr>
              <a:t>How do festivals and worship show what matters to a Muslim?</a:t>
            </a:r>
          </a:p>
          <a:p>
            <a:pPr marL="285750" indent="-285750">
              <a:buFontTx/>
              <a:buChar char="-"/>
            </a:pPr>
            <a:r>
              <a:rPr lang="en-GB" b="0" i="0" dirty="0">
                <a:solidFill>
                  <a:srgbClr val="002060"/>
                </a:solidFill>
                <a:effectLst/>
              </a:rPr>
              <a:t>How do festivals and family life show what matters to Jewish people?</a:t>
            </a:r>
            <a:endParaRPr lang="en-GB" dirty="0">
              <a:solidFill>
                <a:srgbClr val="002060"/>
              </a:solidFill>
            </a:endParaRPr>
          </a:p>
        </p:txBody>
      </p:sp>
      <p:sp>
        <p:nvSpPr>
          <p:cNvPr id="5" name="Rectangle: Rounded Corners 4">
            <a:extLst>
              <a:ext uri="{FF2B5EF4-FFF2-40B4-BE49-F238E27FC236}">
                <a16:creationId xmlns:a16="http://schemas.microsoft.com/office/drawing/2014/main" id="{93CC227F-55FF-4ADD-A15C-F236A580458D}"/>
              </a:ext>
            </a:extLst>
          </p:cNvPr>
          <p:cNvSpPr/>
          <p:nvPr/>
        </p:nvSpPr>
        <p:spPr>
          <a:xfrm>
            <a:off x="293247" y="3734907"/>
            <a:ext cx="5802753" cy="157638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Geography</a:t>
            </a:r>
          </a:p>
          <a:p>
            <a:r>
              <a:rPr lang="en-GB" dirty="0">
                <a:solidFill>
                  <a:srgbClr val="002060"/>
                </a:solidFill>
              </a:rPr>
              <a:t>We will be continuing with our geography project, Our Planet, Our World.</a:t>
            </a:r>
          </a:p>
        </p:txBody>
      </p:sp>
    </p:spTree>
    <p:extLst>
      <p:ext uri="{BB962C8B-B14F-4D97-AF65-F5344CB8AC3E}">
        <p14:creationId xmlns:p14="http://schemas.microsoft.com/office/powerpoint/2010/main" val="1406876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693940" y="610314"/>
            <a:ext cx="4873841" cy="5073639"/>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Art</a:t>
            </a:r>
          </a:p>
          <a:p>
            <a:r>
              <a:rPr lang="en-GB" dirty="0">
                <a:solidFill>
                  <a:srgbClr val="002060"/>
                </a:solidFill>
              </a:rPr>
              <a:t>Our art projects this term are:</a:t>
            </a:r>
          </a:p>
          <a:p>
            <a:pPr marL="285750" indent="-285750">
              <a:buFontTx/>
              <a:buChar char="-"/>
            </a:pPr>
            <a:r>
              <a:rPr lang="en-GB" b="0" i="0" dirty="0">
                <a:solidFill>
                  <a:srgbClr val="002060"/>
                </a:solidFill>
                <a:effectLst/>
              </a:rPr>
              <a:t>Mosaic masters</a:t>
            </a:r>
          </a:p>
          <a:p>
            <a:endParaRPr lang="en-GB" dirty="0">
              <a:solidFill>
                <a:srgbClr val="002060"/>
              </a:solidFill>
            </a:endParaRPr>
          </a:p>
          <a:p>
            <a:r>
              <a:rPr lang="en-GB" dirty="0">
                <a:solidFill>
                  <a:srgbClr val="002060"/>
                </a:solidFill>
              </a:rPr>
              <a:t>Children will learn </a:t>
            </a:r>
            <a:r>
              <a:rPr lang="en-GB" b="0" i="0" dirty="0">
                <a:solidFill>
                  <a:srgbClr val="002060"/>
                </a:solidFill>
                <a:effectLst/>
              </a:rPr>
              <a:t>about the history of mosaics, before focusing on the colours, patterns and themes found in Roman mosaic. They will learn techniques to help them design and make a mosaic border tile.</a:t>
            </a:r>
          </a:p>
          <a:p>
            <a:endParaRPr lang="en-GB" dirty="0">
              <a:solidFill>
                <a:srgbClr val="002060"/>
              </a:solidFill>
            </a:endParaRPr>
          </a:p>
          <a:p>
            <a:pPr marL="285750" indent="-285750">
              <a:buFontTx/>
              <a:buChar char="-"/>
            </a:pPr>
            <a:r>
              <a:rPr lang="en-GB" sz="1800" b="0" i="0" dirty="0">
                <a:solidFill>
                  <a:srgbClr val="002060"/>
                </a:solidFill>
                <a:effectLst/>
              </a:rPr>
              <a:t>Beautiful botanicals  </a:t>
            </a:r>
          </a:p>
          <a:p>
            <a:pPr marL="285750" indent="-285750">
              <a:buFontTx/>
              <a:buChar char="-"/>
            </a:pPr>
            <a:endParaRPr lang="en-GB" dirty="0">
              <a:solidFill>
                <a:srgbClr val="002060"/>
              </a:solidFill>
            </a:endParaRPr>
          </a:p>
          <a:p>
            <a:r>
              <a:rPr lang="en-GB" dirty="0">
                <a:solidFill>
                  <a:srgbClr val="002060"/>
                </a:solidFill>
              </a:rPr>
              <a:t>Children will learn</a:t>
            </a:r>
            <a:r>
              <a:rPr lang="en-GB" b="0" i="0" dirty="0">
                <a:solidFill>
                  <a:srgbClr val="002060"/>
                </a:solidFill>
                <a:effectLst/>
              </a:rPr>
              <a:t> about botanical art. They will create natural weavings, two-colour prints and beautiful and detailed botanical paintings of fruit.</a:t>
            </a:r>
            <a:endParaRPr lang="en-GB" dirty="0">
              <a:solidFill>
                <a:srgbClr val="002060"/>
              </a:solidFill>
            </a:endParaRPr>
          </a:p>
        </p:txBody>
      </p:sp>
      <p:sp>
        <p:nvSpPr>
          <p:cNvPr id="12" name="Rectangle: Rounded Corners 11">
            <a:extLst>
              <a:ext uri="{FF2B5EF4-FFF2-40B4-BE49-F238E27FC236}">
                <a16:creationId xmlns:a16="http://schemas.microsoft.com/office/drawing/2014/main" id="{D5E736E4-3EE1-4512-8E0C-831E7A4C6655}"/>
              </a:ext>
            </a:extLst>
          </p:cNvPr>
          <p:cNvSpPr/>
          <p:nvPr/>
        </p:nvSpPr>
        <p:spPr>
          <a:xfrm>
            <a:off x="6624220" y="772357"/>
            <a:ext cx="4873841" cy="474955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Design &amp; Technology</a:t>
            </a:r>
          </a:p>
          <a:p>
            <a:r>
              <a:rPr lang="en-GB" dirty="0">
                <a:solidFill>
                  <a:srgbClr val="002060"/>
                </a:solidFill>
              </a:rPr>
              <a:t>Our DT project this term is </a:t>
            </a:r>
            <a:r>
              <a:rPr lang="en-GB" sz="1800" b="0" i="0" dirty="0">
                <a:solidFill>
                  <a:srgbClr val="002060"/>
                </a:solidFill>
                <a:effectLst/>
              </a:rPr>
              <a:t>Making It Move</a:t>
            </a:r>
            <a:r>
              <a:rPr lang="en-GB" sz="1800" b="0" i="0" dirty="0">
                <a:solidFill>
                  <a:srgbClr val="000000"/>
                </a:solidFill>
                <a:effectLst/>
                <a:latin typeface="Calibri" panose="020F0502020204030204" pitchFamily="34" charset="0"/>
              </a:rPr>
              <a:t>.</a:t>
            </a:r>
          </a:p>
          <a:p>
            <a:endParaRPr lang="en-GB" dirty="0">
              <a:solidFill>
                <a:srgbClr val="000000"/>
              </a:solidFill>
              <a:latin typeface="Calibri" panose="020F0502020204030204" pitchFamily="34" charset="0"/>
            </a:endParaRPr>
          </a:p>
          <a:p>
            <a:r>
              <a:rPr lang="en-GB" b="0" i="0" dirty="0">
                <a:solidFill>
                  <a:srgbClr val="002060"/>
                </a:solidFill>
                <a:effectLst/>
              </a:rPr>
              <a:t>This project teaches children about cam mechanisms. They experiment with different shaped cams before designing, making and evaluating a child's automaton toy.</a:t>
            </a:r>
            <a:endParaRPr lang="en-GB" dirty="0">
              <a:solidFill>
                <a:srgbClr val="002060"/>
              </a:solidFill>
            </a:endParaRPr>
          </a:p>
        </p:txBody>
      </p:sp>
    </p:spTree>
    <p:extLst>
      <p:ext uri="{BB962C8B-B14F-4D97-AF65-F5344CB8AC3E}">
        <p14:creationId xmlns:p14="http://schemas.microsoft.com/office/powerpoint/2010/main" val="3066407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0A528E85-58ED-4B55-81B0-180AF05F2876}"/>
              </a:ext>
            </a:extLst>
          </p:cNvPr>
          <p:cNvSpPr/>
          <p:nvPr/>
        </p:nvSpPr>
        <p:spPr>
          <a:xfrm>
            <a:off x="381740" y="772357"/>
            <a:ext cx="4873841" cy="198111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Computing</a:t>
            </a:r>
          </a:p>
          <a:p>
            <a:r>
              <a:rPr lang="en-GB" dirty="0">
                <a:solidFill>
                  <a:srgbClr val="002060"/>
                </a:solidFill>
              </a:rPr>
              <a:t>Our computing units this term are:</a:t>
            </a:r>
          </a:p>
          <a:p>
            <a:pPr marL="285750" indent="-285750" rtl="0" fontAlgn="base">
              <a:buFontTx/>
              <a:buChar char="-"/>
            </a:pPr>
            <a:r>
              <a:rPr lang="en-GB" sz="1800" b="0" i="0" dirty="0">
                <a:solidFill>
                  <a:srgbClr val="002060"/>
                </a:solidFill>
                <a:effectLst/>
              </a:rPr>
              <a:t>Programming A – Sequencing sounds</a:t>
            </a:r>
          </a:p>
          <a:p>
            <a:pPr marL="285750" indent="-285750" rtl="0" fontAlgn="base">
              <a:buFontTx/>
              <a:buChar char="-"/>
            </a:pPr>
            <a:r>
              <a:rPr lang="en-GB" sz="1800" b="0" i="0" dirty="0">
                <a:solidFill>
                  <a:srgbClr val="002060"/>
                </a:solidFill>
                <a:effectLst/>
              </a:rPr>
              <a:t>Data and information (Branching Databases) </a:t>
            </a:r>
            <a:endParaRPr lang="en-GB" b="0" i="0" dirty="0">
              <a:solidFill>
                <a:srgbClr val="002060"/>
              </a:solidFill>
              <a:effectLst/>
            </a:endParaRPr>
          </a:p>
        </p:txBody>
      </p:sp>
      <p:sp>
        <p:nvSpPr>
          <p:cNvPr id="8" name="Rectangle: Rounded Corners 7">
            <a:extLst>
              <a:ext uri="{FF2B5EF4-FFF2-40B4-BE49-F238E27FC236}">
                <a16:creationId xmlns:a16="http://schemas.microsoft.com/office/drawing/2014/main" id="{B418C72C-4A39-4AAD-9CFF-79AA4D7C9F92}"/>
              </a:ext>
            </a:extLst>
          </p:cNvPr>
          <p:cNvSpPr/>
          <p:nvPr/>
        </p:nvSpPr>
        <p:spPr>
          <a:xfrm>
            <a:off x="6624220" y="772357"/>
            <a:ext cx="4873841" cy="198111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Music</a:t>
            </a:r>
          </a:p>
          <a:p>
            <a:r>
              <a:rPr lang="en-GB" dirty="0">
                <a:solidFill>
                  <a:srgbClr val="002060"/>
                </a:solidFill>
              </a:rPr>
              <a:t>Our music unit this term is:</a:t>
            </a:r>
          </a:p>
          <a:p>
            <a:r>
              <a:rPr lang="en-GB" sz="1800" b="0" i="0" dirty="0">
                <a:solidFill>
                  <a:srgbClr val="002060"/>
                </a:solidFill>
                <a:effectLst/>
                <a:latin typeface="Calibri" panose="020F0502020204030204" pitchFamily="34" charset="0"/>
              </a:rPr>
              <a:t>- </a:t>
            </a:r>
            <a:r>
              <a:rPr lang="en-GB" sz="1800" b="0" i="0" dirty="0">
                <a:solidFill>
                  <a:srgbClr val="002060"/>
                </a:solidFill>
                <a:effectLst/>
              </a:rPr>
              <a:t>BBC Ten Pieces – Horn Concerto Number 4 – 3</a:t>
            </a:r>
            <a:r>
              <a:rPr lang="en-GB" sz="1800" b="0" i="0" baseline="30000" dirty="0">
                <a:solidFill>
                  <a:srgbClr val="002060"/>
                </a:solidFill>
                <a:effectLst/>
              </a:rPr>
              <a:t>rd</a:t>
            </a:r>
            <a:r>
              <a:rPr lang="en-GB" sz="1800" b="0" i="0" dirty="0">
                <a:solidFill>
                  <a:srgbClr val="002060"/>
                </a:solidFill>
                <a:effectLst/>
              </a:rPr>
              <a:t> movement – Mozart (Classical) </a:t>
            </a:r>
            <a:endParaRPr lang="en-GB" dirty="0">
              <a:solidFill>
                <a:srgbClr val="002060"/>
              </a:solidFill>
            </a:endParaRPr>
          </a:p>
        </p:txBody>
      </p:sp>
      <p:sp>
        <p:nvSpPr>
          <p:cNvPr id="4" name="Rectangle: Rounded Corners 3">
            <a:extLst>
              <a:ext uri="{FF2B5EF4-FFF2-40B4-BE49-F238E27FC236}">
                <a16:creationId xmlns:a16="http://schemas.microsoft.com/office/drawing/2014/main" id="{68CE914D-439A-421C-9B65-404EAC50CAE6}"/>
              </a:ext>
            </a:extLst>
          </p:cNvPr>
          <p:cNvSpPr/>
          <p:nvPr/>
        </p:nvSpPr>
        <p:spPr>
          <a:xfrm>
            <a:off x="6624219" y="3155696"/>
            <a:ext cx="4873841" cy="2269059"/>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PSHE</a:t>
            </a:r>
          </a:p>
          <a:p>
            <a:r>
              <a:rPr lang="en-GB" dirty="0">
                <a:solidFill>
                  <a:srgbClr val="002060"/>
                </a:solidFill>
              </a:rPr>
              <a:t>Our</a:t>
            </a:r>
            <a:r>
              <a:rPr lang="en-GB" dirty="0">
                <a:solidFill>
                  <a:srgbClr val="002060"/>
                </a:solidFill>
                <a:latin typeface="Calibri" panose="020F0502020204030204" pitchFamily="34" charset="0"/>
              </a:rPr>
              <a:t> PSHE units this term are:</a:t>
            </a:r>
          </a:p>
          <a:p>
            <a:pPr marL="285750" indent="-285750">
              <a:buFontTx/>
              <a:buChar char="-"/>
            </a:pPr>
            <a:r>
              <a:rPr lang="en-GB" dirty="0">
                <a:solidFill>
                  <a:srgbClr val="002060"/>
                </a:solidFill>
                <a:latin typeface="Calibri" panose="020F0502020204030204" pitchFamily="34" charset="0"/>
              </a:rPr>
              <a:t>Dreams and Goals</a:t>
            </a:r>
          </a:p>
          <a:p>
            <a:pPr marL="285750" indent="-285750">
              <a:buFontTx/>
              <a:buChar char="-"/>
            </a:pPr>
            <a:r>
              <a:rPr lang="en-GB" dirty="0">
                <a:solidFill>
                  <a:srgbClr val="002060"/>
                </a:solidFill>
                <a:latin typeface="Calibri" panose="020F0502020204030204" pitchFamily="34" charset="0"/>
              </a:rPr>
              <a:t>Healthy Me</a:t>
            </a:r>
          </a:p>
          <a:p>
            <a:pPr marL="285750" indent="-285750">
              <a:buFontTx/>
              <a:buChar char="-"/>
            </a:pPr>
            <a:endParaRPr lang="en-GB" dirty="0">
              <a:solidFill>
                <a:srgbClr val="002060"/>
              </a:solidFill>
              <a:latin typeface="Calibri" panose="020F0502020204030204" pitchFamily="34" charset="0"/>
            </a:endParaRPr>
          </a:p>
          <a:p>
            <a:r>
              <a:rPr lang="en-GB" dirty="0">
                <a:solidFill>
                  <a:srgbClr val="002060"/>
                </a:solidFill>
                <a:latin typeface="Calibri" panose="020F0502020204030204" pitchFamily="34" charset="0"/>
              </a:rPr>
              <a:t>Children also take part in </a:t>
            </a:r>
            <a:r>
              <a:rPr lang="en-GB" b="0" i="0" dirty="0">
                <a:solidFill>
                  <a:srgbClr val="002060"/>
                </a:solidFill>
                <a:effectLst/>
                <a:latin typeface="WordVisi_MSFontService"/>
              </a:rPr>
              <a:t>Commando Joes </a:t>
            </a:r>
            <a:r>
              <a:rPr lang="en-GB" dirty="0">
                <a:solidFill>
                  <a:srgbClr val="002060"/>
                </a:solidFill>
                <a:latin typeface="WordVisi_MSFontService"/>
              </a:rPr>
              <a:t>- </a:t>
            </a:r>
            <a:r>
              <a:rPr lang="en-GB" b="0" i="0" dirty="0">
                <a:solidFill>
                  <a:srgbClr val="002060"/>
                </a:solidFill>
                <a:effectLst/>
              </a:rPr>
              <a:t>Ernest Shackleton.</a:t>
            </a:r>
            <a:endParaRPr lang="en-GB" dirty="0">
              <a:solidFill>
                <a:srgbClr val="002060"/>
              </a:solidFill>
            </a:endParaRPr>
          </a:p>
        </p:txBody>
      </p:sp>
      <p:sp>
        <p:nvSpPr>
          <p:cNvPr id="5" name="Rectangle: Rounded Corners 4">
            <a:extLst>
              <a:ext uri="{FF2B5EF4-FFF2-40B4-BE49-F238E27FC236}">
                <a16:creationId xmlns:a16="http://schemas.microsoft.com/office/drawing/2014/main" id="{AB369D65-FD77-4C0C-B436-CB3DB88CC937}"/>
              </a:ext>
            </a:extLst>
          </p:cNvPr>
          <p:cNvSpPr/>
          <p:nvPr/>
        </p:nvSpPr>
        <p:spPr>
          <a:xfrm>
            <a:off x="381739" y="3515292"/>
            <a:ext cx="4873841" cy="1806721"/>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err="1">
                <a:solidFill>
                  <a:srgbClr val="002060"/>
                </a:solidFill>
              </a:rPr>
              <a:t>MfL</a:t>
            </a:r>
            <a:r>
              <a:rPr lang="en-GB" b="1" dirty="0">
                <a:solidFill>
                  <a:srgbClr val="002060"/>
                </a:solidFill>
              </a:rPr>
              <a:t> (French)</a:t>
            </a:r>
          </a:p>
          <a:p>
            <a:r>
              <a:rPr lang="en-GB" dirty="0">
                <a:solidFill>
                  <a:srgbClr val="002060"/>
                </a:solidFill>
              </a:rPr>
              <a:t>Our French units this term are:</a:t>
            </a:r>
          </a:p>
          <a:p>
            <a:pPr marL="285750" indent="-285750">
              <a:buFontTx/>
              <a:buChar char="-"/>
            </a:pPr>
            <a:r>
              <a:rPr lang="en-GB" sz="1800" b="0" i="0" dirty="0">
                <a:solidFill>
                  <a:srgbClr val="002060"/>
                </a:solidFill>
                <a:effectLst/>
                <a:latin typeface="Calibri" panose="020F0502020204030204" pitchFamily="34" charset="0"/>
              </a:rPr>
              <a:t>Animals </a:t>
            </a:r>
          </a:p>
          <a:p>
            <a:pPr marL="285750" indent="-285750">
              <a:buFontTx/>
              <a:buChar char="-"/>
            </a:pPr>
            <a:r>
              <a:rPr lang="en-GB" sz="1800" b="0" i="0" dirty="0">
                <a:solidFill>
                  <a:srgbClr val="002060"/>
                </a:solidFill>
                <a:effectLst/>
                <a:latin typeface="Calibri" panose="020F0502020204030204" pitchFamily="34" charset="0"/>
              </a:rPr>
              <a:t>Carnival, Using numbers, Easter time </a:t>
            </a:r>
            <a:endParaRPr lang="en-GB" dirty="0">
              <a:solidFill>
                <a:srgbClr val="002060"/>
              </a:solidFill>
            </a:endParaRPr>
          </a:p>
        </p:txBody>
      </p:sp>
    </p:spTree>
    <p:extLst>
      <p:ext uri="{BB962C8B-B14F-4D97-AF65-F5344CB8AC3E}">
        <p14:creationId xmlns:p14="http://schemas.microsoft.com/office/powerpoint/2010/main" val="2975387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0D51A-0D78-4A4C-824A-72A0F1AE8588}"/>
              </a:ext>
            </a:extLst>
          </p:cNvPr>
          <p:cNvSpPr>
            <a:spLocks noGrp="1"/>
          </p:cNvSpPr>
          <p:nvPr>
            <p:ph type="ctrTitle"/>
          </p:nvPr>
        </p:nvSpPr>
        <p:spPr/>
        <p:txBody>
          <a:bodyPr/>
          <a:lstStyle/>
          <a:p>
            <a:r>
              <a:rPr lang="en-GB" dirty="0"/>
              <a:t>Year 5 Curriculum Plan</a:t>
            </a:r>
          </a:p>
        </p:txBody>
      </p:sp>
      <p:sp>
        <p:nvSpPr>
          <p:cNvPr id="3" name="Subtitle 2">
            <a:extLst>
              <a:ext uri="{FF2B5EF4-FFF2-40B4-BE49-F238E27FC236}">
                <a16:creationId xmlns:a16="http://schemas.microsoft.com/office/drawing/2014/main" id="{84A6A87F-1930-4AA9-9068-52A3A888113D}"/>
              </a:ext>
            </a:extLst>
          </p:cNvPr>
          <p:cNvSpPr>
            <a:spLocks noGrp="1"/>
          </p:cNvSpPr>
          <p:nvPr>
            <p:ph type="subTitle" idx="1"/>
          </p:nvPr>
        </p:nvSpPr>
        <p:spPr/>
        <p:txBody>
          <a:bodyPr/>
          <a:lstStyle/>
          <a:p>
            <a:r>
              <a:rPr lang="en-GB" dirty="0"/>
              <a:t>Summer Term</a:t>
            </a:r>
          </a:p>
        </p:txBody>
      </p:sp>
    </p:spTree>
    <p:extLst>
      <p:ext uri="{BB962C8B-B14F-4D97-AF65-F5344CB8AC3E}">
        <p14:creationId xmlns:p14="http://schemas.microsoft.com/office/powerpoint/2010/main" val="386543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381740" y="772357"/>
            <a:ext cx="4873841" cy="474955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English</a:t>
            </a:r>
          </a:p>
          <a:p>
            <a:r>
              <a:rPr lang="en-GB" dirty="0">
                <a:solidFill>
                  <a:srgbClr val="002060"/>
                </a:solidFill>
              </a:rPr>
              <a:t>Our core texts/film units for writing are:</a:t>
            </a:r>
          </a:p>
          <a:p>
            <a:pPr marL="285750" indent="-285750">
              <a:buFontTx/>
              <a:buChar char="-"/>
            </a:pPr>
            <a:r>
              <a:rPr lang="en-GB" sz="1800" b="0" i="0" dirty="0">
                <a:solidFill>
                  <a:srgbClr val="002060"/>
                </a:solidFill>
                <a:effectLst/>
              </a:rPr>
              <a:t>Arthur and the Golden Rope – Joe Todd Stanton </a:t>
            </a:r>
            <a:endParaRPr lang="en-GB" dirty="0">
              <a:solidFill>
                <a:srgbClr val="002060"/>
              </a:solidFill>
            </a:endParaRPr>
          </a:p>
          <a:p>
            <a:pPr marL="285750" indent="-285750">
              <a:buFontTx/>
              <a:buChar char="-"/>
            </a:pPr>
            <a:r>
              <a:rPr lang="en-GB" sz="1800" b="0" i="0" dirty="0">
                <a:solidFill>
                  <a:srgbClr val="002060"/>
                </a:solidFill>
                <a:effectLst/>
              </a:rPr>
              <a:t>Jim and the Beanstalk – Raymond Briggs</a:t>
            </a:r>
          </a:p>
          <a:p>
            <a:pPr marL="285750" indent="-285750">
              <a:buFontTx/>
              <a:buChar char="-"/>
            </a:pPr>
            <a:r>
              <a:rPr lang="en-GB" sz="1800" b="0" i="0" dirty="0">
                <a:solidFill>
                  <a:srgbClr val="002060"/>
                </a:solidFill>
                <a:effectLst/>
              </a:rPr>
              <a:t>Cyber Kicks </a:t>
            </a:r>
            <a:endParaRPr lang="en-GB" dirty="0">
              <a:solidFill>
                <a:srgbClr val="002060"/>
              </a:solidFill>
            </a:endParaRPr>
          </a:p>
          <a:p>
            <a:pPr marL="285750" indent="-285750">
              <a:buFontTx/>
              <a:buChar char="-"/>
            </a:pPr>
            <a:r>
              <a:rPr lang="en-GB" sz="1800" b="0" i="0" dirty="0">
                <a:solidFill>
                  <a:srgbClr val="002060"/>
                </a:solidFill>
                <a:effectLst/>
              </a:rPr>
              <a:t>Dream Giver  </a:t>
            </a:r>
            <a:endParaRPr lang="en-GB" b="0" i="0" dirty="0">
              <a:solidFill>
                <a:srgbClr val="002060"/>
              </a:solidFill>
              <a:effectLst/>
            </a:endParaRPr>
          </a:p>
          <a:p>
            <a:endParaRPr lang="en-GB" dirty="0">
              <a:solidFill>
                <a:srgbClr val="002060"/>
              </a:solidFill>
            </a:endParaRPr>
          </a:p>
          <a:p>
            <a:r>
              <a:rPr lang="en-GB" dirty="0">
                <a:solidFill>
                  <a:srgbClr val="002060"/>
                </a:solidFill>
              </a:rPr>
              <a:t>We learn to write a range of different text types including:</a:t>
            </a:r>
          </a:p>
          <a:p>
            <a:pPr marL="285750" indent="-285750">
              <a:buFontTx/>
              <a:buChar char="-"/>
            </a:pPr>
            <a:r>
              <a:rPr lang="en-GB" dirty="0">
                <a:solidFill>
                  <a:srgbClr val="002060"/>
                </a:solidFill>
              </a:rPr>
              <a:t>Narrative</a:t>
            </a:r>
          </a:p>
          <a:p>
            <a:pPr marL="285750" indent="-285750">
              <a:buFontTx/>
              <a:buChar char="-"/>
            </a:pPr>
            <a:r>
              <a:rPr lang="en-GB" dirty="0">
                <a:solidFill>
                  <a:srgbClr val="002060"/>
                </a:solidFill>
              </a:rPr>
              <a:t>Persuasive advert</a:t>
            </a:r>
          </a:p>
          <a:p>
            <a:pPr marL="285750" indent="-285750">
              <a:buFontTx/>
              <a:buChar char="-"/>
            </a:pPr>
            <a:r>
              <a:rPr lang="en-GB" dirty="0">
                <a:solidFill>
                  <a:srgbClr val="002060"/>
                </a:solidFill>
              </a:rPr>
              <a:t>Character and setting description</a:t>
            </a:r>
          </a:p>
          <a:p>
            <a:pPr marL="285750" indent="-285750">
              <a:buFontTx/>
              <a:buChar char="-"/>
            </a:pPr>
            <a:r>
              <a:rPr lang="en-GB" dirty="0">
                <a:solidFill>
                  <a:srgbClr val="002060"/>
                </a:solidFill>
              </a:rPr>
              <a:t>Newspaper report</a:t>
            </a:r>
          </a:p>
          <a:p>
            <a:pPr marL="285750" indent="-285750">
              <a:buFontTx/>
              <a:buChar char="-"/>
            </a:pPr>
            <a:endParaRPr lang="en-GB" dirty="0">
              <a:solidFill>
                <a:srgbClr val="002060"/>
              </a:solidFill>
            </a:endParaRPr>
          </a:p>
        </p:txBody>
      </p:sp>
      <p:sp>
        <p:nvSpPr>
          <p:cNvPr id="11" name="Rectangle: Rounded Corners 10">
            <a:extLst>
              <a:ext uri="{FF2B5EF4-FFF2-40B4-BE49-F238E27FC236}">
                <a16:creationId xmlns:a16="http://schemas.microsoft.com/office/drawing/2014/main" id="{208994E1-9561-42EA-8C11-66A8F07E593D}"/>
              </a:ext>
            </a:extLst>
          </p:cNvPr>
          <p:cNvSpPr/>
          <p:nvPr/>
        </p:nvSpPr>
        <p:spPr>
          <a:xfrm>
            <a:off x="6624221" y="772358"/>
            <a:ext cx="4873841" cy="163349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Hooks and Trips</a:t>
            </a:r>
          </a:p>
          <a:p>
            <a:r>
              <a:rPr lang="en-GB" dirty="0">
                <a:solidFill>
                  <a:srgbClr val="002060"/>
                </a:solidFill>
              </a:rPr>
              <a:t>- </a:t>
            </a:r>
            <a:r>
              <a:rPr lang="en-GB" b="0" i="0" dirty="0" err="1">
                <a:solidFill>
                  <a:srgbClr val="002060"/>
                </a:solidFill>
                <a:effectLst/>
                <a:latin typeface="Calibri" panose="020F0502020204030204" pitchFamily="34" charset="0"/>
              </a:rPr>
              <a:t>Slimbridge</a:t>
            </a:r>
            <a:r>
              <a:rPr lang="en-GB" b="0" i="0" dirty="0">
                <a:solidFill>
                  <a:srgbClr val="002060"/>
                </a:solidFill>
                <a:effectLst/>
                <a:latin typeface="Calibri" panose="020F0502020204030204" pitchFamily="34" charset="0"/>
              </a:rPr>
              <a:t> Wetlands Centre</a:t>
            </a:r>
            <a:endParaRPr lang="en-GB" dirty="0">
              <a:solidFill>
                <a:srgbClr val="002060"/>
              </a:solidFill>
            </a:endParaRPr>
          </a:p>
        </p:txBody>
      </p:sp>
      <p:sp>
        <p:nvSpPr>
          <p:cNvPr id="12" name="Rectangle: Rounded Corners 11">
            <a:extLst>
              <a:ext uri="{FF2B5EF4-FFF2-40B4-BE49-F238E27FC236}">
                <a16:creationId xmlns:a16="http://schemas.microsoft.com/office/drawing/2014/main" id="{D5E736E4-3EE1-4512-8E0C-831E7A4C6655}"/>
              </a:ext>
            </a:extLst>
          </p:cNvPr>
          <p:cNvSpPr/>
          <p:nvPr/>
        </p:nvSpPr>
        <p:spPr>
          <a:xfrm>
            <a:off x="6624220" y="2612253"/>
            <a:ext cx="4873841" cy="290965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Maths</a:t>
            </a:r>
          </a:p>
          <a:p>
            <a:r>
              <a:rPr lang="en-GB" dirty="0">
                <a:solidFill>
                  <a:srgbClr val="002060"/>
                </a:solidFill>
              </a:rPr>
              <a:t>Our unit overviews for maths are:</a:t>
            </a:r>
          </a:p>
          <a:p>
            <a:pPr marL="285750" indent="-285750">
              <a:buFontTx/>
              <a:buChar char="-"/>
            </a:pPr>
            <a:r>
              <a:rPr lang="en-GB" sz="1800" b="0" i="0" dirty="0">
                <a:solidFill>
                  <a:srgbClr val="002060"/>
                </a:solidFill>
                <a:effectLst/>
              </a:rPr>
              <a:t>Fractions (calculating) </a:t>
            </a:r>
            <a:endParaRPr lang="en-GB" dirty="0">
              <a:solidFill>
                <a:srgbClr val="002060"/>
              </a:solidFill>
            </a:endParaRPr>
          </a:p>
          <a:p>
            <a:pPr marL="285750" indent="-285750">
              <a:buFontTx/>
              <a:buChar char="-"/>
            </a:pPr>
            <a:r>
              <a:rPr lang="en-GB" sz="1800" b="0" i="0" dirty="0">
                <a:solidFill>
                  <a:srgbClr val="002060"/>
                </a:solidFill>
                <a:effectLst/>
              </a:rPr>
              <a:t>Measure (time)</a:t>
            </a:r>
          </a:p>
          <a:p>
            <a:pPr marL="285750" indent="-285750">
              <a:buFontTx/>
              <a:buChar char="-"/>
            </a:pPr>
            <a:r>
              <a:rPr lang="en-GB" sz="1800" b="0" i="0" dirty="0">
                <a:solidFill>
                  <a:srgbClr val="002060"/>
                </a:solidFill>
                <a:effectLst/>
              </a:rPr>
              <a:t>Measure (length, mass and capacity) </a:t>
            </a:r>
            <a:endParaRPr lang="en-GB" dirty="0">
              <a:solidFill>
                <a:srgbClr val="002060"/>
              </a:solidFill>
            </a:endParaRPr>
          </a:p>
          <a:p>
            <a:pPr marL="285750" indent="-285750">
              <a:buFontTx/>
              <a:buChar char="-"/>
            </a:pPr>
            <a:r>
              <a:rPr lang="en-GB" sz="1800" b="0" i="0" dirty="0">
                <a:solidFill>
                  <a:srgbClr val="002060"/>
                </a:solidFill>
                <a:effectLst/>
              </a:rPr>
              <a:t>Geometry (angles) </a:t>
            </a:r>
            <a:endParaRPr lang="en-GB" dirty="0">
              <a:solidFill>
                <a:srgbClr val="002060"/>
              </a:solidFill>
            </a:endParaRPr>
          </a:p>
          <a:p>
            <a:pPr marL="285750" indent="-285750">
              <a:buFontTx/>
              <a:buChar char="-"/>
            </a:pPr>
            <a:r>
              <a:rPr lang="en-GB" sz="1800" b="0" i="0" dirty="0">
                <a:solidFill>
                  <a:srgbClr val="002060"/>
                </a:solidFill>
                <a:effectLst/>
              </a:rPr>
              <a:t>Statistics </a:t>
            </a:r>
            <a:endParaRPr lang="en-GB" b="0" i="0" dirty="0">
              <a:solidFill>
                <a:srgbClr val="002060"/>
              </a:solidFill>
              <a:effectLst/>
            </a:endParaRPr>
          </a:p>
        </p:txBody>
      </p:sp>
    </p:spTree>
    <p:extLst>
      <p:ext uri="{BB962C8B-B14F-4D97-AF65-F5344CB8AC3E}">
        <p14:creationId xmlns:p14="http://schemas.microsoft.com/office/powerpoint/2010/main" val="1285443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280319" y="1399080"/>
            <a:ext cx="5608094" cy="351196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Science</a:t>
            </a:r>
          </a:p>
          <a:p>
            <a:r>
              <a:rPr lang="en-GB" dirty="0">
                <a:solidFill>
                  <a:srgbClr val="002060"/>
                </a:solidFill>
              </a:rPr>
              <a:t>Our science project for this term is Animal Nutrition and the Skeletal System.</a:t>
            </a:r>
          </a:p>
          <a:p>
            <a:endParaRPr lang="en-GB" dirty="0">
              <a:solidFill>
                <a:srgbClr val="002060"/>
              </a:solidFill>
            </a:endParaRPr>
          </a:p>
          <a:p>
            <a:r>
              <a:rPr lang="en-GB" dirty="0">
                <a:solidFill>
                  <a:srgbClr val="002060"/>
                </a:solidFill>
              </a:rPr>
              <a:t>C</a:t>
            </a:r>
            <a:r>
              <a:rPr lang="en-GB" b="0" i="0" dirty="0">
                <a:solidFill>
                  <a:srgbClr val="002060"/>
                </a:solidFill>
                <a:effectLst/>
              </a:rPr>
              <a:t>hildren will learn about the importance of nutrition for humans and other animals. They will learn about the role of a skeleton and muscles and identify animals with different types of skeleton.</a:t>
            </a:r>
            <a:endParaRPr lang="en-GB" dirty="0">
              <a:solidFill>
                <a:srgbClr val="002060"/>
              </a:solidFill>
            </a:endParaRPr>
          </a:p>
          <a:p>
            <a:r>
              <a:rPr lang="en-GB" dirty="0">
                <a:solidFill>
                  <a:srgbClr val="002060"/>
                </a:solidFill>
              </a:rPr>
              <a:t> </a:t>
            </a:r>
          </a:p>
        </p:txBody>
      </p:sp>
      <p:sp>
        <p:nvSpPr>
          <p:cNvPr id="4" name="Rectangle: Rounded Corners 3">
            <a:extLst>
              <a:ext uri="{FF2B5EF4-FFF2-40B4-BE49-F238E27FC236}">
                <a16:creationId xmlns:a16="http://schemas.microsoft.com/office/drawing/2014/main" id="{56BD3924-98D6-48CB-B98B-A0B294D12594}"/>
              </a:ext>
            </a:extLst>
          </p:cNvPr>
          <p:cNvSpPr/>
          <p:nvPr/>
        </p:nvSpPr>
        <p:spPr>
          <a:xfrm>
            <a:off x="6303588" y="772357"/>
            <a:ext cx="5295729" cy="490925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Reading</a:t>
            </a:r>
          </a:p>
          <a:p>
            <a:r>
              <a:rPr lang="en-GB" dirty="0">
                <a:solidFill>
                  <a:srgbClr val="002060"/>
                </a:solidFill>
              </a:rPr>
              <a:t>Our Reading Rocks lessons are based around Fred’s Teaching. </a:t>
            </a:r>
          </a:p>
          <a:p>
            <a:endParaRPr lang="en-GB" dirty="0">
              <a:solidFill>
                <a:srgbClr val="002060"/>
              </a:solidFill>
            </a:endParaRPr>
          </a:p>
          <a:p>
            <a:r>
              <a:rPr lang="en-GB" dirty="0">
                <a:solidFill>
                  <a:srgbClr val="002060"/>
                </a:solidFill>
              </a:rPr>
              <a:t>The children will be reading extracts from a variety of texts including:</a:t>
            </a:r>
          </a:p>
          <a:p>
            <a:pPr marL="285750" indent="-285750">
              <a:lnSpc>
                <a:spcPct val="107000"/>
              </a:lnSpc>
              <a:spcAft>
                <a:spcPts val="800"/>
              </a:spcAft>
              <a:buFontTx/>
              <a:buChar char="-"/>
            </a:pPr>
            <a:r>
              <a:rPr lang="en-GB" sz="1800" dirty="0" err="1">
                <a:solidFill>
                  <a:srgbClr val="002060"/>
                </a:solidFill>
                <a:effectLst/>
                <a:latin typeface="Calibri" panose="020F0502020204030204" pitchFamily="34" charset="0"/>
                <a:ea typeface="Calibri" panose="020F0502020204030204" pitchFamily="34" charset="0"/>
              </a:rPr>
              <a:t>Magicat</a:t>
            </a:r>
            <a:endParaRPr lang="en-GB" sz="1800" dirty="0">
              <a:solidFill>
                <a:srgbClr val="002060"/>
              </a:solidFill>
              <a:effectLst/>
              <a:latin typeface="Calibri" panose="020F0502020204030204" pitchFamily="34" charset="0"/>
              <a:ea typeface="Calibri" panose="020F0502020204030204" pitchFamily="34" charset="0"/>
            </a:endParaRPr>
          </a:p>
          <a:p>
            <a:pPr marL="285750" indent="-285750">
              <a:lnSpc>
                <a:spcPct val="107000"/>
              </a:lnSpc>
              <a:spcAft>
                <a:spcPts val="800"/>
              </a:spcAft>
              <a:buFontTx/>
              <a:buChar char="-"/>
            </a:pPr>
            <a:r>
              <a:rPr lang="en-GB" sz="1800" dirty="0">
                <a:solidFill>
                  <a:srgbClr val="002060"/>
                </a:solidFill>
                <a:effectLst/>
                <a:latin typeface="Calibri" panose="020F0502020204030204" pitchFamily="34" charset="0"/>
                <a:ea typeface="Calibri" panose="020F0502020204030204" pitchFamily="34" charset="0"/>
              </a:rPr>
              <a:t>How to Train Your Dragon</a:t>
            </a:r>
            <a:endParaRPr lang="en-GB" dirty="0">
              <a:solidFill>
                <a:srgbClr val="002060"/>
              </a:solidFill>
              <a:latin typeface="Calibri" panose="020F0502020204030204" pitchFamily="34" charset="0"/>
              <a:ea typeface="Calibri" panose="020F0502020204030204" pitchFamily="34" charset="0"/>
            </a:endParaRPr>
          </a:p>
          <a:p>
            <a:pPr marL="285750" indent="-285750">
              <a:lnSpc>
                <a:spcPct val="107000"/>
              </a:lnSpc>
              <a:spcAft>
                <a:spcPts val="800"/>
              </a:spcAft>
              <a:buFontTx/>
              <a:buChar char="-"/>
            </a:pPr>
            <a:r>
              <a:rPr lang="en-GB" sz="1800" dirty="0" err="1">
                <a:solidFill>
                  <a:srgbClr val="002060"/>
                </a:solidFill>
                <a:effectLst/>
                <a:latin typeface="Calibri" panose="020F0502020204030204" pitchFamily="34" charset="0"/>
                <a:ea typeface="Calibri" panose="020F0502020204030204" pitchFamily="34" charset="0"/>
              </a:rPr>
              <a:t>Stig</a:t>
            </a:r>
            <a:r>
              <a:rPr lang="en-GB" sz="1800" dirty="0">
                <a:solidFill>
                  <a:srgbClr val="002060"/>
                </a:solidFill>
                <a:effectLst/>
                <a:latin typeface="Calibri" panose="020F0502020204030204" pitchFamily="34" charset="0"/>
                <a:ea typeface="Calibri" panose="020F0502020204030204" pitchFamily="34" charset="0"/>
              </a:rPr>
              <a:t> of the Dump</a:t>
            </a:r>
          </a:p>
          <a:p>
            <a:pPr marL="285750" indent="-285750">
              <a:lnSpc>
                <a:spcPct val="107000"/>
              </a:lnSpc>
              <a:spcAft>
                <a:spcPts val="800"/>
              </a:spcAft>
              <a:buFontTx/>
              <a:buChar char="-"/>
            </a:pPr>
            <a:r>
              <a:rPr lang="en-GB" sz="1800" dirty="0">
                <a:solidFill>
                  <a:srgbClr val="002060"/>
                </a:solidFill>
                <a:effectLst/>
                <a:latin typeface="Calibri" panose="020F0502020204030204" pitchFamily="34" charset="0"/>
                <a:ea typeface="Calibri" panose="020F0502020204030204" pitchFamily="34" charset="0"/>
              </a:rPr>
              <a:t>How to Help a Hedgehog and Protect a Polar Bear </a:t>
            </a:r>
            <a:endParaRPr lang="en-GB" dirty="0">
              <a:solidFill>
                <a:srgbClr val="002060"/>
              </a:solidFill>
              <a:latin typeface="Calibri" panose="020F0502020204030204" pitchFamily="34" charset="0"/>
              <a:ea typeface="Calibri" panose="020F0502020204030204" pitchFamily="34" charset="0"/>
            </a:endParaRPr>
          </a:p>
          <a:p>
            <a:pPr marL="285750" indent="-285750">
              <a:lnSpc>
                <a:spcPct val="107000"/>
              </a:lnSpc>
              <a:spcAft>
                <a:spcPts val="800"/>
              </a:spcAft>
              <a:buFontTx/>
              <a:buChar char="-"/>
            </a:pPr>
            <a:r>
              <a:rPr lang="en-GB" sz="1800" dirty="0">
                <a:solidFill>
                  <a:srgbClr val="002060"/>
                </a:solidFill>
                <a:effectLst/>
                <a:latin typeface="Calibri" panose="020F0502020204030204" pitchFamily="34" charset="0"/>
                <a:ea typeface="Calibri" panose="020F0502020204030204" pitchFamily="34" charset="0"/>
              </a:rPr>
              <a:t>Ruby’s Worry </a:t>
            </a:r>
          </a:p>
          <a:p>
            <a:pPr marL="285750" indent="-285750">
              <a:lnSpc>
                <a:spcPct val="107000"/>
              </a:lnSpc>
              <a:spcAft>
                <a:spcPts val="800"/>
              </a:spcAft>
              <a:buFontTx/>
              <a:buChar char="-"/>
            </a:pPr>
            <a:r>
              <a:rPr lang="en-GB" sz="1800" dirty="0">
                <a:solidFill>
                  <a:srgbClr val="002060"/>
                </a:solidFill>
                <a:effectLst/>
                <a:latin typeface="Calibri" panose="020F0502020204030204" pitchFamily="34" charset="0"/>
                <a:ea typeface="Calibri" panose="020F0502020204030204" pitchFamily="34" charset="0"/>
              </a:rPr>
              <a:t>The Nothing to See Here Hotel</a:t>
            </a:r>
            <a:endParaRPr lang="en-GB" sz="1800" dirty="0">
              <a:solidFill>
                <a:srgbClr val="00206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2140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D5E736E4-3EE1-4512-8E0C-831E7A4C6655}"/>
              </a:ext>
            </a:extLst>
          </p:cNvPr>
          <p:cNvSpPr/>
          <p:nvPr/>
        </p:nvSpPr>
        <p:spPr>
          <a:xfrm>
            <a:off x="6624220" y="947018"/>
            <a:ext cx="4873841" cy="1806456"/>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PE</a:t>
            </a:r>
          </a:p>
          <a:p>
            <a:r>
              <a:rPr lang="en-GB" dirty="0">
                <a:solidFill>
                  <a:srgbClr val="002060"/>
                </a:solidFill>
              </a:rPr>
              <a:t>Our PE focuses this term are:</a:t>
            </a:r>
          </a:p>
          <a:p>
            <a:r>
              <a:rPr lang="en-GB" sz="1800" b="0" i="0" dirty="0">
                <a:solidFill>
                  <a:srgbClr val="000000"/>
                </a:solidFill>
                <a:effectLst/>
                <a:latin typeface="Calibri" panose="020F0502020204030204" pitchFamily="34" charset="0"/>
              </a:rPr>
              <a:t>- </a:t>
            </a:r>
            <a:r>
              <a:rPr lang="en-GB" sz="1800" b="0" i="0" dirty="0">
                <a:solidFill>
                  <a:srgbClr val="002060"/>
                </a:solidFill>
                <a:effectLst/>
              </a:rPr>
              <a:t>Games – Striking and fielding </a:t>
            </a:r>
            <a:r>
              <a:rPr lang="en-GB" dirty="0">
                <a:solidFill>
                  <a:srgbClr val="002060"/>
                </a:solidFill>
              </a:rPr>
              <a:t>(</a:t>
            </a:r>
            <a:r>
              <a:rPr lang="en-GB" sz="1800" b="0" i="0" dirty="0">
                <a:solidFill>
                  <a:srgbClr val="002060"/>
                </a:solidFill>
                <a:effectLst/>
              </a:rPr>
              <a:t>Cricket)</a:t>
            </a:r>
          </a:p>
          <a:p>
            <a:r>
              <a:rPr lang="en-GB" dirty="0">
                <a:solidFill>
                  <a:srgbClr val="002060"/>
                </a:solidFill>
              </a:rPr>
              <a:t>-</a:t>
            </a:r>
            <a:r>
              <a:rPr lang="en-GB" sz="1800" b="0" i="0" dirty="0">
                <a:solidFill>
                  <a:srgbClr val="002060"/>
                </a:solidFill>
                <a:effectLst/>
              </a:rPr>
              <a:t> Athletics (Skills) </a:t>
            </a:r>
            <a:endParaRPr lang="en-GB" b="0" i="0" dirty="0">
              <a:solidFill>
                <a:srgbClr val="002060"/>
              </a:solidFill>
              <a:effectLst/>
            </a:endParaRPr>
          </a:p>
        </p:txBody>
      </p:sp>
      <p:sp>
        <p:nvSpPr>
          <p:cNvPr id="4" name="Rectangle: Rounded Corners 3">
            <a:extLst>
              <a:ext uri="{FF2B5EF4-FFF2-40B4-BE49-F238E27FC236}">
                <a16:creationId xmlns:a16="http://schemas.microsoft.com/office/drawing/2014/main" id="{7DB12BD3-11F7-4376-BE6C-E3B9C9163A1C}"/>
              </a:ext>
            </a:extLst>
          </p:cNvPr>
          <p:cNvSpPr/>
          <p:nvPr/>
        </p:nvSpPr>
        <p:spPr>
          <a:xfrm>
            <a:off x="6624220" y="3284738"/>
            <a:ext cx="4873841" cy="2237173"/>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RE</a:t>
            </a:r>
          </a:p>
          <a:p>
            <a:r>
              <a:rPr lang="en-GB" dirty="0">
                <a:solidFill>
                  <a:srgbClr val="002060"/>
                </a:solidFill>
              </a:rPr>
              <a:t>Our key questions for RE this term are:</a:t>
            </a:r>
          </a:p>
          <a:p>
            <a:pPr marL="285750" indent="-285750">
              <a:buFontTx/>
              <a:buChar char="-"/>
            </a:pPr>
            <a:r>
              <a:rPr lang="en-GB" sz="1800" b="0" i="0" dirty="0">
                <a:solidFill>
                  <a:srgbClr val="002060"/>
                </a:solidFill>
                <a:effectLst/>
              </a:rPr>
              <a:t>What kind of world did Jesus want? </a:t>
            </a:r>
          </a:p>
          <a:p>
            <a:pPr marL="285750" indent="-285750">
              <a:buFontTx/>
              <a:buChar char="-"/>
            </a:pPr>
            <a:r>
              <a:rPr lang="en-GB" b="0" i="0" dirty="0">
                <a:solidFill>
                  <a:srgbClr val="002060"/>
                </a:solidFill>
                <a:effectLst/>
              </a:rPr>
              <a:t>How and why do people try to make the world a better place?</a:t>
            </a:r>
            <a:endParaRPr lang="en-GB" dirty="0">
              <a:solidFill>
                <a:srgbClr val="002060"/>
              </a:solidFill>
            </a:endParaRPr>
          </a:p>
        </p:txBody>
      </p:sp>
      <p:sp>
        <p:nvSpPr>
          <p:cNvPr id="5" name="Rectangle: Rounded Corners 4">
            <a:extLst>
              <a:ext uri="{FF2B5EF4-FFF2-40B4-BE49-F238E27FC236}">
                <a16:creationId xmlns:a16="http://schemas.microsoft.com/office/drawing/2014/main" id="{93CC227F-55FF-4ADD-A15C-F236A580458D}"/>
              </a:ext>
            </a:extLst>
          </p:cNvPr>
          <p:cNvSpPr/>
          <p:nvPr/>
        </p:nvSpPr>
        <p:spPr>
          <a:xfrm>
            <a:off x="385715" y="1588055"/>
            <a:ext cx="5802753" cy="318942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Geography</a:t>
            </a:r>
          </a:p>
          <a:p>
            <a:r>
              <a:rPr lang="en-GB" dirty="0">
                <a:solidFill>
                  <a:srgbClr val="002060"/>
                </a:solidFill>
              </a:rPr>
              <a:t>Our geography project is called R</a:t>
            </a:r>
            <a:r>
              <a:rPr lang="en-GB" sz="1800" i="0" dirty="0">
                <a:solidFill>
                  <a:srgbClr val="002060"/>
                </a:solidFill>
                <a:effectLst/>
              </a:rPr>
              <a:t>ocks, Relics and Rumbles</a:t>
            </a:r>
            <a:r>
              <a:rPr lang="en-GB" dirty="0">
                <a:solidFill>
                  <a:srgbClr val="002060"/>
                </a:solidFill>
              </a:rPr>
              <a:t>.</a:t>
            </a:r>
          </a:p>
          <a:p>
            <a:endParaRPr lang="en-GB" b="0" i="0" dirty="0">
              <a:solidFill>
                <a:srgbClr val="303030"/>
              </a:solidFill>
              <a:effectLst/>
              <a:latin typeface="Lato" panose="020F0502020204030203" pitchFamily="34" charset="0"/>
            </a:endParaRPr>
          </a:p>
          <a:p>
            <a:r>
              <a:rPr lang="en-GB" b="0" i="0" dirty="0">
                <a:solidFill>
                  <a:srgbClr val="002060"/>
                </a:solidFill>
                <a:effectLst/>
              </a:rPr>
              <a:t>Children will learn about the features and characteristics of Earth's layers, including a detailed exploration of volcanic, tectonic and seismic activity.</a:t>
            </a:r>
            <a:endParaRPr lang="en-GB" dirty="0">
              <a:solidFill>
                <a:srgbClr val="002060"/>
              </a:solidFill>
            </a:endParaRPr>
          </a:p>
        </p:txBody>
      </p:sp>
    </p:spTree>
    <p:extLst>
      <p:ext uri="{BB962C8B-B14F-4D97-AF65-F5344CB8AC3E}">
        <p14:creationId xmlns:p14="http://schemas.microsoft.com/office/powerpoint/2010/main" val="2834874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693939" y="772357"/>
            <a:ext cx="4873841" cy="474955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Art</a:t>
            </a:r>
          </a:p>
          <a:p>
            <a:r>
              <a:rPr lang="en-GB" dirty="0">
                <a:solidFill>
                  <a:srgbClr val="002060"/>
                </a:solidFill>
              </a:rPr>
              <a:t>Our art projects this term are:</a:t>
            </a:r>
          </a:p>
          <a:p>
            <a:endParaRPr lang="en-GB" dirty="0">
              <a:solidFill>
                <a:srgbClr val="002060"/>
              </a:solidFill>
            </a:endParaRPr>
          </a:p>
          <a:p>
            <a:pPr marL="285750" indent="-285750">
              <a:buFontTx/>
              <a:buChar char="-"/>
            </a:pPr>
            <a:r>
              <a:rPr lang="en-GB" sz="1800" b="0" i="0" dirty="0">
                <a:solidFill>
                  <a:srgbClr val="002060"/>
                </a:solidFill>
                <a:effectLst/>
                <a:latin typeface="Calibri" panose="020F0502020204030204" pitchFamily="34" charset="0"/>
              </a:rPr>
              <a:t>People and places </a:t>
            </a:r>
          </a:p>
          <a:p>
            <a:pPr marL="285750" indent="-285750">
              <a:buFontTx/>
              <a:buChar char="-"/>
            </a:pPr>
            <a:endParaRPr lang="en-GB" dirty="0">
              <a:solidFill>
                <a:srgbClr val="000000"/>
              </a:solidFill>
              <a:latin typeface="Calibri" panose="020F0502020204030204" pitchFamily="34" charset="0"/>
            </a:endParaRPr>
          </a:p>
          <a:p>
            <a:r>
              <a:rPr lang="en-GB" b="0" i="0" dirty="0">
                <a:solidFill>
                  <a:srgbClr val="002060"/>
                </a:solidFill>
                <a:effectLst/>
              </a:rPr>
              <a:t>Children will learn about figure drawing. They will study the figure drawings and urban landscapes of the artist LS Lowry and create artwork in his style to show scenes from their school.</a:t>
            </a:r>
            <a:endParaRPr lang="en-GB" dirty="0">
              <a:solidFill>
                <a:srgbClr val="002060"/>
              </a:solidFill>
            </a:endParaRPr>
          </a:p>
          <a:p>
            <a:pPr marL="285750" indent="-285750">
              <a:buFontTx/>
              <a:buChar char="-"/>
            </a:pPr>
            <a:endParaRPr lang="en-GB" dirty="0">
              <a:solidFill>
                <a:srgbClr val="000000"/>
              </a:solidFill>
              <a:latin typeface="Calibri" panose="020F0502020204030204" pitchFamily="34" charset="0"/>
            </a:endParaRPr>
          </a:p>
          <a:p>
            <a:pPr marL="285750" indent="-285750">
              <a:buFontTx/>
              <a:buChar char="-"/>
            </a:pPr>
            <a:r>
              <a:rPr lang="en-GB" b="0" i="0" dirty="0">
                <a:solidFill>
                  <a:srgbClr val="002060"/>
                </a:solidFill>
                <a:effectLst/>
              </a:rPr>
              <a:t>Ammonite</a:t>
            </a:r>
          </a:p>
          <a:p>
            <a:pPr marL="285750" indent="-285750">
              <a:buFontTx/>
              <a:buChar char="-"/>
            </a:pPr>
            <a:endParaRPr lang="en-GB" dirty="0">
              <a:solidFill>
                <a:srgbClr val="002060"/>
              </a:solidFill>
            </a:endParaRPr>
          </a:p>
          <a:p>
            <a:r>
              <a:rPr lang="en-GB" dirty="0">
                <a:solidFill>
                  <a:srgbClr val="002060"/>
                </a:solidFill>
              </a:rPr>
              <a:t>C</a:t>
            </a:r>
            <a:r>
              <a:rPr lang="en-GB" b="0" i="0" dirty="0">
                <a:solidFill>
                  <a:srgbClr val="002060"/>
                </a:solidFill>
                <a:effectLst/>
              </a:rPr>
              <a:t>hildren will learn about artistic techniques used in sketching, printmaking and sculpture.</a:t>
            </a:r>
            <a:endParaRPr lang="en-GB" dirty="0">
              <a:solidFill>
                <a:srgbClr val="002060"/>
              </a:solidFill>
            </a:endParaRPr>
          </a:p>
        </p:txBody>
      </p:sp>
      <p:sp>
        <p:nvSpPr>
          <p:cNvPr id="12" name="Rectangle: Rounded Corners 11">
            <a:extLst>
              <a:ext uri="{FF2B5EF4-FFF2-40B4-BE49-F238E27FC236}">
                <a16:creationId xmlns:a16="http://schemas.microsoft.com/office/drawing/2014/main" id="{D5E736E4-3EE1-4512-8E0C-831E7A4C6655}"/>
              </a:ext>
            </a:extLst>
          </p:cNvPr>
          <p:cNvSpPr/>
          <p:nvPr/>
        </p:nvSpPr>
        <p:spPr>
          <a:xfrm>
            <a:off x="6624222" y="908265"/>
            <a:ext cx="4873841" cy="447773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Design &amp; Technology</a:t>
            </a:r>
          </a:p>
          <a:p>
            <a:r>
              <a:rPr lang="en-GB" dirty="0">
                <a:solidFill>
                  <a:srgbClr val="002060"/>
                </a:solidFill>
              </a:rPr>
              <a:t>Our DT project this term is </a:t>
            </a:r>
            <a:r>
              <a:rPr lang="en-GB" sz="1800" b="0" i="0" dirty="0">
                <a:solidFill>
                  <a:srgbClr val="002060"/>
                </a:solidFill>
                <a:effectLst/>
              </a:rPr>
              <a:t>Greenhouse.</a:t>
            </a:r>
          </a:p>
          <a:p>
            <a:endParaRPr lang="en-GB" dirty="0">
              <a:solidFill>
                <a:srgbClr val="002060"/>
              </a:solidFill>
            </a:endParaRPr>
          </a:p>
          <a:p>
            <a:r>
              <a:rPr lang="en-GB" dirty="0">
                <a:solidFill>
                  <a:srgbClr val="002060"/>
                </a:solidFill>
              </a:rPr>
              <a:t>C</a:t>
            </a:r>
            <a:r>
              <a:rPr lang="en-GB" b="0" i="0" dirty="0">
                <a:solidFill>
                  <a:srgbClr val="002060"/>
                </a:solidFill>
                <a:effectLst/>
              </a:rPr>
              <a:t>hildren will learn about the purpose, structure and design features of greenhouses, and compares the work of two significant greenhouse designers. They will learn techniques to strengthen structures and use tools safely. They will use their learning to design and construct a mini greenhouse.</a:t>
            </a:r>
            <a:endParaRPr lang="en-GB" sz="1800" b="0" i="0" dirty="0">
              <a:solidFill>
                <a:srgbClr val="002060"/>
              </a:solidFill>
              <a:effectLst/>
            </a:endParaRPr>
          </a:p>
        </p:txBody>
      </p:sp>
    </p:spTree>
    <p:extLst>
      <p:ext uri="{BB962C8B-B14F-4D97-AF65-F5344CB8AC3E}">
        <p14:creationId xmlns:p14="http://schemas.microsoft.com/office/powerpoint/2010/main" val="620161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0A528E85-58ED-4B55-81B0-180AF05F2876}"/>
              </a:ext>
            </a:extLst>
          </p:cNvPr>
          <p:cNvSpPr/>
          <p:nvPr/>
        </p:nvSpPr>
        <p:spPr>
          <a:xfrm>
            <a:off x="381740" y="772357"/>
            <a:ext cx="4873841" cy="198111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Computing</a:t>
            </a:r>
          </a:p>
          <a:p>
            <a:r>
              <a:rPr lang="en-GB" dirty="0">
                <a:solidFill>
                  <a:srgbClr val="002060"/>
                </a:solidFill>
              </a:rPr>
              <a:t>Our computing units this term are:</a:t>
            </a:r>
          </a:p>
          <a:p>
            <a:pPr marL="285750" indent="-285750">
              <a:buFontTx/>
              <a:buChar char="-"/>
            </a:pPr>
            <a:r>
              <a:rPr lang="en-GB" sz="1800" b="0" i="0" dirty="0">
                <a:solidFill>
                  <a:srgbClr val="002060"/>
                </a:solidFill>
                <a:effectLst/>
              </a:rPr>
              <a:t>Creating Media (Desktop publishing) </a:t>
            </a:r>
          </a:p>
          <a:p>
            <a:pPr marL="285750" indent="-285750">
              <a:buFontTx/>
              <a:buChar char="-"/>
            </a:pPr>
            <a:r>
              <a:rPr lang="en-GB" b="0" i="0" dirty="0">
                <a:solidFill>
                  <a:srgbClr val="002060"/>
                </a:solidFill>
                <a:effectLst/>
              </a:rPr>
              <a:t>Programming B - Events and actions in programs</a:t>
            </a:r>
            <a:endParaRPr lang="en-GB" dirty="0">
              <a:solidFill>
                <a:srgbClr val="002060"/>
              </a:solidFill>
            </a:endParaRPr>
          </a:p>
        </p:txBody>
      </p:sp>
      <p:sp>
        <p:nvSpPr>
          <p:cNvPr id="8" name="Rectangle: Rounded Corners 7">
            <a:extLst>
              <a:ext uri="{FF2B5EF4-FFF2-40B4-BE49-F238E27FC236}">
                <a16:creationId xmlns:a16="http://schemas.microsoft.com/office/drawing/2014/main" id="{B418C72C-4A39-4AAD-9CFF-79AA4D7C9F92}"/>
              </a:ext>
            </a:extLst>
          </p:cNvPr>
          <p:cNvSpPr/>
          <p:nvPr/>
        </p:nvSpPr>
        <p:spPr>
          <a:xfrm>
            <a:off x="6624220" y="772357"/>
            <a:ext cx="4873841" cy="198111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Music</a:t>
            </a:r>
          </a:p>
          <a:p>
            <a:r>
              <a:rPr lang="en-GB" dirty="0">
                <a:solidFill>
                  <a:srgbClr val="002060"/>
                </a:solidFill>
              </a:rPr>
              <a:t>Our music unit this term is:</a:t>
            </a:r>
          </a:p>
          <a:p>
            <a:pPr rtl="0" fontAlgn="base"/>
            <a:r>
              <a:rPr lang="en-GB" sz="1800" b="0" i="0" dirty="0">
                <a:solidFill>
                  <a:srgbClr val="002060"/>
                </a:solidFill>
                <a:effectLst/>
              </a:rPr>
              <a:t>- BBC Ten Pieces – Carmina Burana – Carl Orff </a:t>
            </a:r>
            <a:endParaRPr lang="en-GB" b="0" i="0" dirty="0">
              <a:solidFill>
                <a:srgbClr val="002060"/>
              </a:solidFill>
              <a:effectLst/>
            </a:endParaRPr>
          </a:p>
          <a:p>
            <a:pPr rtl="0" fontAlgn="base"/>
            <a:r>
              <a:rPr lang="en-GB" sz="1800" b="0" i="0" dirty="0">
                <a:solidFill>
                  <a:srgbClr val="002060"/>
                </a:solidFill>
                <a:effectLst/>
              </a:rPr>
              <a:t>(20</a:t>
            </a:r>
            <a:r>
              <a:rPr lang="en-GB" sz="1800" b="0" i="0" baseline="30000" dirty="0">
                <a:solidFill>
                  <a:srgbClr val="002060"/>
                </a:solidFill>
                <a:effectLst/>
              </a:rPr>
              <a:t>th</a:t>
            </a:r>
            <a:r>
              <a:rPr lang="en-GB" sz="1800" b="0" i="0" dirty="0">
                <a:solidFill>
                  <a:srgbClr val="002060"/>
                </a:solidFill>
                <a:effectLst/>
              </a:rPr>
              <a:t> Century) </a:t>
            </a:r>
            <a:endParaRPr lang="en-GB" b="0" i="0" dirty="0">
              <a:solidFill>
                <a:srgbClr val="002060"/>
              </a:solidFill>
              <a:effectLst/>
            </a:endParaRPr>
          </a:p>
          <a:p>
            <a:endParaRPr lang="en-GB" dirty="0">
              <a:solidFill>
                <a:srgbClr val="002060"/>
              </a:solidFill>
            </a:endParaRPr>
          </a:p>
        </p:txBody>
      </p:sp>
      <p:sp>
        <p:nvSpPr>
          <p:cNvPr id="4" name="Rectangle: Rounded Corners 3">
            <a:extLst>
              <a:ext uri="{FF2B5EF4-FFF2-40B4-BE49-F238E27FC236}">
                <a16:creationId xmlns:a16="http://schemas.microsoft.com/office/drawing/2014/main" id="{68CE914D-439A-421C-9B65-404EAC50CAE6}"/>
              </a:ext>
            </a:extLst>
          </p:cNvPr>
          <p:cNvSpPr/>
          <p:nvPr/>
        </p:nvSpPr>
        <p:spPr>
          <a:xfrm>
            <a:off x="6624219" y="3155696"/>
            <a:ext cx="4873841" cy="2269059"/>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PSHE</a:t>
            </a:r>
          </a:p>
          <a:p>
            <a:r>
              <a:rPr lang="en-GB" dirty="0">
                <a:solidFill>
                  <a:srgbClr val="002060"/>
                </a:solidFill>
              </a:rPr>
              <a:t>Our</a:t>
            </a:r>
            <a:r>
              <a:rPr lang="en-GB" dirty="0">
                <a:solidFill>
                  <a:srgbClr val="002060"/>
                </a:solidFill>
                <a:latin typeface="Calibri" panose="020F0502020204030204" pitchFamily="34" charset="0"/>
              </a:rPr>
              <a:t> PSHE units this term are:</a:t>
            </a:r>
          </a:p>
          <a:p>
            <a:pPr marL="285750" indent="-285750">
              <a:buFontTx/>
              <a:buChar char="-"/>
            </a:pPr>
            <a:r>
              <a:rPr lang="en-GB" dirty="0">
                <a:solidFill>
                  <a:srgbClr val="002060"/>
                </a:solidFill>
                <a:latin typeface="Calibri" panose="020F0502020204030204" pitchFamily="34" charset="0"/>
              </a:rPr>
              <a:t>Relationships</a:t>
            </a:r>
          </a:p>
          <a:p>
            <a:pPr marL="285750" indent="-285750">
              <a:buFontTx/>
              <a:buChar char="-"/>
            </a:pPr>
            <a:r>
              <a:rPr lang="en-GB" dirty="0">
                <a:solidFill>
                  <a:srgbClr val="002060"/>
                </a:solidFill>
                <a:latin typeface="Calibri" panose="020F0502020204030204" pitchFamily="34" charset="0"/>
              </a:rPr>
              <a:t>Changing Me</a:t>
            </a:r>
          </a:p>
          <a:p>
            <a:pPr marL="285750" indent="-285750">
              <a:buFontTx/>
              <a:buChar char="-"/>
            </a:pPr>
            <a:endParaRPr lang="en-GB" dirty="0">
              <a:solidFill>
                <a:srgbClr val="002060"/>
              </a:solidFill>
              <a:latin typeface="Calibri" panose="020F0502020204030204" pitchFamily="34" charset="0"/>
            </a:endParaRPr>
          </a:p>
          <a:p>
            <a:r>
              <a:rPr lang="en-GB" dirty="0">
                <a:solidFill>
                  <a:srgbClr val="002060"/>
                </a:solidFill>
              </a:rPr>
              <a:t>Children also take part in </a:t>
            </a:r>
            <a:r>
              <a:rPr lang="en-GB" b="0" i="0" dirty="0">
                <a:solidFill>
                  <a:srgbClr val="002060"/>
                </a:solidFill>
                <a:effectLst/>
              </a:rPr>
              <a:t>Commando Joes - Nellie Bly.</a:t>
            </a:r>
            <a:endParaRPr lang="en-GB" dirty="0">
              <a:solidFill>
                <a:srgbClr val="002060"/>
              </a:solidFill>
            </a:endParaRPr>
          </a:p>
        </p:txBody>
      </p:sp>
      <p:sp>
        <p:nvSpPr>
          <p:cNvPr id="5" name="Rectangle: Rounded Corners 4">
            <a:extLst>
              <a:ext uri="{FF2B5EF4-FFF2-40B4-BE49-F238E27FC236}">
                <a16:creationId xmlns:a16="http://schemas.microsoft.com/office/drawing/2014/main" id="{AB369D65-FD77-4C0C-B436-CB3DB88CC937}"/>
              </a:ext>
            </a:extLst>
          </p:cNvPr>
          <p:cNvSpPr/>
          <p:nvPr/>
        </p:nvSpPr>
        <p:spPr>
          <a:xfrm>
            <a:off x="381739" y="3515292"/>
            <a:ext cx="4873841" cy="1806721"/>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err="1">
                <a:solidFill>
                  <a:srgbClr val="002060"/>
                </a:solidFill>
              </a:rPr>
              <a:t>MfL</a:t>
            </a:r>
            <a:r>
              <a:rPr lang="en-GB" b="1" dirty="0">
                <a:solidFill>
                  <a:srgbClr val="002060"/>
                </a:solidFill>
              </a:rPr>
              <a:t> (French)</a:t>
            </a:r>
          </a:p>
          <a:p>
            <a:r>
              <a:rPr lang="en-GB" dirty="0">
                <a:solidFill>
                  <a:srgbClr val="002060"/>
                </a:solidFill>
              </a:rPr>
              <a:t>Our French units this term are:</a:t>
            </a:r>
          </a:p>
          <a:p>
            <a:pPr marL="285750" indent="-285750">
              <a:buFontTx/>
              <a:buChar char="-"/>
            </a:pPr>
            <a:r>
              <a:rPr lang="en-GB" sz="1800" b="0" i="0" dirty="0">
                <a:solidFill>
                  <a:srgbClr val="002060"/>
                </a:solidFill>
                <a:effectLst/>
              </a:rPr>
              <a:t>Fruit and vegetables/Hungry Giant </a:t>
            </a:r>
          </a:p>
          <a:p>
            <a:pPr marL="285750" indent="-285750">
              <a:buFontTx/>
              <a:buChar char="-"/>
            </a:pPr>
            <a:r>
              <a:rPr lang="en-GB" sz="1800" b="0" i="0" dirty="0">
                <a:solidFill>
                  <a:srgbClr val="002060"/>
                </a:solidFill>
                <a:effectLst/>
              </a:rPr>
              <a:t>Going on a picnic/Aliens in France </a:t>
            </a:r>
            <a:endParaRPr lang="en-GB" dirty="0">
              <a:solidFill>
                <a:srgbClr val="002060"/>
              </a:solidFill>
            </a:endParaRPr>
          </a:p>
        </p:txBody>
      </p:sp>
    </p:spTree>
    <p:extLst>
      <p:ext uri="{BB962C8B-B14F-4D97-AF65-F5344CB8AC3E}">
        <p14:creationId xmlns:p14="http://schemas.microsoft.com/office/powerpoint/2010/main" val="1599509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381740" y="772357"/>
            <a:ext cx="4873841" cy="474955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English</a:t>
            </a:r>
          </a:p>
          <a:p>
            <a:r>
              <a:rPr lang="en-GB" dirty="0">
                <a:solidFill>
                  <a:srgbClr val="002060"/>
                </a:solidFill>
              </a:rPr>
              <a:t>Our core texts/film units for writing are:</a:t>
            </a:r>
          </a:p>
          <a:p>
            <a:pPr marL="285750" indent="-285750">
              <a:buFontTx/>
              <a:buChar char="-"/>
            </a:pPr>
            <a:r>
              <a:rPr lang="en-GB" sz="1800" b="0" i="0" dirty="0">
                <a:solidFill>
                  <a:srgbClr val="002060"/>
                </a:solidFill>
                <a:effectLst/>
                <a:latin typeface="Calibri" panose="020F0502020204030204" pitchFamily="34" charset="0"/>
                <a:cs typeface="Calibri" panose="020F0502020204030204" pitchFamily="34" charset="0"/>
              </a:rPr>
              <a:t>Hello Lighthouse – Sophie Blackall </a:t>
            </a:r>
          </a:p>
          <a:p>
            <a:pPr marL="285750" indent="-285750">
              <a:buFontTx/>
              <a:buChar char="-"/>
            </a:pPr>
            <a:r>
              <a:rPr lang="en-GB" sz="1800" b="0" i="0" dirty="0">
                <a:solidFill>
                  <a:srgbClr val="002060"/>
                </a:solidFill>
                <a:effectLst/>
                <a:latin typeface="Calibri" panose="020F0502020204030204" pitchFamily="34" charset="0"/>
                <a:cs typeface="Calibri" panose="020F0502020204030204" pitchFamily="34" charset="0"/>
              </a:rPr>
              <a:t>Lights on - Cotton Rock – David Litchfield</a:t>
            </a:r>
          </a:p>
          <a:p>
            <a:pPr marL="285750" indent="-285750">
              <a:buFontTx/>
              <a:buChar char="-"/>
            </a:pPr>
            <a:r>
              <a:rPr lang="en-GB" dirty="0">
                <a:solidFill>
                  <a:srgbClr val="002060"/>
                </a:solidFill>
                <a:latin typeface="Calibri" panose="020F0502020204030204" pitchFamily="34" charset="0"/>
                <a:cs typeface="Calibri" panose="020F0502020204030204" pitchFamily="34" charset="0"/>
              </a:rPr>
              <a:t>Invasions</a:t>
            </a:r>
          </a:p>
          <a:p>
            <a:pPr marL="285750" indent="-285750">
              <a:buFontTx/>
              <a:buChar char="-"/>
            </a:pPr>
            <a:r>
              <a:rPr lang="en-GB" sz="1800" b="0" i="0" dirty="0">
                <a:solidFill>
                  <a:srgbClr val="002060"/>
                </a:solidFill>
                <a:effectLst/>
                <a:latin typeface="Calibri" panose="020F0502020204030204" pitchFamily="34" charset="0"/>
                <a:cs typeface="Calibri" panose="020F0502020204030204" pitchFamily="34" charset="0"/>
              </a:rPr>
              <a:t>For the Birds </a:t>
            </a:r>
            <a:endParaRPr lang="en-GB" b="0" i="0" dirty="0">
              <a:solidFill>
                <a:srgbClr val="002060"/>
              </a:solidFill>
              <a:effectLst/>
              <a:latin typeface="Calibri" panose="020F0502020204030204" pitchFamily="34" charset="0"/>
              <a:cs typeface="Calibri" panose="020F0502020204030204" pitchFamily="34" charset="0"/>
            </a:endParaRPr>
          </a:p>
          <a:p>
            <a:endParaRPr lang="en-GB" dirty="0">
              <a:solidFill>
                <a:srgbClr val="002060"/>
              </a:solidFill>
            </a:endParaRPr>
          </a:p>
          <a:p>
            <a:pPr marL="285750" indent="-285750">
              <a:buFontTx/>
              <a:buChar char="-"/>
            </a:pPr>
            <a:endParaRPr lang="en-GB" dirty="0">
              <a:solidFill>
                <a:srgbClr val="002060"/>
              </a:solidFill>
            </a:endParaRPr>
          </a:p>
          <a:p>
            <a:r>
              <a:rPr lang="en-GB" dirty="0">
                <a:solidFill>
                  <a:srgbClr val="002060"/>
                </a:solidFill>
              </a:rPr>
              <a:t>We learn to write a range of different text types including:</a:t>
            </a:r>
          </a:p>
          <a:p>
            <a:pPr marL="285750" indent="-285750">
              <a:buFontTx/>
              <a:buChar char="-"/>
            </a:pPr>
            <a:r>
              <a:rPr lang="en-GB" dirty="0">
                <a:solidFill>
                  <a:srgbClr val="002060"/>
                </a:solidFill>
              </a:rPr>
              <a:t>Narrative</a:t>
            </a:r>
          </a:p>
          <a:p>
            <a:pPr marL="285750" indent="-285750">
              <a:buFontTx/>
              <a:buChar char="-"/>
            </a:pPr>
            <a:r>
              <a:rPr lang="en-GB" dirty="0">
                <a:solidFill>
                  <a:srgbClr val="002060"/>
                </a:solidFill>
              </a:rPr>
              <a:t>Setting description</a:t>
            </a:r>
          </a:p>
          <a:p>
            <a:pPr marL="285750" indent="-285750">
              <a:buFontTx/>
              <a:buChar char="-"/>
            </a:pPr>
            <a:r>
              <a:rPr lang="en-GB" dirty="0">
                <a:solidFill>
                  <a:srgbClr val="002060"/>
                </a:solidFill>
              </a:rPr>
              <a:t>Persuasive letter</a:t>
            </a:r>
          </a:p>
          <a:p>
            <a:pPr marL="285750" indent="-285750">
              <a:buFontTx/>
              <a:buChar char="-"/>
            </a:pPr>
            <a:r>
              <a:rPr lang="en-GB" dirty="0">
                <a:solidFill>
                  <a:srgbClr val="002060"/>
                </a:solidFill>
              </a:rPr>
              <a:t>Non-chronological report</a:t>
            </a:r>
          </a:p>
          <a:p>
            <a:pPr marL="285750" indent="-285750">
              <a:buFontTx/>
              <a:buChar char="-"/>
            </a:pPr>
            <a:endParaRPr lang="en-GB" dirty="0">
              <a:solidFill>
                <a:srgbClr val="002060"/>
              </a:solidFill>
            </a:endParaRPr>
          </a:p>
        </p:txBody>
      </p:sp>
      <p:sp>
        <p:nvSpPr>
          <p:cNvPr id="11" name="Rectangle: Rounded Corners 10">
            <a:extLst>
              <a:ext uri="{FF2B5EF4-FFF2-40B4-BE49-F238E27FC236}">
                <a16:creationId xmlns:a16="http://schemas.microsoft.com/office/drawing/2014/main" id="{208994E1-9561-42EA-8C11-66A8F07E593D}"/>
              </a:ext>
            </a:extLst>
          </p:cNvPr>
          <p:cNvSpPr/>
          <p:nvPr/>
        </p:nvSpPr>
        <p:spPr>
          <a:xfrm>
            <a:off x="6624221" y="772358"/>
            <a:ext cx="4873841" cy="163349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Hooks and Trips</a:t>
            </a:r>
          </a:p>
          <a:p>
            <a:pPr marL="285750" indent="-285750" rtl="0" fontAlgn="base">
              <a:buFontTx/>
              <a:buChar char="-"/>
            </a:pPr>
            <a:r>
              <a:rPr lang="en-GB" sz="1800" b="0" i="0" dirty="0">
                <a:solidFill>
                  <a:srgbClr val="002060"/>
                </a:solidFill>
                <a:effectLst/>
                <a:latin typeface="Calibri" panose="020F0502020204030204" pitchFamily="34" charset="0"/>
              </a:rPr>
              <a:t>Stone Age to Iron Age workshop</a:t>
            </a:r>
          </a:p>
          <a:p>
            <a:pPr marL="285750" indent="-285750" rtl="0" fontAlgn="base">
              <a:buFontTx/>
              <a:buChar char="-"/>
            </a:pPr>
            <a:r>
              <a:rPr lang="en-GB" sz="1800" b="0" i="0" dirty="0">
                <a:solidFill>
                  <a:srgbClr val="002060"/>
                </a:solidFill>
                <a:effectLst/>
                <a:latin typeface="Calibri" panose="020F0502020204030204" pitchFamily="34" charset="0"/>
              </a:rPr>
              <a:t>St </a:t>
            </a:r>
            <a:r>
              <a:rPr lang="en-GB" sz="1800" b="0" i="0" dirty="0" err="1">
                <a:solidFill>
                  <a:srgbClr val="002060"/>
                </a:solidFill>
                <a:effectLst/>
                <a:latin typeface="Calibri" panose="020F0502020204030204" pitchFamily="34" charset="0"/>
              </a:rPr>
              <a:t>Barnabus</a:t>
            </a:r>
            <a:r>
              <a:rPr lang="en-GB" sz="1800" b="0" i="0" dirty="0">
                <a:solidFill>
                  <a:srgbClr val="002060"/>
                </a:solidFill>
                <a:effectLst/>
                <a:latin typeface="Calibri" panose="020F0502020204030204" pitchFamily="34" charset="0"/>
              </a:rPr>
              <a:t> Church – Christmas experience </a:t>
            </a:r>
            <a:endParaRPr lang="en-GB" b="0" i="0" dirty="0">
              <a:solidFill>
                <a:srgbClr val="002060"/>
              </a:solidFill>
              <a:effectLst/>
              <a:latin typeface="Segoe UI" panose="020B0502040204020203" pitchFamily="34" charset="0"/>
            </a:endParaRPr>
          </a:p>
          <a:p>
            <a:endParaRPr lang="en-GB" dirty="0">
              <a:solidFill>
                <a:srgbClr val="002060"/>
              </a:solidFill>
            </a:endParaRPr>
          </a:p>
        </p:txBody>
      </p:sp>
      <p:sp>
        <p:nvSpPr>
          <p:cNvPr id="12" name="Rectangle: Rounded Corners 11">
            <a:extLst>
              <a:ext uri="{FF2B5EF4-FFF2-40B4-BE49-F238E27FC236}">
                <a16:creationId xmlns:a16="http://schemas.microsoft.com/office/drawing/2014/main" id="{D5E736E4-3EE1-4512-8E0C-831E7A4C6655}"/>
              </a:ext>
            </a:extLst>
          </p:cNvPr>
          <p:cNvSpPr/>
          <p:nvPr/>
        </p:nvSpPr>
        <p:spPr>
          <a:xfrm>
            <a:off x="6624220" y="2612253"/>
            <a:ext cx="4873841" cy="290965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Maths</a:t>
            </a:r>
          </a:p>
          <a:p>
            <a:r>
              <a:rPr lang="en-GB" dirty="0">
                <a:solidFill>
                  <a:srgbClr val="002060"/>
                </a:solidFill>
              </a:rPr>
              <a:t>Our unit overviews for maths are:</a:t>
            </a:r>
          </a:p>
          <a:p>
            <a:pPr marL="285750" indent="-285750">
              <a:buFontTx/>
              <a:buChar char="-"/>
            </a:pPr>
            <a:r>
              <a:rPr lang="en-GB" dirty="0">
                <a:solidFill>
                  <a:srgbClr val="002060"/>
                </a:solidFill>
              </a:rPr>
              <a:t>Number and Place Value</a:t>
            </a:r>
          </a:p>
          <a:p>
            <a:pPr marL="285750" indent="-285750">
              <a:buFontTx/>
              <a:buChar char="-"/>
            </a:pPr>
            <a:r>
              <a:rPr lang="en-GB" dirty="0">
                <a:solidFill>
                  <a:srgbClr val="002060"/>
                </a:solidFill>
              </a:rPr>
              <a:t>Geometry – Properties of shapes</a:t>
            </a:r>
          </a:p>
          <a:p>
            <a:pPr marL="285750" indent="-285750">
              <a:buFontTx/>
              <a:buChar char="-"/>
            </a:pPr>
            <a:r>
              <a:rPr lang="en-GB" dirty="0">
                <a:solidFill>
                  <a:srgbClr val="002060"/>
                </a:solidFill>
              </a:rPr>
              <a:t>Addition and Subtraction (mental methods)</a:t>
            </a:r>
          </a:p>
          <a:p>
            <a:pPr marL="285750" indent="-285750">
              <a:buFontTx/>
              <a:buChar char="-"/>
            </a:pPr>
            <a:r>
              <a:rPr lang="en-GB" dirty="0">
                <a:solidFill>
                  <a:srgbClr val="002060"/>
                </a:solidFill>
              </a:rPr>
              <a:t>Multiplication and Division (times tables)</a:t>
            </a:r>
          </a:p>
        </p:txBody>
      </p:sp>
    </p:spTree>
    <p:extLst>
      <p:ext uri="{BB962C8B-B14F-4D97-AF65-F5344CB8AC3E}">
        <p14:creationId xmlns:p14="http://schemas.microsoft.com/office/powerpoint/2010/main" val="22368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280319" y="1399080"/>
            <a:ext cx="5608094" cy="351196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Science</a:t>
            </a:r>
          </a:p>
          <a:p>
            <a:r>
              <a:rPr lang="en-GB" dirty="0">
                <a:solidFill>
                  <a:srgbClr val="002060"/>
                </a:solidFill>
              </a:rPr>
              <a:t>Our science project for this term is Forces and Magnets.</a:t>
            </a:r>
          </a:p>
          <a:p>
            <a:endParaRPr lang="en-GB" dirty="0">
              <a:solidFill>
                <a:srgbClr val="002060"/>
              </a:solidFill>
            </a:endParaRPr>
          </a:p>
          <a:p>
            <a:r>
              <a:rPr lang="en-GB" dirty="0">
                <a:solidFill>
                  <a:srgbClr val="002060"/>
                </a:solidFill>
              </a:rPr>
              <a:t>C</a:t>
            </a:r>
            <a:r>
              <a:rPr lang="en-GB" b="0" i="0" dirty="0">
                <a:solidFill>
                  <a:srgbClr val="002060"/>
                </a:solidFill>
                <a:effectLst/>
              </a:rPr>
              <a:t>hildren will learn about contact and non-contact forces, including friction and magnetism. They will investigate frictional and magnetic forces, and identify parts of a magnet and magnetic materials.</a:t>
            </a:r>
            <a:endParaRPr lang="en-GB" dirty="0">
              <a:solidFill>
                <a:srgbClr val="002060"/>
              </a:solidFill>
            </a:endParaRPr>
          </a:p>
        </p:txBody>
      </p:sp>
      <p:sp>
        <p:nvSpPr>
          <p:cNvPr id="4" name="Rectangle: Rounded Corners 3">
            <a:extLst>
              <a:ext uri="{FF2B5EF4-FFF2-40B4-BE49-F238E27FC236}">
                <a16:creationId xmlns:a16="http://schemas.microsoft.com/office/drawing/2014/main" id="{56BD3924-98D6-48CB-B98B-A0B294D12594}"/>
              </a:ext>
            </a:extLst>
          </p:cNvPr>
          <p:cNvSpPr/>
          <p:nvPr/>
        </p:nvSpPr>
        <p:spPr>
          <a:xfrm>
            <a:off x="6303588" y="772357"/>
            <a:ext cx="5295729" cy="490925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Reading</a:t>
            </a:r>
          </a:p>
          <a:p>
            <a:r>
              <a:rPr lang="en-GB" dirty="0">
                <a:solidFill>
                  <a:srgbClr val="002060"/>
                </a:solidFill>
              </a:rPr>
              <a:t>Our Reading Rocks lessons are based around Fred’s Teaching. </a:t>
            </a:r>
          </a:p>
          <a:p>
            <a:endParaRPr lang="en-GB" dirty="0">
              <a:solidFill>
                <a:srgbClr val="002060"/>
              </a:solidFill>
            </a:endParaRPr>
          </a:p>
          <a:p>
            <a:r>
              <a:rPr lang="en-GB" dirty="0">
                <a:solidFill>
                  <a:srgbClr val="002060"/>
                </a:solidFill>
              </a:rPr>
              <a:t>The children will be reading extracts from a variety of texts including:</a:t>
            </a:r>
          </a:p>
          <a:p>
            <a:pPr>
              <a:lnSpc>
                <a:spcPct val="107000"/>
              </a:lnSpc>
              <a:spcAft>
                <a:spcPts val="800"/>
              </a:spcAft>
            </a:pPr>
            <a:r>
              <a:rPr lang="en-US" sz="1800" dirty="0">
                <a:solidFill>
                  <a:srgbClr val="002060"/>
                </a:solidFill>
                <a:effectLst/>
                <a:ea typeface="Calibri" panose="020F0502020204030204" pitchFamily="34" charset="0"/>
                <a:cs typeface="Times New Roman" panose="02020603050405020304" pitchFamily="18" charset="0"/>
              </a:rPr>
              <a:t>-  George’s Marvellous Medicine by Roald Dahl</a:t>
            </a:r>
            <a:endParaRPr lang="en-GB" sz="1800" dirty="0">
              <a:solidFill>
                <a:srgbClr val="002060"/>
              </a:solidFill>
              <a:effectLst/>
              <a:ea typeface="Calibri" panose="020F0502020204030204" pitchFamily="34" charset="0"/>
              <a:cs typeface="Times New Roman" panose="02020603050405020304" pitchFamily="18" charset="0"/>
            </a:endParaRPr>
          </a:p>
          <a:p>
            <a:pPr marL="285750" indent="-285750">
              <a:lnSpc>
                <a:spcPct val="107000"/>
              </a:lnSpc>
              <a:spcAft>
                <a:spcPts val="800"/>
              </a:spcAft>
              <a:buFontTx/>
              <a:buChar char="-"/>
            </a:pPr>
            <a:r>
              <a:rPr lang="en-US" sz="1800" dirty="0">
                <a:solidFill>
                  <a:srgbClr val="002060"/>
                </a:solidFill>
                <a:effectLst/>
                <a:ea typeface="Calibri" panose="020F0502020204030204" pitchFamily="34" charset="0"/>
                <a:cs typeface="Times New Roman" panose="02020603050405020304" pitchFamily="18" charset="0"/>
              </a:rPr>
              <a:t>Rain </a:t>
            </a:r>
            <a:r>
              <a:rPr lang="en-US" dirty="0">
                <a:solidFill>
                  <a:srgbClr val="002060"/>
                </a:solidFill>
                <a:ea typeface="Calibri" panose="020F0502020204030204" pitchFamily="34" charset="0"/>
                <a:cs typeface="Times New Roman" panose="02020603050405020304" pitchFamily="18" charset="0"/>
              </a:rPr>
              <a:t>before rainbows</a:t>
            </a:r>
          </a:p>
          <a:p>
            <a:pPr marL="285750" indent="-285750">
              <a:lnSpc>
                <a:spcPct val="107000"/>
              </a:lnSpc>
              <a:spcAft>
                <a:spcPts val="800"/>
              </a:spcAft>
              <a:buFontTx/>
              <a:buChar char="-"/>
            </a:pPr>
            <a:r>
              <a:rPr lang="en-GB" sz="1800" dirty="0">
                <a:solidFill>
                  <a:srgbClr val="002060"/>
                </a:solidFill>
                <a:effectLst/>
                <a:ea typeface="Calibri" panose="020F0502020204030204" pitchFamily="34" charset="0"/>
                <a:cs typeface="Times New Roman" panose="02020603050405020304" pitchFamily="18" charset="0"/>
              </a:rPr>
              <a:t>Chocolate Cake by Michael Rosen</a:t>
            </a:r>
          </a:p>
          <a:p>
            <a:pPr marL="285750" indent="-285750">
              <a:lnSpc>
                <a:spcPct val="107000"/>
              </a:lnSpc>
              <a:spcAft>
                <a:spcPts val="800"/>
              </a:spcAft>
              <a:buFontTx/>
              <a:buChar char="-"/>
            </a:pPr>
            <a:r>
              <a:rPr lang="en-GB" sz="1800" dirty="0">
                <a:solidFill>
                  <a:srgbClr val="002060"/>
                </a:solidFill>
                <a:effectLst/>
                <a:ea typeface="Calibri" panose="020F0502020204030204" pitchFamily="34" charset="0"/>
                <a:cs typeface="Times New Roman" panose="02020603050405020304" pitchFamily="18" charset="0"/>
              </a:rPr>
              <a:t>Fantastically Great Women who Worked Wonders </a:t>
            </a:r>
            <a:endParaRPr lang="en-GB" dirty="0">
              <a:solidFill>
                <a:srgbClr val="002060"/>
              </a:solidFill>
              <a:ea typeface="Calibri" panose="020F0502020204030204" pitchFamily="34" charset="0"/>
              <a:cs typeface="Times New Roman" panose="02020603050405020304" pitchFamily="18" charset="0"/>
            </a:endParaRPr>
          </a:p>
          <a:p>
            <a:pPr marL="285750" indent="-285750">
              <a:lnSpc>
                <a:spcPct val="107000"/>
              </a:lnSpc>
              <a:spcAft>
                <a:spcPts val="800"/>
              </a:spcAft>
              <a:buFontTx/>
              <a:buChar char="-"/>
            </a:pPr>
            <a:r>
              <a:rPr lang="en-GB" sz="1800" dirty="0">
                <a:solidFill>
                  <a:srgbClr val="002060"/>
                </a:solidFill>
                <a:effectLst/>
                <a:ea typeface="Calibri" panose="020F0502020204030204" pitchFamily="34" charset="0"/>
                <a:cs typeface="Times New Roman" panose="02020603050405020304" pitchFamily="18" charset="0"/>
              </a:rPr>
              <a:t>Mae Among the Stars</a:t>
            </a:r>
          </a:p>
          <a:p>
            <a:pPr marL="285750" indent="-285750">
              <a:lnSpc>
                <a:spcPct val="107000"/>
              </a:lnSpc>
              <a:spcAft>
                <a:spcPts val="800"/>
              </a:spcAft>
              <a:buFontTx/>
              <a:buChar char="-"/>
            </a:pPr>
            <a:r>
              <a:rPr lang="en-GB" sz="1800" dirty="0">
                <a:solidFill>
                  <a:srgbClr val="002060"/>
                </a:solidFill>
                <a:effectLst/>
                <a:ea typeface="Calibri" panose="020F0502020204030204" pitchFamily="34" charset="0"/>
                <a:cs typeface="Times New Roman" panose="02020603050405020304" pitchFamily="18" charset="0"/>
              </a:rPr>
              <a:t>Coming to England </a:t>
            </a:r>
          </a:p>
        </p:txBody>
      </p:sp>
    </p:spTree>
    <p:extLst>
      <p:ext uri="{BB962C8B-B14F-4D97-AF65-F5344CB8AC3E}">
        <p14:creationId xmlns:p14="http://schemas.microsoft.com/office/powerpoint/2010/main" val="2811547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293247" y="426128"/>
            <a:ext cx="5802753" cy="239926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History</a:t>
            </a:r>
          </a:p>
          <a:p>
            <a:r>
              <a:rPr lang="en-GB" dirty="0">
                <a:solidFill>
                  <a:srgbClr val="002060"/>
                </a:solidFill>
              </a:rPr>
              <a:t>Our history project is called Through the Ages.</a:t>
            </a:r>
          </a:p>
          <a:p>
            <a:endParaRPr lang="en-GB" dirty="0">
              <a:solidFill>
                <a:srgbClr val="002060"/>
              </a:solidFill>
            </a:endParaRPr>
          </a:p>
          <a:p>
            <a:r>
              <a:rPr lang="en-GB" dirty="0">
                <a:solidFill>
                  <a:srgbClr val="002060"/>
                </a:solidFill>
              </a:rPr>
              <a:t>C</a:t>
            </a:r>
            <a:r>
              <a:rPr lang="en-GB" b="0" i="0" dirty="0">
                <a:solidFill>
                  <a:srgbClr val="002060"/>
                </a:solidFill>
                <a:effectLst/>
              </a:rPr>
              <a:t>hildren will learn about British prehistory from the Stone Age to the Iron Age, including changes to people and lifestyle caused by invention and technological advancement.</a:t>
            </a:r>
            <a:endParaRPr lang="en-GB" dirty="0">
              <a:solidFill>
                <a:srgbClr val="002060"/>
              </a:solidFill>
            </a:endParaRPr>
          </a:p>
        </p:txBody>
      </p:sp>
      <p:sp>
        <p:nvSpPr>
          <p:cNvPr id="12" name="Rectangle: Rounded Corners 11">
            <a:extLst>
              <a:ext uri="{FF2B5EF4-FFF2-40B4-BE49-F238E27FC236}">
                <a16:creationId xmlns:a16="http://schemas.microsoft.com/office/drawing/2014/main" id="{D5E736E4-3EE1-4512-8E0C-831E7A4C6655}"/>
              </a:ext>
            </a:extLst>
          </p:cNvPr>
          <p:cNvSpPr/>
          <p:nvPr/>
        </p:nvSpPr>
        <p:spPr>
          <a:xfrm>
            <a:off x="6624220" y="772357"/>
            <a:ext cx="4873841" cy="216615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PE</a:t>
            </a:r>
          </a:p>
          <a:p>
            <a:r>
              <a:rPr lang="en-GB" dirty="0">
                <a:solidFill>
                  <a:srgbClr val="002060"/>
                </a:solidFill>
              </a:rPr>
              <a:t>Our PE focuses this term are:</a:t>
            </a:r>
          </a:p>
          <a:p>
            <a:pPr marL="285750" indent="-285750">
              <a:buFontTx/>
              <a:buChar char="-"/>
            </a:pPr>
            <a:r>
              <a:rPr lang="en-GB" dirty="0">
                <a:solidFill>
                  <a:srgbClr val="002060"/>
                </a:solidFill>
              </a:rPr>
              <a:t>Games – Invasion (Netball/Rugby)</a:t>
            </a:r>
          </a:p>
          <a:p>
            <a:pPr marL="285750" indent="-285750">
              <a:buFontTx/>
              <a:buChar char="-"/>
            </a:pPr>
            <a:r>
              <a:rPr lang="en-GB" dirty="0">
                <a:solidFill>
                  <a:srgbClr val="002060"/>
                </a:solidFill>
              </a:rPr>
              <a:t>Dance </a:t>
            </a:r>
          </a:p>
        </p:txBody>
      </p:sp>
      <p:sp>
        <p:nvSpPr>
          <p:cNvPr id="4" name="Rectangle: Rounded Corners 3">
            <a:extLst>
              <a:ext uri="{FF2B5EF4-FFF2-40B4-BE49-F238E27FC236}">
                <a16:creationId xmlns:a16="http://schemas.microsoft.com/office/drawing/2014/main" id="{7DB12BD3-11F7-4376-BE6C-E3B9C9163A1C}"/>
              </a:ext>
            </a:extLst>
          </p:cNvPr>
          <p:cNvSpPr/>
          <p:nvPr/>
        </p:nvSpPr>
        <p:spPr>
          <a:xfrm>
            <a:off x="6624220" y="3284738"/>
            <a:ext cx="4873841" cy="2237173"/>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RE</a:t>
            </a:r>
          </a:p>
          <a:p>
            <a:r>
              <a:rPr lang="en-GB" dirty="0">
                <a:solidFill>
                  <a:srgbClr val="002060"/>
                </a:solidFill>
              </a:rPr>
              <a:t>Our key questions for RE this term are:</a:t>
            </a:r>
          </a:p>
          <a:p>
            <a:pPr marL="285750" indent="-285750">
              <a:buFontTx/>
              <a:buChar char="-"/>
            </a:pPr>
            <a:r>
              <a:rPr lang="en-GB" sz="1800" b="0" i="0" dirty="0">
                <a:solidFill>
                  <a:srgbClr val="002060"/>
                </a:solidFill>
                <a:effectLst/>
                <a:latin typeface="Calibri" panose="020F0502020204030204" pitchFamily="34" charset="0"/>
              </a:rPr>
              <a:t>What do Christians learn from the Creation story? </a:t>
            </a:r>
          </a:p>
          <a:p>
            <a:pPr marL="285750" indent="-285750">
              <a:buFontTx/>
              <a:buChar char="-"/>
            </a:pPr>
            <a:r>
              <a:rPr lang="en-GB" sz="1800" b="0" i="0" dirty="0">
                <a:solidFill>
                  <a:srgbClr val="002060"/>
                </a:solidFill>
                <a:effectLst/>
                <a:latin typeface="Calibri" panose="020F0502020204030204" pitchFamily="34" charset="0"/>
              </a:rPr>
              <a:t>What is it like for someone to follow God? </a:t>
            </a:r>
            <a:endParaRPr lang="en-GB" dirty="0">
              <a:solidFill>
                <a:srgbClr val="002060"/>
              </a:solidFill>
            </a:endParaRPr>
          </a:p>
        </p:txBody>
      </p:sp>
      <p:sp>
        <p:nvSpPr>
          <p:cNvPr id="5" name="Rectangle: Rounded Corners 4">
            <a:extLst>
              <a:ext uri="{FF2B5EF4-FFF2-40B4-BE49-F238E27FC236}">
                <a16:creationId xmlns:a16="http://schemas.microsoft.com/office/drawing/2014/main" id="{93CC227F-55FF-4ADD-A15C-F236A580458D}"/>
              </a:ext>
            </a:extLst>
          </p:cNvPr>
          <p:cNvSpPr/>
          <p:nvPr/>
        </p:nvSpPr>
        <p:spPr>
          <a:xfrm>
            <a:off x="299752" y="3088083"/>
            <a:ext cx="5802753" cy="269626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Geography</a:t>
            </a:r>
          </a:p>
          <a:p>
            <a:r>
              <a:rPr lang="en-GB" dirty="0">
                <a:solidFill>
                  <a:srgbClr val="002060"/>
                </a:solidFill>
              </a:rPr>
              <a:t>Our geography project is called Our Planet, Our World.</a:t>
            </a:r>
          </a:p>
          <a:p>
            <a:endParaRPr lang="en-GB" dirty="0">
              <a:solidFill>
                <a:srgbClr val="002060"/>
              </a:solidFill>
            </a:endParaRPr>
          </a:p>
          <a:p>
            <a:r>
              <a:rPr lang="en-GB" dirty="0">
                <a:solidFill>
                  <a:srgbClr val="002060"/>
                </a:solidFill>
              </a:rPr>
              <a:t>C</a:t>
            </a:r>
            <a:r>
              <a:rPr lang="en-GB" b="0" i="0" dirty="0">
                <a:solidFill>
                  <a:srgbClr val="002060"/>
                </a:solidFill>
                <a:effectLst/>
              </a:rPr>
              <a:t>hildren will learn to locate countries and cities, and use grid references, compass points and latitude and longitude. They will learn about the layers of the Earth and plate tectonics and discover the five major climate zones. They will also learn about significant places in the United Kingdom</a:t>
            </a:r>
            <a:r>
              <a:rPr lang="en-GB" b="0" i="0" dirty="0">
                <a:solidFill>
                  <a:srgbClr val="303030"/>
                </a:solidFill>
                <a:effectLst/>
                <a:latin typeface="Lato" panose="020F0502020204030203" pitchFamily="34" charset="0"/>
              </a:rPr>
              <a:t>.</a:t>
            </a:r>
            <a:endParaRPr lang="en-GB" dirty="0">
              <a:solidFill>
                <a:srgbClr val="002060"/>
              </a:solidFill>
            </a:endParaRPr>
          </a:p>
        </p:txBody>
      </p:sp>
    </p:spTree>
    <p:extLst>
      <p:ext uri="{BB962C8B-B14F-4D97-AF65-F5344CB8AC3E}">
        <p14:creationId xmlns:p14="http://schemas.microsoft.com/office/powerpoint/2010/main" val="3906827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693939" y="772357"/>
            <a:ext cx="4873841" cy="474955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Art</a:t>
            </a:r>
          </a:p>
          <a:p>
            <a:r>
              <a:rPr lang="en-GB" dirty="0">
                <a:solidFill>
                  <a:srgbClr val="002060"/>
                </a:solidFill>
              </a:rPr>
              <a:t>Our art projects this term are:</a:t>
            </a:r>
          </a:p>
          <a:p>
            <a:endParaRPr lang="en-GB" dirty="0">
              <a:solidFill>
                <a:srgbClr val="002060"/>
              </a:solidFill>
            </a:endParaRPr>
          </a:p>
          <a:p>
            <a:r>
              <a:rPr lang="en-GB" dirty="0">
                <a:solidFill>
                  <a:srgbClr val="002060"/>
                </a:solidFill>
              </a:rPr>
              <a:t>- Contrast and Compliment</a:t>
            </a:r>
          </a:p>
          <a:p>
            <a:r>
              <a:rPr lang="en-GB" dirty="0">
                <a:solidFill>
                  <a:srgbClr val="002060"/>
                </a:solidFill>
              </a:rPr>
              <a:t>C</a:t>
            </a:r>
            <a:r>
              <a:rPr lang="en-GB" b="0" i="0" dirty="0">
                <a:solidFill>
                  <a:srgbClr val="002060"/>
                </a:solidFill>
                <a:effectLst/>
              </a:rPr>
              <a:t>hildren will learn about colour theory by studying the colour wheel and colour mixing. </a:t>
            </a:r>
            <a:r>
              <a:rPr lang="en-GB" dirty="0">
                <a:solidFill>
                  <a:srgbClr val="002060"/>
                </a:solidFill>
              </a:rPr>
              <a:t>They will explore</a:t>
            </a:r>
            <a:r>
              <a:rPr lang="en-GB" b="0" i="0" dirty="0">
                <a:solidFill>
                  <a:srgbClr val="002060"/>
                </a:solidFill>
                <a:effectLst/>
              </a:rPr>
              <a:t> tertiary colours, warm and cool colours, complementary colours and how artists use colour in their artwork.</a:t>
            </a:r>
            <a:endParaRPr lang="en-GB" dirty="0">
              <a:solidFill>
                <a:srgbClr val="002060"/>
              </a:solidFill>
            </a:endParaRPr>
          </a:p>
          <a:p>
            <a:endParaRPr lang="en-GB" dirty="0">
              <a:solidFill>
                <a:srgbClr val="002060"/>
              </a:solidFill>
            </a:endParaRPr>
          </a:p>
          <a:p>
            <a:r>
              <a:rPr lang="en-GB" dirty="0">
                <a:solidFill>
                  <a:srgbClr val="002060"/>
                </a:solidFill>
              </a:rPr>
              <a:t>- Prehistoric Pots</a:t>
            </a:r>
          </a:p>
          <a:p>
            <a:r>
              <a:rPr lang="en-GB" b="0" i="0" dirty="0">
                <a:solidFill>
                  <a:srgbClr val="002060"/>
                </a:solidFill>
                <a:effectLst/>
              </a:rPr>
              <a:t>Children will explore different clay techniques, which they use to make and decorate a Bell Beaker-style pot.</a:t>
            </a:r>
            <a:endParaRPr lang="en-GB" dirty="0">
              <a:solidFill>
                <a:srgbClr val="002060"/>
              </a:solidFill>
            </a:endParaRPr>
          </a:p>
        </p:txBody>
      </p:sp>
      <p:sp>
        <p:nvSpPr>
          <p:cNvPr id="12" name="Rectangle: Rounded Corners 11">
            <a:extLst>
              <a:ext uri="{FF2B5EF4-FFF2-40B4-BE49-F238E27FC236}">
                <a16:creationId xmlns:a16="http://schemas.microsoft.com/office/drawing/2014/main" id="{D5E736E4-3EE1-4512-8E0C-831E7A4C6655}"/>
              </a:ext>
            </a:extLst>
          </p:cNvPr>
          <p:cNvSpPr/>
          <p:nvPr/>
        </p:nvSpPr>
        <p:spPr>
          <a:xfrm>
            <a:off x="6624220" y="772357"/>
            <a:ext cx="4873841" cy="474955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Design &amp; Technology</a:t>
            </a:r>
          </a:p>
          <a:p>
            <a:r>
              <a:rPr lang="en-GB" dirty="0">
                <a:solidFill>
                  <a:srgbClr val="002060"/>
                </a:solidFill>
              </a:rPr>
              <a:t>Our DT project this term is Cook Well, Eat Well.</a:t>
            </a:r>
          </a:p>
          <a:p>
            <a:endParaRPr lang="en-GB" dirty="0">
              <a:solidFill>
                <a:srgbClr val="002060"/>
              </a:solidFill>
            </a:endParaRPr>
          </a:p>
          <a:p>
            <a:r>
              <a:rPr lang="en-GB" dirty="0">
                <a:solidFill>
                  <a:srgbClr val="002060"/>
                </a:solidFill>
              </a:rPr>
              <a:t>C</a:t>
            </a:r>
            <a:r>
              <a:rPr lang="en-GB" b="0" i="0" dirty="0">
                <a:solidFill>
                  <a:srgbClr val="002060"/>
                </a:solidFill>
                <a:effectLst/>
              </a:rPr>
              <a:t>hildren learn about food groups and the Eatwell guide. They learn about methods of cooking. The children choose and make a taco filling according to specific design criteria.</a:t>
            </a:r>
            <a:endParaRPr lang="en-GB" dirty="0">
              <a:solidFill>
                <a:srgbClr val="002060"/>
              </a:solidFill>
            </a:endParaRPr>
          </a:p>
          <a:p>
            <a:endParaRPr lang="en-GB" dirty="0">
              <a:solidFill>
                <a:srgbClr val="002060"/>
              </a:solidFill>
            </a:endParaRPr>
          </a:p>
          <a:p>
            <a:endParaRPr lang="en-GB" dirty="0">
              <a:solidFill>
                <a:srgbClr val="002060"/>
              </a:solidFill>
            </a:endParaRPr>
          </a:p>
        </p:txBody>
      </p:sp>
    </p:spTree>
    <p:extLst>
      <p:ext uri="{BB962C8B-B14F-4D97-AF65-F5344CB8AC3E}">
        <p14:creationId xmlns:p14="http://schemas.microsoft.com/office/powerpoint/2010/main" val="2861670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0A528E85-58ED-4B55-81B0-180AF05F2876}"/>
              </a:ext>
            </a:extLst>
          </p:cNvPr>
          <p:cNvSpPr/>
          <p:nvPr/>
        </p:nvSpPr>
        <p:spPr>
          <a:xfrm>
            <a:off x="381740" y="772357"/>
            <a:ext cx="4873841" cy="198111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Computing</a:t>
            </a:r>
          </a:p>
          <a:p>
            <a:r>
              <a:rPr lang="en-GB" dirty="0">
                <a:solidFill>
                  <a:srgbClr val="002060"/>
                </a:solidFill>
              </a:rPr>
              <a:t>Our computing units this term are:</a:t>
            </a:r>
          </a:p>
          <a:p>
            <a:pPr marL="285750" indent="-285750" rtl="0" fontAlgn="base">
              <a:buFontTx/>
              <a:buChar char="-"/>
            </a:pPr>
            <a:r>
              <a:rPr lang="en-GB" sz="1800" b="0" i="0" dirty="0">
                <a:solidFill>
                  <a:srgbClr val="002060"/>
                </a:solidFill>
                <a:effectLst/>
                <a:latin typeface="Calibri" panose="020F0502020204030204" pitchFamily="34" charset="0"/>
              </a:rPr>
              <a:t>Computing systems and networks (connecting computers)</a:t>
            </a:r>
            <a:endParaRPr lang="en-GB" dirty="0">
              <a:solidFill>
                <a:srgbClr val="002060"/>
              </a:solidFill>
              <a:latin typeface="Segoe UI" panose="020B0502040204020203" pitchFamily="34" charset="0"/>
            </a:endParaRPr>
          </a:p>
          <a:p>
            <a:pPr marL="285750" indent="-285750" rtl="0" fontAlgn="base">
              <a:buFontTx/>
              <a:buChar char="-"/>
            </a:pPr>
            <a:r>
              <a:rPr lang="en-GB" sz="1800" b="0" i="0" dirty="0">
                <a:solidFill>
                  <a:srgbClr val="002060"/>
                </a:solidFill>
                <a:effectLst/>
                <a:latin typeface="Calibri" panose="020F0502020204030204" pitchFamily="34" charset="0"/>
              </a:rPr>
              <a:t>Online Safety </a:t>
            </a:r>
          </a:p>
          <a:p>
            <a:pPr marL="285750" indent="-285750" rtl="0" fontAlgn="base">
              <a:buFontTx/>
              <a:buChar char="-"/>
            </a:pPr>
            <a:r>
              <a:rPr lang="en-GB" sz="1800" b="0" i="0" dirty="0">
                <a:solidFill>
                  <a:srgbClr val="002060"/>
                </a:solidFill>
                <a:effectLst/>
                <a:latin typeface="Calibri" panose="020F0502020204030204" pitchFamily="34" charset="0"/>
              </a:rPr>
              <a:t>Creating media (stop frame animations) </a:t>
            </a:r>
            <a:endParaRPr lang="en-GB" b="0" i="0" dirty="0">
              <a:solidFill>
                <a:srgbClr val="002060"/>
              </a:solidFill>
              <a:effectLst/>
              <a:latin typeface="Segoe UI" panose="020B0502040204020203" pitchFamily="34" charset="0"/>
            </a:endParaRPr>
          </a:p>
        </p:txBody>
      </p:sp>
      <p:sp>
        <p:nvSpPr>
          <p:cNvPr id="8" name="Rectangle: Rounded Corners 7">
            <a:extLst>
              <a:ext uri="{FF2B5EF4-FFF2-40B4-BE49-F238E27FC236}">
                <a16:creationId xmlns:a16="http://schemas.microsoft.com/office/drawing/2014/main" id="{B418C72C-4A39-4AAD-9CFF-79AA4D7C9F92}"/>
              </a:ext>
            </a:extLst>
          </p:cNvPr>
          <p:cNvSpPr/>
          <p:nvPr/>
        </p:nvSpPr>
        <p:spPr>
          <a:xfrm>
            <a:off x="6624220" y="772357"/>
            <a:ext cx="4873841" cy="198111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Music</a:t>
            </a:r>
          </a:p>
          <a:p>
            <a:r>
              <a:rPr lang="en-GB" dirty="0">
                <a:solidFill>
                  <a:srgbClr val="002060"/>
                </a:solidFill>
              </a:rPr>
              <a:t>Our music unit this term is:</a:t>
            </a:r>
          </a:p>
          <a:p>
            <a:r>
              <a:rPr lang="en-GB" sz="1800" b="0" i="0" dirty="0">
                <a:solidFill>
                  <a:srgbClr val="002060"/>
                </a:solidFill>
                <a:effectLst/>
                <a:latin typeface="Calibri" panose="020F0502020204030204" pitchFamily="34" charset="0"/>
              </a:rPr>
              <a:t>- BBC Ten Pieces – Edward Elgar - ‘Enigma’ Variations – Theme (‘Enigma’) (Romantic) </a:t>
            </a:r>
            <a:endParaRPr lang="en-GB" dirty="0">
              <a:solidFill>
                <a:srgbClr val="002060"/>
              </a:solidFill>
            </a:endParaRPr>
          </a:p>
        </p:txBody>
      </p:sp>
      <p:sp>
        <p:nvSpPr>
          <p:cNvPr id="4" name="Rectangle: Rounded Corners 3">
            <a:extLst>
              <a:ext uri="{FF2B5EF4-FFF2-40B4-BE49-F238E27FC236}">
                <a16:creationId xmlns:a16="http://schemas.microsoft.com/office/drawing/2014/main" id="{68CE914D-439A-421C-9B65-404EAC50CAE6}"/>
              </a:ext>
            </a:extLst>
          </p:cNvPr>
          <p:cNvSpPr/>
          <p:nvPr/>
        </p:nvSpPr>
        <p:spPr>
          <a:xfrm>
            <a:off x="6624219" y="3155696"/>
            <a:ext cx="4873841" cy="2269059"/>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PSHE</a:t>
            </a:r>
          </a:p>
          <a:p>
            <a:r>
              <a:rPr lang="en-GB" dirty="0">
                <a:solidFill>
                  <a:srgbClr val="002060"/>
                </a:solidFill>
              </a:rPr>
              <a:t>Our</a:t>
            </a:r>
            <a:r>
              <a:rPr lang="en-GB" dirty="0">
                <a:solidFill>
                  <a:srgbClr val="002060"/>
                </a:solidFill>
                <a:latin typeface="Calibri" panose="020F0502020204030204" pitchFamily="34" charset="0"/>
              </a:rPr>
              <a:t> PSHE units this term are:</a:t>
            </a:r>
          </a:p>
          <a:p>
            <a:pPr marL="285750" indent="-285750">
              <a:buFontTx/>
              <a:buChar char="-"/>
            </a:pPr>
            <a:r>
              <a:rPr lang="en-GB" dirty="0">
                <a:solidFill>
                  <a:srgbClr val="002060"/>
                </a:solidFill>
                <a:latin typeface="Calibri" panose="020F0502020204030204" pitchFamily="34" charset="0"/>
              </a:rPr>
              <a:t>Being Me in My World</a:t>
            </a:r>
          </a:p>
          <a:p>
            <a:pPr marL="285750" indent="-285750">
              <a:buFontTx/>
              <a:buChar char="-"/>
            </a:pPr>
            <a:r>
              <a:rPr lang="en-GB" dirty="0">
                <a:solidFill>
                  <a:srgbClr val="002060"/>
                </a:solidFill>
                <a:latin typeface="Calibri" panose="020F0502020204030204" pitchFamily="34" charset="0"/>
              </a:rPr>
              <a:t>Celebrating Differences</a:t>
            </a:r>
          </a:p>
          <a:p>
            <a:pPr marL="285750" indent="-285750">
              <a:buFontTx/>
              <a:buChar char="-"/>
            </a:pPr>
            <a:endParaRPr lang="en-GB" dirty="0">
              <a:solidFill>
                <a:srgbClr val="002060"/>
              </a:solidFill>
              <a:latin typeface="Calibri" panose="020F0502020204030204" pitchFamily="34" charset="0"/>
            </a:endParaRPr>
          </a:p>
          <a:p>
            <a:r>
              <a:rPr lang="en-GB" dirty="0">
                <a:solidFill>
                  <a:srgbClr val="002060"/>
                </a:solidFill>
                <a:latin typeface="Calibri" panose="020F0502020204030204" pitchFamily="34" charset="0"/>
              </a:rPr>
              <a:t>Children also take part in </a:t>
            </a:r>
            <a:r>
              <a:rPr lang="en-GB" b="0" i="0" dirty="0">
                <a:solidFill>
                  <a:srgbClr val="002060"/>
                </a:solidFill>
                <a:effectLst/>
                <a:latin typeface="WordVisi_MSFontService"/>
              </a:rPr>
              <a:t>Commando Joes </a:t>
            </a:r>
            <a:r>
              <a:rPr lang="en-GB" dirty="0">
                <a:solidFill>
                  <a:srgbClr val="002060"/>
                </a:solidFill>
                <a:latin typeface="WordVisi_MSFontService"/>
              </a:rPr>
              <a:t>-</a:t>
            </a:r>
            <a:r>
              <a:rPr lang="en-GB" b="0" i="0" dirty="0">
                <a:solidFill>
                  <a:srgbClr val="002060"/>
                </a:solidFill>
                <a:effectLst/>
                <a:latin typeface="WordVisi_MSFontService"/>
              </a:rPr>
              <a:t> Ed Stafford.</a:t>
            </a:r>
            <a:endParaRPr lang="en-GB" dirty="0">
              <a:solidFill>
                <a:srgbClr val="002060"/>
              </a:solidFill>
            </a:endParaRPr>
          </a:p>
        </p:txBody>
      </p:sp>
      <p:sp>
        <p:nvSpPr>
          <p:cNvPr id="5" name="Rectangle: Rounded Corners 4">
            <a:extLst>
              <a:ext uri="{FF2B5EF4-FFF2-40B4-BE49-F238E27FC236}">
                <a16:creationId xmlns:a16="http://schemas.microsoft.com/office/drawing/2014/main" id="{AB369D65-FD77-4C0C-B436-CB3DB88CC937}"/>
              </a:ext>
            </a:extLst>
          </p:cNvPr>
          <p:cNvSpPr/>
          <p:nvPr/>
        </p:nvSpPr>
        <p:spPr>
          <a:xfrm>
            <a:off x="381739" y="3515292"/>
            <a:ext cx="4873841" cy="1806721"/>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err="1">
                <a:solidFill>
                  <a:srgbClr val="002060"/>
                </a:solidFill>
              </a:rPr>
              <a:t>MfL</a:t>
            </a:r>
            <a:r>
              <a:rPr lang="en-GB" b="1" dirty="0">
                <a:solidFill>
                  <a:srgbClr val="002060"/>
                </a:solidFill>
              </a:rPr>
              <a:t> (French)</a:t>
            </a:r>
          </a:p>
          <a:p>
            <a:r>
              <a:rPr lang="en-GB" dirty="0">
                <a:solidFill>
                  <a:srgbClr val="002060"/>
                </a:solidFill>
              </a:rPr>
              <a:t>Our French units this term are:</a:t>
            </a:r>
          </a:p>
          <a:p>
            <a:pPr marL="285750" indent="-285750">
              <a:buFontTx/>
              <a:buChar char="-"/>
            </a:pPr>
            <a:r>
              <a:rPr lang="en-GB" sz="1800" b="0" i="0" dirty="0">
                <a:solidFill>
                  <a:srgbClr val="002060"/>
                </a:solidFill>
                <a:effectLst/>
                <a:latin typeface="Calibri" panose="020F0502020204030204" pitchFamily="34" charset="0"/>
              </a:rPr>
              <a:t>Greetings, Numbers, Colours </a:t>
            </a:r>
          </a:p>
          <a:p>
            <a:pPr marL="285750" indent="-285750">
              <a:buFontTx/>
              <a:buChar char="-"/>
            </a:pPr>
            <a:r>
              <a:rPr lang="en-GB" sz="1800" b="0" i="0" dirty="0">
                <a:solidFill>
                  <a:srgbClr val="002060"/>
                </a:solidFill>
                <a:effectLst/>
                <a:latin typeface="Calibri" panose="020F0502020204030204" pitchFamily="34" charset="0"/>
              </a:rPr>
              <a:t>Classroom commands, Calendar, Celebrations </a:t>
            </a:r>
            <a:endParaRPr lang="en-GB" dirty="0">
              <a:solidFill>
                <a:srgbClr val="002060"/>
              </a:solidFill>
            </a:endParaRPr>
          </a:p>
        </p:txBody>
      </p:sp>
    </p:spTree>
    <p:extLst>
      <p:ext uri="{BB962C8B-B14F-4D97-AF65-F5344CB8AC3E}">
        <p14:creationId xmlns:p14="http://schemas.microsoft.com/office/powerpoint/2010/main" val="1886504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0D51A-0D78-4A4C-824A-72A0F1AE8588}"/>
              </a:ext>
            </a:extLst>
          </p:cNvPr>
          <p:cNvSpPr>
            <a:spLocks noGrp="1"/>
          </p:cNvSpPr>
          <p:nvPr>
            <p:ph type="ctrTitle"/>
          </p:nvPr>
        </p:nvSpPr>
        <p:spPr/>
        <p:txBody>
          <a:bodyPr/>
          <a:lstStyle/>
          <a:p>
            <a:r>
              <a:rPr lang="en-GB" dirty="0"/>
              <a:t>Year 5 Curriculum Plan</a:t>
            </a:r>
          </a:p>
        </p:txBody>
      </p:sp>
      <p:sp>
        <p:nvSpPr>
          <p:cNvPr id="3" name="Subtitle 2">
            <a:extLst>
              <a:ext uri="{FF2B5EF4-FFF2-40B4-BE49-F238E27FC236}">
                <a16:creationId xmlns:a16="http://schemas.microsoft.com/office/drawing/2014/main" id="{84A6A87F-1930-4AA9-9068-52A3A888113D}"/>
              </a:ext>
            </a:extLst>
          </p:cNvPr>
          <p:cNvSpPr>
            <a:spLocks noGrp="1"/>
          </p:cNvSpPr>
          <p:nvPr>
            <p:ph type="subTitle" idx="1"/>
          </p:nvPr>
        </p:nvSpPr>
        <p:spPr/>
        <p:txBody>
          <a:bodyPr/>
          <a:lstStyle/>
          <a:p>
            <a:r>
              <a:rPr lang="en-GB" dirty="0"/>
              <a:t>Spring Term</a:t>
            </a:r>
          </a:p>
        </p:txBody>
      </p:sp>
    </p:spTree>
    <p:extLst>
      <p:ext uri="{BB962C8B-B14F-4D97-AF65-F5344CB8AC3E}">
        <p14:creationId xmlns:p14="http://schemas.microsoft.com/office/powerpoint/2010/main" val="3330823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381740" y="772357"/>
            <a:ext cx="4873841" cy="474955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English</a:t>
            </a:r>
          </a:p>
          <a:p>
            <a:r>
              <a:rPr lang="en-GB" dirty="0">
                <a:solidFill>
                  <a:srgbClr val="002060"/>
                </a:solidFill>
              </a:rPr>
              <a:t>Our core texts/film units for writing are:</a:t>
            </a:r>
          </a:p>
          <a:p>
            <a:pPr marL="285750" indent="-285750">
              <a:buFontTx/>
              <a:buChar char="-"/>
            </a:pPr>
            <a:r>
              <a:rPr lang="en-GB" sz="1800" b="0" i="0" dirty="0">
                <a:solidFill>
                  <a:srgbClr val="002060"/>
                </a:solidFill>
                <a:effectLst/>
                <a:latin typeface="Calibri" panose="020F0502020204030204" pitchFamily="34" charset="0"/>
              </a:rPr>
              <a:t>My name is not refugee – Kate Milner </a:t>
            </a:r>
          </a:p>
          <a:p>
            <a:pPr marL="285750" indent="-285750">
              <a:buFontTx/>
              <a:buChar char="-"/>
            </a:pPr>
            <a:r>
              <a:rPr lang="en-GB" sz="1800" b="0" i="0" dirty="0">
                <a:solidFill>
                  <a:srgbClr val="002060"/>
                </a:solidFill>
                <a:effectLst/>
                <a:latin typeface="Calibri" panose="020F0502020204030204" pitchFamily="34" charset="0"/>
              </a:rPr>
              <a:t>Ocean meets sky – Fan brothers</a:t>
            </a:r>
            <a:endParaRPr lang="en-GB" b="0" i="0" dirty="0">
              <a:solidFill>
                <a:srgbClr val="002060"/>
              </a:solidFill>
              <a:effectLst/>
              <a:latin typeface="Segoe UI" panose="020B0502040204020203" pitchFamily="34" charset="0"/>
            </a:endParaRPr>
          </a:p>
          <a:p>
            <a:pPr marL="285750" indent="-285750">
              <a:buFontTx/>
              <a:buChar char="-"/>
            </a:pPr>
            <a:r>
              <a:rPr lang="en-GB" dirty="0">
                <a:solidFill>
                  <a:srgbClr val="002060"/>
                </a:solidFill>
                <a:latin typeface="Calibri" panose="020F0502020204030204" pitchFamily="34" charset="0"/>
                <a:cs typeface="Calibri" panose="020F0502020204030204" pitchFamily="34" charset="0"/>
              </a:rPr>
              <a:t>Spy Fox</a:t>
            </a:r>
          </a:p>
          <a:p>
            <a:pPr marL="285750" indent="-285750">
              <a:buFontTx/>
              <a:buChar char="-"/>
            </a:pPr>
            <a:r>
              <a:rPr lang="en-GB" dirty="0">
                <a:solidFill>
                  <a:srgbClr val="002060"/>
                </a:solidFill>
                <a:latin typeface="Calibri" panose="020F0502020204030204" pitchFamily="34" charset="0"/>
                <a:cs typeface="Calibri" panose="020F0502020204030204" pitchFamily="34" charset="0"/>
              </a:rPr>
              <a:t>Marshmallow</a:t>
            </a:r>
            <a:endParaRPr lang="en-GB" b="0" i="0" dirty="0">
              <a:solidFill>
                <a:srgbClr val="002060"/>
              </a:solidFill>
              <a:effectLst/>
              <a:latin typeface="Calibri" panose="020F0502020204030204" pitchFamily="34" charset="0"/>
              <a:cs typeface="Calibri" panose="020F0502020204030204" pitchFamily="34" charset="0"/>
            </a:endParaRPr>
          </a:p>
          <a:p>
            <a:endParaRPr lang="en-GB" dirty="0">
              <a:solidFill>
                <a:srgbClr val="002060"/>
              </a:solidFill>
            </a:endParaRPr>
          </a:p>
          <a:p>
            <a:pPr marL="285750" indent="-285750">
              <a:buFontTx/>
              <a:buChar char="-"/>
            </a:pPr>
            <a:endParaRPr lang="en-GB" dirty="0">
              <a:solidFill>
                <a:srgbClr val="002060"/>
              </a:solidFill>
            </a:endParaRPr>
          </a:p>
          <a:p>
            <a:r>
              <a:rPr lang="en-GB" dirty="0">
                <a:solidFill>
                  <a:srgbClr val="002060"/>
                </a:solidFill>
              </a:rPr>
              <a:t>We learn to write a range of different text types including:</a:t>
            </a:r>
          </a:p>
          <a:p>
            <a:pPr marL="285750" indent="-285750">
              <a:buFontTx/>
              <a:buChar char="-"/>
            </a:pPr>
            <a:r>
              <a:rPr lang="en-GB" dirty="0">
                <a:solidFill>
                  <a:srgbClr val="002060"/>
                </a:solidFill>
              </a:rPr>
              <a:t>Narrative</a:t>
            </a:r>
          </a:p>
          <a:p>
            <a:pPr marL="285750" indent="-285750">
              <a:buFontTx/>
              <a:buChar char="-"/>
            </a:pPr>
            <a:r>
              <a:rPr lang="en-GB" dirty="0">
                <a:solidFill>
                  <a:srgbClr val="002060"/>
                </a:solidFill>
              </a:rPr>
              <a:t>Character description</a:t>
            </a:r>
          </a:p>
          <a:p>
            <a:pPr marL="285750" indent="-285750">
              <a:buFontTx/>
              <a:buChar char="-"/>
            </a:pPr>
            <a:r>
              <a:rPr lang="en-GB" dirty="0">
                <a:solidFill>
                  <a:srgbClr val="002060"/>
                </a:solidFill>
              </a:rPr>
              <a:t>Explanation text</a:t>
            </a:r>
          </a:p>
          <a:p>
            <a:pPr marL="285750" indent="-285750">
              <a:buFontTx/>
              <a:buChar char="-"/>
            </a:pPr>
            <a:r>
              <a:rPr lang="en-GB" dirty="0">
                <a:solidFill>
                  <a:srgbClr val="002060"/>
                </a:solidFill>
              </a:rPr>
              <a:t>Poetry</a:t>
            </a:r>
          </a:p>
          <a:p>
            <a:pPr marL="285750" indent="-285750">
              <a:buFontTx/>
              <a:buChar char="-"/>
            </a:pPr>
            <a:endParaRPr lang="en-GB" dirty="0">
              <a:solidFill>
                <a:srgbClr val="002060"/>
              </a:solidFill>
            </a:endParaRPr>
          </a:p>
          <a:p>
            <a:pPr marL="285750" indent="-285750">
              <a:buFontTx/>
              <a:buChar char="-"/>
            </a:pPr>
            <a:endParaRPr lang="en-GB" dirty="0">
              <a:solidFill>
                <a:srgbClr val="002060"/>
              </a:solidFill>
            </a:endParaRPr>
          </a:p>
        </p:txBody>
      </p:sp>
      <p:sp>
        <p:nvSpPr>
          <p:cNvPr id="11" name="Rectangle: Rounded Corners 10">
            <a:extLst>
              <a:ext uri="{FF2B5EF4-FFF2-40B4-BE49-F238E27FC236}">
                <a16:creationId xmlns:a16="http://schemas.microsoft.com/office/drawing/2014/main" id="{208994E1-9561-42EA-8C11-66A8F07E593D}"/>
              </a:ext>
            </a:extLst>
          </p:cNvPr>
          <p:cNvSpPr/>
          <p:nvPr/>
        </p:nvSpPr>
        <p:spPr>
          <a:xfrm>
            <a:off x="6624221" y="772358"/>
            <a:ext cx="4873841" cy="163349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Hooks and Trips</a:t>
            </a:r>
          </a:p>
          <a:p>
            <a:r>
              <a:rPr lang="en-GB" dirty="0">
                <a:solidFill>
                  <a:srgbClr val="002060"/>
                </a:solidFill>
              </a:rPr>
              <a:t>- </a:t>
            </a:r>
            <a:r>
              <a:rPr lang="en-GB" b="0" i="0" dirty="0">
                <a:solidFill>
                  <a:srgbClr val="002060"/>
                </a:solidFill>
                <a:effectLst/>
                <a:latin typeface="WordVisi_MSFontService"/>
              </a:rPr>
              <a:t>Gloucester Museum including Roman remains</a:t>
            </a:r>
            <a:endParaRPr lang="en-GB" dirty="0">
              <a:solidFill>
                <a:srgbClr val="002060"/>
              </a:solidFill>
            </a:endParaRPr>
          </a:p>
        </p:txBody>
      </p:sp>
      <p:sp>
        <p:nvSpPr>
          <p:cNvPr id="12" name="Rectangle: Rounded Corners 11">
            <a:extLst>
              <a:ext uri="{FF2B5EF4-FFF2-40B4-BE49-F238E27FC236}">
                <a16:creationId xmlns:a16="http://schemas.microsoft.com/office/drawing/2014/main" id="{D5E736E4-3EE1-4512-8E0C-831E7A4C6655}"/>
              </a:ext>
            </a:extLst>
          </p:cNvPr>
          <p:cNvSpPr/>
          <p:nvPr/>
        </p:nvSpPr>
        <p:spPr>
          <a:xfrm>
            <a:off x="6624220" y="2612253"/>
            <a:ext cx="4873841" cy="290965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Maths</a:t>
            </a:r>
          </a:p>
          <a:p>
            <a:r>
              <a:rPr lang="en-GB" dirty="0">
                <a:solidFill>
                  <a:srgbClr val="002060"/>
                </a:solidFill>
              </a:rPr>
              <a:t>Our unit overviews for maths are:</a:t>
            </a:r>
          </a:p>
          <a:p>
            <a:r>
              <a:rPr lang="en-GB" sz="1800" b="0" i="0" dirty="0">
                <a:solidFill>
                  <a:srgbClr val="002060"/>
                </a:solidFill>
                <a:effectLst/>
                <a:latin typeface="Calibri" panose="020F0502020204030204" pitchFamily="34" charset="0"/>
              </a:rPr>
              <a:t>- Fractions </a:t>
            </a:r>
            <a:endParaRPr lang="en-GB" dirty="0">
              <a:solidFill>
                <a:srgbClr val="002060"/>
              </a:solidFill>
              <a:latin typeface="Segoe UI" panose="020B0502040204020203" pitchFamily="34" charset="0"/>
            </a:endParaRPr>
          </a:p>
          <a:p>
            <a:r>
              <a:rPr lang="en-GB" sz="1800" b="0" i="0" dirty="0">
                <a:solidFill>
                  <a:srgbClr val="002060"/>
                </a:solidFill>
                <a:effectLst/>
                <a:latin typeface="Calibri" panose="020F0502020204030204" pitchFamily="34" charset="0"/>
              </a:rPr>
              <a:t>- Addition and subtraction (written methods)</a:t>
            </a:r>
          </a:p>
          <a:p>
            <a:r>
              <a:rPr lang="en-GB" sz="1800" b="0" i="0" dirty="0">
                <a:solidFill>
                  <a:srgbClr val="002060"/>
                </a:solidFill>
                <a:effectLst/>
                <a:latin typeface="Calibri" panose="020F0502020204030204" pitchFamily="34" charset="0"/>
              </a:rPr>
              <a:t>- Multiplication and division  </a:t>
            </a:r>
            <a:endParaRPr lang="en-GB" dirty="0">
              <a:solidFill>
                <a:srgbClr val="002060"/>
              </a:solidFill>
              <a:latin typeface="Segoe UI" panose="020B0502040204020203" pitchFamily="34" charset="0"/>
            </a:endParaRPr>
          </a:p>
          <a:p>
            <a:r>
              <a:rPr lang="en-GB" dirty="0">
                <a:solidFill>
                  <a:srgbClr val="002060"/>
                </a:solidFill>
                <a:latin typeface="Calibri" panose="020F0502020204030204" pitchFamily="34" charset="0"/>
              </a:rPr>
              <a:t>- </a:t>
            </a:r>
            <a:r>
              <a:rPr lang="en-GB" sz="1800" b="0" i="0" dirty="0">
                <a:solidFill>
                  <a:srgbClr val="002060"/>
                </a:solidFill>
                <a:effectLst/>
                <a:latin typeface="Calibri" panose="020F0502020204030204" pitchFamily="34" charset="0"/>
              </a:rPr>
              <a:t>Measure (money) </a:t>
            </a:r>
            <a:endParaRPr lang="en-GB" b="0" i="0" dirty="0">
              <a:solidFill>
                <a:srgbClr val="002060"/>
              </a:solidFill>
              <a:effectLst/>
              <a:latin typeface="Segoe UI" panose="020B0502040204020203" pitchFamily="34" charset="0"/>
            </a:endParaRPr>
          </a:p>
          <a:p>
            <a:r>
              <a:rPr lang="en-GB" sz="1800" b="0" i="0" dirty="0">
                <a:solidFill>
                  <a:srgbClr val="002060"/>
                </a:solidFill>
                <a:effectLst/>
                <a:latin typeface="Calibri" panose="020F0502020204030204" pitchFamily="34" charset="0"/>
              </a:rPr>
              <a:t> </a:t>
            </a:r>
            <a:endParaRPr lang="en-GB" b="0" i="0" dirty="0">
              <a:solidFill>
                <a:srgbClr val="002060"/>
              </a:solidFill>
              <a:effectLst/>
              <a:latin typeface="Segoe UI" panose="020B0502040204020203" pitchFamily="34" charset="0"/>
            </a:endParaRPr>
          </a:p>
          <a:p>
            <a:endParaRPr lang="en-GB" dirty="0">
              <a:solidFill>
                <a:srgbClr val="002060"/>
              </a:solidFill>
            </a:endParaRPr>
          </a:p>
        </p:txBody>
      </p:sp>
    </p:spTree>
    <p:extLst>
      <p:ext uri="{BB962C8B-B14F-4D97-AF65-F5344CB8AC3E}">
        <p14:creationId xmlns:p14="http://schemas.microsoft.com/office/powerpoint/2010/main" val="824577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0C980CE-0EDC-4261-A74F-887289A732A8}"/>
              </a:ext>
            </a:extLst>
          </p:cNvPr>
          <p:cNvSpPr/>
          <p:nvPr/>
        </p:nvSpPr>
        <p:spPr>
          <a:xfrm>
            <a:off x="280319" y="772357"/>
            <a:ext cx="5608094" cy="490925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Science</a:t>
            </a:r>
          </a:p>
          <a:p>
            <a:r>
              <a:rPr lang="en-GB" dirty="0">
                <a:solidFill>
                  <a:srgbClr val="002060"/>
                </a:solidFill>
              </a:rPr>
              <a:t>Our science projects for this term are:</a:t>
            </a:r>
          </a:p>
          <a:p>
            <a:pPr marL="285750" indent="-285750">
              <a:buFontTx/>
              <a:buChar char="-"/>
            </a:pPr>
            <a:r>
              <a:rPr lang="en-GB" dirty="0">
                <a:solidFill>
                  <a:srgbClr val="002060"/>
                </a:solidFill>
              </a:rPr>
              <a:t>Light and Shadows</a:t>
            </a:r>
          </a:p>
          <a:p>
            <a:pPr marL="285750" indent="-285750">
              <a:buFontTx/>
              <a:buChar char="-"/>
            </a:pPr>
            <a:endParaRPr lang="en-GB" dirty="0">
              <a:solidFill>
                <a:srgbClr val="002060"/>
              </a:solidFill>
            </a:endParaRPr>
          </a:p>
          <a:p>
            <a:r>
              <a:rPr lang="en-GB" b="0" i="0" dirty="0">
                <a:solidFill>
                  <a:srgbClr val="002060"/>
                </a:solidFill>
                <a:effectLst/>
              </a:rPr>
              <a:t>Children will learn about light and dark. They investigate the phenomena of reflections and shadows, looking for patterns in collected data. The risks associated with the Sun are also explored.</a:t>
            </a:r>
            <a:endParaRPr lang="en-GB" dirty="0">
              <a:solidFill>
                <a:srgbClr val="002060"/>
              </a:solidFill>
            </a:endParaRPr>
          </a:p>
          <a:p>
            <a:endParaRPr lang="en-GB" dirty="0">
              <a:solidFill>
                <a:srgbClr val="002060"/>
              </a:solidFill>
            </a:endParaRPr>
          </a:p>
          <a:p>
            <a:pPr marL="285750" indent="-285750">
              <a:buFontTx/>
              <a:buChar char="-"/>
            </a:pPr>
            <a:r>
              <a:rPr lang="en-GB" dirty="0">
                <a:solidFill>
                  <a:srgbClr val="002060"/>
                </a:solidFill>
              </a:rPr>
              <a:t>Plants</a:t>
            </a:r>
          </a:p>
          <a:p>
            <a:endParaRPr lang="en-GB" b="0" i="0" dirty="0">
              <a:solidFill>
                <a:srgbClr val="303030"/>
              </a:solidFill>
              <a:effectLst/>
              <a:latin typeface="Lato" panose="020F0502020204030203" pitchFamily="34" charset="0"/>
            </a:endParaRPr>
          </a:p>
          <a:p>
            <a:r>
              <a:rPr lang="en-GB" dirty="0">
                <a:solidFill>
                  <a:srgbClr val="002060"/>
                </a:solidFill>
              </a:rPr>
              <a:t>C</a:t>
            </a:r>
            <a:r>
              <a:rPr lang="en-GB" b="0" i="0" dirty="0">
                <a:solidFill>
                  <a:srgbClr val="002060"/>
                </a:solidFill>
                <a:effectLst/>
              </a:rPr>
              <a:t>hildren will learn about the requirements of plants for growth and survival. They describe the parts of flowering plants and what their functions are.</a:t>
            </a:r>
            <a:endParaRPr lang="en-GB" dirty="0">
              <a:solidFill>
                <a:srgbClr val="002060"/>
              </a:solidFill>
            </a:endParaRPr>
          </a:p>
          <a:p>
            <a:endParaRPr lang="en-GB" dirty="0">
              <a:solidFill>
                <a:srgbClr val="002060"/>
              </a:solidFill>
            </a:endParaRPr>
          </a:p>
          <a:p>
            <a:endParaRPr lang="en-GB" dirty="0">
              <a:solidFill>
                <a:srgbClr val="002060"/>
              </a:solidFill>
            </a:endParaRPr>
          </a:p>
        </p:txBody>
      </p:sp>
      <p:sp>
        <p:nvSpPr>
          <p:cNvPr id="4" name="Rectangle: Rounded Corners 3">
            <a:extLst>
              <a:ext uri="{FF2B5EF4-FFF2-40B4-BE49-F238E27FC236}">
                <a16:creationId xmlns:a16="http://schemas.microsoft.com/office/drawing/2014/main" id="{56BD3924-98D6-48CB-B98B-A0B294D12594}"/>
              </a:ext>
            </a:extLst>
          </p:cNvPr>
          <p:cNvSpPr/>
          <p:nvPr/>
        </p:nvSpPr>
        <p:spPr>
          <a:xfrm>
            <a:off x="6303588" y="772357"/>
            <a:ext cx="5295729" cy="490925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2060"/>
                </a:solidFill>
              </a:rPr>
              <a:t>Reading</a:t>
            </a:r>
          </a:p>
          <a:p>
            <a:r>
              <a:rPr lang="en-GB" dirty="0">
                <a:solidFill>
                  <a:srgbClr val="002060"/>
                </a:solidFill>
              </a:rPr>
              <a:t>Our Reading Rocks lessons are based around Fred’s Teaching. </a:t>
            </a:r>
          </a:p>
          <a:p>
            <a:endParaRPr lang="en-GB" dirty="0">
              <a:solidFill>
                <a:srgbClr val="002060"/>
              </a:solidFill>
            </a:endParaRPr>
          </a:p>
          <a:p>
            <a:r>
              <a:rPr lang="en-GB" dirty="0">
                <a:solidFill>
                  <a:srgbClr val="002060"/>
                </a:solidFill>
              </a:rPr>
              <a:t>The children will be reading extracts from a variety of texts including:</a:t>
            </a:r>
          </a:p>
          <a:p>
            <a:pPr marL="285750" indent="-285750">
              <a:lnSpc>
                <a:spcPct val="107000"/>
              </a:lnSpc>
              <a:spcAft>
                <a:spcPts val="800"/>
              </a:spcAft>
              <a:buFontTx/>
              <a:buChar char="-"/>
            </a:pPr>
            <a:r>
              <a:rPr lang="en-GB" sz="1800" dirty="0">
                <a:solidFill>
                  <a:srgbClr val="002060"/>
                </a:solidFill>
                <a:effectLst/>
                <a:ea typeface="Calibri" panose="020F0502020204030204" pitchFamily="34" charset="0"/>
              </a:rPr>
              <a:t>Freedom Soup</a:t>
            </a:r>
          </a:p>
          <a:p>
            <a:pPr marL="285750" indent="-285750">
              <a:lnSpc>
                <a:spcPct val="107000"/>
              </a:lnSpc>
              <a:spcAft>
                <a:spcPts val="800"/>
              </a:spcAft>
              <a:buFontTx/>
              <a:buChar char="-"/>
            </a:pPr>
            <a:r>
              <a:rPr lang="en-US" sz="1800" dirty="0">
                <a:solidFill>
                  <a:srgbClr val="002060"/>
                </a:solidFill>
                <a:effectLst/>
                <a:ea typeface="Calibri" panose="020F0502020204030204" pitchFamily="34" charset="0"/>
              </a:rPr>
              <a:t>The Hound of Ulster</a:t>
            </a:r>
            <a:endParaRPr lang="en-GB" dirty="0">
              <a:solidFill>
                <a:srgbClr val="002060"/>
              </a:solidFill>
              <a:ea typeface="Calibri" panose="020F0502020204030204" pitchFamily="34" charset="0"/>
            </a:endParaRPr>
          </a:p>
          <a:p>
            <a:pPr marL="285750" indent="-285750">
              <a:lnSpc>
                <a:spcPct val="107000"/>
              </a:lnSpc>
              <a:spcAft>
                <a:spcPts val="800"/>
              </a:spcAft>
              <a:buFontTx/>
              <a:buChar char="-"/>
            </a:pPr>
            <a:r>
              <a:rPr lang="en-GB" sz="1800" dirty="0">
                <a:solidFill>
                  <a:srgbClr val="002060"/>
                </a:solidFill>
                <a:effectLst/>
                <a:ea typeface="Calibri" panose="020F0502020204030204" pitchFamily="34" charset="0"/>
              </a:rPr>
              <a:t>Freddy and the New Kid</a:t>
            </a:r>
          </a:p>
          <a:p>
            <a:pPr marL="285750" indent="-285750">
              <a:lnSpc>
                <a:spcPct val="107000"/>
              </a:lnSpc>
              <a:spcAft>
                <a:spcPts val="800"/>
              </a:spcAft>
              <a:buFontTx/>
              <a:buChar char="-"/>
            </a:pPr>
            <a:r>
              <a:rPr lang="en-GB" sz="1800" dirty="0">
                <a:solidFill>
                  <a:srgbClr val="002060"/>
                </a:solidFill>
                <a:effectLst/>
                <a:ea typeface="Calibri" panose="020F0502020204030204" pitchFamily="34" charset="0"/>
              </a:rPr>
              <a:t>National Geographic Kids China </a:t>
            </a:r>
            <a:endParaRPr lang="en-GB" dirty="0">
              <a:solidFill>
                <a:srgbClr val="002060"/>
              </a:solidFill>
              <a:ea typeface="Calibri" panose="020F0502020204030204" pitchFamily="34" charset="0"/>
            </a:endParaRPr>
          </a:p>
          <a:p>
            <a:pPr marL="285750" indent="-285750">
              <a:lnSpc>
                <a:spcPct val="107000"/>
              </a:lnSpc>
              <a:spcAft>
                <a:spcPts val="800"/>
              </a:spcAft>
              <a:buFontTx/>
              <a:buChar char="-"/>
            </a:pPr>
            <a:r>
              <a:rPr lang="en-GB" sz="1800" dirty="0">
                <a:solidFill>
                  <a:srgbClr val="002060"/>
                </a:solidFill>
                <a:effectLst/>
                <a:ea typeface="Calibri" panose="020F0502020204030204" pitchFamily="34" charset="0"/>
              </a:rPr>
              <a:t>The Accidental Prime Minister</a:t>
            </a:r>
          </a:p>
          <a:p>
            <a:pPr marL="285750" indent="-285750">
              <a:lnSpc>
                <a:spcPct val="107000"/>
              </a:lnSpc>
              <a:spcAft>
                <a:spcPts val="800"/>
              </a:spcAft>
              <a:buFontTx/>
              <a:buChar char="-"/>
            </a:pPr>
            <a:r>
              <a:rPr lang="en-GB" sz="1800" dirty="0">
                <a:solidFill>
                  <a:srgbClr val="002060"/>
                </a:solidFill>
                <a:effectLst/>
                <a:ea typeface="Calibri" panose="020F0502020204030204" pitchFamily="34" charset="0"/>
              </a:rPr>
              <a:t>Captain’s Log: Snowbound</a:t>
            </a:r>
            <a:endParaRPr lang="en-GB" sz="1800" dirty="0">
              <a:solidFill>
                <a:srgbClr val="00206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0375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F96D6B0A3E3B42A8F754A3BC10923B" ma:contentTypeVersion="16" ma:contentTypeDescription="Create a new document." ma:contentTypeScope="" ma:versionID="ffafdd96173f21ca349472b37f6117c5">
  <xsd:schema xmlns:xsd="http://www.w3.org/2001/XMLSchema" xmlns:xs="http://www.w3.org/2001/XMLSchema" xmlns:p="http://schemas.microsoft.com/office/2006/metadata/properties" xmlns:ns2="4130f798-555d-4283-877d-47ca23db3ba0" xmlns:ns3="beab8350-a27f-4811-8d61-4b617fe51f81" targetNamespace="http://schemas.microsoft.com/office/2006/metadata/properties" ma:root="true" ma:fieldsID="87f1d0c931a1e898feef1aa4c5720be8" ns2:_="" ns3:_="">
    <xsd:import namespace="4130f798-555d-4283-877d-47ca23db3ba0"/>
    <xsd:import namespace="beab8350-a27f-4811-8d61-4b617fe51f8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Location" minOccurs="0"/>
                <xsd:element ref="ns3:MediaServiceOCR" minOccurs="0"/>
                <xsd:element ref="ns3:MediaServiceGenerationTime" minOccurs="0"/>
                <xsd:element ref="ns3:MediaServiceEventHashCode"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30f798-555d-4283-877d-47ca23db3ba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a852953-3c54-43a3-8143-5d6c744f9f30}" ma:internalName="TaxCatchAll" ma:showField="CatchAllData" ma:web="4130f798-555d-4283-877d-47ca23db3ba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eab8350-a27f-4811-8d61-4b617fe51f8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5eb0bf6-483a-4e9b-9636-5eee4a0e499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130f798-555d-4283-877d-47ca23db3ba0">
      <UserInfo>
        <DisplayName>Pete Hales</DisplayName>
        <AccountId>88</AccountId>
        <AccountType/>
      </UserInfo>
      <UserInfo>
        <DisplayName>Mike Southwell</DisplayName>
        <AccountId>102</AccountId>
        <AccountType/>
      </UserInfo>
      <UserInfo>
        <DisplayName>Lucy Sullivan</DisplayName>
        <AccountId>20</AccountId>
        <AccountType/>
      </UserInfo>
      <UserInfo>
        <DisplayName>Roksana Parsons</DisplayName>
        <AccountId>82</AccountId>
        <AccountType/>
      </UserInfo>
      <UserInfo>
        <DisplayName>Lucy Powrie</DisplayName>
        <AccountId>105</AccountId>
        <AccountType/>
      </UserInfo>
      <UserInfo>
        <DisplayName>Harry Stevens</DisplayName>
        <AccountId>106</AccountId>
        <AccountType/>
      </UserInfo>
      <UserInfo>
        <DisplayName>Ingrid Tanner</DisplayName>
        <AccountId>96</AccountId>
        <AccountType/>
      </UserInfo>
      <UserInfo>
        <DisplayName>Abby Pearce</DisplayName>
        <AccountId>81</AccountId>
        <AccountType/>
      </UserInfo>
      <UserInfo>
        <DisplayName>Christine Pollard</DisplayName>
        <AccountId>84</AccountId>
        <AccountType/>
      </UserInfo>
      <UserInfo>
        <DisplayName>Ella Evans</DisplayName>
        <AccountId>107</AccountId>
        <AccountType/>
      </UserInfo>
      <UserInfo>
        <DisplayName>Harriet Pearce</DisplayName>
        <AccountId>99</AccountId>
        <AccountType/>
      </UserInfo>
      <UserInfo>
        <DisplayName>Devina Kenna</DisplayName>
        <AccountId>90</AccountId>
        <AccountType/>
      </UserInfo>
      <UserInfo>
        <DisplayName>Louise Cornock</DisplayName>
        <AccountId>97</AccountId>
        <AccountType/>
      </UserInfo>
      <UserInfo>
        <DisplayName>Nichola Smith</DisplayName>
        <AccountId>77</AccountId>
        <AccountType/>
      </UserInfo>
      <UserInfo>
        <DisplayName>Mia Luxton</DisplayName>
        <AccountId>89</AccountId>
        <AccountType/>
      </UserInfo>
      <UserInfo>
        <DisplayName>Sophie Johnson</DisplayName>
        <AccountId>86</AccountId>
        <AccountType/>
      </UserInfo>
      <UserInfo>
        <DisplayName>Pauline Sheehy</DisplayName>
        <AccountId>85</AccountId>
        <AccountType/>
      </UserInfo>
      <UserInfo>
        <DisplayName>Marianna Juhasz</DisplayName>
        <AccountId>108</AccountId>
        <AccountType/>
      </UserInfo>
      <UserInfo>
        <DisplayName>Debra Arthur</DisplayName>
        <AccountId>21</AccountId>
        <AccountType/>
      </UserInfo>
      <UserInfo>
        <DisplayName>Sue Mace</DisplayName>
        <AccountId>80</AccountId>
        <AccountType/>
      </UserInfo>
      <UserInfo>
        <DisplayName>Sophie Purveur</DisplayName>
        <AccountId>83</AccountId>
        <AccountType/>
      </UserInfo>
      <UserInfo>
        <DisplayName>Lisa Simmonds</DisplayName>
        <AccountId>91</AccountId>
        <AccountType/>
      </UserInfo>
      <UserInfo>
        <DisplayName>Dawn Gwilliam</DisplayName>
        <AccountId>109</AccountId>
        <AccountType/>
      </UserInfo>
      <UserInfo>
        <DisplayName>Danielle Paris</DisplayName>
        <AccountId>110</AccountId>
        <AccountType/>
      </UserInfo>
      <UserInfo>
        <DisplayName>Amy Barnes</DisplayName>
        <AccountId>111</AccountId>
        <AccountType/>
      </UserInfo>
      <UserInfo>
        <DisplayName>Anita Baker</DisplayName>
        <AccountId>112</AccountId>
        <AccountType/>
      </UserInfo>
      <UserInfo>
        <DisplayName>Cameron Merrett</DisplayName>
        <AccountId>113</AccountId>
        <AccountType/>
      </UserInfo>
      <UserInfo>
        <DisplayName>Sharon White</DisplayName>
        <AccountId>114</AccountId>
        <AccountType/>
      </UserInfo>
      <UserInfo>
        <DisplayName>Mercedes Bee</DisplayName>
        <AccountId>115</AccountId>
        <AccountType/>
      </UserInfo>
      <UserInfo>
        <DisplayName>Clare Silvester</DisplayName>
        <AccountId>116</AccountId>
        <AccountType/>
      </UserInfo>
      <UserInfo>
        <DisplayName>Clair Cornwall</DisplayName>
        <AccountId>136</AccountId>
        <AccountType/>
      </UserInfo>
      <UserInfo>
        <DisplayName>Mandy Walton</DisplayName>
        <AccountId>25</AccountId>
        <AccountType/>
      </UserInfo>
      <UserInfo>
        <DisplayName>Jo Scrivener</DisplayName>
        <AccountId>103</AccountId>
        <AccountType/>
      </UserInfo>
      <UserInfo>
        <DisplayName>Carly Tonks</DisplayName>
        <AccountId>75</AccountId>
        <AccountType/>
      </UserInfo>
      <UserInfo>
        <DisplayName>Deputy</DisplayName>
        <AccountId>118</AccountId>
        <AccountType/>
      </UserInfo>
      <UserInfo>
        <DisplayName>Jodie Sanwell</DisplayName>
        <AccountId>29</AccountId>
        <AccountType/>
      </UserInfo>
      <UserInfo>
        <DisplayName>Lauren Powell</DisplayName>
        <AccountId>32</AccountId>
        <AccountType/>
      </UserInfo>
      <UserInfo>
        <DisplayName>Nikki Hendry</DisplayName>
        <AccountId>19</AccountId>
        <AccountType/>
      </UserInfo>
      <UserInfo>
        <DisplayName>Laura Stephens</DisplayName>
        <AccountId>31</AccountId>
        <AccountType/>
      </UserInfo>
      <UserInfo>
        <DisplayName>Sarah Aston</DisplayName>
        <AccountId>36</AccountId>
        <AccountType/>
      </UserInfo>
      <UserInfo>
        <DisplayName>Luke Holder</DisplayName>
        <AccountId>33</AccountId>
        <AccountType/>
      </UserInfo>
      <UserInfo>
        <DisplayName>Coral Flynn</DisplayName>
        <AccountId>79</AccountId>
        <AccountType/>
      </UserInfo>
      <UserInfo>
        <DisplayName>Susanne Quinn</DisplayName>
        <AccountId>119</AccountId>
        <AccountType/>
      </UserInfo>
      <UserInfo>
        <DisplayName>Shona Tovey</DisplayName>
        <AccountId>101</AccountId>
        <AccountType/>
      </UserInfo>
      <UserInfo>
        <DisplayName>Kallum Knott</DisplayName>
        <AccountId>98</AccountId>
        <AccountType/>
      </UserInfo>
      <UserInfo>
        <DisplayName>Sophie Green</DisplayName>
        <AccountId>134</AccountId>
        <AccountType/>
      </UserInfo>
      <UserInfo>
        <DisplayName>Beth Griffin</DisplayName>
        <AccountId>92</AccountId>
        <AccountType/>
      </UserInfo>
      <UserInfo>
        <DisplayName>Melissa Morgan-Partridge</DisplayName>
        <AccountId>138</AccountId>
        <AccountType/>
      </UserInfo>
    </SharedWithUsers>
    <TaxCatchAll xmlns="4130f798-555d-4283-877d-47ca23db3ba0" xsi:nil="true"/>
    <lcf76f155ced4ddcb4097134ff3c332f xmlns="beab8350-a27f-4811-8d61-4b617fe51f8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85857AE-AB92-4ED9-824C-52AAA5485AFB}">
  <ds:schemaRefs>
    <ds:schemaRef ds:uri="4130f798-555d-4283-877d-47ca23db3ba0"/>
    <ds:schemaRef ds:uri="beab8350-a27f-4811-8d61-4b617fe51f8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E68CB44-96DE-418C-B8DB-AEB5F4057EBC}">
  <ds:schemaRefs>
    <ds:schemaRef ds:uri="http://schemas.microsoft.com/sharepoint/v3/contenttype/forms"/>
  </ds:schemaRefs>
</ds:datastoreItem>
</file>

<file path=customXml/itemProps3.xml><?xml version="1.0" encoding="utf-8"?>
<ds:datastoreItem xmlns:ds="http://schemas.openxmlformats.org/officeDocument/2006/customXml" ds:itemID="{E42D3104-0074-4681-94F6-1173A5555067}">
  <ds:schemaRefs>
    <ds:schemaRef ds:uri="http://schemas.microsoft.com/office/2006/metadata/properties"/>
    <ds:schemaRef ds:uri="http://schemas.microsoft.com/office/2006/documentManagement/types"/>
    <ds:schemaRef ds:uri="4130f798-555d-4283-877d-47ca23db3ba0"/>
    <ds:schemaRef ds:uri="http://schemas.openxmlformats.org/package/2006/metadata/core-properties"/>
    <ds:schemaRef ds:uri="http://purl.org/dc/terms/"/>
    <ds:schemaRef ds:uri="http://purl.org/dc/elements/1.1/"/>
    <ds:schemaRef ds:uri="http://schemas.microsoft.com/office/infopath/2007/PartnerControls"/>
    <ds:schemaRef ds:uri="http://purl.org/dc/dcmitype/"/>
    <ds:schemaRef ds:uri="beab8350-a27f-4811-8d61-4b617fe51f8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1002</TotalTime>
  <Words>1585</Words>
  <Application>Microsoft Office PowerPoint</Application>
  <PresentationFormat>Widescreen</PresentationFormat>
  <Paragraphs>270</Paragraphs>
  <Slides>18</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Lato</vt:lpstr>
      <vt:lpstr>PT Sans</vt:lpstr>
      <vt:lpstr>Segoe UI</vt:lpstr>
      <vt:lpstr>WordVisi_MSFontService</vt:lpstr>
      <vt:lpstr>Office Theme</vt:lpstr>
      <vt:lpstr>Year 3 Curriculum Plan</vt:lpstr>
      <vt:lpstr>PowerPoint Presentation</vt:lpstr>
      <vt:lpstr>PowerPoint Presentation</vt:lpstr>
      <vt:lpstr>PowerPoint Presentation</vt:lpstr>
      <vt:lpstr>PowerPoint Presentation</vt:lpstr>
      <vt:lpstr>PowerPoint Presentation</vt:lpstr>
      <vt:lpstr>Year 5 Curriculum Plan</vt:lpstr>
      <vt:lpstr>PowerPoint Presentation</vt:lpstr>
      <vt:lpstr>PowerPoint Presentation</vt:lpstr>
      <vt:lpstr>PowerPoint Presentation</vt:lpstr>
      <vt:lpstr>PowerPoint Presentation</vt:lpstr>
      <vt:lpstr>PowerPoint Presentation</vt:lpstr>
      <vt:lpstr>Year 5 Curriculum Plan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 Hales</dc:creator>
  <cp:lastModifiedBy>Lauren Powell</cp:lastModifiedBy>
  <cp:revision>39</cp:revision>
  <dcterms:created xsi:type="dcterms:W3CDTF">2022-08-17T11:25:21Z</dcterms:created>
  <dcterms:modified xsi:type="dcterms:W3CDTF">2023-08-26T14:25:26Z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0x010100FBF96D6B0A3E3B42A8F754A3BC10923B</vt:lpwstr>
  </property>
  <property fmtid="{D5CDD505-2E9C-101B-9397-08002B2CF9AE}" pid="3" name="MediaServiceImageTags">
    <vt:lpwstr/>
  </property>
</Properties>
</file>