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 Hales" userId="45360c5f-bd02-45b7-8bc7-23143f777040" providerId="ADAL" clId="{74D4BE74-27AD-4002-B401-2FF65275EC89}"/>
    <pc:docChg chg="undo redo custSel modSld">
      <pc:chgData name="Pete Hales" userId="45360c5f-bd02-45b7-8bc7-23143f777040" providerId="ADAL" clId="{74D4BE74-27AD-4002-B401-2FF65275EC89}" dt="2022-08-31T11:18:23.978" v="700" actId="14100"/>
      <pc:docMkLst>
        <pc:docMk/>
      </pc:docMkLst>
      <pc:sldChg chg="addSp delSp modSp mod modClrScheme chgLayout">
        <pc:chgData name="Pete Hales" userId="45360c5f-bd02-45b7-8bc7-23143f777040" providerId="ADAL" clId="{74D4BE74-27AD-4002-B401-2FF65275EC89}" dt="2022-08-31T11:18:23.978" v="700" actId="14100"/>
        <pc:sldMkLst>
          <pc:docMk/>
          <pc:sldMk cId="1466596474" sldId="256"/>
        </pc:sldMkLst>
        <pc:spChg chg="del">
          <ac:chgData name="Pete Hales" userId="45360c5f-bd02-45b7-8bc7-23143f777040" providerId="ADAL" clId="{74D4BE74-27AD-4002-B401-2FF65275EC89}" dt="2022-08-30T20:40:12.775" v="0" actId="700"/>
          <ac:spMkLst>
            <pc:docMk/>
            <pc:sldMk cId="1466596474" sldId="256"/>
            <ac:spMk id="2" creationId="{0C85788C-7435-4EB4-A389-C320C864A8C6}"/>
          </ac:spMkLst>
        </pc:spChg>
        <pc:spChg chg="del">
          <ac:chgData name="Pete Hales" userId="45360c5f-bd02-45b7-8bc7-23143f777040" providerId="ADAL" clId="{74D4BE74-27AD-4002-B401-2FF65275EC89}" dt="2022-08-30T20:40:12.775" v="0" actId="700"/>
          <ac:spMkLst>
            <pc:docMk/>
            <pc:sldMk cId="1466596474" sldId="256"/>
            <ac:spMk id="3" creationId="{DE378706-E548-458A-868D-4683DBC6EF06}"/>
          </ac:spMkLst>
        </pc:spChg>
        <pc:spChg chg="add mod">
          <ac:chgData name="Pete Hales" userId="45360c5f-bd02-45b7-8bc7-23143f777040" providerId="ADAL" clId="{74D4BE74-27AD-4002-B401-2FF65275EC89}" dt="2022-08-30T20:41:20.346" v="37" actId="1036"/>
          <ac:spMkLst>
            <pc:docMk/>
            <pc:sldMk cId="1466596474" sldId="256"/>
            <ac:spMk id="4" creationId="{9EF4A8BE-FD45-43C4-B6EF-CD0B86F9699B}"/>
          </ac:spMkLst>
        </pc:spChg>
        <pc:spChg chg="add del">
          <ac:chgData name="Pete Hales" userId="45360c5f-bd02-45b7-8bc7-23143f777040" providerId="ADAL" clId="{74D4BE74-27AD-4002-B401-2FF65275EC89}" dt="2022-08-30T21:01:51.083" v="553" actId="22"/>
          <ac:spMkLst>
            <pc:docMk/>
            <pc:sldMk cId="1466596474" sldId="256"/>
            <ac:spMk id="20" creationId="{7C89C69B-6592-479C-AAC1-3E988EA6E67F}"/>
          </ac:spMkLst>
        </pc:spChg>
        <pc:graphicFrameChg chg="add mod modGraphic">
          <ac:chgData name="Pete Hales" userId="45360c5f-bd02-45b7-8bc7-23143f777040" providerId="ADAL" clId="{74D4BE74-27AD-4002-B401-2FF65275EC89}" dt="2022-08-31T11:18:23.978" v="700" actId="14100"/>
          <ac:graphicFrameMkLst>
            <pc:docMk/>
            <pc:sldMk cId="1466596474" sldId="256"/>
            <ac:graphicFrameMk id="5" creationId="{4AB3A351-286A-4809-9B3F-6B77C59F4FCF}"/>
          </ac:graphicFrameMkLst>
        </pc:graphicFrameChg>
        <pc:graphicFrameChg chg="add mod modGraphic">
          <ac:chgData name="Pete Hales" userId="45360c5f-bd02-45b7-8bc7-23143f777040" providerId="ADAL" clId="{74D4BE74-27AD-4002-B401-2FF65275EC89}" dt="2022-08-30T21:10:03.830" v="679" actId="14100"/>
          <ac:graphicFrameMkLst>
            <pc:docMk/>
            <pc:sldMk cId="1466596474" sldId="256"/>
            <ac:graphicFrameMk id="18" creationId="{0CE7171C-2F19-4C5F-8467-810DBC8DC23D}"/>
          </ac:graphicFrameMkLst>
        </pc:graphicFrameChg>
        <pc:graphicFrameChg chg="add mod modGraphic">
          <ac:chgData name="Pete Hales" userId="45360c5f-bd02-45b7-8bc7-23143f777040" providerId="ADAL" clId="{74D4BE74-27AD-4002-B401-2FF65275EC89}" dt="2022-08-30T21:10:46.993" v="690" actId="20577"/>
          <ac:graphicFrameMkLst>
            <pc:docMk/>
            <pc:sldMk cId="1466596474" sldId="256"/>
            <ac:graphicFrameMk id="21" creationId="{47D747D7-F77C-43D6-A4AF-5B1EE838F226}"/>
          </ac:graphicFrameMkLst>
        </pc:graphicFrameChg>
        <pc:picChg chg="add del mod">
          <ac:chgData name="Pete Hales" userId="45360c5f-bd02-45b7-8bc7-23143f777040" providerId="ADAL" clId="{74D4BE74-27AD-4002-B401-2FF65275EC89}" dt="2022-08-30T21:09:15.067" v="663" actId="478"/>
          <ac:picMkLst>
            <pc:docMk/>
            <pc:sldMk cId="1466596474" sldId="256"/>
            <ac:picMk id="7" creationId="{9466E0BF-8AB7-4298-8249-CE84B27734CE}"/>
          </ac:picMkLst>
        </pc:picChg>
        <pc:picChg chg="add del mod">
          <ac:chgData name="Pete Hales" userId="45360c5f-bd02-45b7-8bc7-23143f777040" providerId="ADAL" clId="{74D4BE74-27AD-4002-B401-2FF65275EC89}" dt="2022-08-30T21:09:16.902" v="664" actId="478"/>
          <ac:picMkLst>
            <pc:docMk/>
            <pc:sldMk cId="1466596474" sldId="256"/>
            <ac:picMk id="9" creationId="{A6C37D30-21AF-4DFA-842E-B0B380F1BB76}"/>
          </ac:picMkLst>
        </pc:picChg>
        <pc:picChg chg="add del mod">
          <ac:chgData name="Pete Hales" userId="45360c5f-bd02-45b7-8bc7-23143f777040" providerId="ADAL" clId="{74D4BE74-27AD-4002-B401-2FF65275EC89}" dt="2022-08-30T21:09:18.599" v="665" actId="478"/>
          <ac:picMkLst>
            <pc:docMk/>
            <pc:sldMk cId="1466596474" sldId="256"/>
            <ac:picMk id="11" creationId="{DDD50FB2-A8CA-46BE-866D-0CA248734BDA}"/>
          </ac:picMkLst>
        </pc:picChg>
        <pc:picChg chg="add del mod">
          <ac:chgData name="Pete Hales" userId="45360c5f-bd02-45b7-8bc7-23143f777040" providerId="ADAL" clId="{74D4BE74-27AD-4002-B401-2FF65275EC89}" dt="2022-08-30T21:09:20.129" v="666" actId="478"/>
          <ac:picMkLst>
            <pc:docMk/>
            <pc:sldMk cId="1466596474" sldId="256"/>
            <ac:picMk id="13" creationId="{9564E44D-3837-42F0-811D-0FB6F3D7E406}"/>
          </ac:picMkLst>
        </pc:picChg>
        <pc:picChg chg="add del mod">
          <ac:chgData name="Pete Hales" userId="45360c5f-bd02-45b7-8bc7-23143f777040" providerId="ADAL" clId="{74D4BE74-27AD-4002-B401-2FF65275EC89}" dt="2022-08-30T20:55:34.836" v="230" actId="478"/>
          <ac:picMkLst>
            <pc:docMk/>
            <pc:sldMk cId="1466596474" sldId="256"/>
            <ac:picMk id="15" creationId="{0368E281-3A6A-4001-A13E-846620E71A1D}"/>
          </ac:picMkLst>
        </pc:picChg>
        <pc:picChg chg="add del mod">
          <ac:chgData name="Pete Hales" userId="45360c5f-bd02-45b7-8bc7-23143f777040" providerId="ADAL" clId="{74D4BE74-27AD-4002-B401-2FF65275EC89}" dt="2022-08-30T21:09:21.713" v="667" actId="478"/>
          <ac:picMkLst>
            <pc:docMk/>
            <pc:sldMk cId="1466596474" sldId="256"/>
            <ac:picMk id="17" creationId="{F1852AB2-4F1A-4B77-BBF5-BAADAC54E857}"/>
          </ac:picMkLst>
        </pc:picChg>
        <pc:picChg chg="add del mod">
          <ac:chgData name="Pete Hales" userId="45360c5f-bd02-45b7-8bc7-23143f777040" providerId="ADAL" clId="{74D4BE74-27AD-4002-B401-2FF65275EC89}" dt="2022-08-30T21:09:26.834" v="668" actId="478"/>
          <ac:picMkLst>
            <pc:docMk/>
            <pc:sldMk cId="1466596474" sldId="256"/>
            <ac:picMk id="23" creationId="{EFC9AC30-315C-4B3A-B05E-1F56B1E9911E}"/>
          </ac:picMkLst>
        </pc:picChg>
      </pc:sldChg>
    </pc:docChg>
  </pc:docChgLst>
  <pc:docChgLst>
    <pc:chgData name="Carly Tonks" userId="27cc7892-7acb-40e9-b4c5-623257c472fb" providerId="ADAL" clId="{ABD65D33-DC46-4F31-AF6F-02CE74D14C54}"/>
    <pc:docChg chg="modSld">
      <pc:chgData name="Carly Tonks" userId="27cc7892-7acb-40e9-b4c5-623257c472fb" providerId="ADAL" clId="{ABD65D33-DC46-4F31-AF6F-02CE74D14C54}" dt="2023-09-22T07:31:55.547" v="20" actId="20577"/>
      <pc:docMkLst>
        <pc:docMk/>
      </pc:docMkLst>
      <pc:sldChg chg="modSp mod">
        <pc:chgData name="Carly Tonks" userId="27cc7892-7acb-40e9-b4c5-623257c472fb" providerId="ADAL" clId="{ABD65D33-DC46-4F31-AF6F-02CE74D14C54}" dt="2023-09-22T07:31:55.547" v="20" actId="20577"/>
        <pc:sldMkLst>
          <pc:docMk/>
          <pc:sldMk cId="1466596474" sldId="256"/>
        </pc:sldMkLst>
        <pc:graphicFrameChg chg="modGraphic">
          <ac:chgData name="Carly Tonks" userId="27cc7892-7acb-40e9-b4c5-623257c472fb" providerId="ADAL" clId="{ABD65D33-DC46-4F31-AF6F-02CE74D14C54}" dt="2023-09-22T07:31:55.547" v="20" actId="20577"/>
          <ac:graphicFrameMkLst>
            <pc:docMk/>
            <pc:sldMk cId="1466596474" sldId="256"/>
            <ac:graphicFrameMk id="5" creationId="{4AB3A351-286A-4809-9B3F-6B77C59F4FCF}"/>
          </ac:graphicFrameMkLst>
        </pc:graphicFrameChg>
      </pc:sldChg>
    </pc:docChg>
  </pc:docChgLst>
  <pc:docChgLst>
    <pc:chgData name="Carly Tonks" userId="27cc7892-7acb-40e9-b4c5-623257c472fb" providerId="ADAL" clId="{3BAD4FF3-F5B6-4FC2-B4CC-69A9717CC427}"/>
    <pc:docChg chg="modSld">
      <pc:chgData name="Carly Tonks" userId="27cc7892-7acb-40e9-b4c5-623257c472fb" providerId="ADAL" clId="{3BAD4FF3-F5B6-4FC2-B4CC-69A9717CC427}" dt="2022-09-14T18:43:52.635" v="5" actId="20577"/>
      <pc:docMkLst>
        <pc:docMk/>
      </pc:docMkLst>
      <pc:sldChg chg="modSp mod">
        <pc:chgData name="Carly Tonks" userId="27cc7892-7acb-40e9-b4c5-623257c472fb" providerId="ADAL" clId="{3BAD4FF3-F5B6-4FC2-B4CC-69A9717CC427}" dt="2022-09-14T18:43:52.635" v="5" actId="20577"/>
        <pc:sldMkLst>
          <pc:docMk/>
          <pc:sldMk cId="1466596474" sldId="256"/>
        </pc:sldMkLst>
        <pc:graphicFrameChg chg="modGraphic">
          <ac:chgData name="Carly Tonks" userId="27cc7892-7acb-40e9-b4c5-623257c472fb" providerId="ADAL" clId="{3BAD4FF3-F5B6-4FC2-B4CC-69A9717CC427}" dt="2022-09-14T18:43:52.635" v="5" actId="20577"/>
          <ac:graphicFrameMkLst>
            <pc:docMk/>
            <pc:sldMk cId="1466596474" sldId="256"/>
            <ac:graphicFrameMk id="18" creationId="{0CE7171C-2F19-4C5F-8467-810DBC8DC23D}"/>
          </ac:graphicFrameMkLst>
        </pc:graphicFrameChg>
      </pc:sldChg>
    </pc:docChg>
  </pc:docChgLst>
  <pc:docChgLst>
    <pc:chgData name="Carly Tonks" userId="S::carly.tonks@willow.sandmat.uk::27cc7892-7acb-40e9-b4c5-623257c472fb" providerId="AD" clId="Web-{0CE5E20B-9217-4D77-531E-9038909C492E}"/>
    <pc:docChg chg="modSld">
      <pc:chgData name="Carly Tonks" userId="S::carly.tonks@willow.sandmat.uk::27cc7892-7acb-40e9-b4c5-623257c472fb" providerId="AD" clId="Web-{0CE5E20B-9217-4D77-531E-9038909C492E}" dt="2022-09-12T17:09:37.394" v="601"/>
      <pc:docMkLst>
        <pc:docMk/>
      </pc:docMkLst>
      <pc:sldChg chg="modSp">
        <pc:chgData name="Carly Tonks" userId="S::carly.tonks@willow.sandmat.uk::27cc7892-7acb-40e9-b4c5-623257c472fb" providerId="AD" clId="Web-{0CE5E20B-9217-4D77-531E-9038909C492E}" dt="2022-09-12T17:09:37.394" v="601"/>
        <pc:sldMkLst>
          <pc:docMk/>
          <pc:sldMk cId="1466596474" sldId="256"/>
        </pc:sldMkLst>
        <pc:graphicFrameChg chg="mod modGraphic">
          <ac:chgData name="Carly Tonks" userId="S::carly.tonks@willow.sandmat.uk::27cc7892-7acb-40e9-b4c5-623257c472fb" providerId="AD" clId="Web-{0CE5E20B-9217-4D77-531E-9038909C492E}" dt="2022-09-12T17:03:19.431" v="83"/>
          <ac:graphicFrameMkLst>
            <pc:docMk/>
            <pc:sldMk cId="1466596474" sldId="256"/>
            <ac:graphicFrameMk id="5" creationId="{4AB3A351-286A-4809-9B3F-6B77C59F4FCF}"/>
          </ac:graphicFrameMkLst>
        </pc:graphicFrameChg>
        <pc:graphicFrameChg chg="mod modGraphic">
          <ac:chgData name="Carly Tonks" userId="S::carly.tonks@willow.sandmat.uk::27cc7892-7acb-40e9-b4c5-623257c472fb" providerId="AD" clId="Web-{0CE5E20B-9217-4D77-531E-9038909C492E}" dt="2022-09-12T17:06:26.530" v="329"/>
          <ac:graphicFrameMkLst>
            <pc:docMk/>
            <pc:sldMk cId="1466596474" sldId="256"/>
            <ac:graphicFrameMk id="18" creationId="{0CE7171C-2F19-4C5F-8467-810DBC8DC23D}"/>
          </ac:graphicFrameMkLst>
        </pc:graphicFrameChg>
        <pc:graphicFrameChg chg="mod modGraphic">
          <ac:chgData name="Carly Tonks" userId="S::carly.tonks@willow.sandmat.uk::27cc7892-7acb-40e9-b4c5-623257c472fb" providerId="AD" clId="Web-{0CE5E20B-9217-4D77-531E-9038909C492E}" dt="2022-09-12T17:09:37.394" v="601"/>
          <ac:graphicFrameMkLst>
            <pc:docMk/>
            <pc:sldMk cId="1466596474" sldId="256"/>
            <ac:graphicFrameMk id="21" creationId="{47D747D7-F77C-43D6-A4AF-5B1EE838F226}"/>
          </ac:graphicFrameMkLst>
        </pc:graphicFrameChg>
      </pc:sldChg>
    </pc:docChg>
  </pc:docChgLst>
  <pc:docChgLst>
    <pc:chgData name="Carly Tonks" userId="27cc7892-7acb-40e9-b4c5-623257c472fb" providerId="ADAL" clId="{5181F2F4-AAF5-4B6D-BC32-DDCECE2C7B2E}"/>
    <pc:docChg chg="modSld">
      <pc:chgData name="Carly Tonks" userId="27cc7892-7acb-40e9-b4c5-623257c472fb" providerId="ADAL" clId="{5181F2F4-AAF5-4B6D-BC32-DDCECE2C7B2E}" dt="2022-11-24T14:35:40.713" v="26" actId="20577"/>
      <pc:docMkLst>
        <pc:docMk/>
      </pc:docMkLst>
      <pc:sldChg chg="modSp mod">
        <pc:chgData name="Carly Tonks" userId="27cc7892-7acb-40e9-b4c5-623257c472fb" providerId="ADAL" clId="{5181F2F4-AAF5-4B6D-BC32-DDCECE2C7B2E}" dt="2022-11-24T14:35:40.713" v="26" actId="20577"/>
        <pc:sldMkLst>
          <pc:docMk/>
          <pc:sldMk cId="1466596474" sldId="256"/>
        </pc:sldMkLst>
        <pc:graphicFrameChg chg="modGraphic">
          <ac:chgData name="Carly Tonks" userId="27cc7892-7acb-40e9-b4c5-623257c472fb" providerId="ADAL" clId="{5181F2F4-AAF5-4B6D-BC32-DDCECE2C7B2E}" dt="2022-11-24T14:32:40.188" v="9" actId="20577"/>
          <ac:graphicFrameMkLst>
            <pc:docMk/>
            <pc:sldMk cId="1466596474" sldId="256"/>
            <ac:graphicFrameMk id="5" creationId="{4AB3A351-286A-4809-9B3F-6B77C59F4FCF}"/>
          </ac:graphicFrameMkLst>
        </pc:graphicFrameChg>
        <pc:graphicFrameChg chg="modGraphic">
          <ac:chgData name="Carly Tonks" userId="27cc7892-7acb-40e9-b4c5-623257c472fb" providerId="ADAL" clId="{5181F2F4-AAF5-4B6D-BC32-DDCECE2C7B2E}" dt="2022-11-24T14:35:07.475" v="10" actId="20577"/>
          <ac:graphicFrameMkLst>
            <pc:docMk/>
            <pc:sldMk cId="1466596474" sldId="256"/>
            <ac:graphicFrameMk id="18" creationId="{0CE7171C-2F19-4C5F-8467-810DBC8DC23D}"/>
          </ac:graphicFrameMkLst>
        </pc:graphicFrameChg>
        <pc:graphicFrameChg chg="modGraphic">
          <ac:chgData name="Carly Tonks" userId="27cc7892-7acb-40e9-b4c5-623257c472fb" providerId="ADAL" clId="{5181F2F4-AAF5-4B6D-BC32-DDCECE2C7B2E}" dt="2022-11-24T14:35:40.713" v="26" actId="20577"/>
          <ac:graphicFrameMkLst>
            <pc:docMk/>
            <pc:sldMk cId="1466596474" sldId="256"/>
            <ac:graphicFrameMk id="21" creationId="{47D747D7-F77C-43D6-A4AF-5B1EE838F22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dirty="0"/>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dirty="0">
                <a:solidFill>
                  <a:srgbClr val="7BAFD4"/>
                </a:solidFill>
                <a:latin typeface="PT Sans"/>
                <a:ea typeface="PT Sans"/>
                <a:cs typeface="PT Sans"/>
                <a:sym typeface="PT Sans"/>
              </a:rPr>
              <a:t>| Taking PRIDE in all we do |</a:t>
            </a:r>
            <a:endParaRPr sz="1200" dirty="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dirty="0">
                <a:solidFill>
                  <a:schemeClr val="lt1"/>
                </a:solidFill>
                <a:latin typeface="PT Sans"/>
                <a:ea typeface="PT Sans"/>
                <a:cs typeface="PT Sans"/>
                <a:sym typeface="PT Sans"/>
              </a:rPr>
              <a:t>Willow Primary Academy</a:t>
            </a:r>
            <a:r>
              <a:rPr lang="en-GB" sz="1400" dirty="0">
                <a:solidFill>
                  <a:schemeClr val="lt1"/>
                </a:solidFill>
                <a:latin typeface="PT Sans"/>
                <a:ea typeface="PT Sans"/>
                <a:cs typeface="PT Sans"/>
                <a:sym typeface="PT Sans"/>
              </a:rPr>
              <a:t> </a:t>
            </a:r>
            <a:r>
              <a:rPr lang="en-GB" sz="1400" dirty="0">
                <a:solidFill>
                  <a:srgbClr val="FFFFFF"/>
                </a:solidFill>
                <a:latin typeface="PT Sans"/>
                <a:ea typeface="PT Sans"/>
                <a:cs typeface="PT Sans"/>
                <a:sym typeface="PT Sans"/>
              </a:rPr>
              <a:t> </a:t>
            </a:r>
            <a:endParaRPr sz="1400" dirty="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dirty="0"/>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F4A8BE-FD45-43C4-B6EF-CD0B86F9699B}"/>
              </a:ext>
            </a:extLst>
          </p:cNvPr>
          <p:cNvSpPr txBox="1"/>
          <p:nvPr/>
        </p:nvSpPr>
        <p:spPr>
          <a:xfrm>
            <a:off x="4605337" y="66675"/>
            <a:ext cx="2981325" cy="369332"/>
          </a:xfrm>
          <a:prstGeom prst="rect">
            <a:avLst/>
          </a:prstGeom>
          <a:noFill/>
        </p:spPr>
        <p:txBody>
          <a:bodyPr wrap="square" rtlCol="0">
            <a:spAutoFit/>
          </a:bodyPr>
          <a:lstStyle/>
          <a:p>
            <a:r>
              <a:rPr lang="en-GB" dirty="0">
                <a:solidFill>
                  <a:srgbClr val="002060"/>
                </a:solidFill>
              </a:rPr>
              <a:t>Maths Curriculum Rationale</a:t>
            </a:r>
          </a:p>
        </p:txBody>
      </p:sp>
      <p:graphicFrame>
        <p:nvGraphicFramePr>
          <p:cNvPr id="5" name="Table 5">
            <a:extLst>
              <a:ext uri="{FF2B5EF4-FFF2-40B4-BE49-F238E27FC236}">
                <a16:creationId xmlns:a16="http://schemas.microsoft.com/office/drawing/2014/main" id="{4AB3A351-286A-4809-9B3F-6B77C59F4FCF}"/>
              </a:ext>
            </a:extLst>
          </p:cNvPr>
          <p:cNvGraphicFramePr>
            <a:graphicFrameLocks noGrp="1"/>
          </p:cNvGraphicFramePr>
          <p:nvPr>
            <p:extLst>
              <p:ext uri="{D42A27DB-BD31-4B8C-83A1-F6EECF244321}">
                <p14:modId xmlns:p14="http://schemas.microsoft.com/office/powerpoint/2010/main" val="301459414"/>
              </p:ext>
            </p:extLst>
          </p:nvPr>
        </p:nvGraphicFramePr>
        <p:xfrm>
          <a:off x="245597" y="593306"/>
          <a:ext cx="3702051" cy="5135876"/>
        </p:xfrm>
        <a:graphic>
          <a:graphicData uri="http://schemas.openxmlformats.org/drawingml/2006/table">
            <a:tbl>
              <a:tblPr firstRow="1" bandRow="1">
                <a:tableStyleId>{21E4AEA4-8DFA-4A89-87EB-49C32662AFE0}</a:tableStyleId>
              </a:tblPr>
              <a:tblGrid>
                <a:gridCol w="1368426">
                  <a:extLst>
                    <a:ext uri="{9D8B030D-6E8A-4147-A177-3AD203B41FA5}">
                      <a16:colId xmlns:a16="http://schemas.microsoft.com/office/drawing/2014/main" val="1017976595"/>
                    </a:ext>
                  </a:extLst>
                </a:gridCol>
                <a:gridCol w="2333625">
                  <a:extLst>
                    <a:ext uri="{9D8B030D-6E8A-4147-A177-3AD203B41FA5}">
                      <a16:colId xmlns:a16="http://schemas.microsoft.com/office/drawing/2014/main" val="1738872360"/>
                    </a:ext>
                  </a:extLst>
                </a:gridCol>
              </a:tblGrid>
              <a:tr h="393805">
                <a:tc gridSpan="2">
                  <a:txBody>
                    <a:bodyPr/>
                    <a:lstStyle/>
                    <a:p>
                      <a:pPr algn="ctr"/>
                      <a:r>
                        <a:rPr lang="en-GB" dirty="0"/>
                        <a:t>INTENT</a:t>
                      </a:r>
                    </a:p>
                  </a:txBody>
                  <a:tcPr/>
                </a:tc>
                <a:tc hMerge="1">
                  <a:txBody>
                    <a:bodyPr/>
                    <a:lstStyle/>
                    <a:p>
                      <a:endParaRPr lang="en-GB" dirty="0"/>
                    </a:p>
                  </a:txBody>
                  <a:tcPr/>
                </a:tc>
                <a:extLst>
                  <a:ext uri="{0D108BD9-81ED-4DB2-BD59-A6C34878D82A}">
                    <a16:rowId xmlns:a16="http://schemas.microsoft.com/office/drawing/2014/main" val="3641117611"/>
                  </a:ext>
                </a:extLst>
              </a:tr>
              <a:tr h="1017330">
                <a:tc>
                  <a:txBody>
                    <a:bodyPr/>
                    <a:lstStyle/>
                    <a:p>
                      <a:pPr algn="ctr"/>
                      <a:r>
                        <a:rPr lang="en-GB" sz="1200" b="1" dirty="0"/>
                        <a:t>Alignment</a:t>
                      </a:r>
                    </a:p>
                  </a:txBody>
                  <a:tcPr anchor="ctr"/>
                </a:tc>
                <a:tc>
                  <a:txBody>
                    <a:bodyPr/>
                    <a:lstStyle/>
                    <a:p>
                      <a:r>
                        <a:rPr lang="en-GB" sz="700" dirty="0"/>
                        <a:t>Our Early Years programme for Reception is based on a stage approach. This means we can match a child’s next steps and new learning carefully to their prior knowledge. There are 9 stages altogether, covering the expected mathematical steps from birth to mastery of the ELGs.. Our curriculum is built from the National Curriculum for mathematics  and is built around substantive knowledge mapped into ten strands.</a:t>
                      </a:r>
                    </a:p>
                  </a:txBody>
                  <a:tcPr anchor="ctr"/>
                </a:tc>
                <a:extLst>
                  <a:ext uri="{0D108BD9-81ED-4DB2-BD59-A6C34878D82A}">
                    <a16:rowId xmlns:a16="http://schemas.microsoft.com/office/drawing/2014/main" val="4040309476"/>
                  </a:ext>
                </a:extLst>
              </a:tr>
              <a:tr h="1017330">
                <a:tc>
                  <a:txBody>
                    <a:bodyPr/>
                    <a:lstStyle/>
                    <a:p>
                      <a:pPr algn="ctr"/>
                      <a:r>
                        <a:rPr lang="en-GB" sz="1200" b="1" dirty="0"/>
                        <a:t>End Points</a:t>
                      </a:r>
                    </a:p>
                  </a:txBody>
                  <a:tcPr anchor="ctr"/>
                </a:tc>
                <a:tc>
                  <a:txBody>
                    <a:bodyPr/>
                    <a:lstStyle/>
                    <a:p>
                      <a:r>
                        <a:rPr lang="en-GB" sz="700" dirty="0"/>
                        <a:t>Children will become fluent mathematicians and</a:t>
                      </a:r>
                    </a:p>
                    <a:p>
                      <a:r>
                        <a:rPr lang="en-GB" sz="700" dirty="0"/>
                        <a:t>demonstrate their understanding thus leading to them achieving well. Children will acquire core mathematical facts, an understanding of concepts and strategies that they are able to apply successfully and efficiently when solving problems. Children can apply efficient and accurate  mathematical methods when faced with more complex calculations or unfamiliar problems.</a:t>
                      </a:r>
                    </a:p>
                  </a:txBody>
                  <a:tcPr anchor="ctr"/>
                </a:tc>
                <a:extLst>
                  <a:ext uri="{0D108BD9-81ED-4DB2-BD59-A6C34878D82A}">
                    <a16:rowId xmlns:a16="http://schemas.microsoft.com/office/drawing/2014/main" val="887063259"/>
                  </a:ext>
                </a:extLst>
              </a:tr>
              <a:tr h="1132190">
                <a:tc>
                  <a:txBody>
                    <a:bodyPr/>
                    <a:lstStyle/>
                    <a:p>
                      <a:pPr algn="ctr"/>
                      <a:r>
                        <a:rPr lang="en-GB" sz="1200" b="1" dirty="0"/>
                        <a:t>Sequencing</a:t>
                      </a:r>
                    </a:p>
                  </a:txBody>
                  <a:tcPr anchor="ctr"/>
                </a:tc>
                <a:tc>
                  <a:txBody>
                    <a:bodyPr/>
                    <a:lstStyle/>
                    <a:p>
                      <a:r>
                        <a:rPr lang="en-GB" sz="700" dirty="0"/>
                        <a:t>To support pupils to ‘make rich connections across</a:t>
                      </a:r>
                    </a:p>
                    <a:p>
                      <a:r>
                        <a:rPr lang="en-GB" sz="700" dirty="0"/>
                        <a:t>mathematical ideas’, the content of the curriculum for each year group is broken down into annual units, which develop specific mathematical behaviours alongside age-appropriate knowledge and skills. Disciplinary knowledge, including vocabulary, is mapped into this programme, driven by the substantive knowledge hierarchy, to expose pupils to the conventions, practices and habits of mathematics as a subject discipline.</a:t>
                      </a:r>
                    </a:p>
                  </a:txBody>
                  <a:tcPr anchor="ctr"/>
                </a:tc>
                <a:extLst>
                  <a:ext uri="{0D108BD9-81ED-4DB2-BD59-A6C34878D82A}">
                    <a16:rowId xmlns:a16="http://schemas.microsoft.com/office/drawing/2014/main" val="4221828137"/>
                  </a:ext>
                </a:extLst>
              </a:tr>
              <a:tr h="902470">
                <a:tc>
                  <a:txBody>
                    <a:bodyPr/>
                    <a:lstStyle/>
                    <a:p>
                      <a:pPr algn="ctr"/>
                      <a:r>
                        <a:rPr lang="en-GB" sz="1200" b="1" dirty="0"/>
                        <a:t>Social Disadvantage</a:t>
                      </a:r>
                    </a:p>
                  </a:txBody>
                  <a:tcPr anchor="ctr"/>
                </a:tc>
                <a:tc>
                  <a:txBody>
                    <a:bodyPr/>
                    <a:lstStyle/>
                    <a:p>
                      <a:r>
                        <a:rPr lang="en-GB" sz="700" dirty="0"/>
                        <a:t>A key principle of our teaching is about the belief that every child can engage with the curriculum for their year group, unless they have a significant special educational need. Pre-teaching and interventions are in </a:t>
                      </a:r>
                      <a:r>
                        <a:rPr lang="en-GB" sz="700"/>
                        <a:t>place  </a:t>
                      </a:r>
                      <a:r>
                        <a:rPr lang="en-GB" sz="700" dirty="0"/>
                        <a:t>to ensure that all children can engage with the key learning. The structure of the curriculum is designed to ensure that all children can keep up with the pace of learning.</a:t>
                      </a:r>
                    </a:p>
                  </a:txBody>
                  <a:tcPr anchor="ctr"/>
                </a:tc>
                <a:extLst>
                  <a:ext uri="{0D108BD9-81ED-4DB2-BD59-A6C34878D82A}">
                    <a16:rowId xmlns:a16="http://schemas.microsoft.com/office/drawing/2014/main" val="3523829199"/>
                  </a:ext>
                </a:extLst>
              </a:tr>
              <a:tr h="672751">
                <a:tc>
                  <a:txBody>
                    <a:bodyPr/>
                    <a:lstStyle/>
                    <a:p>
                      <a:pPr algn="ctr"/>
                      <a:r>
                        <a:rPr lang="en-GB" sz="1200" b="1" dirty="0"/>
                        <a:t>Local Context</a:t>
                      </a:r>
                    </a:p>
                  </a:txBody>
                  <a:tcPr anchor="ctr"/>
                </a:tc>
                <a:tc>
                  <a:txBody>
                    <a:bodyPr/>
                    <a:lstStyle/>
                    <a:p>
                      <a:r>
                        <a:rPr lang="en-GB" sz="700" dirty="0"/>
                        <a:t>We want all children to become fluent mathematicians through ensuring they acquire core mathematical facts, an understanding of concepts and strategies that they are able to apply successfully and efficiently when solving problems.</a:t>
                      </a:r>
                    </a:p>
                  </a:txBody>
                  <a:tcPr anchor="ctr"/>
                </a:tc>
                <a:extLst>
                  <a:ext uri="{0D108BD9-81ED-4DB2-BD59-A6C34878D82A}">
                    <a16:rowId xmlns:a16="http://schemas.microsoft.com/office/drawing/2014/main" val="1182364222"/>
                  </a:ext>
                </a:extLst>
              </a:tr>
            </a:tbl>
          </a:graphicData>
        </a:graphic>
      </p:graphicFrame>
      <p:graphicFrame>
        <p:nvGraphicFramePr>
          <p:cNvPr id="18" name="Table 17">
            <a:extLst>
              <a:ext uri="{FF2B5EF4-FFF2-40B4-BE49-F238E27FC236}">
                <a16:creationId xmlns:a16="http://schemas.microsoft.com/office/drawing/2014/main" id="{0CE7171C-2F19-4C5F-8467-810DBC8DC23D}"/>
              </a:ext>
            </a:extLst>
          </p:cNvPr>
          <p:cNvGraphicFramePr>
            <a:graphicFrameLocks noGrp="1"/>
          </p:cNvGraphicFramePr>
          <p:nvPr>
            <p:extLst>
              <p:ext uri="{D42A27DB-BD31-4B8C-83A1-F6EECF244321}">
                <p14:modId xmlns:p14="http://schemas.microsoft.com/office/powerpoint/2010/main" val="3363562933"/>
              </p:ext>
            </p:extLst>
          </p:nvPr>
        </p:nvGraphicFramePr>
        <p:xfrm>
          <a:off x="4147673" y="593304"/>
          <a:ext cx="3702051" cy="5135878"/>
        </p:xfrm>
        <a:graphic>
          <a:graphicData uri="http://schemas.openxmlformats.org/drawingml/2006/table">
            <a:tbl>
              <a:tblPr firstRow="1" bandRow="1">
                <a:tableStyleId>{00A15C55-8517-42AA-B614-E9B94910E393}</a:tableStyleId>
              </a:tblPr>
              <a:tblGrid>
                <a:gridCol w="1368426">
                  <a:extLst>
                    <a:ext uri="{9D8B030D-6E8A-4147-A177-3AD203B41FA5}">
                      <a16:colId xmlns:a16="http://schemas.microsoft.com/office/drawing/2014/main" val="3143454533"/>
                    </a:ext>
                  </a:extLst>
                </a:gridCol>
                <a:gridCol w="2333625">
                  <a:extLst>
                    <a:ext uri="{9D8B030D-6E8A-4147-A177-3AD203B41FA5}">
                      <a16:colId xmlns:a16="http://schemas.microsoft.com/office/drawing/2014/main" val="3344238973"/>
                    </a:ext>
                  </a:extLst>
                </a:gridCol>
              </a:tblGrid>
              <a:tr h="421523">
                <a:tc gridSpan="2">
                  <a:txBody>
                    <a:bodyPr/>
                    <a:lstStyle/>
                    <a:p>
                      <a:pPr algn="ctr"/>
                      <a:r>
                        <a:rPr lang="en-GB" dirty="0"/>
                        <a:t>IMPLEMENTATION</a:t>
                      </a:r>
                    </a:p>
                  </a:txBody>
                  <a:tcPr/>
                </a:tc>
                <a:tc hMerge="1">
                  <a:txBody>
                    <a:bodyPr/>
                    <a:lstStyle/>
                    <a:p>
                      <a:endParaRPr lang="en-GB" dirty="0"/>
                    </a:p>
                  </a:txBody>
                  <a:tcPr/>
                </a:tc>
                <a:extLst>
                  <a:ext uri="{0D108BD9-81ED-4DB2-BD59-A6C34878D82A}">
                    <a16:rowId xmlns:a16="http://schemas.microsoft.com/office/drawing/2014/main" val="3767463542"/>
                  </a:ext>
                </a:extLst>
              </a:tr>
              <a:tr h="965990">
                <a:tc>
                  <a:txBody>
                    <a:bodyPr/>
                    <a:lstStyle/>
                    <a:p>
                      <a:pPr algn="ctr"/>
                      <a:r>
                        <a:rPr lang="en-GB" sz="1200" b="1" dirty="0"/>
                        <a:t>Pedagogical Approaches</a:t>
                      </a:r>
                    </a:p>
                  </a:txBody>
                  <a:tcPr anchor="ctr"/>
                </a:tc>
                <a:tc>
                  <a:txBody>
                    <a:bodyPr/>
                    <a:lstStyle/>
                    <a:p>
                      <a:r>
                        <a:rPr lang="en-GB" sz="700" dirty="0"/>
                        <a:t>Maths objectives are delivered as Key Learning Points, which are broken down steps taken from the overarching end-of-year objectives. In order for children to become fluent mathematicians, opportunities to practice and develop their recall of key facts through the use of daily maths meetings are provided. Schemes of Learning and accompanying slides are produced to support teachers in the delivery of the units of work.</a:t>
                      </a:r>
                    </a:p>
                  </a:txBody>
                  <a:tcPr anchor="ctr"/>
                </a:tc>
                <a:extLst>
                  <a:ext uri="{0D108BD9-81ED-4DB2-BD59-A6C34878D82A}">
                    <a16:rowId xmlns:a16="http://schemas.microsoft.com/office/drawing/2014/main" val="121064329"/>
                  </a:ext>
                </a:extLst>
              </a:tr>
              <a:tr h="843046">
                <a:tc>
                  <a:txBody>
                    <a:bodyPr/>
                    <a:lstStyle/>
                    <a:p>
                      <a:pPr algn="ctr"/>
                      <a:r>
                        <a:rPr lang="en-GB" sz="1200" b="1" dirty="0"/>
                        <a:t>Teachers’ Expert Knowledge</a:t>
                      </a:r>
                    </a:p>
                  </a:txBody>
                  <a:tcPr anchor="ctr"/>
                </a:tc>
                <a:tc>
                  <a:txBody>
                    <a:bodyPr/>
                    <a:lstStyle/>
                    <a:p>
                      <a:r>
                        <a:rPr lang="en-GB" sz="700" dirty="0"/>
                        <a:t>The Maths Leaders support all teachers and deliver</a:t>
                      </a:r>
                    </a:p>
                    <a:p>
                      <a:r>
                        <a:rPr lang="en-GB" sz="700" dirty="0"/>
                        <a:t>regular CPD. The units of work provide teachers with</a:t>
                      </a:r>
                    </a:p>
                    <a:p>
                      <a:r>
                        <a:rPr lang="en-GB" sz="700" dirty="0"/>
                        <a:t>exemplification for maths objectives and ensures that</a:t>
                      </a:r>
                    </a:p>
                    <a:p>
                      <a:r>
                        <a:rPr lang="en-GB" sz="700" dirty="0"/>
                        <a:t>all pupils are able to progress to deeper and more</a:t>
                      </a:r>
                    </a:p>
                    <a:p>
                      <a:r>
                        <a:rPr lang="en-GB" sz="700" dirty="0"/>
                        <a:t>complex problems whilst also being confident with</a:t>
                      </a:r>
                    </a:p>
                    <a:p>
                      <a:r>
                        <a:rPr lang="en-GB" sz="700" dirty="0"/>
                        <a:t>fluency and problem solving.</a:t>
                      </a:r>
                    </a:p>
                  </a:txBody>
                  <a:tcPr anchor="ctr"/>
                </a:tc>
                <a:extLst>
                  <a:ext uri="{0D108BD9-81ED-4DB2-BD59-A6C34878D82A}">
                    <a16:rowId xmlns:a16="http://schemas.microsoft.com/office/drawing/2014/main" val="4027763958"/>
                  </a:ext>
                </a:extLst>
              </a:tr>
              <a:tr h="843046">
                <a:tc>
                  <a:txBody>
                    <a:bodyPr/>
                    <a:lstStyle/>
                    <a:p>
                      <a:pPr algn="ctr"/>
                      <a:r>
                        <a:rPr lang="en-GB" sz="1200" b="1" dirty="0"/>
                        <a:t>Promoting Discussion and Understanding</a:t>
                      </a:r>
                    </a:p>
                  </a:txBody>
                  <a:tcPr anchor="ctr"/>
                </a:tc>
                <a:tc>
                  <a:txBody>
                    <a:bodyPr/>
                    <a:lstStyle/>
                    <a:p>
                      <a:r>
                        <a:rPr lang="en-GB" sz="700" dirty="0"/>
                        <a:t>Discussion and effective questioning by the teacher is</a:t>
                      </a:r>
                    </a:p>
                    <a:p>
                      <a:r>
                        <a:rPr lang="en-GB" sz="700" dirty="0"/>
                        <a:t>key to allowing pupils to recall new knowledge. It will</a:t>
                      </a:r>
                    </a:p>
                    <a:p>
                      <a:r>
                        <a:rPr lang="en-GB" sz="700" dirty="0"/>
                        <a:t>also help them make links between new material and</a:t>
                      </a:r>
                    </a:p>
                    <a:p>
                      <a:r>
                        <a:rPr lang="en-GB" sz="700" dirty="0"/>
                        <a:t>prior learning. Through the use of formative</a:t>
                      </a:r>
                    </a:p>
                    <a:p>
                      <a:r>
                        <a:rPr lang="en-GB" sz="700" dirty="0"/>
                        <a:t>assessment each lesson, information can be recalled</a:t>
                      </a:r>
                    </a:p>
                    <a:p>
                      <a:r>
                        <a:rPr lang="en-GB" sz="700" dirty="0"/>
                        <a:t>by the children from their long-term memory.</a:t>
                      </a:r>
                    </a:p>
                  </a:txBody>
                  <a:tcPr anchor="ctr"/>
                </a:tc>
                <a:extLst>
                  <a:ext uri="{0D108BD9-81ED-4DB2-BD59-A6C34878D82A}">
                    <a16:rowId xmlns:a16="http://schemas.microsoft.com/office/drawing/2014/main" val="2279667870"/>
                  </a:ext>
                </a:extLst>
              </a:tr>
              <a:tr h="903084">
                <a:tc>
                  <a:txBody>
                    <a:bodyPr/>
                    <a:lstStyle/>
                    <a:p>
                      <a:pPr algn="ctr"/>
                      <a:r>
                        <a:rPr lang="en-GB" sz="1200" b="1" dirty="0"/>
                        <a:t>Knowing and Remembering More</a:t>
                      </a:r>
                    </a:p>
                  </a:txBody>
                  <a:tcPr anchor="ctr"/>
                </a:tc>
                <a:tc>
                  <a:txBody>
                    <a:bodyPr/>
                    <a:lstStyle/>
                    <a:p>
                      <a:r>
                        <a:rPr lang="en-GB" sz="700" dirty="0"/>
                        <a:t>Each lesson begins by reviewing prior learning </a:t>
                      </a:r>
                    </a:p>
                    <a:p>
                      <a:r>
                        <a:rPr lang="en-GB" sz="700" dirty="0"/>
                        <a:t>from previous lessons and units ready for their development in the new one. Opportunities for recall of procedural knowledge and key facts are included in Maths Meetings.</a:t>
                      </a:r>
                    </a:p>
                  </a:txBody>
                  <a:tcPr anchor="ctr"/>
                </a:tc>
                <a:extLst>
                  <a:ext uri="{0D108BD9-81ED-4DB2-BD59-A6C34878D82A}">
                    <a16:rowId xmlns:a16="http://schemas.microsoft.com/office/drawing/2014/main" val="853294748"/>
                  </a:ext>
                </a:extLst>
              </a:tr>
              <a:tr h="1159189">
                <a:tc>
                  <a:txBody>
                    <a:bodyPr/>
                    <a:lstStyle/>
                    <a:p>
                      <a:pPr algn="ctr"/>
                      <a:r>
                        <a:rPr lang="en-GB" sz="1200" b="1" dirty="0"/>
                        <a:t>Teacher Assessment</a:t>
                      </a:r>
                    </a:p>
                  </a:txBody>
                  <a:tcPr anchor="ctr"/>
                </a:tc>
                <a:tc>
                  <a:txBody>
                    <a:bodyPr/>
                    <a:lstStyle/>
                    <a:p>
                      <a:r>
                        <a:rPr lang="en-GB" sz="700" dirty="0"/>
                        <a:t>Formative assessment is essential to ensure that all</a:t>
                      </a:r>
                    </a:p>
                    <a:p>
                      <a:r>
                        <a:rPr lang="en-GB" sz="700" dirty="0"/>
                        <a:t>children are not only learning new concepts, but</a:t>
                      </a:r>
                    </a:p>
                    <a:p>
                      <a:r>
                        <a:rPr lang="en-GB" sz="700" dirty="0"/>
                        <a:t>remembering and applying previous knowledge and</a:t>
                      </a:r>
                    </a:p>
                    <a:p>
                      <a:r>
                        <a:rPr lang="en-GB" sz="700" dirty="0"/>
                        <a:t>skills. Effective questioning plays a fundamental role in</a:t>
                      </a:r>
                    </a:p>
                    <a:p>
                      <a:r>
                        <a:rPr lang="en-GB" sz="700" dirty="0"/>
                        <a:t>checking for understanding and ensuring</a:t>
                      </a:r>
                    </a:p>
                    <a:p>
                      <a:r>
                        <a:rPr lang="en-GB" sz="700" dirty="0"/>
                        <a:t>misconceptions are quickly addressed as does marking</a:t>
                      </a:r>
                    </a:p>
                    <a:p>
                      <a:r>
                        <a:rPr lang="en-GB" sz="700" dirty="0"/>
                        <a:t>and feedback during or between lessons.</a:t>
                      </a:r>
                    </a:p>
                  </a:txBody>
                  <a:tcPr anchor="ctr"/>
                </a:tc>
                <a:extLst>
                  <a:ext uri="{0D108BD9-81ED-4DB2-BD59-A6C34878D82A}">
                    <a16:rowId xmlns:a16="http://schemas.microsoft.com/office/drawing/2014/main" val="2755231202"/>
                  </a:ext>
                </a:extLst>
              </a:tr>
            </a:tbl>
          </a:graphicData>
        </a:graphic>
      </p:graphicFrame>
      <p:graphicFrame>
        <p:nvGraphicFramePr>
          <p:cNvPr id="21" name="Table 20">
            <a:extLst>
              <a:ext uri="{FF2B5EF4-FFF2-40B4-BE49-F238E27FC236}">
                <a16:creationId xmlns:a16="http://schemas.microsoft.com/office/drawing/2014/main" id="{47D747D7-F77C-43D6-A4AF-5B1EE838F226}"/>
              </a:ext>
            </a:extLst>
          </p:cNvPr>
          <p:cNvGraphicFramePr>
            <a:graphicFrameLocks noGrp="1"/>
          </p:cNvGraphicFramePr>
          <p:nvPr>
            <p:extLst>
              <p:ext uri="{D42A27DB-BD31-4B8C-83A1-F6EECF244321}">
                <p14:modId xmlns:p14="http://schemas.microsoft.com/office/powerpoint/2010/main" val="2599687096"/>
              </p:ext>
            </p:extLst>
          </p:nvPr>
        </p:nvGraphicFramePr>
        <p:xfrm>
          <a:off x="8052923" y="580604"/>
          <a:ext cx="3698877" cy="5148580"/>
        </p:xfrm>
        <a:graphic>
          <a:graphicData uri="http://schemas.openxmlformats.org/drawingml/2006/table">
            <a:tbl>
              <a:tblPr firstRow="1" bandRow="1">
                <a:tableStyleId>{93296810-A885-4BE3-A3E7-6D5BEEA58F35}</a:tableStyleId>
              </a:tblPr>
              <a:tblGrid>
                <a:gridCol w="1365252">
                  <a:extLst>
                    <a:ext uri="{9D8B030D-6E8A-4147-A177-3AD203B41FA5}">
                      <a16:colId xmlns:a16="http://schemas.microsoft.com/office/drawing/2014/main" val="2300163502"/>
                    </a:ext>
                  </a:extLst>
                </a:gridCol>
                <a:gridCol w="2333625">
                  <a:extLst>
                    <a:ext uri="{9D8B030D-6E8A-4147-A177-3AD203B41FA5}">
                      <a16:colId xmlns:a16="http://schemas.microsoft.com/office/drawing/2014/main" val="1142476194"/>
                    </a:ext>
                  </a:extLst>
                </a:gridCol>
              </a:tblGrid>
              <a:tr h="460521">
                <a:tc gridSpan="2">
                  <a:txBody>
                    <a:bodyPr/>
                    <a:lstStyle/>
                    <a:p>
                      <a:pPr algn="ctr"/>
                      <a:r>
                        <a:rPr lang="en-GB" dirty="0"/>
                        <a:t>IMPACT</a:t>
                      </a:r>
                    </a:p>
                  </a:txBody>
                  <a:tcPr/>
                </a:tc>
                <a:tc hMerge="1">
                  <a:txBody>
                    <a:bodyPr/>
                    <a:lstStyle/>
                    <a:p>
                      <a:endParaRPr lang="en-GB" dirty="0"/>
                    </a:p>
                  </a:txBody>
                  <a:tcPr/>
                </a:tc>
                <a:extLst>
                  <a:ext uri="{0D108BD9-81ED-4DB2-BD59-A6C34878D82A}">
                    <a16:rowId xmlns:a16="http://schemas.microsoft.com/office/drawing/2014/main" val="3872407158"/>
                  </a:ext>
                </a:extLst>
              </a:tr>
              <a:tr h="1055361">
                <a:tc>
                  <a:txBody>
                    <a:bodyPr/>
                    <a:lstStyle/>
                    <a:p>
                      <a:pPr algn="ctr"/>
                      <a:r>
                        <a:rPr lang="en-GB" sz="1200" b="1" dirty="0"/>
                        <a:t>Approach to Assessment</a:t>
                      </a:r>
                    </a:p>
                  </a:txBody>
                  <a:tcPr anchor="ctr"/>
                </a:tc>
                <a:tc>
                  <a:txBody>
                    <a:bodyPr/>
                    <a:lstStyle/>
                    <a:p>
                      <a:r>
                        <a:rPr lang="en-GB" sz="700" dirty="0"/>
                        <a:t>Formative assessment is used in each lesson to identify</a:t>
                      </a:r>
                    </a:p>
                    <a:p>
                      <a:r>
                        <a:rPr lang="en-GB" sz="700" dirty="0"/>
                        <a:t>and address gaps and misconceptions. It is used in</a:t>
                      </a:r>
                    </a:p>
                    <a:p>
                      <a:r>
                        <a:rPr lang="en-GB" sz="700" dirty="0"/>
                        <a:t>every lesson to recall learning from previous years. One-hit feedback and Live marking take place to ensure that these misconceptions are addressed in a timely fashion. </a:t>
                      </a:r>
                      <a:r>
                        <a:rPr lang="en-GB" sz="700"/>
                        <a:t>Standardised </a:t>
                      </a:r>
                      <a:r>
                        <a:rPr lang="en-GB" sz="700" dirty="0"/>
                        <a:t>maths assessments are used at the end of the year to provide standardised scores.</a:t>
                      </a:r>
                    </a:p>
                  </a:txBody>
                  <a:tcPr anchor="ctr"/>
                </a:tc>
                <a:extLst>
                  <a:ext uri="{0D108BD9-81ED-4DB2-BD59-A6C34878D82A}">
                    <a16:rowId xmlns:a16="http://schemas.microsoft.com/office/drawing/2014/main" val="1978485021"/>
                  </a:ext>
                </a:extLst>
              </a:tr>
              <a:tr h="1126136">
                <a:tc>
                  <a:txBody>
                    <a:bodyPr/>
                    <a:lstStyle/>
                    <a:p>
                      <a:pPr algn="ctr"/>
                      <a:r>
                        <a:rPr lang="en-GB" sz="1200" b="1" dirty="0"/>
                        <a:t>Performance Data</a:t>
                      </a:r>
                    </a:p>
                  </a:txBody>
                  <a:tcPr anchor="ctr"/>
                </a:tc>
                <a:tc>
                  <a:txBody>
                    <a:bodyPr/>
                    <a:lstStyle/>
                    <a:p>
                      <a:r>
                        <a:rPr lang="en-GB" sz="700" dirty="0"/>
                        <a:t>In the EYFS, we monitor progress using the</a:t>
                      </a:r>
                    </a:p>
                    <a:p>
                      <a:r>
                        <a:rPr lang="en-GB" sz="700" dirty="0"/>
                        <a:t>non statutory guidance Development Matters and at</a:t>
                      </a:r>
                    </a:p>
                    <a:p>
                      <a:r>
                        <a:rPr lang="en-GB" sz="700" dirty="0"/>
                        <a:t>the end of the foundation stage we assess against the</a:t>
                      </a:r>
                    </a:p>
                    <a:p>
                      <a:r>
                        <a:rPr lang="en-GB" sz="700" dirty="0"/>
                        <a:t>Early Learning Goals. Data is published for maths at</a:t>
                      </a:r>
                    </a:p>
                    <a:p>
                      <a:r>
                        <a:rPr lang="en-GB" sz="700" dirty="0"/>
                        <a:t>the end of KS1 and KS2.The school tracks progress</a:t>
                      </a:r>
                    </a:p>
                    <a:p>
                      <a:r>
                        <a:rPr lang="en-GB" sz="700" dirty="0"/>
                        <a:t>towards these to ensure children are on target for</a:t>
                      </a:r>
                    </a:p>
                    <a:p>
                      <a:r>
                        <a:rPr lang="en-GB" sz="700" dirty="0"/>
                        <a:t>national expectations. Teachers assess children based</a:t>
                      </a:r>
                    </a:p>
                    <a:p>
                      <a:r>
                        <a:rPr lang="en-GB" sz="700" dirty="0"/>
                        <a:t>on both formative and summative assessment.</a:t>
                      </a:r>
                    </a:p>
                  </a:txBody>
                  <a:tcPr anchor="ctr"/>
                </a:tc>
                <a:extLst>
                  <a:ext uri="{0D108BD9-81ED-4DB2-BD59-A6C34878D82A}">
                    <a16:rowId xmlns:a16="http://schemas.microsoft.com/office/drawing/2014/main" val="1299052144"/>
                  </a:ext>
                </a:extLst>
              </a:tr>
              <a:tr h="998992">
                <a:tc>
                  <a:txBody>
                    <a:bodyPr/>
                    <a:lstStyle/>
                    <a:p>
                      <a:pPr algn="ctr"/>
                      <a:r>
                        <a:rPr lang="en-GB" sz="1200" b="1" dirty="0"/>
                        <a:t>Pupils’ Work</a:t>
                      </a:r>
                    </a:p>
                    <a:p>
                      <a:pPr algn="ctr"/>
                      <a:endParaRPr lang="en-GB" sz="1200" b="1" dirty="0"/>
                    </a:p>
                    <a:p>
                      <a:pPr algn="ctr"/>
                      <a:endParaRPr lang="en-GB" sz="1200" b="1" dirty="0"/>
                    </a:p>
                  </a:txBody>
                  <a:tcPr anchor="ctr"/>
                </a:tc>
                <a:tc>
                  <a:txBody>
                    <a:bodyPr/>
                    <a:lstStyle/>
                    <a:p>
                      <a:r>
                        <a:rPr lang="en-GB" sz="700" dirty="0"/>
                        <a:t>We have high expectations of all children in terms of</a:t>
                      </a:r>
                    </a:p>
                    <a:p>
                      <a:r>
                        <a:rPr lang="en-GB" sz="700" dirty="0"/>
                        <a:t>the quality and presentation of their work, which we</a:t>
                      </a:r>
                    </a:p>
                    <a:p>
                      <a:r>
                        <a:rPr lang="en-GB" sz="700" dirty="0"/>
                        <a:t>believe leads to a sense of pride, linking with our school values. Children demonstrate that they are fluent and then prove their understanding through independently justifying, reasoning and convincing. Children are able to</a:t>
                      </a:r>
                    </a:p>
                    <a:p>
                      <a:r>
                        <a:rPr lang="en-GB" sz="700" dirty="0"/>
                        <a:t>demonstrate their understanding in a variety of ways.</a:t>
                      </a:r>
                    </a:p>
                  </a:txBody>
                  <a:tcPr anchor="ctr"/>
                </a:tc>
                <a:extLst>
                  <a:ext uri="{0D108BD9-81ED-4DB2-BD59-A6C34878D82A}">
                    <a16:rowId xmlns:a16="http://schemas.microsoft.com/office/drawing/2014/main" val="1283556084"/>
                  </a:ext>
                </a:extLst>
              </a:tr>
              <a:tr h="1507570">
                <a:tc>
                  <a:txBody>
                    <a:bodyPr/>
                    <a:lstStyle/>
                    <a:p>
                      <a:pPr algn="ctr"/>
                      <a:r>
                        <a:rPr lang="en-GB" sz="1200" b="1" dirty="0"/>
                        <a:t>Talking to Pupils</a:t>
                      </a:r>
                    </a:p>
                    <a:p>
                      <a:pPr algn="ctr"/>
                      <a:endParaRPr lang="en-GB" sz="1200" b="1" dirty="0"/>
                    </a:p>
                  </a:txBody>
                  <a:tcPr anchor="ctr"/>
                </a:tc>
                <a:tc>
                  <a:txBody>
                    <a:bodyPr/>
                    <a:lstStyle/>
                    <a:p>
                      <a:r>
                        <a:rPr lang="en-GB" sz="700" dirty="0"/>
                        <a:t>The subject leader talks to pupils about their learning as</a:t>
                      </a:r>
                    </a:p>
                    <a:p>
                      <a:r>
                        <a:rPr lang="en-GB" sz="700" dirty="0"/>
                        <a:t>part of the monitoring process. Children’s books are</a:t>
                      </a:r>
                    </a:p>
                    <a:p>
                      <a:r>
                        <a:rPr lang="en-GB" sz="700" dirty="0"/>
                        <a:t>used to guide discussions and provide the subject</a:t>
                      </a:r>
                    </a:p>
                    <a:p>
                      <a:r>
                        <a:rPr lang="en-GB" sz="700" dirty="0"/>
                        <a:t>leader with the information required to identify the key</a:t>
                      </a:r>
                    </a:p>
                    <a:p>
                      <a:r>
                        <a:rPr lang="en-GB" sz="700" dirty="0"/>
                        <a:t>knowledge, facts, concepts and strategies taught have</a:t>
                      </a:r>
                    </a:p>
                    <a:p>
                      <a:r>
                        <a:rPr lang="en-GB" sz="700" dirty="0"/>
                        <a:t>been remembered and understood. The subject leader</a:t>
                      </a:r>
                    </a:p>
                    <a:p>
                      <a:r>
                        <a:rPr lang="en-GB" sz="700" dirty="0"/>
                        <a:t>will also ask the children about what they have learnt in</a:t>
                      </a:r>
                    </a:p>
                    <a:p>
                      <a:r>
                        <a:rPr lang="en-GB" sz="700" dirty="0"/>
                        <a:t>their current year and previous years, to see if subject</a:t>
                      </a:r>
                    </a:p>
                    <a:p>
                      <a:r>
                        <a:rPr lang="en-GB" sz="700" dirty="0"/>
                        <a:t>matter has been embedded into the children’s long-</a:t>
                      </a:r>
                    </a:p>
                    <a:p>
                      <a:r>
                        <a:rPr lang="en-GB" sz="700" dirty="0"/>
                        <a:t>term memory and links have been established.</a:t>
                      </a:r>
                    </a:p>
                  </a:txBody>
                  <a:tcPr anchor="ctr"/>
                </a:tc>
                <a:extLst>
                  <a:ext uri="{0D108BD9-81ED-4DB2-BD59-A6C34878D82A}">
                    <a16:rowId xmlns:a16="http://schemas.microsoft.com/office/drawing/2014/main" val="4180476448"/>
                  </a:ext>
                </a:extLst>
              </a:tr>
            </a:tbl>
          </a:graphicData>
        </a:graphic>
      </p:graphicFrame>
    </p:spTree>
    <p:extLst>
      <p:ext uri="{BB962C8B-B14F-4D97-AF65-F5344CB8AC3E}">
        <p14:creationId xmlns:p14="http://schemas.microsoft.com/office/powerpoint/2010/main" val="1466596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7" ma:contentTypeDescription="Create a new document." ma:contentTypeScope="" ma:versionID="1b0bff4e6432a8db4eb325df89af706c">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ab21580f9af00118264131ccdb17d95"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D3104-0074-4681-94F6-1173A5555067}">
  <ds:schemaRefs>
    <ds:schemaRef ds:uri="http://schemas.microsoft.com/office/2006/metadata/properties"/>
    <ds:schemaRef ds:uri="http://schemas.microsoft.com/office/infopath/2007/PartnerControls"/>
    <ds:schemaRef ds:uri="4130f798-555d-4283-877d-47ca23db3ba0"/>
    <ds:schemaRef ds:uri="beab8350-a27f-4811-8d61-4b617fe51f81"/>
  </ds:schemaRefs>
</ds:datastoreItem>
</file>

<file path=customXml/itemProps2.xml><?xml version="1.0" encoding="utf-8"?>
<ds:datastoreItem xmlns:ds="http://schemas.openxmlformats.org/officeDocument/2006/customXml" ds:itemID="{CCDE1368-4289-43B3-9C70-E7C0FBE4C4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68CB44-96DE-418C-B8DB-AEB5F4057E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248</TotalTime>
  <Words>899</Words>
  <Application>Microsoft Office PowerPoint</Application>
  <PresentationFormat>Widescreen</PresentationFormat>
  <Paragraphs>72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PT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Carly Tonks</cp:lastModifiedBy>
  <cp:revision>47</cp:revision>
  <dcterms:created xsi:type="dcterms:W3CDTF">2022-08-17T11:25:21Z</dcterms:created>
  <dcterms:modified xsi:type="dcterms:W3CDTF">2023-09-22T07:32:16Z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