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1"/>
  </p:notesMasterIdLst>
  <p:sldIdLst>
    <p:sldId id="256" r:id="rId5"/>
    <p:sldId id="375" r:id="rId6"/>
    <p:sldId id="257" r:id="rId7"/>
    <p:sldId id="258" r:id="rId8"/>
    <p:sldId id="305" r:id="rId9"/>
    <p:sldId id="306" r:id="rId10"/>
    <p:sldId id="307" r:id="rId11"/>
    <p:sldId id="308" r:id="rId12"/>
    <p:sldId id="309" r:id="rId13"/>
    <p:sldId id="310" r:id="rId14"/>
    <p:sldId id="330" r:id="rId15"/>
    <p:sldId id="312" r:id="rId16"/>
    <p:sldId id="313" r:id="rId17"/>
    <p:sldId id="314" r:id="rId18"/>
    <p:sldId id="315" r:id="rId19"/>
    <p:sldId id="316" r:id="rId20"/>
    <p:sldId id="317" r:id="rId21"/>
    <p:sldId id="319" r:id="rId22"/>
    <p:sldId id="320" r:id="rId23"/>
    <p:sldId id="321" r:id="rId24"/>
    <p:sldId id="322" r:id="rId25"/>
    <p:sldId id="323" r:id="rId26"/>
    <p:sldId id="324" r:id="rId27"/>
    <p:sldId id="327" r:id="rId28"/>
    <p:sldId id="329" r:id="rId29"/>
    <p:sldId id="311" r:id="rId30"/>
    <p:sldId id="325" r:id="rId31"/>
    <p:sldId id="326" r:id="rId32"/>
    <p:sldId id="328" r:id="rId33"/>
    <p:sldId id="331" r:id="rId34"/>
    <p:sldId id="332" r:id="rId35"/>
    <p:sldId id="333" r:id="rId36"/>
    <p:sldId id="334" r:id="rId37"/>
    <p:sldId id="335" r:id="rId38"/>
    <p:sldId id="336" r:id="rId39"/>
    <p:sldId id="337" r:id="rId40"/>
    <p:sldId id="339" r:id="rId41"/>
    <p:sldId id="338" r:id="rId42"/>
    <p:sldId id="340" r:id="rId43"/>
    <p:sldId id="341" r:id="rId44"/>
    <p:sldId id="342" r:id="rId45"/>
    <p:sldId id="343" r:id="rId46"/>
    <p:sldId id="344" r:id="rId47"/>
    <p:sldId id="345" r:id="rId48"/>
    <p:sldId id="346" r:id="rId49"/>
    <p:sldId id="348" r:id="rId50"/>
    <p:sldId id="347" r:id="rId51"/>
    <p:sldId id="349" r:id="rId52"/>
    <p:sldId id="350" r:id="rId53"/>
    <p:sldId id="351" r:id="rId54"/>
    <p:sldId id="352" r:id="rId55"/>
    <p:sldId id="354" r:id="rId56"/>
    <p:sldId id="353" r:id="rId57"/>
    <p:sldId id="355" r:id="rId58"/>
    <p:sldId id="356" r:id="rId59"/>
    <p:sldId id="357"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C82"/>
    <a:srgbClr val="006666"/>
    <a:srgbClr val="009999"/>
    <a:srgbClr val="339966"/>
    <a:srgbClr val="99CC00"/>
    <a:srgbClr val="AA0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660"/>
  </p:normalViewPr>
  <p:slideViewPr>
    <p:cSldViewPr>
      <p:cViewPr varScale="1">
        <p:scale>
          <a:sx n="108" d="100"/>
          <a:sy n="108" d="100"/>
        </p:scale>
        <p:origin x="648"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Tonks" userId="27cc7892-7acb-40e9-b4c5-623257c472fb" providerId="ADAL" clId="{59E2DB64-BE03-4E74-8998-D45817B109F2}"/>
    <pc:docChg chg="delSld">
      <pc:chgData name="Carly Tonks" userId="27cc7892-7acb-40e9-b4c5-623257c472fb" providerId="ADAL" clId="{59E2DB64-BE03-4E74-8998-D45817B109F2}" dt="2024-09-05T09:32:46.795" v="26" actId="47"/>
      <pc:docMkLst>
        <pc:docMk/>
      </pc:docMkLst>
      <pc:sldChg chg="del">
        <pc:chgData name="Carly Tonks" userId="27cc7892-7acb-40e9-b4c5-623257c472fb" providerId="ADAL" clId="{59E2DB64-BE03-4E74-8998-D45817B109F2}" dt="2024-09-05T09:32:10.655" v="0" actId="47"/>
        <pc:sldMkLst>
          <pc:docMk/>
          <pc:sldMk cId="0" sldId="260"/>
        </pc:sldMkLst>
      </pc:sldChg>
      <pc:sldChg chg="del">
        <pc:chgData name="Carly Tonks" userId="27cc7892-7acb-40e9-b4c5-623257c472fb" providerId="ADAL" clId="{59E2DB64-BE03-4E74-8998-D45817B109F2}" dt="2024-09-05T09:32:13.429" v="2" actId="47"/>
        <pc:sldMkLst>
          <pc:docMk/>
          <pc:sldMk cId="165052499" sldId="358"/>
        </pc:sldMkLst>
      </pc:sldChg>
      <pc:sldChg chg="del">
        <pc:chgData name="Carly Tonks" userId="27cc7892-7acb-40e9-b4c5-623257c472fb" providerId="ADAL" clId="{59E2DB64-BE03-4E74-8998-D45817B109F2}" dt="2024-09-05T09:32:14.822" v="3" actId="47"/>
        <pc:sldMkLst>
          <pc:docMk/>
          <pc:sldMk cId="352982515" sldId="359"/>
        </pc:sldMkLst>
      </pc:sldChg>
      <pc:sldChg chg="del">
        <pc:chgData name="Carly Tonks" userId="27cc7892-7acb-40e9-b4c5-623257c472fb" providerId="ADAL" clId="{59E2DB64-BE03-4E74-8998-D45817B109F2}" dt="2024-09-05T09:32:18.399" v="5" actId="47"/>
        <pc:sldMkLst>
          <pc:docMk/>
          <pc:sldMk cId="3439022301" sldId="361"/>
        </pc:sldMkLst>
      </pc:sldChg>
      <pc:sldChg chg="del">
        <pc:chgData name="Carly Tonks" userId="27cc7892-7acb-40e9-b4c5-623257c472fb" providerId="ADAL" clId="{59E2DB64-BE03-4E74-8998-D45817B109F2}" dt="2024-09-05T09:32:19.614" v="6" actId="47"/>
        <pc:sldMkLst>
          <pc:docMk/>
          <pc:sldMk cId="2033802936" sldId="362"/>
        </pc:sldMkLst>
      </pc:sldChg>
      <pc:sldChg chg="del">
        <pc:chgData name="Carly Tonks" userId="27cc7892-7acb-40e9-b4c5-623257c472fb" providerId="ADAL" clId="{59E2DB64-BE03-4E74-8998-D45817B109F2}" dt="2024-09-05T09:32:21.322" v="7" actId="47"/>
        <pc:sldMkLst>
          <pc:docMk/>
          <pc:sldMk cId="2642354755" sldId="363"/>
        </pc:sldMkLst>
      </pc:sldChg>
      <pc:sldChg chg="del">
        <pc:chgData name="Carly Tonks" userId="27cc7892-7acb-40e9-b4c5-623257c472fb" providerId="ADAL" clId="{59E2DB64-BE03-4E74-8998-D45817B109F2}" dt="2024-09-05T09:32:23.149" v="9" actId="47"/>
        <pc:sldMkLst>
          <pc:docMk/>
          <pc:sldMk cId="3086363141" sldId="364"/>
        </pc:sldMkLst>
      </pc:sldChg>
      <pc:sldChg chg="del">
        <pc:chgData name="Carly Tonks" userId="27cc7892-7acb-40e9-b4c5-623257c472fb" providerId="ADAL" clId="{59E2DB64-BE03-4E74-8998-D45817B109F2}" dt="2024-09-05T09:32:25.585" v="11" actId="47"/>
        <pc:sldMkLst>
          <pc:docMk/>
          <pc:sldMk cId="1600597733" sldId="365"/>
        </pc:sldMkLst>
      </pc:sldChg>
      <pc:sldChg chg="del">
        <pc:chgData name="Carly Tonks" userId="27cc7892-7acb-40e9-b4c5-623257c472fb" providerId="ADAL" clId="{59E2DB64-BE03-4E74-8998-D45817B109F2}" dt="2024-09-05T09:32:27.521" v="13" actId="47"/>
        <pc:sldMkLst>
          <pc:docMk/>
          <pc:sldMk cId="211884668" sldId="366"/>
        </pc:sldMkLst>
      </pc:sldChg>
      <pc:sldChg chg="del">
        <pc:chgData name="Carly Tonks" userId="27cc7892-7acb-40e9-b4c5-623257c472fb" providerId="ADAL" clId="{59E2DB64-BE03-4E74-8998-D45817B109F2}" dt="2024-09-05T09:32:29.403" v="15" actId="47"/>
        <pc:sldMkLst>
          <pc:docMk/>
          <pc:sldMk cId="3616460931" sldId="367"/>
        </pc:sldMkLst>
      </pc:sldChg>
      <pc:sldChg chg="del">
        <pc:chgData name="Carly Tonks" userId="27cc7892-7acb-40e9-b4c5-623257c472fb" providerId="ADAL" clId="{59E2DB64-BE03-4E74-8998-D45817B109F2}" dt="2024-09-05T09:32:30.887" v="16" actId="47"/>
        <pc:sldMkLst>
          <pc:docMk/>
          <pc:sldMk cId="2450811910" sldId="368"/>
        </pc:sldMkLst>
      </pc:sldChg>
      <pc:sldChg chg="del">
        <pc:chgData name="Carly Tonks" userId="27cc7892-7acb-40e9-b4c5-623257c472fb" providerId="ADAL" clId="{59E2DB64-BE03-4E74-8998-D45817B109F2}" dt="2024-09-05T09:32:32.284" v="17" actId="47"/>
        <pc:sldMkLst>
          <pc:docMk/>
          <pc:sldMk cId="397156415" sldId="369"/>
        </pc:sldMkLst>
      </pc:sldChg>
      <pc:sldChg chg="del">
        <pc:chgData name="Carly Tonks" userId="27cc7892-7acb-40e9-b4c5-623257c472fb" providerId="ADAL" clId="{59E2DB64-BE03-4E74-8998-D45817B109F2}" dt="2024-09-05T09:32:35.490" v="19" actId="47"/>
        <pc:sldMkLst>
          <pc:docMk/>
          <pc:sldMk cId="3001879395" sldId="370"/>
        </pc:sldMkLst>
      </pc:sldChg>
      <pc:sldChg chg="del">
        <pc:chgData name="Carly Tonks" userId="27cc7892-7acb-40e9-b4c5-623257c472fb" providerId="ADAL" clId="{59E2DB64-BE03-4E74-8998-D45817B109F2}" dt="2024-09-05T09:32:39.045" v="21" actId="47"/>
        <pc:sldMkLst>
          <pc:docMk/>
          <pc:sldMk cId="1334066790" sldId="371"/>
        </pc:sldMkLst>
      </pc:sldChg>
      <pc:sldChg chg="del">
        <pc:chgData name="Carly Tonks" userId="27cc7892-7acb-40e9-b4c5-623257c472fb" providerId="ADAL" clId="{59E2DB64-BE03-4E74-8998-D45817B109F2}" dt="2024-09-05T09:32:43.154" v="23" actId="47"/>
        <pc:sldMkLst>
          <pc:docMk/>
          <pc:sldMk cId="3037597474" sldId="372"/>
        </pc:sldMkLst>
      </pc:sldChg>
      <pc:sldChg chg="del">
        <pc:chgData name="Carly Tonks" userId="27cc7892-7acb-40e9-b4c5-623257c472fb" providerId="ADAL" clId="{59E2DB64-BE03-4E74-8998-D45817B109F2}" dt="2024-09-05T09:32:45.398" v="25" actId="47"/>
        <pc:sldMkLst>
          <pc:docMk/>
          <pc:sldMk cId="2698523051" sldId="373"/>
        </pc:sldMkLst>
      </pc:sldChg>
      <pc:sldChg chg="del">
        <pc:chgData name="Carly Tonks" userId="27cc7892-7acb-40e9-b4c5-623257c472fb" providerId="ADAL" clId="{59E2DB64-BE03-4E74-8998-D45817B109F2}" dt="2024-09-05T09:32:46.795" v="26" actId="47"/>
        <pc:sldMkLst>
          <pc:docMk/>
          <pc:sldMk cId="508734622" sldId="374"/>
        </pc:sldMkLst>
      </pc:sldChg>
      <pc:sldChg chg="del">
        <pc:chgData name="Carly Tonks" userId="27cc7892-7acb-40e9-b4c5-623257c472fb" providerId="ADAL" clId="{59E2DB64-BE03-4E74-8998-D45817B109F2}" dt="2024-09-05T09:32:43.861" v="24" actId="47"/>
        <pc:sldMkLst>
          <pc:docMk/>
          <pc:sldMk cId="681743037" sldId="376"/>
        </pc:sldMkLst>
      </pc:sldChg>
      <pc:sldChg chg="del">
        <pc:chgData name="Carly Tonks" userId="27cc7892-7acb-40e9-b4c5-623257c472fb" providerId="ADAL" clId="{59E2DB64-BE03-4E74-8998-D45817B109F2}" dt="2024-09-05T09:32:32.831" v="18" actId="47"/>
        <pc:sldMkLst>
          <pc:docMk/>
          <pc:sldMk cId="1143672385" sldId="377"/>
        </pc:sldMkLst>
      </pc:sldChg>
      <pc:sldChg chg="del">
        <pc:chgData name="Carly Tonks" userId="27cc7892-7acb-40e9-b4c5-623257c472fb" providerId="ADAL" clId="{59E2DB64-BE03-4E74-8998-D45817B109F2}" dt="2024-09-05T09:32:37.174" v="20" actId="47"/>
        <pc:sldMkLst>
          <pc:docMk/>
          <pc:sldMk cId="3150612615" sldId="378"/>
        </pc:sldMkLst>
      </pc:sldChg>
      <pc:sldChg chg="del">
        <pc:chgData name="Carly Tonks" userId="27cc7892-7acb-40e9-b4c5-623257c472fb" providerId="ADAL" clId="{59E2DB64-BE03-4E74-8998-D45817B109F2}" dt="2024-09-05T09:32:39.617" v="22" actId="47"/>
        <pc:sldMkLst>
          <pc:docMk/>
          <pc:sldMk cId="3371821298" sldId="379"/>
        </pc:sldMkLst>
      </pc:sldChg>
      <pc:sldChg chg="del">
        <pc:chgData name="Carly Tonks" userId="27cc7892-7acb-40e9-b4c5-623257c472fb" providerId="ADAL" clId="{59E2DB64-BE03-4E74-8998-D45817B109F2}" dt="2024-09-05T09:32:11.158" v="1" actId="47"/>
        <pc:sldMkLst>
          <pc:docMk/>
          <pc:sldMk cId="3497855311" sldId="380"/>
        </pc:sldMkLst>
      </pc:sldChg>
      <pc:sldChg chg="del">
        <pc:chgData name="Carly Tonks" userId="27cc7892-7acb-40e9-b4c5-623257c472fb" providerId="ADAL" clId="{59E2DB64-BE03-4E74-8998-D45817B109F2}" dt="2024-09-05T09:32:28.060" v="14" actId="47"/>
        <pc:sldMkLst>
          <pc:docMk/>
          <pc:sldMk cId="1617637049" sldId="381"/>
        </pc:sldMkLst>
      </pc:sldChg>
      <pc:sldChg chg="del">
        <pc:chgData name="Carly Tonks" userId="27cc7892-7acb-40e9-b4c5-623257c472fb" providerId="ADAL" clId="{59E2DB64-BE03-4E74-8998-D45817B109F2}" dt="2024-09-05T09:32:21.924" v="8" actId="47"/>
        <pc:sldMkLst>
          <pc:docMk/>
          <pc:sldMk cId="982408346" sldId="382"/>
        </pc:sldMkLst>
      </pc:sldChg>
      <pc:sldChg chg="del">
        <pc:chgData name="Carly Tonks" userId="27cc7892-7acb-40e9-b4c5-623257c472fb" providerId="ADAL" clId="{59E2DB64-BE03-4E74-8998-D45817B109F2}" dt="2024-09-05T09:32:23.750" v="10" actId="47"/>
        <pc:sldMkLst>
          <pc:docMk/>
          <pc:sldMk cId="1744378833" sldId="383"/>
        </pc:sldMkLst>
      </pc:sldChg>
      <pc:sldChg chg="del">
        <pc:chgData name="Carly Tonks" userId="27cc7892-7acb-40e9-b4c5-623257c472fb" providerId="ADAL" clId="{59E2DB64-BE03-4E74-8998-D45817B109F2}" dt="2024-09-05T09:32:26.090" v="12" actId="47"/>
        <pc:sldMkLst>
          <pc:docMk/>
          <pc:sldMk cId="2285053683" sldId="384"/>
        </pc:sldMkLst>
      </pc:sldChg>
      <pc:sldChg chg="del">
        <pc:chgData name="Carly Tonks" userId="27cc7892-7acb-40e9-b4c5-623257c472fb" providerId="ADAL" clId="{59E2DB64-BE03-4E74-8998-D45817B109F2}" dt="2024-09-05T09:32:16.550" v="4" actId="47"/>
        <pc:sldMkLst>
          <pc:docMk/>
          <pc:sldMk cId="2875155056" sldId="38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B13AB8E3-764A-4414-AFCF-AEEC0DBCB9BA}" type="datetimeFigureOut">
              <a:rPr lang="en-GB" smtClean="0"/>
              <a:t>05/09/2024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5572B6A4-5BEC-4E21-B872-4A3C819EDE90}" type="slidenum">
              <a:rPr lang="en-GB" smtClean="0"/>
              <a:t>‹#›</a:t>
            </a:fld>
            <a:endParaRPr lang="en-GB"/>
          </a:p>
        </p:txBody>
      </p:sp>
    </p:spTree>
    <p:extLst>
      <p:ext uri="{BB962C8B-B14F-4D97-AF65-F5344CB8AC3E}">
        <p14:creationId xmlns:p14="http://schemas.microsoft.com/office/powerpoint/2010/main" val="200996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430390" y="1082611"/>
            <a:ext cx="5413375" cy="3717290"/>
          </a:xfrm>
          <a:prstGeom prst="rect">
            <a:avLst/>
          </a:prstGeom>
        </p:spPr>
        <p:txBody>
          <a:bodyPr wrap="square" lIns="0" tIns="0" rIns="0" bIns="0">
            <a:spAutoFit/>
          </a:bodyPr>
          <a:lstStyle>
            <a:lvl1pPr>
              <a:defRPr sz="1100" b="0" i="0">
                <a:solidFill>
                  <a:srgbClr val="0C6C82"/>
                </a:solidFill>
                <a:latin typeface="Segoe UI"/>
                <a:cs typeface="Segoe UI"/>
              </a:defRPr>
            </a:lvl1pPr>
          </a:lstStyle>
          <a:p>
            <a:endParaRPr/>
          </a:p>
        </p:txBody>
      </p:sp>
      <p:sp>
        <p:nvSpPr>
          <p:cNvPr id="5" name="Holder 5"/>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600825"/>
            <a:ext cx="1628775" cy="257175"/>
          </a:xfrm>
          <a:custGeom>
            <a:avLst/>
            <a:gdLst/>
            <a:ahLst/>
            <a:cxnLst/>
            <a:rect l="l" t="t" r="r" b="b"/>
            <a:pathLst>
              <a:path w="1628775" h="257175">
                <a:moveTo>
                  <a:pt x="0" y="257175"/>
                </a:moveTo>
                <a:lnTo>
                  <a:pt x="1628775" y="257175"/>
                </a:lnTo>
                <a:lnTo>
                  <a:pt x="1628775" y="0"/>
                </a:lnTo>
                <a:lnTo>
                  <a:pt x="0" y="0"/>
                </a:lnTo>
                <a:lnTo>
                  <a:pt x="0" y="257175"/>
                </a:lnTo>
                <a:close/>
              </a:path>
            </a:pathLst>
          </a:custGeom>
          <a:solidFill>
            <a:srgbClr val="23C6EB"/>
          </a:solidFill>
        </p:spPr>
        <p:txBody>
          <a:bodyPr wrap="square" lIns="0" tIns="0" rIns="0" bIns="0" rtlCol="0"/>
          <a:lstStyle/>
          <a:p>
            <a:endParaRPr/>
          </a:p>
        </p:txBody>
      </p:sp>
      <p:sp>
        <p:nvSpPr>
          <p:cNvPr id="17" name="bg object 17"/>
          <p:cNvSpPr/>
          <p:nvPr/>
        </p:nvSpPr>
        <p:spPr>
          <a:xfrm>
            <a:off x="2533650" y="6600825"/>
            <a:ext cx="9658350" cy="257175"/>
          </a:xfrm>
          <a:custGeom>
            <a:avLst/>
            <a:gdLst/>
            <a:ahLst/>
            <a:cxnLst/>
            <a:rect l="l" t="t" r="r" b="b"/>
            <a:pathLst>
              <a:path w="9658350" h="257175">
                <a:moveTo>
                  <a:pt x="0" y="257175"/>
                </a:moveTo>
                <a:lnTo>
                  <a:pt x="9658350" y="257175"/>
                </a:lnTo>
                <a:lnTo>
                  <a:pt x="9658350" y="0"/>
                </a:lnTo>
                <a:lnTo>
                  <a:pt x="0" y="0"/>
                </a:lnTo>
                <a:lnTo>
                  <a:pt x="0" y="257175"/>
                </a:lnTo>
                <a:close/>
              </a:path>
            </a:pathLst>
          </a:custGeom>
          <a:solidFill>
            <a:srgbClr val="23C6EB"/>
          </a:solidFill>
        </p:spPr>
        <p:txBody>
          <a:bodyPr wrap="square" lIns="0" tIns="0" rIns="0" bIns="0" rtlCol="0"/>
          <a:lstStyle/>
          <a:p>
            <a:endParaRPr/>
          </a:p>
        </p:txBody>
      </p:sp>
      <p:sp>
        <p:nvSpPr>
          <p:cNvPr id="2" name="Holder 2"/>
          <p:cNvSpPr>
            <a:spLocks noGrp="1"/>
          </p:cNvSpPr>
          <p:nvPr>
            <p:ph type="title"/>
          </p:nvPr>
        </p:nvSpPr>
        <p:spPr>
          <a:xfrm>
            <a:off x="3348990" y="269938"/>
            <a:ext cx="5733415" cy="758190"/>
          </a:xfrm>
          <a:prstGeom prst="rect">
            <a:avLst/>
          </a:prstGeom>
        </p:spPr>
        <p:txBody>
          <a:bodyPr wrap="square" lIns="0" tIns="0" rIns="0" bIns="0">
            <a:spAutoFit/>
          </a:bodyPr>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711070" y="6499214"/>
            <a:ext cx="685164" cy="330200"/>
          </a:xfrm>
          <a:prstGeom prst="rect">
            <a:avLst/>
          </a:prstGeom>
        </p:spPr>
        <p:txBody>
          <a:bodyPr wrap="square" lIns="0" tIns="0" rIns="0" bIns="0">
            <a:spAutoFit/>
          </a:bodyPr>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latin typeface="Twinkl Cursive Unlooped" panose="02000000000000000000" pitchFamily="2" charset="0"/>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latin typeface="Twinkl Cursive Unlooped" panose="02000000000000000000" pitchFamily="2" charset="0"/>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pic>
        <p:nvPicPr>
          <p:cNvPr id="7" name="object 7"/>
          <p:cNvPicPr/>
          <p:nvPr/>
        </p:nvPicPr>
        <p:blipFill>
          <a:blip r:embed="rId4" cstate="print"/>
          <a:stretch>
            <a:fillRect/>
          </a:stretch>
        </p:blipFill>
        <p:spPr>
          <a:xfrm>
            <a:off x="4419600" y="5314950"/>
            <a:ext cx="7772400" cy="361950"/>
          </a:xfrm>
          <a:prstGeom prst="rect">
            <a:avLst/>
          </a:prstGeom>
        </p:spPr>
      </p:pic>
      <p:grpSp>
        <p:nvGrpSpPr>
          <p:cNvPr id="30" name="object 30"/>
          <p:cNvGrpSpPr/>
          <p:nvPr/>
        </p:nvGrpSpPr>
        <p:grpSpPr>
          <a:xfrm>
            <a:off x="316229" y="773430"/>
            <a:ext cx="1110615" cy="1120140"/>
            <a:chOff x="316229" y="773430"/>
            <a:chExt cx="1110615" cy="1120140"/>
          </a:xfrm>
        </p:grpSpPr>
        <p:sp>
          <p:nvSpPr>
            <p:cNvPr id="31" name="object 31"/>
            <p:cNvSpPr/>
            <p:nvPr/>
          </p:nvSpPr>
          <p:spPr>
            <a:xfrm>
              <a:off x="352424" y="809625"/>
              <a:ext cx="1038225" cy="1047750"/>
            </a:xfrm>
            <a:custGeom>
              <a:avLst/>
              <a:gdLst/>
              <a:ahLst/>
              <a:cxnLst/>
              <a:rect l="l" t="t" r="r" b="b"/>
              <a:pathLst>
                <a:path w="1038225" h="1047750">
                  <a:moveTo>
                    <a:pt x="519112" y="0"/>
                  </a:moveTo>
                  <a:lnTo>
                    <a:pt x="471861" y="2141"/>
                  </a:lnTo>
                  <a:lnTo>
                    <a:pt x="425800" y="8441"/>
                  </a:lnTo>
                  <a:lnTo>
                    <a:pt x="381110" y="18714"/>
                  </a:lnTo>
                  <a:lnTo>
                    <a:pt x="337975" y="32777"/>
                  </a:lnTo>
                  <a:lnTo>
                    <a:pt x="296579" y="50443"/>
                  </a:lnTo>
                  <a:lnTo>
                    <a:pt x="257104" y="71529"/>
                  </a:lnTo>
                  <a:lnTo>
                    <a:pt x="219734" y="95848"/>
                  </a:lnTo>
                  <a:lnTo>
                    <a:pt x="184653" y="123216"/>
                  </a:lnTo>
                  <a:lnTo>
                    <a:pt x="152042" y="153447"/>
                  </a:lnTo>
                  <a:lnTo>
                    <a:pt x="122087" y="186358"/>
                  </a:lnTo>
                  <a:lnTo>
                    <a:pt x="94969" y="221762"/>
                  </a:lnTo>
                  <a:lnTo>
                    <a:pt x="70873" y="259475"/>
                  </a:lnTo>
                  <a:lnTo>
                    <a:pt x="49980" y="299311"/>
                  </a:lnTo>
                  <a:lnTo>
                    <a:pt x="32476" y="341086"/>
                  </a:lnTo>
                  <a:lnTo>
                    <a:pt x="18542" y="384615"/>
                  </a:lnTo>
                  <a:lnTo>
                    <a:pt x="8363" y="429713"/>
                  </a:lnTo>
                  <a:lnTo>
                    <a:pt x="2121" y="476194"/>
                  </a:lnTo>
                  <a:lnTo>
                    <a:pt x="0" y="523875"/>
                  </a:lnTo>
                  <a:lnTo>
                    <a:pt x="2121" y="571555"/>
                  </a:lnTo>
                  <a:lnTo>
                    <a:pt x="8363" y="618036"/>
                  </a:lnTo>
                  <a:lnTo>
                    <a:pt x="18542" y="663134"/>
                  </a:lnTo>
                  <a:lnTo>
                    <a:pt x="32476" y="706663"/>
                  </a:lnTo>
                  <a:lnTo>
                    <a:pt x="49980" y="748438"/>
                  </a:lnTo>
                  <a:lnTo>
                    <a:pt x="70873" y="788274"/>
                  </a:lnTo>
                  <a:lnTo>
                    <a:pt x="94969" y="825987"/>
                  </a:lnTo>
                  <a:lnTo>
                    <a:pt x="122087" y="861391"/>
                  </a:lnTo>
                  <a:lnTo>
                    <a:pt x="152042" y="894302"/>
                  </a:lnTo>
                  <a:lnTo>
                    <a:pt x="184653" y="924533"/>
                  </a:lnTo>
                  <a:lnTo>
                    <a:pt x="219734" y="951901"/>
                  </a:lnTo>
                  <a:lnTo>
                    <a:pt x="257104" y="976220"/>
                  </a:lnTo>
                  <a:lnTo>
                    <a:pt x="296579" y="997306"/>
                  </a:lnTo>
                  <a:lnTo>
                    <a:pt x="337975" y="1014972"/>
                  </a:lnTo>
                  <a:lnTo>
                    <a:pt x="381110" y="1029035"/>
                  </a:lnTo>
                  <a:lnTo>
                    <a:pt x="425800" y="1039308"/>
                  </a:lnTo>
                  <a:lnTo>
                    <a:pt x="471861" y="1045608"/>
                  </a:lnTo>
                  <a:lnTo>
                    <a:pt x="519112" y="1047750"/>
                  </a:lnTo>
                  <a:lnTo>
                    <a:pt x="566363" y="1045608"/>
                  </a:lnTo>
                  <a:lnTo>
                    <a:pt x="612424" y="1039308"/>
                  </a:lnTo>
                  <a:lnTo>
                    <a:pt x="657114" y="1029035"/>
                  </a:lnTo>
                  <a:lnTo>
                    <a:pt x="700249" y="1014972"/>
                  </a:lnTo>
                  <a:lnTo>
                    <a:pt x="741645" y="997306"/>
                  </a:lnTo>
                  <a:lnTo>
                    <a:pt x="781120" y="976220"/>
                  </a:lnTo>
                  <a:lnTo>
                    <a:pt x="818490" y="951901"/>
                  </a:lnTo>
                  <a:lnTo>
                    <a:pt x="853571" y="924533"/>
                  </a:lnTo>
                  <a:lnTo>
                    <a:pt x="886182" y="894302"/>
                  </a:lnTo>
                  <a:lnTo>
                    <a:pt x="916137" y="861391"/>
                  </a:lnTo>
                  <a:lnTo>
                    <a:pt x="943255" y="825987"/>
                  </a:lnTo>
                  <a:lnTo>
                    <a:pt x="967351" y="788274"/>
                  </a:lnTo>
                  <a:lnTo>
                    <a:pt x="988244" y="748438"/>
                  </a:lnTo>
                  <a:lnTo>
                    <a:pt x="1005748" y="706663"/>
                  </a:lnTo>
                  <a:lnTo>
                    <a:pt x="1019682" y="663134"/>
                  </a:lnTo>
                  <a:lnTo>
                    <a:pt x="1029861" y="618036"/>
                  </a:lnTo>
                  <a:lnTo>
                    <a:pt x="1036103" y="571555"/>
                  </a:lnTo>
                  <a:lnTo>
                    <a:pt x="1038225" y="523875"/>
                  </a:lnTo>
                  <a:lnTo>
                    <a:pt x="1036103" y="476194"/>
                  </a:lnTo>
                  <a:lnTo>
                    <a:pt x="1029861" y="429713"/>
                  </a:lnTo>
                  <a:lnTo>
                    <a:pt x="1019682" y="384615"/>
                  </a:lnTo>
                  <a:lnTo>
                    <a:pt x="1005748" y="341086"/>
                  </a:lnTo>
                  <a:lnTo>
                    <a:pt x="988244" y="299311"/>
                  </a:lnTo>
                  <a:lnTo>
                    <a:pt x="967351" y="259475"/>
                  </a:lnTo>
                  <a:lnTo>
                    <a:pt x="943255" y="221762"/>
                  </a:lnTo>
                  <a:lnTo>
                    <a:pt x="916137" y="186358"/>
                  </a:lnTo>
                  <a:lnTo>
                    <a:pt x="886182" y="153447"/>
                  </a:lnTo>
                  <a:lnTo>
                    <a:pt x="853571" y="123216"/>
                  </a:lnTo>
                  <a:lnTo>
                    <a:pt x="818490" y="95848"/>
                  </a:lnTo>
                  <a:lnTo>
                    <a:pt x="781120" y="71529"/>
                  </a:lnTo>
                  <a:lnTo>
                    <a:pt x="741645" y="50443"/>
                  </a:lnTo>
                  <a:lnTo>
                    <a:pt x="700249" y="32777"/>
                  </a:lnTo>
                  <a:lnTo>
                    <a:pt x="657114" y="18714"/>
                  </a:lnTo>
                  <a:lnTo>
                    <a:pt x="612424" y="8441"/>
                  </a:lnTo>
                  <a:lnTo>
                    <a:pt x="566363" y="2141"/>
                  </a:lnTo>
                  <a:lnTo>
                    <a:pt x="519112" y="0"/>
                  </a:lnTo>
                  <a:close/>
                </a:path>
              </a:pathLst>
            </a:custGeom>
            <a:solidFill>
              <a:srgbClr val="F39D20"/>
            </a:solidFill>
          </p:spPr>
          <p:txBody>
            <a:bodyPr wrap="square" lIns="0" tIns="0" rIns="0" bIns="0" rtlCol="0"/>
            <a:lstStyle/>
            <a:p>
              <a:endParaRPr>
                <a:latin typeface="Twinkl Cursive Unlooped" panose="02000000000000000000" pitchFamily="2" charset="0"/>
              </a:endParaRPr>
            </a:p>
          </p:txBody>
        </p:sp>
        <p:sp>
          <p:nvSpPr>
            <p:cNvPr id="32" name="object 32"/>
            <p:cNvSpPr/>
            <p:nvPr/>
          </p:nvSpPr>
          <p:spPr>
            <a:xfrm>
              <a:off x="352424" y="809625"/>
              <a:ext cx="1038225" cy="1047750"/>
            </a:xfrm>
            <a:custGeom>
              <a:avLst/>
              <a:gdLst/>
              <a:ahLst/>
              <a:cxnLst/>
              <a:rect l="l" t="t" r="r" b="b"/>
              <a:pathLst>
                <a:path w="1038225" h="1047750">
                  <a:moveTo>
                    <a:pt x="0" y="523875"/>
                  </a:moveTo>
                  <a:lnTo>
                    <a:pt x="2121" y="476194"/>
                  </a:lnTo>
                  <a:lnTo>
                    <a:pt x="8363" y="429713"/>
                  </a:lnTo>
                  <a:lnTo>
                    <a:pt x="18542" y="384615"/>
                  </a:lnTo>
                  <a:lnTo>
                    <a:pt x="32476" y="341086"/>
                  </a:lnTo>
                  <a:lnTo>
                    <a:pt x="49980" y="299311"/>
                  </a:lnTo>
                  <a:lnTo>
                    <a:pt x="70873" y="259475"/>
                  </a:lnTo>
                  <a:lnTo>
                    <a:pt x="94969" y="221762"/>
                  </a:lnTo>
                  <a:lnTo>
                    <a:pt x="122087" y="186358"/>
                  </a:lnTo>
                  <a:lnTo>
                    <a:pt x="152042" y="153447"/>
                  </a:lnTo>
                  <a:lnTo>
                    <a:pt x="184653" y="123216"/>
                  </a:lnTo>
                  <a:lnTo>
                    <a:pt x="219734" y="95848"/>
                  </a:lnTo>
                  <a:lnTo>
                    <a:pt x="257104" y="71529"/>
                  </a:lnTo>
                  <a:lnTo>
                    <a:pt x="296579" y="50443"/>
                  </a:lnTo>
                  <a:lnTo>
                    <a:pt x="337975" y="32777"/>
                  </a:lnTo>
                  <a:lnTo>
                    <a:pt x="381110" y="18714"/>
                  </a:lnTo>
                  <a:lnTo>
                    <a:pt x="425800" y="8441"/>
                  </a:lnTo>
                  <a:lnTo>
                    <a:pt x="471861" y="2141"/>
                  </a:lnTo>
                  <a:lnTo>
                    <a:pt x="519112" y="0"/>
                  </a:lnTo>
                  <a:lnTo>
                    <a:pt x="566363" y="2141"/>
                  </a:lnTo>
                  <a:lnTo>
                    <a:pt x="612424" y="8441"/>
                  </a:lnTo>
                  <a:lnTo>
                    <a:pt x="657114" y="18714"/>
                  </a:lnTo>
                  <a:lnTo>
                    <a:pt x="700249" y="32777"/>
                  </a:lnTo>
                  <a:lnTo>
                    <a:pt x="741645" y="50443"/>
                  </a:lnTo>
                  <a:lnTo>
                    <a:pt x="781120" y="71529"/>
                  </a:lnTo>
                  <a:lnTo>
                    <a:pt x="818490" y="95848"/>
                  </a:lnTo>
                  <a:lnTo>
                    <a:pt x="853571" y="123216"/>
                  </a:lnTo>
                  <a:lnTo>
                    <a:pt x="886182" y="153447"/>
                  </a:lnTo>
                  <a:lnTo>
                    <a:pt x="916137" y="186358"/>
                  </a:lnTo>
                  <a:lnTo>
                    <a:pt x="943255" y="221762"/>
                  </a:lnTo>
                  <a:lnTo>
                    <a:pt x="967351" y="259475"/>
                  </a:lnTo>
                  <a:lnTo>
                    <a:pt x="988244" y="299311"/>
                  </a:lnTo>
                  <a:lnTo>
                    <a:pt x="1005748" y="341086"/>
                  </a:lnTo>
                  <a:lnTo>
                    <a:pt x="1019682" y="384615"/>
                  </a:lnTo>
                  <a:lnTo>
                    <a:pt x="1029861" y="429713"/>
                  </a:lnTo>
                  <a:lnTo>
                    <a:pt x="1036103" y="476194"/>
                  </a:lnTo>
                  <a:lnTo>
                    <a:pt x="1038225" y="523875"/>
                  </a:lnTo>
                  <a:lnTo>
                    <a:pt x="1036103" y="571555"/>
                  </a:lnTo>
                  <a:lnTo>
                    <a:pt x="1029861" y="618036"/>
                  </a:lnTo>
                  <a:lnTo>
                    <a:pt x="1019682" y="663134"/>
                  </a:lnTo>
                  <a:lnTo>
                    <a:pt x="1005748" y="706663"/>
                  </a:lnTo>
                  <a:lnTo>
                    <a:pt x="988244" y="748438"/>
                  </a:lnTo>
                  <a:lnTo>
                    <a:pt x="967351" y="788274"/>
                  </a:lnTo>
                  <a:lnTo>
                    <a:pt x="943255" y="825987"/>
                  </a:lnTo>
                  <a:lnTo>
                    <a:pt x="916137" y="861391"/>
                  </a:lnTo>
                  <a:lnTo>
                    <a:pt x="886182" y="894302"/>
                  </a:lnTo>
                  <a:lnTo>
                    <a:pt x="853571" y="924533"/>
                  </a:lnTo>
                  <a:lnTo>
                    <a:pt x="818490" y="951901"/>
                  </a:lnTo>
                  <a:lnTo>
                    <a:pt x="781120" y="976220"/>
                  </a:lnTo>
                  <a:lnTo>
                    <a:pt x="741645" y="997306"/>
                  </a:lnTo>
                  <a:lnTo>
                    <a:pt x="700249" y="1014972"/>
                  </a:lnTo>
                  <a:lnTo>
                    <a:pt x="657114" y="1029035"/>
                  </a:lnTo>
                  <a:lnTo>
                    <a:pt x="612424" y="1039308"/>
                  </a:lnTo>
                  <a:lnTo>
                    <a:pt x="566363" y="1045608"/>
                  </a:lnTo>
                  <a:lnTo>
                    <a:pt x="519112" y="1047750"/>
                  </a:lnTo>
                  <a:lnTo>
                    <a:pt x="471861" y="1045608"/>
                  </a:lnTo>
                  <a:lnTo>
                    <a:pt x="425800" y="1039308"/>
                  </a:lnTo>
                  <a:lnTo>
                    <a:pt x="381110" y="1029035"/>
                  </a:lnTo>
                  <a:lnTo>
                    <a:pt x="337975" y="1014972"/>
                  </a:lnTo>
                  <a:lnTo>
                    <a:pt x="296579" y="997306"/>
                  </a:lnTo>
                  <a:lnTo>
                    <a:pt x="257104" y="976220"/>
                  </a:lnTo>
                  <a:lnTo>
                    <a:pt x="219734" y="951901"/>
                  </a:lnTo>
                  <a:lnTo>
                    <a:pt x="184653" y="924533"/>
                  </a:lnTo>
                  <a:lnTo>
                    <a:pt x="152042" y="894302"/>
                  </a:lnTo>
                  <a:lnTo>
                    <a:pt x="122087" y="861391"/>
                  </a:lnTo>
                  <a:lnTo>
                    <a:pt x="94969" y="825987"/>
                  </a:lnTo>
                  <a:lnTo>
                    <a:pt x="70873" y="788274"/>
                  </a:lnTo>
                  <a:lnTo>
                    <a:pt x="49980" y="748438"/>
                  </a:lnTo>
                  <a:lnTo>
                    <a:pt x="32476" y="706663"/>
                  </a:lnTo>
                  <a:lnTo>
                    <a:pt x="18542" y="663134"/>
                  </a:lnTo>
                  <a:lnTo>
                    <a:pt x="8363" y="618036"/>
                  </a:lnTo>
                  <a:lnTo>
                    <a:pt x="212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33" name="object 33"/>
          <p:cNvSpPr txBox="1"/>
          <p:nvPr/>
        </p:nvSpPr>
        <p:spPr>
          <a:xfrm>
            <a:off x="546417" y="1134110"/>
            <a:ext cx="643255" cy="358140"/>
          </a:xfrm>
          <a:prstGeom prst="rect">
            <a:avLst/>
          </a:prstGeom>
        </p:spPr>
        <p:txBody>
          <a:bodyPr vert="horz" wrap="square" lIns="0" tIns="16510" rIns="0" bIns="0" rtlCol="0">
            <a:spAutoFit/>
          </a:bodyPr>
          <a:lstStyle/>
          <a:p>
            <a:pPr marL="12700">
              <a:lnSpc>
                <a:spcPct val="100000"/>
              </a:lnSpc>
              <a:spcBef>
                <a:spcPts val="130"/>
              </a:spcBef>
            </a:pPr>
            <a:r>
              <a:rPr sz="2150" b="1" spc="-165" dirty="0">
                <a:solidFill>
                  <a:srgbClr val="454D54"/>
                </a:solidFill>
                <a:latin typeface="Twinkl Cursive Unlooped" panose="02000000000000000000" pitchFamily="2" charset="0"/>
                <a:cs typeface="Arial"/>
              </a:rPr>
              <a:t>E</a:t>
            </a:r>
            <a:r>
              <a:rPr sz="2150" b="1" spc="-315" dirty="0">
                <a:solidFill>
                  <a:srgbClr val="454D54"/>
                </a:solidFill>
                <a:latin typeface="Twinkl Cursive Unlooped" panose="02000000000000000000" pitchFamily="2" charset="0"/>
                <a:cs typeface="Arial"/>
              </a:rPr>
              <a:t>Y</a:t>
            </a:r>
            <a:r>
              <a:rPr sz="2150" b="1" spc="-120" dirty="0">
                <a:solidFill>
                  <a:srgbClr val="454D54"/>
                </a:solidFill>
                <a:latin typeface="Twinkl Cursive Unlooped" panose="02000000000000000000" pitchFamily="2" charset="0"/>
                <a:cs typeface="Arial"/>
              </a:rPr>
              <a:t>F</a:t>
            </a:r>
            <a:r>
              <a:rPr sz="2150" b="1" spc="-170" dirty="0">
                <a:solidFill>
                  <a:srgbClr val="454D54"/>
                </a:solidFill>
                <a:latin typeface="Twinkl Cursive Unlooped" panose="02000000000000000000" pitchFamily="2" charset="0"/>
                <a:cs typeface="Arial"/>
              </a:rPr>
              <a:t>S</a:t>
            </a:r>
            <a:endParaRPr sz="2150">
              <a:latin typeface="Twinkl Cursive Unlooped" panose="02000000000000000000" pitchFamily="2" charset="0"/>
              <a:cs typeface="Arial"/>
            </a:endParaRPr>
          </a:p>
        </p:txBody>
      </p:sp>
      <p:sp>
        <p:nvSpPr>
          <p:cNvPr id="34" name="object 34"/>
          <p:cNvSpPr txBox="1"/>
          <p:nvPr/>
        </p:nvSpPr>
        <p:spPr>
          <a:xfrm>
            <a:off x="3021964" y="306323"/>
            <a:ext cx="44450" cy="116057"/>
          </a:xfrm>
          <a:prstGeom prst="rect">
            <a:avLst/>
          </a:prstGeom>
        </p:spPr>
        <p:txBody>
          <a:bodyPr vert="horz" wrap="square" lIns="0" tIns="15875" rIns="0" bIns="0" rtlCol="0">
            <a:spAutoFit/>
          </a:bodyPr>
          <a:lstStyle/>
          <a:p>
            <a:pPr marL="12700">
              <a:lnSpc>
                <a:spcPct val="100000"/>
              </a:lnSpc>
              <a:spcBef>
                <a:spcPts val="125"/>
              </a:spcBef>
            </a:pPr>
            <a:r>
              <a:rPr sz="650" i="1" spc="5" dirty="0">
                <a:solidFill>
                  <a:srgbClr val="454D54"/>
                </a:solidFill>
                <a:latin typeface="Twinkl Cursive Unlooped" panose="02000000000000000000" pitchFamily="2" charset="0"/>
                <a:cs typeface="Segoe UI"/>
              </a:rPr>
              <a:t>;</a:t>
            </a:r>
            <a:endParaRPr sz="650">
              <a:latin typeface="Twinkl Cursive Unlooped" panose="02000000000000000000" pitchFamily="2" charset="0"/>
              <a:cs typeface="Segoe UI"/>
            </a:endParaRPr>
          </a:p>
        </p:txBody>
      </p:sp>
      <p:sp>
        <p:nvSpPr>
          <p:cNvPr id="35" name="object 35"/>
          <p:cNvSpPr txBox="1"/>
          <p:nvPr/>
        </p:nvSpPr>
        <p:spPr>
          <a:xfrm>
            <a:off x="2745104" y="401637"/>
            <a:ext cx="441325" cy="243656"/>
          </a:xfrm>
          <a:prstGeom prst="rect">
            <a:avLst/>
          </a:prstGeom>
        </p:spPr>
        <p:txBody>
          <a:bodyPr vert="horz" wrap="square" lIns="0" tIns="12700" rIns="0" bIns="0" rtlCol="0">
            <a:spAutoFit/>
          </a:bodyPr>
          <a:lstStyle/>
          <a:p>
            <a:pPr marL="12700">
              <a:lnSpc>
                <a:spcPct val="100000"/>
              </a:lnSpc>
              <a:spcBef>
                <a:spcPts val="100"/>
              </a:spcBef>
            </a:pPr>
            <a:r>
              <a:rPr sz="2250" b="1" spc="-270" baseline="1851" dirty="0">
                <a:solidFill>
                  <a:srgbClr val="B9C72E"/>
                </a:solidFill>
                <a:latin typeface="Twinkl Cursive Unlooped" panose="02000000000000000000" pitchFamily="2" charset="0"/>
                <a:cs typeface="Arial"/>
              </a:rPr>
              <a:t>E</a:t>
            </a:r>
            <a:r>
              <a:rPr sz="2250" b="1" spc="-382" baseline="1851" dirty="0">
                <a:solidFill>
                  <a:srgbClr val="B9C72E"/>
                </a:solidFill>
                <a:latin typeface="Twinkl Cursive Unlooped" panose="02000000000000000000" pitchFamily="2" charset="0"/>
                <a:cs typeface="Arial"/>
              </a:rPr>
              <a:t>Y</a:t>
            </a:r>
            <a:r>
              <a:rPr sz="2250" b="1" spc="-585" baseline="1851" dirty="0">
                <a:solidFill>
                  <a:srgbClr val="B9C72E"/>
                </a:solidFill>
                <a:latin typeface="Twinkl Cursive Unlooped" panose="02000000000000000000" pitchFamily="2" charset="0"/>
                <a:cs typeface="Arial"/>
              </a:rPr>
              <a:t>F</a:t>
            </a:r>
            <a:r>
              <a:rPr sz="650" i="1" spc="5" dirty="0">
                <a:solidFill>
                  <a:srgbClr val="454D54"/>
                </a:solidFill>
                <a:latin typeface="Twinkl Cursive Unlooped" panose="02000000000000000000" pitchFamily="2" charset="0"/>
                <a:cs typeface="Segoe UI"/>
              </a:rPr>
              <a:t>·</a:t>
            </a:r>
            <a:r>
              <a:rPr sz="650" i="1" spc="-35" dirty="0">
                <a:solidFill>
                  <a:srgbClr val="454D54"/>
                </a:solidFill>
                <a:latin typeface="Twinkl Cursive Unlooped" panose="02000000000000000000" pitchFamily="2" charset="0"/>
                <a:cs typeface="Segoe UI"/>
              </a:rPr>
              <a:t> </a:t>
            </a:r>
            <a:r>
              <a:rPr sz="2250" b="1" spc="-195" baseline="1851" dirty="0">
                <a:solidFill>
                  <a:srgbClr val="B9C72E"/>
                </a:solidFill>
                <a:latin typeface="Twinkl Cursive Unlooped" panose="02000000000000000000" pitchFamily="2" charset="0"/>
                <a:cs typeface="Arial"/>
              </a:rPr>
              <a:t>S</a:t>
            </a:r>
            <a:endParaRPr sz="2250" baseline="1851">
              <a:latin typeface="Twinkl Cursive Unlooped" panose="02000000000000000000" pitchFamily="2" charset="0"/>
              <a:cs typeface="Arial"/>
            </a:endParaRPr>
          </a:p>
        </p:txBody>
      </p:sp>
      <p:grpSp>
        <p:nvGrpSpPr>
          <p:cNvPr id="36" name="object 36"/>
          <p:cNvGrpSpPr/>
          <p:nvPr/>
        </p:nvGrpSpPr>
        <p:grpSpPr>
          <a:xfrm>
            <a:off x="5955995" y="782788"/>
            <a:ext cx="1150307" cy="1068287"/>
            <a:chOff x="5764529" y="811530"/>
            <a:chExt cx="1186815" cy="1167765"/>
          </a:xfrm>
        </p:grpSpPr>
        <p:sp>
          <p:nvSpPr>
            <p:cNvPr id="37" name="object 37"/>
            <p:cNvSpPr/>
            <p:nvPr/>
          </p:nvSpPr>
          <p:spPr>
            <a:xfrm>
              <a:off x="5800724" y="847725"/>
              <a:ext cx="1114425" cy="1095375"/>
            </a:xfrm>
            <a:custGeom>
              <a:avLst/>
              <a:gdLst/>
              <a:ahLst/>
              <a:cxnLst/>
              <a:rect l="l" t="t" r="r" b="b"/>
              <a:pathLst>
                <a:path w="1114425" h="1095375">
                  <a:moveTo>
                    <a:pt x="557276" y="0"/>
                  </a:moveTo>
                  <a:lnTo>
                    <a:pt x="509181" y="2010"/>
                  </a:lnTo>
                  <a:lnTo>
                    <a:pt x="462225" y="7932"/>
                  </a:lnTo>
                  <a:lnTo>
                    <a:pt x="416574" y="17601"/>
                  </a:lnTo>
                  <a:lnTo>
                    <a:pt x="372395" y="30852"/>
                  </a:lnTo>
                  <a:lnTo>
                    <a:pt x="329856" y="47521"/>
                  </a:lnTo>
                  <a:lnTo>
                    <a:pt x="289123" y="67444"/>
                  </a:lnTo>
                  <a:lnTo>
                    <a:pt x="250363" y="90455"/>
                  </a:lnTo>
                  <a:lnTo>
                    <a:pt x="213744" y="116390"/>
                  </a:lnTo>
                  <a:lnTo>
                    <a:pt x="179433" y="145085"/>
                  </a:lnTo>
                  <a:lnTo>
                    <a:pt x="147596" y="176376"/>
                  </a:lnTo>
                  <a:lnTo>
                    <a:pt x="118401" y="210097"/>
                  </a:lnTo>
                  <a:lnTo>
                    <a:pt x="92015" y="246084"/>
                  </a:lnTo>
                  <a:lnTo>
                    <a:pt x="68605" y="284172"/>
                  </a:lnTo>
                  <a:lnTo>
                    <a:pt x="48339" y="324198"/>
                  </a:lnTo>
                  <a:lnTo>
                    <a:pt x="31382" y="365996"/>
                  </a:lnTo>
                  <a:lnTo>
                    <a:pt x="17903" y="409402"/>
                  </a:lnTo>
                  <a:lnTo>
                    <a:pt x="8068" y="454252"/>
                  </a:lnTo>
                  <a:lnTo>
                    <a:pt x="2044" y="500381"/>
                  </a:lnTo>
                  <a:lnTo>
                    <a:pt x="0" y="547624"/>
                  </a:lnTo>
                  <a:lnTo>
                    <a:pt x="2044" y="594885"/>
                  </a:lnTo>
                  <a:lnTo>
                    <a:pt x="8068" y="641031"/>
                  </a:lnTo>
                  <a:lnTo>
                    <a:pt x="17903" y="685896"/>
                  </a:lnTo>
                  <a:lnTo>
                    <a:pt x="31382" y="729315"/>
                  </a:lnTo>
                  <a:lnTo>
                    <a:pt x="48339" y="771125"/>
                  </a:lnTo>
                  <a:lnTo>
                    <a:pt x="68605" y="811161"/>
                  </a:lnTo>
                  <a:lnTo>
                    <a:pt x="92015" y="849258"/>
                  </a:lnTo>
                  <a:lnTo>
                    <a:pt x="118401" y="885253"/>
                  </a:lnTo>
                  <a:lnTo>
                    <a:pt x="147596" y="918980"/>
                  </a:lnTo>
                  <a:lnTo>
                    <a:pt x="179433" y="950275"/>
                  </a:lnTo>
                  <a:lnTo>
                    <a:pt x="213744" y="978974"/>
                  </a:lnTo>
                  <a:lnTo>
                    <a:pt x="250363" y="1004913"/>
                  </a:lnTo>
                  <a:lnTo>
                    <a:pt x="289123" y="1027926"/>
                  </a:lnTo>
                  <a:lnTo>
                    <a:pt x="329856" y="1047850"/>
                  </a:lnTo>
                  <a:lnTo>
                    <a:pt x="372395" y="1064521"/>
                  </a:lnTo>
                  <a:lnTo>
                    <a:pt x="416574" y="1077773"/>
                  </a:lnTo>
                  <a:lnTo>
                    <a:pt x="462225" y="1087442"/>
                  </a:lnTo>
                  <a:lnTo>
                    <a:pt x="509181" y="1093364"/>
                  </a:lnTo>
                  <a:lnTo>
                    <a:pt x="557276" y="1095375"/>
                  </a:lnTo>
                  <a:lnTo>
                    <a:pt x="605351" y="1093364"/>
                  </a:lnTo>
                  <a:lnTo>
                    <a:pt x="652290" y="1087442"/>
                  </a:lnTo>
                  <a:lnTo>
                    <a:pt x="697926" y="1077773"/>
                  </a:lnTo>
                  <a:lnTo>
                    <a:pt x="742091" y="1064521"/>
                  </a:lnTo>
                  <a:lnTo>
                    <a:pt x="784619" y="1047850"/>
                  </a:lnTo>
                  <a:lnTo>
                    <a:pt x="825342" y="1027926"/>
                  </a:lnTo>
                  <a:lnTo>
                    <a:pt x="864093" y="1004913"/>
                  </a:lnTo>
                  <a:lnTo>
                    <a:pt x="900705" y="978974"/>
                  </a:lnTo>
                  <a:lnTo>
                    <a:pt x="935010" y="950275"/>
                  </a:lnTo>
                  <a:lnTo>
                    <a:pt x="966842" y="918980"/>
                  </a:lnTo>
                  <a:lnTo>
                    <a:pt x="996032" y="885253"/>
                  </a:lnTo>
                  <a:lnTo>
                    <a:pt x="1022415" y="849258"/>
                  </a:lnTo>
                  <a:lnTo>
                    <a:pt x="1045823" y="811161"/>
                  </a:lnTo>
                  <a:lnTo>
                    <a:pt x="1066088" y="771125"/>
                  </a:lnTo>
                  <a:lnTo>
                    <a:pt x="1083043" y="729315"/>
                  </a:lnTo>
                  <a:lnTo>
                    <a:pt x="1096522" y="685896"/>
                  </a:lnTo>
                  <a:lnTo>
                    <a:pt x="1106356" y="641031"/>
                  </a:lnTo>
                  <a:lnTo>
                    <a:pt x="1112380" y="594885"/>
                  </a:lnTo>
                  <a:lnTo>
                    <a:pt x="1114425" y="547624"/>
                  </a:lnTo>
                  <a:lnTo>
                    <a:pt x="1112380" y="500381"/>
                  </a:lnTo>
                  <a:lnTo>
                    <a:pt x="1106356" y="454252"/>
                  </a:lnTo>
                  <a:lnTo>
                    <a:pt x="1096522" y="409402"/>
                  </a:lnTo>
                  <a:lnTo>
                    <a:pt x="1083043" y="365996"/>
                  </a:lnTo>
                  <a:lnTo>
                    <a:pt x="1066088" y="324198"/>
                  </a:lnTo>
                  <a:lnTo>
                    <a:pt x="1045823" y="284172"/>
                  </a:lnTo>
                  <a:lnTo>
                    <a:pt x="1022415" y="246084"/>
                  </a:lnTo>
                  <a:lnTo>
                    <a:pt x="996032" y="210097"/>
                  </a:lnTo>
                  <a:lnTo>
                    <a:pt x="966842" y="176376"/>
                  </a:lnTo>
                  <a:lnTo>
                    <a:pt x="935010" y="145085"/>
                  </a:lnTo>
                  <a:lnTo>
                    <a:pt x="900705" y="116390"/>
                  </a:lnTo>
                  <a:lnTo>
                    <a:pt x="864093" y="90455"/>
                  </a:lnTo>
                  <a:lnTo>
                    <a:pt x="825342" y="67444"/>
                  </a:lnTo>
                  <a:lnTo>
                    <a:pt x="784619" y="47521"/>
                  </a:lnTo>
                  <a:lnTo>
                    <a:pt x="742091" y="30852"/>
                  </a:lnTo>
                  <a:lnTo>
                    <a:pt x="697926" y="17601"/>
                  </a:lnTo>
                  <a:lnTo>
                    <a:pt x="652290" y="7932"/>
                  </a:lnTo>
                  <a:lnTo>
                    <a:pt x="605351" y="2010"/>
                  </a:lnTo>
                  <a:lnTo>
                    <a:pt x="557276" y="0"/>
                  </a:lnTo>
                  <a:close/>
                </a:path>
              </a:pathLst>
            </a:custGeom>
            <a:solidFill>
              <a:srgbClr val="FFFFFF"/>
            </a:solidFill>
            <a:ln>
              <a:solidFill>
                <a:srgbClr val="99CC00"/>
              </a:solidFill>
            </a:ln>
          </p:spPr>
          <p:txBody>
            <a:bodyPr wrap="square" lIns="0" tIns="0" rIns="0" bIns="0" rtlCol="0"/>
            <a:lstStyle/>
            <a:p>
              <a:endParaRPr>
                <a:latin typeface="Twinkl Cursive Unlooped" panose="02000000000000000000" pitchFamily="2" charset="0"/>
              </a:endParaRPr>
            </a:p>
          </p:txBody>
        </p:sp>
        <p:sp>
          <p:nvSpPr>
            <p:cNvPr id="38" name="object 38"/>
            <p:cNvSpPr/>
            <p:nvPr/>
          </p:nvSpPr>
          <p:spPr>
            <a:xfrm>
              <a:off x="5800724" y="847725"/>
              <a:ext cx="1114425" cy="1095375"/>
            </a:xfrm>
            <a:custGeom>
              <a:avLst/>
              <a:gdLst/>
              <a:ahLst/>
              <a:cxnLst/>
              <a:rect l="l" t="t" r="r" b="b"/>
              <a:pathLst>
                <a:path w="1114425" h="1095375">
                  <a:moveTo>
                    <a:pt x="0" y="547624"/>
                  </a:moveTo>
                  <a:lnTo>
                    <a:pt x="2044" y="500381"/>
                  </a:lnTo>
                  <a:lnTo>
                    <a:pt x="8068" y="454252"/>
                  </a:lnTo>
                  <a:lnTo>
                    <a:pt x="17903" y="409402"/>
                  </a:lnTo>
                  <a:lnTo>
                    <a:pt x="31382" y="365996"/>
                  </a:lnTo>
                  <a:lnTo>
                    <a:pt x="48339" y="324198"/>
                  </a:lnTo>
                  <a:lnTo>
                    <a:pt x="68605" y="284172"/>
                  </a:lnTo>
                  <a:lnTo>
                    <a:pt x="92015" y="246084"/>
                  </a:lnTo>
                  <a:lnTo>
                    <a:pt x="118401" y="210097"/>
                  </a:lnTo>
                  <a:lnTo>
                    <a:pt x="147596" y="176376"/>
                  </a:lnTo>
                  <a:lnTo>
                    <a:pt x="179433" y="145085"/>
                  </a:lnTo>
                  <a:lnTo>
                    <a:pt x="213744" y="116390"/>
                  </a:lnTo>
                  <a:lnTo>
                    <a:pt x="250363" y="90455"/>
                  </a:lnTo>
                  <a:lnTo>
                    <a:pt x="289123" y="67444"/>
                  </a:lnTo>
                  <a:lnTo>
                    <a:pt x="329856" y="47521"/>
                  </a:lnTo>
                  <a:lnTo>
                    <a:pt x="372395" y="30852"/>
                  </a:lnTo>
                  <a:lnTo>
                    <a:pt x="416574" y="17601"/>
                  </a:lnTo>
                  <a:lnTo>
                    <a:pt x="462225" y="7932"/>
                  </a:lnTo>
                  <a:lnTo>
                    <a:pt x="509181" y="2010"/>
                  </a:lnTo>
                  <a:lnTo>
                    <a:pt x="557276" y="0"/>
                  </a:lnTo>
                  <a:lnTo>
                    <a:pt x="605351" y="2010"/>
                  </a:lnTo>
                  <a:lnTo>
                    <a:pt x="652290" y="7932"/>
                  </a:lnTo>
                  <a:lnTo>
                    <a:pt x="697926" y="17601"/>
                  </a:lnTo>
                  <a:lnTo>
                    <a:pt x="742091" y="30852"/>
                  </a:lnTo>
                  <a:lnTo>
                    <a:pt x="784619" y="47521"/>
                  </a:lnTo>
                  <a:lnTo>
                    <a:pt x="825342" y="67444"/>
                  </a:lnTo>
                  <a:lnTo>
                    <a:pt x="864093" y="90455"/>
                  </a:lnTo>
                  <a:lnTo>
                    <a:pt x="900705" y="116390"/>
                  </a:lnTo>
                  <a:lnTo>
                    <a:pt x="935010" y="145085"/>
                  </a:lnTo>
                  <a:lnTo>
                    <a:pt x="966842" y="176376"/>
                  </a:lnTo>
                  <a:lnTo>
                    <a:pt x="996032" y="210097"/>
                  </a:lnTo>
                  <a:lnTo>
                    <a:pt x="1022415" y="246084"/>
                  </a:lnTo>
                  <a:lnTo>
                    <a:pt x="1045823" y="284172"/>
                  </a:lnTo>
                  <a:lnTo>
                    <a:pt x="1066088" y="324198"/>
                  </a:lnTo>
                  <a:lnTo>
                    <a:pt x="1083043" y="365996"/>
                  </a:lnTo>
                  <a:lnTo>
                    <a:pt x="1096522" y="409402"/>
                  </a:lnTo>
                  <a:lnTo>
                    <a:pt x="1106356" y="454252"/>
                  </a:lnTo>
                  <a:lnTo>
                    <a:pt x="1112380" y="500381"/>
                  </a:lnTo>
                  <a:lnTo>
                    <a:pt x="1114425" y="547624"/>
                  </a:lnTo>
                  <a:lnTo>
                    <a:pt x="1112380" y="594885"/>
                  </a:lnTo>
                  <a:lnTo>
                    <a:pt x="1106356" y="641031"/>
                  </a:lnTo>
                  <a:lnTo>
                    <a:pt x="1096522" y="685896"/>
                  </a:lnTo>
                  <a:lnTo>
                    <a:pt x="1083043" y="729315"/>
                  </a:lnTo>
                  <a:lnTo>
                    <a:pt x="1066088" y="771125"/>
                  </a:lnTo>
                  <a:lnTo>
                    <a:pt x="1045823" y="811161"/>
                  </a:lnTo>
                  <a:lnTo>
                    <a:pt x="1022415" y="849258"/>
                  </a:lnTo>
                  <a:lnTo>
                    <a:pt x="996032" y="885253"/>
                  </a:lnTo>
                  <a:lnTo>
                    <a:pt x="966842" y="918980"/>
                  </a:lnTo>
                  <a:lnTo>
                    <a:pt x="935010" y="950275"/>
                  </a:lnTo>
                  <a:lnTo>
                    <a:pt x="900705" y="978974"/>
                  </a:lnTo>
                  <a:lnTo>
                    <a:pt x="864093" y="1004913"/>
                  </a:lnTo>
                  <a:lnTo>
                    <a:pt x="825342" y="1027926"/>
                  </a:lnTo>
                  <a:lnTo>
                    <a:pt x="784619" y="1047850"/>
                  </a:lnTo>
                  <a:lnTo>
                    <a:pt x="742091" y="1064521"/>
                  </a:lnTo>
                  <a:lnTo>
                    <a:pt x="697926" y="1077773"/>
                  </a:lnTo>
                  <a:lnTo>
                    <a:pt x="652290" y="1087442"/>
                  </a:lnTo>
                  <a:lnTo>
                    <a:pt x="605351" y="1093364"/>
                  </a:lnTo>
                  <a:lnTo>
                    <a:pt x="557276" y="1095375"/>
                  </a:lnTo>
                  <a:lnTo>
                    <a:pt x="509181" y="1093364"/>
                  </a:lnTo>
                  <a:lnTo>
                    <a:pt x="462225" y="1087442"/>
                  </a:lnTo>
                  <a:lnTo>
                    <a:pt x="416574" y="1077773"/>
                  </a:lnTo>
                  <a:lnTo>
                    <a:pt x="372395" y="1064521"/>
                  </a:lnTo>
                  <a:lnTo>
                    <a:pt x="329856" y="1047850"/>
                  </a:lnTo>
                  <a:lnTo>
                    <a:pt x="289123" y="1027926"/>
                  </a:lnTo>
                  <a:lnTo>
                    <a:pt x="250363" y="1004913"/>
                  </a:lnTo>
                  <a:lnTo>
                    <a:pt x="213744" y="978974"/>
                  </a:lnTo>
                  <a:lnTo>
                    <a:pt x="179433" y="950275"/>
                  </a:lnTo>
                  <a:lnTo>
                    <a:pt x="147596" y="918980"/>
                  </a:lnTo>
                  <a:lnTo>
                    <a:pt x="118401" y="885253"/>
                  </a:lnTo>
                  <a:lnTo>
                    <a:pt x="92015" y="849258"/>
                  </a:lnTo>
                  <a:lnTo>
                    <a:pt x="68605" y="811161"/>
                  </a:lnTo>
                  <a:lnTo>
                    <a:pt x="48339" y="771125"/>
                  </a:lnTo>
                  <a:lnTo>
                    <a:pt x="31382" y="729315"/>
                  </a:lnTo>
                  <a:lnTo>
                    <a:pt x="17903" y="685896"/>
                  </a:lnTo>
                  <a:lnTo>
                    <a:pt x="8068" y="641031"/>
                  </a:lnTo>
                  <a:lnTo>
                    <a:pt x="2044" y="594885"/>
                  </a:lnTo>
                  <a:lnTo>
                    <a:pt x="0" y="547624"/>
                  </a:lnTo>
                  <a:close/>
                </a:path>
              </a:pathLst>
            </a:custGeom>
            <a:ln w="72390">
              <a:solidFill>
                <a:srgbClr val="99CC00"/>
              </a:solidFill>
            </a:ln>
          </p:spPr>
          <p:txBody>
            <a:bodyPr wrap="square" lIns="0" tIns="0" rIns="0" bIns="0" rtlCol="0"/>
            <a:lstStyle/>
            <a:p>
              <a:endParaRPr>
                <a:latin typeface="Twinkl Cursive Unlooped" panose="02000000000000000000" pitchFamily="2" charset="0"/>
              </a:endParaRPr>
            </a:p>
          </p:txBody>
        </p:sp>
      </p:grpSp>
      <p:sp>
        <p:nvSpPr>
          <p:cNvPr id="49" name="object 49"/>
          <p:cNvSpPr txBox="1"/>
          <p:nvPr/>
        </p:nvSpPr>
        <p:spPr>
          <a:xfrm>
            <a:off x="6200713" y="367526"/>
            <a:ext cx="2488246" cy="318036"/>
          </a:xfrm>
          <a:prstGeom prst="rect">
            <a:avLst/>
          </a:prstGeom>
        </p:spPr>
        <p:txBody>
          <a:bodyPr vert="horz" wrap="square" lIns="0" tIns="86360" rIns="0" bIns="0" rtlCol="0">
            <a:spAutoFit/>
          </a:bodyPr>
          <a:lstStyle/>
          <a:p>
            <a:pPr marL="29845">
              <a:lnSpc>
                <a:spcPts val="1760"/>
              </a:lnSpc>
              <a:tabLst>
                <a:tab pos="1249045" algn="l"/>
              </a:tabLst>
            </a:pPr>
            <a:r>
              <a:rPr sz="1500" b="1" spc="-330" dirty="0">
                <a:solidFill>
                  <a:srgbClr val="2C9F5B"/>
                </a:solidFill>
                <a:latin typeface="Twinkl Cursive Unlooped" panose="02000000000000000000" pitchFamily="2" charset="0"/>
                <a:cs typeface="Arial"/>
              </a:rPr>
              <a:t>Y</a:t>
            </a:r>
            <a:r>
              <a:rPr sz="1500" b="1" spc="-15" dirty="0">
                <a:solidFill>
                  <a:srgbClr val="2C9F5B"/>
                </a:solidFill>
                <a:latin typeface="Twinkl Cursive Unlooped" panose="02000000000000000000" pitchFamily="2" charset="0"/>
                <a:cs typeface="Arial"/>
              </a:rPr>
              <a:t>e</a:t>
            </a:r>
            <a:r>
              <a:rPr sz="1500" b="1" spc="-20" dirty="0">
                <a:solidFill>
                  <a:srgbClr val="2C9F5B"/>
                </a:solidFill>
                <a:latin typeface="Twinkl Cursive Unlooped" panose="02000000000000000000" pitchFamily="2" charset="0"/>
                <a:cs typeface="Arial"/>
              </a:rPr>
              <a:t>a</a:t>
            </a:r>
            <a:r>
              <a:rPr sz="1500" b="1" spc="-65" dirty="0">
                <a:solidFill>
                  <a:srgbClr val="2C9F5B"/>
                </a:solidFill>
                <a:latin typeface="Twinkl Cursive Unlooped" panose="02000000000000000000" pitchFamily="2" charset="0"/>
                <a:cs typeface="Arial"/>
              </a:rPr>
              <a:t>r</a:t>
            </a:r>
            <a:r>
              <a:rPr sz="1500" b="1" spc="-45" dirty="0">
                <a:solidFill>
                  <a:srgbClr val="2C9F5B"/>
                </a:solidFill>
                <a:latin typeface="Twinkl Cursive Unlooped" panose="02000000000000000000" pitchFamily="2" charset="0"/>
                <a:cs typeface="Arial"/>
              </a:rPr>
              <a:t> </a:t>
            </a:r>
            <a:r>
              <a:rPr sz="1500" b="1" spc="45" dirty="0">
                <a:solidFill>
                  <a:srgbClr val="2C9F5B"/>
                </a:solidFill>
                <a:latin typeface="Twinkl Cursive Unlooped" panose="02000000000000000000" pitchFamily="2" charset="0"/>
                <a:cs typeface="Arial"/>
              </a:rPr>
              <a:t>1</a:t>
            </a:r>
            <a:r>
              <a:rPr sz="1500" b="1" dirty="0">
                <a:solidFill>
                  <a:srgbClr val="2C9F5B"/>
                </a:solidFill>
                <a:latin typeface="Twinkl Cursive Unlooped" panose="02000000000000000000" pitchFamily="2" charset="0"/>
                <a:cs typeface="Arial"/>
              </a:rPr>
              <a:t>	</a:t>
            </a:r>
            <a:endParaRPr sz="2250" baseline="1851" dirty="0">
              <a:latin typeface="Twinkl Cursive Unlooped" panose="02000000000000000000" pitchFamily="2" charset="0"/>
              <a:cs typeface="Arial"/>
            </a:endParaRPr>
          </a:p>
        </p:txBody>
      </p:sp>
      <p:grpSp>
        <p:nvGrpSpPr>
          <p:cNvPr id="50" name="object 50"/>
          <p:cNvGrpSpPr/>
          <p:nvPr/>
        </p:nvGrpSpPr>
        <p:grpSpPr>
          <a:xfrm>
            <a:off x="7280878" y="784325"/>
            <a:ext cx="1110615" cy="1110615"/>
            <a:chOff x="8412480" y="830580"/>
            <a:chExt cx="1110615" cy="1110615"/>
          </a:xfrm>
        </p:grpSpPr>
        <p:sp>
          <p:nvSpPr>
            <p:cNvPr id="51" name="object 51"/>
            <p:cNvSpPr/>
            <p:nvPr/>
          </p:nvSpPr>
          <p:spPr>
            <a:xfrm>
              <a:off x="8448675" y="866775"/>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a:ln>
              <a:solidFill>
                <a:srgbClr val="339966"/>
              </a:solidFill>
            </a:ln>
          </p:spPr>
          <p:txBody>
            <a:bodyPr wrap="square" lIns="0" tIns="0" rIns="0" bIns="0" rtlCol="0"/>
            <a:lstStyle/>
            <a:p>
              <a:endParaRPr>
                <a:latin typeface="Twinkl Cursive Unlooped" panose="02000000000000000000" pitchFamily="2" charset="0"/>
              </a:endParaRPr>
            </a:p>
          </p:txBody>
        </p:sp>
        <p:sp>
          <p:nvSpPr>
            <p:cNvPr id="52" name="object 52"/>
            <p:cNvSpPr/>
            <p:nvPr/>
          </p:nvSpPr>
          <p:spPr>
            <a:xfrm>
              <a:off x="8448675" y="866775"/>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339966"/>
              </a:solidFill>
            </a:ln>
          </p:spPr>
          <p:txBody>
            <a:bodyPr wrap="square" lIns="0" tIns="0" rIns="0" bIns="0" rtlCol="0"/>
            <a:lstStyle/>
            <a:p>
              <a:endParaRPr>
                <a:latin typeface="Twinkl Cursive Unlooped" panose="02000000000000000000" pitchFamily="2" charset="0"/>
              </a:endParaRPr>
            </a:p>
          </p:txBody>
        </p:sp>
      </p:grpSp>
      <p:grpSp>
        <p:nvGrpSpPr>
          <p:cNvPr id="57" name="object 57"/>
          <p:cNvGrpSpPr/>
          <p:nvPr/>
        </p:nvGrpSpPr>
        <p:grpSpPr>
          <a:xfrm>
            <a:off x="6554190" y="2905124"/>
            <a:ext cx="1094009" cy="985388"/>
            <a:chOff x="5955029" y="2716529"/>
            <a:chExt cx="1186815" cy="1177290"/>
          </a:xfrm>
        </p:grpSpPr>
        <p:sp>
          <p:nvSpPr>
            <p:cNvPr id="58" name="object 58"/>
            <p:cNvSpPr/>
            <p:nvPr/>
          </p:nvSpPr>
          <p:spPr>
            <a:xfrm>
              <a:off x="5991224" y="2752724"/>
              <a:ext cx="1114425" cy="1104900"/>
            </a:xfrm>
            <a:custGeom>
              <a:avLst/>
              <a:gdLst/>
              <a:ahLst/>
              <a:cxnLst/>
              <a:rect l="l" t="t" r="r" b="b"/>
              <a:pathLst>
                <a:path w="1114425" h="1104900">
                  <a:moveTo>
                    <a:pt x="557276" y="0"/>
                  </a:moveTo>
                  <a:lnTo>
                    <a:pt x="509181" y="2028"/>
                  </a:lnTo>
                  <a:lnTo>
                    <a:pt x="462225" y="8002"/>
                  </a:lnTo>
                  <a:lnTo>
                    <a:pt x="416574" y="17756"/>
                  </a:lnTo>
                  <a:lnTo>
                    <a:pt x="372395" y="31124"/>
                  </a:lnTo>
                  <a:lnTo>
                    <a:pt x="329856" y="47940"/>
                  </a:lnTo>
                  <a:lnTo>
                    <a:pt x="289123" y="68038"/>
                  </a:lnTo>
                  <a:lnTo>
                    <a:pt x="250363" y="91251"/>
                  </a:lnTo>
                  <a:lnTo>
                    <a:pt x="213744" y="117415"/>
                  </a:lnTo>
                  <a:lnTo>
                    <a:pt x="179433" y="146363"/>
                  </a:lnTo>
                  <a:lnTo>
                    <a:pt x="147596" y="177929"/>
                  </a:lnTo>
                  <a:lnTo>
                    <a:pt x="118401" y="211947"/>
                  </a:lnTo>
                  <a:lnTo>
                    <a:pt x="92015" y="248251"/>
                  </a:lnTo>
                  <a:lnTo>
                    <a:pt x="68605" y="286676"/>
                  </a:lnTo>
                  <a:lnTo>
                    <a:pt x="48339" y="327054"/>
                  </a:lnTo>
                  <a:lnTo>
                    <a:pt x="31382" y="369221"/>
                  </a:lnTo>
                  <a:lnTo>
                    <a:pt x="17903" y="413009"/>
                  </a:lnTo>
                  <a:lnTo>
                    <a:pt x="8068" y="458255"/>
                  </a:lnTo>
                  <a:lnTo>
                    <a:pt x="2044" y="504790"/>
                  </a:lnTo>
                  <a:lnTo>
                    <a:pt x="0" y="552450"/>
                  </a:lnTo>
                  <a:lnTo>
                    <a:pt x="2044" y="600109"/>
                  </a:lnTo>
                  <a:lnTo>
                    <a:pt x="8068" y="646644"/>
                  </a:lnTo>
                  <a:lnTo>
                    <a:pt x="17903" y="691890"/>
                  </a:lnTo>
                  <a:lnTo>
                    <a:pt x="31382" y="735678"/>
                  </a:lnTo>
                  <a:lnTo>
                    <a:pt x="48339" y="777845"/>
                  </a:lnTo>
                  <a:lnTo>
                    <a:pt x="68605" y="818223"/>
                  </a:lnTo>
                  <a:lnTo>
                    <a:pt x="92015" y="856648"/>
                  </a:lnTo>
                  <a:lnTo>
                    <a:pt x="118401" y="892952"/>
                  </a:lnTo>
                  <a:lnTo>
                    <a:pt x="147596" y="926970"/>
                  </a:lnTo>
                  <a:lnTo>
                    <a:pt x="179433" y="958536"/>
                  </a:lnTo>
                  <a:lnTo>
                    <a:pt x="213744" y="987484"/>
                  </a:lnTo>
                  <a:lnTo>
                    <a:pt x="250363" y="1013648"/>
                  </a:lnTo>
                  <a:lnTo>
                    <a:pt x="289123" y="1036861"/>
                  </a:lnTo>
                  <a:lnTo>
                    <a:pt x="329856" y="1056959"/>
                  </a:lnTo>
                  <a:lnTo>
                    <a:pt x="372395" y="1073775"/>
                  </a:lnTo>
                  <a:lnTo>
                    <a:pt x="416574" y="1087143"/>
                  </a:lnTo>
                  <a:lnTo>
                    <a:pt x="462225" y="1096897"/>
                  </a:lnTo>
                  <a:lnTo>
                    <a:pt x="509181" y="1102871"/>
                  </a:lnTo>
                  <a:lnTo>
                    <a:pt x="557276" y="1104900"/>
                  </a:lnTo>
                  <a:lnTo>
                    <a:pt x="605351" y="1102871"/>
                  </a:lnTo>
                  <a:lnTo>
                    <a:pt x="652290" y="1096897"/>
                  </a:lnTo>
                  <a:lnTo>
                    <a:pt x="697926" y="1087143"/>
                  </a:lnTo>
                  <a:lnTo>
                    <a:pt x="742091" y="1073775"/>
                  </a:lnTo>
                  <a:lnTo>
                    <a:pt x="784619" y="1056959"/>
                  </a:lnTo>
                  <a:lnTo>
                    <a:pt x="825342" y="1036861"/>
                  </a:lnTo>
                  <a:lnTo>
                    <a:pt x="864093" y="1013648"/>
                  </a:lnTo>
                  <a:lnTo>
                    <a:pt x="900705" y="987484"/>
                  </a:lnTo>
                  <a:lnTo>
                    <a:pt x="935010" y="958536"/>
                  </a:lnTo>
                  <a:lnTo>
                    <a:pt x="966842" y="926970"/>
                  </a:lnTo>
                  <a:lnTo>
                    <a:pt x="996032" y="892952"/>
                  </a:lnTo>
                  <a:lnTo>
                    <a:pt x="1022415" y="856648"/>
                  </a:lnTo>
                  <a:lnTo>
                    <a:pt x="1045823" y="818223"/>
                  </a:lnTo>
                  <a:lnTo>
                    <a:pt x="1066088" y="777845"/>
                  </a:lnTo>
                  <a:lnTo>
                    <a:pt x="1083043" y="735678"/>
                  </a:lnTo>
                  <a:lnTo>
                    <a:pt x="1096522" y="691890"/>
                  </a:lnTo>
                  <a:lnTo>
                    <a:pt x="1106356" y="646644"/>
                  </a:lnTo>
                  <a:lnTo>
                    <a:pt x="1112380" y="600109"/>
                  </a:lnTo>
                  <a:lnTo>
                    <a:pt x="1114425" y="552450"/>
                  </a:lnTo>
                  <a:lnTo>
                    <a:pt x="1112380" y="504790"/>
                  </a:lnTo>
                  <a:lnTo>
                    <a:pt x="1106356" y="458255"/>
                  </a:lnTo>
                  <a:lnTo>
                    <a:pt x="1096522" y="413009"/>
                  </a:lnTo>
                  <a:lnTo>
                    <a:pt x="1083043" y="369221"/>
                  </a:lnTo>
                  <a:lnTo>
                    <a:pt x="1066088" y="327054"/>
                  </a:lnTo>
                  <a:lnTo>
                    <a:pt x="1045823" y="286676"/>
                  </a:lnTo>
                  <a:lnTo>
                    <a:pt x="1022415" y="248251"/>
                  </a:lnTo>
                  <a:lnTo>
                    <a:pt x="996032" y="211947"/>
                  </a:lnTo>
                  <a:lnTo>
                    <a:pt x="966842" y="177929"/>
                  </a:lnTo>
                  <a:lnTo>
                    <a:pt x="935010" y="146363"/>
                  </a:lnTo>
                  <a:lnTo>
                    <a:pt x="900705" y="117415"/>
                  </a:lnTo>
                  <a:lnTo>
                    <a:pt x="864093" y="91251"/>
                  </a:lnTo>
                  <a:lnTo>
                    <a:pt x="825342" y="68038"/>
                  </a:lnTo>
                  <a:lnTo>
                    <a:pt x="784619" y="47940"/>
                  </a:lnTo>
                  <a:lnTo>
                    <a:pt x="742091" y="31124"/>
                  </a:lnTo>
                  <a:lnTo>
                    <a:pt x="697926" y="17756"/>
                  </a:lnTo>
                  <a:lnTo>
                    <a:pt x="652290" y="8002"/>
                  </a:lnTo>
                  <a:lnTo>
                    <a:pt x="605351" y="2028"/>
                  </a:lnTo>
                  <a:lnTo>
                    <a:pt x="5572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59" name="object 59"/>
            <p:cNvSpPr/>
            <p:nvPr/>
          </p:nvSpPr>
          <p:spPr>
            <a:xfrm>
              <a:off x="5991224" y="2752724"/>
              <a:ext cx="1114425" cy="1104900"/>
            </a:xfrm>
            <a:custGeom>
              <a:avLst/>
              <a:gdLst/>
              <a:ahLst/>
              <a:cxnLst/>
              <a:rect l="l" t="t" r="r" b="b"/>
              <a:pathLst>
                <a:path w="1114425" h="1104900">
                  <a:moveTo>
                    <a:pt x="0" y="552450"/>
                  </a:moveTo>
                  <a:lnTo>
                    <a:pt x="2044" y="504790"/>
                  </a:lnTo>
                  <a:lnTo>
                    <a:pt x="8068" y="458255"/>
                  </a:lnTo>
                  <a:lnTo>
                    <a:pt x="17903" y="413009"/>
                  </a:lnTo>
                  <a:lnTo>
                    <a:pt x="31382" y="369221"/>
                  </a:lnTo>
                  <a:lnTo>
                    <a:pt x="48339" y="327054"/>
                  </a:lnTo>
                  <a:lnTo>
                    <a:pt x="68605" y="286676"/>
                  </a:lnTo>
                  <a:lnTo>
                    <a:pt x="92015" y="248251"/>
                  </a:lnTo>
                  <a:lnTo>
                    <a:pt x="118401" y="211947"/>
                  </a:lnTo>
                  <a:lnTo>
                    <a:pt x="147596" y="177929"/>
                  </a:lnTo>
                  <a:lnTo>
                    <a:pt x="179433" y="146363"/>
                  </a:lnTo>
                  <a:lnTo>
                    <a:pt x="213744" y="117415"/>
                  </a:lnTo>
                  <a:lnTo>
                    <a:pt x="250363" y="91251"/>
                  </a:lnTo>
                  <a:lnTo>
                    <a:pt x="289123" y="68038"/>
                  </a:lnTo>
                  <a:lnTo>
                    <a:pt x="329856" y="47940"/>
                  </a:lnTo>
                  <a:lnTo>
                    <a:pt x="372395" y="31124"/>
                  </a:lnTo>
                  <a:lnTo>
                    <a:pt x="416574" y="17756"/>
                  </a:lnTo>
                  <a:lnTo>
                    <a:pt x="462225" y="8002"/>
                  </a:lnTo>
                  <a:lnTo>
                    <a:pt x="509181" y="2028"/>
                  </a:lnTo>
                  <a:lnTo>
                    <a:pt x="557276" y="0"/>
                  </a:lnTo>
                  <a:lnTo>
                    <a:pt x="605351" y="2028"/>
                  </a:lnTo>
                  <a:lnTo>
                    <a:pt x="652290" y="8002"/>
                  </a:lnTo>
                  <a:lnTo>
                    <a:pt x="697926" y="17756"/>
                  </a:lnTo>
                  <a:lnTo>
                    <a:pt x="742091" y="31124"/>
                  </a:lnTo>
                  <a:lnTo>
                    <a:pt x="784619" y="47940"/>
                  </a:lnTo>
                  <a:lnTo>
                    <a:pt x="825342" y="68038"/>
                  </a:lnTo>
                  <a:lnTo>
                    <a:pt x="864093" y="91251"/>
                  </a:lnTo>
                  <a:lnTo>
                    <a:pt x="900705" y="117415"/>
                  </a:lnTo>
                  <a:lnTo>
                    <a:pt x="935010" y="146363"/>
                  </a:lnTo>
                  <a:lnTo>
                    <a:pt x="966842" y="177929"/>
                  </a:lnTo>
                  <a:lnTo>
                    <a:pt x="996032" y="211947"/>
                  </a:lnTo>
                  <a:lnTo>
                    <a:pt x="1022415" y="248251"/>
                  </a:lnTo>
                  <a:lnTo>
                    <a:pt x="1045823" y="286676"/>
                  </a:lnTo>
                  <a:lnTo>
                    <a:pt x="1066088" y="327054"/>
                  </a:lnTo>
                  <a:lnTo>
                    <a:pt x="1083043" y="369221"/>
                  </a:lnTo>
                  <a:lnTo>
                    <a:pt x="1096522" y="413009"/>
                  </a:lnTo>
                  <a:lnTo>
                    <a:pt x="1106356" y="458255"/>
                  </a:lnTo>
                  <a:lnTo>
                    <a:pt x="1112380" y="504790"/>
                  </a:lnTo>
                  <a:lnTo>
                    <a:pt x="1114425" y="552450"/>
                  </a:lnTo>
                  <a:lnTo>
                    <a:pt x="1112380" y="600109"/>
                  </a:lnTo>
                  <a:lnTo>
                    <a:pt x="1106356" y="646644"/>
                  </a:lnTo>
                  <a:lnTo>
                    <a:pt x="1096522" y="691890"/>
                  </a:lnTo>
                  <a:lnTo>
                    <a:pt x="1083043" y="735678"/>
                  </a:lnTo>
                  <a:lnTo>
                    <a:pt x="1066088" y="777845"/>
                  </a:lnTo>
                  <a:lnTo>
                    <a:pt x="1045823" y="818223"/>
                  </a:lnTo>
                  <a:lnTo>
                    <a:pt x="1022415" y="856648"/>
                  </a:lnTo>
                  <a:lnTo>
                    <a:pt x="996032" y="892952"/>
                  </a:lnTo>
                  <a:lnTo>
                    <a:pt x="966842" y="926970"/>
                  </a:lnTo>
                  <a:lnTo>
                    <a:pt x="935010" y="958536"/>
                  </a:lnTo>
                  <a:lnTo>
                    <a:pt x="900705" y="987484"/>
                  </a:lnTo>
                  <a:lnTo>
                    <a:pt x="864093" y="1013648"/>
                  </a:lnTo>
                  <a:lnTo>
                    <a:pt x="825342" y="1036861"/>
                  </a:lnTo>
                  <a:lnTo>
                    <a:pt x="784619" y="1056959"/>
                  </a:lnTo>
                  <a:lnTo>
                    <a:pt x="742091" y="1073775"/>
                  </a:lnTo>
                  <a:lnTo>
                    <a:pt x="697926" y="1087143"/>
                  </a:lnTo>
                  <a:lnTo>
                    <a:pt x="652290" y="1096897"/>
                  </a:lnTo>
                  <a:lnTo>
                    <a:pt x="605351" y="1102871"/>
                  </a:lnTo>
                  <a:lnTo>
                    <a:pt x="557276" y="1104900"/>
                  </a:lnTo>
                  <a:lnTo>
                    <a:pt x="509181" y="1102871"/>
                  </a:lnTo>
                  <a:lnTo>
                    <a:pt x="462225" y="1096897"/>
                  </a:lnTo>
                  <a:lnTo>
                    <a:pt x="416574" y="1087143"/>
                  </a:lnTo>
                  <a:lnTo>
                    <a:pt x="372395" y="1073775"/>
                  </a:lnTo>
                  <a:lnTo>
                    <a:pt x="329856" y="1056959"/>
                  </a:lnTo>
                  <a:lnTo>
                    <a:pt x="289123" y="1036861"/>
                  </a:lnTo>
                  <a:lnTo>
                    <a:pt x="250363" y="1013648"/>
                  </a:lnTo>
                  <a:lnTo>
                    <a:pt x="213744" y="987484"/>
                  </a:lnTo>
                  <a:lnTo>
                    <a:pt x="179433" y="958536"/>
                  </a:lnTo>
                  <a:lnTo>
                    <a:pt x="147596" y="926970"/>
                  </a:lnTo>
                  <a:lnTo>
                    <a:pt x="118401" y="892952"/>
                  </a:lnTo>
                  <a:lnTo>
                    <a:pt x="92015" y="856648"/>
                  </a:lnTo>
                  <a:lnTo>
                    <a:pt x="68605" y="818223"/>
                  </a:lnTo>
                  <a:lnTo>
                    <a:pt x="48339" y="777845"/>
                  </a:lnTo>
                  <a:lnTo>
                    <a:pt x="31382" y="735678"/>
                  </a:lnTo>
                  <a:lnTo>
                    <a:pt x="17903" y="691890"/>
                  </a:lnTo>
                  <a:lnTo>
                    <a:pt x="8068" y="646644"/>
                  </a:lnTo>
                  <a:lnTo>
                    <a:pt x="2044" y="600109"/>
                  </a:lnTo>
                  <a:lnTo>
                    <a:pt x="0" y="552450"/>
                  </a:lnTo>
                  <a:close/>
                </a:path>
              </a:pathLst>
            </a:custGeom>
            <a:ln w="72390">
              <a:solidFill>
                <a:srgbClr val="16435E"/>
              </a:solidFill>
            </a:ln>
          </p:spPr>
          <p:txBody>
            <a:bodyPr wrap="square" lIns="0" tIns="0" rIns="0" bIns="0" rtlCol="0"/>
            <a:lstStyle/>
            <a:p>
              <a:endParaRPr>
                <a:latin typeface="Twinkl Cursive Unlooped" panose="02000000000000000000" pitchFamily="2" charset="0"/>
              </a:endParaRPr>
            </a:p>
          </p:txBody>
        </p:sp>
      </p:grpSp>
      <p:grpSp>
        <p:nvGrpSpPr>
          <p:cNvPr id="64" name="object 64"/>
          <p:cNvGrpSpPr/>
          <p:nvPr/>
        </p:nvGrpSpPr>
        <p:grpSpPr>
          <a:xfrm>
            <a:off x="2174212" y="3462251"/>
            <a:ext cx="1024066" cy="947848"/>
            <a:chOff x="2945129" y="2868929"/>
            <a:chExt cx="1110615" cy="1110615"/>
          </a:xfrm>
        </p:grpSpPr>
        <p:sp>
          <p:nvSpPr>
            <p:cNvPr id="65" name="object 65"/>
            <p:cNvSpPr/>
            <p:nvPr/>
          </p:nvSpPr>
          <p:spPr>
            <a:xfrm>
              <a:off x="2981324" y="2905124"/>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66" name="object 66"/>
            <p:cNvSpPr/>
            <p:nvPr/>
          </p:nvSpPr>
          <p:spPr>
            <a:xfrm>
              <a:off x="2981324" y="2905124"/>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411352"/>
              </a:solidFill>
            </a:ln>
          </p:spPr>
          <p:txBody>
            <a:bodyPr wrap="square" lIns="0" tIns="0" rIns="0" bIns="0" rtlCol="0"/>
            <a:lstStyle/>
            <a:p>
              <a:endParaRPr>
                <a:latin typeface="Twinkl Cursive Unlooped" panose="02000000000000000000" pitchFamily="2" charset="0"/>
              </a:endParaRPr>
            </a:p>
          </p:txBody>
        </p:sp>
      </p:grpSp>
      <p:grpSp>
        <p:nvGrpSpPr>
          <p:cNvPr id="68" name="object 68"/>
          <p:cNvGrpSpPr/>
          <p:nvPr/>
        </p:nvGrpSpPr>
        <p:grpSpPr>
          <a:xfrm>
            <a:off x="3145338" y="2940526"/>
            <a:ext cx="1024065" cy="949058"/>
            <a:chOff x="4402454" y="2716529"/>
            <a:chExt cx="1110615" cy="1120140"/>
          </a:xfrm>
        </p:grpSpPr>
        <p:sp>
          <p:nvSpPr>
            <p:cNvPr id="69" name="object 69"/>
            <p:cNvSpPr/>
            <p:nvPr/>
          </p:nvSpPr>
          <p:spPr>
            <a:xfrm>
              <a:off x="4438649" y="27527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5"/>
                  </a:lnTo>
                  <a:lnTo>
                    <a:pt x="8363" y="618036"/>
                  </a:lnTo>
                  <a:lnTo>
                    <a:pt x="18543" y="663134"/>
                  </a:lnTo>
                  <a:lnTo>
                    <a:pt x="32477" y="706663"/>
                  </a:lnTo>
                  <a:lnTo>
                    <a:pt x="49982" y="748438"/>
                  </a:lnTo>
                  <a:lnTo>
                    <a:pt x="70875" y="788274"/>
                  </a:lnTo>
                  <a:lnTo>
                    <a:pt x="94973" y="825987"/>
                  </a:lnTo>
                  <a:lnTo>
                    <a:pt x="122092" y="861391"/>
                  </a:lnTo>
                  <a:lnTo>
                    <a:pt x="152050" y="894302"/>
                  </a:lnTo>
                  <a:lnTo>
                    <a:pt x="184663" y="924533"/>
                  </a:lnTo>
                  <a:lnTo>
                    <a:pt x="219749" y="951901"/>
                  </a:lnTo>
                  <a:lnTo>
                    <a:pt x="257123" y="976220"/>
                  </a:lnTo>
                  <a:lnTo>
                    <a:pt x="296603" y="997306"/>
                  </a:lnTo>
                  <a:lnTo>
                    <a:pt x="338005" y="1014972"/>
                  </a:lnTo>
                  <a:lnTo>
                    <a:pt x="381146" y="1029035"/>
                  </a:lnTo>
                  <a:lnTo>
                    <a:pt x="425844" y="1039308"/>
                  </a:lnTo>
                  <a:lnTo>
                    <a:pt x="471915" y="1045608"/>
                  </a:lnTo>
                  <a:lnTo>
                    <a:pt x="519175" y="1047750"/>
                  </a:lnTo>
                  <a:lnTo>
                    <a:pt x="566416" y="1045608"/>
                  </a:lnTo>
                  <a:lnTo>
                    <a:pt x="612469" y="1039308"/>
                  </a:lnTo>
                  <a:lnTo>
                    <a:pt x="657151" y="1029035"/>
                  </a:lnTo>
                  <a:lnTo>
                    <a:pt x="700279" y="1014972"/>
                  </a:lnTo>
                  <a:lnTo>
                    <a:pt x="741669" y="997306"/>
                  </a:lnTo>
                  <a:lnTo>
                    <a:pt x="781139" y="976220"/>
                  </a:lnTo>
                  <a:lnTo>
                    <a:pt x="818504" y="951901"/>
                  </a:lnTo>
                  <a:lnTo>
                    <a:pt x="853582" y="924533"/>
                  </a:lnTo>
                  <a:lnTo>
                    <a:pt x="886190" y="894302"/>
                  </a:lnTo>
                  <a:lnTo>
                    <a:pt x="916143" y="861391"/>
                  </a:lnTo>
                  <a:lnTo>
                    <a:pt x="943259" y="825987"/>
                  </a:lnTo>
                  <a:lnTo>
                    <a:pt x="967354" y="788274"/>
                  </a:lnTo>
                  <a:lnTo>
                    <a:pt x="988245" y="748438"/>
                  </a:lnTo>
                  <a:lnTo>
                    <a:pt x="1005749" y="706663"/>
                  </a:lnTo>
                  <a:lnTo>
                    <a:pt x="1019682" y="663134"/>
                  </a:lnTo>
                  <a:lnTo>
                    <a:pt x="1029861" y="618036"/>
                  </a:lnTo>
                  <a:lnTo>
                    <a:pt x="1036103" y="571555"/>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70" name="object 70"/>
            <p:cNvSpPr/>
            <p:nvPr/>
          </p:nvSpPr>
          <p:spPr>
            <a:xfrm>
              <a:off x="4438649" y="27527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5"/>
                  </a:lnTo>
                  <a:lnTo>
                    <a:pt x="1029861" y="618036"/>
                  </a:lnTo>
                  <a:lnTo>
                    <a:pt x="1019682" y="663134"/>
                  </a:lnTo>
                  <a:lnTo>
                    <a:pt x="1005749" y="706663"/>
                  </a:lnTo>
                  <a:lnTo>
                    <a:pt x="988245" y="748438"/>
                  </a:lnTo>
                  <a:lnTo>
                    <a:pt x="967354" y="788274"/>
                  </a:lnTo>
                  <a:lnTo>
                    <a:pt x="943259" y="825987"/>
                  </a:lnTo>
                  <a:lnTo>
                    <a:pt x="916143" y="861391"/>
                  </a:lnTo>
                  <a:lnTo>
                    <a:pt x="886190" y="894302"/>
                  </a:lnTo>
                  <a:lnTo>
                    <a:pt x="853582" y="924533"/>
                  </a:lnTo>
                  <a:lnTo>
                    <a:pt x="818504" y="951901"/>
                  </a:lnTo>
                  <a:lnTo>
                    <a:pt x="781139" y="976220"/>
                  </a:lnTo>
                  <a:lnTo>
                    <a:pt x="741669" y="997306"/>
                  </a:lnTo>
                  <a:lnTo>
                    <a:pt x="700279" y="1014972"/>
                  </a:lnTo>
                  <a:lnTo>
                    <a:pt x="657151" y="1029035"/>
                  </a:lnTo>
                  <a:lnTo>
                    <a:pt x="612469" y="1039308"/>
                  </a:lnTo>
                  <a:lnTo>
                    <a:pt x="566416" y="1045608"/>
                  </a:lnTo>
                  <a:lnTo>
                    <a:pt x="519175" y="1047750"/>
                  </a:lnTo>
                  <a:lnTo>
                    <a:pt x="471915" y="1045608"/>
                  </a:lnTo>
                  <a:lnTo>
                    <a:pt x="425844" y="1039308"/>
                  </a:lnTo>
                  <a:lnTo>
                    <a:pt x="381146" y="1029035"/>
                  </a:lnTo>
                  <a:lnTo>
                    <a:pt x="338005" y="1014972"/>
                  </a:lnTo>
                  <a:lnTo>
                    <a:pt x="296603" y="997306"/>
                  </a:lnTo>
                  <a:lnTo>
                    <a:pt x="257123" y="976220"/>
                  </a:lnTo>
                  <a:lnTo>
                    <a:pt x="219749" y="951901"/>
                  </a:lnTo>
                  <a:lnTo>
                    <a:pt x="184663" y="924533"/>
                  </a:lnTo>
                  <a:lnTo>
                    <a:pt x="152050" y="894302"/>
                  </a:lnTo>
                  <a:lnTo>
                    <a:pt x="122092" y="861391"/>
                  </a:lnTo>
                  <a:lnTo>
                    <a:pt x="94973" y="825987"/>
                  </a:lnTo>
                  <a:lnTo>
                    <a:pt x="70875" y="788274"/>
                  </a:lnTo>
                  <a:lnTo>
                    <a:pt x="49982" y="748438"/>
                  </a:lnTo>
                  <a:lnTo>
                    <a:pt x="32477" y="706663"/>
                  </a:lnTo>
                  <a:lnTo>
                    <a:pt x="18543" y="663134"/>
                  </a:lnTo>
                  <a:lnTo>
                    <a:pt x="8363" y="618036"/>
                  </a:lnTo>
                  <a:lnTo>
                    <a:pt x="2121" y="571555"/>
                  </a:lnTo>
                  <a:lnTo>
                    <a:pt x="0" y="523875"/>
                  </a:lnTo>
                  <a:close/>
                </a:path>
              </a:pathLst>
            </a:custGeom>
            <a:ln w="72390">
              <a:solidFill>
                <a:srgbClr val="6E0066"/>
              </a:solidFill>
            </a:ln>
          </p:spPr>
          <p:txBody>
            <a:bodyPr wrap="square" lIns="0" tIns="0" rIns="0" bIns="0" rtlCol="0"/>
            <a:lstStyle/>
            <a:p>
              <a:endParaRPr dirty="0">
                <a:latin typeface="Twinkl Cursive Unlooped" panose="02000000000000000000" pitchFamily="2" charset="0"/>
              </a:endParaRPr>
            </a:p>
          </p:txBody>
        </p:sp>
      </p:grpSp>
      <p:sp>
        <p:nvSpPr>
          <p:cNvPr id="73" name="object 73"/>
          <p:cNvSpPr txBox="1"/>
          <p:nvPr/>
        </p:nvSpPr>
        <p:spPr>
          <a:xfrm>
            <a:off x="3962854" y="2572501"/>
            <a:ext cx="1614170" cy="211981"/>
          </a:xfrm>
          <a:prstGeom prst="rect">
            <a:avLst/>
          </a:prstGeom>
        </p:spPr>
        <p:txBody>
          <a:bodyPr vert="horz" wrap="square" lIns="0" tIns="15875" rIns="0" bIns="0" rtlCol="0">
            <a:spAutoFit/>
          </a:bodyPr>
          <a:lstStyle/>
          <a:p>
            <a:pPr algn="ctr">
              <a:lnSpc>
                <a:spcPts val="1515"/>
              </a:lnSpc>
              <a:spcBef>
                <a:spcPts val="125"/>
              </a:spcBef>
            </a:pPr>
            <a:r>
              <a:rPr lang="en-GB" sz="1400" b="1" spc="-110" dirty="0">
                <a:solidFill>
                  <a:srgbClr val="561B6C"/>
                </a:solidFill>
                <a:latin typeface="Twinkl Cursive Unlooped" panose="02000000000000000000" pitchFamily="2" charset="0"/>
                <a:cs typeface="Arial"/>
              </a:rPr>
              <a:t>Year 4</a:t>
            </a:r>
            <a:endParaRPr sz="1400" dirty="0">
              <a:latin typeface="Twinkl Cursive Unlooped" panose="02000000000000000000" pitchFamily="2" charset="0"/>
              <a:cs typeface="Arial"/>
            </a:endParaRPr>
          </a:p>
        </p:txBody>
      </p:sp>
      <p:grpSp>
        <p:nvGrpSpPr>
          <p:cNvPr id="74" name="object 74"/>
          <p:cNvGrpSpPr/>
          <p:nvPr/>
        </p:nvGrpSpPr>
        <p:grpSpPr>
          <a:xfrm>
            <a:off x="2268657" y="4478210"/>
            <a:ext cx="1110615" cy="1110615"/>
            <a:chOff x="2154554" y="3945254"/>
            <a:chExt cx="1110615" cy="1110615"/>
          </a:xfrm>
        </p:grpSpPr>
        <p:sp>
          <p:nvSpPr>
            <p:cNvPr id="75" name="object 75"/>
            <p:cNvSpPr/>
            <p:nvPr/>
          </p:nvSpPr>
          <p:spPr>
            <a:xfrm>
              <a:off x="2190749" y="3981449"/>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6E0066"/>
            </a:solidFill>
          </p:spPr>
          <p:txBody>
            <a:bodyPr wrap="square" lIns="0" tIns="0" rIns="0" bIns="0" rtlCol="0"/>
            <a:lstStyle/>
            <a:p>
              <a:endParaRPr>
                <a:latin typeface="Twinkl Cursive Unlooped" panose="02000000000000000000" pitchFamily="2" charset="0"/>
              </a:endParaRPr>
            </a:p>
          </p:txBody>
        </p:sp>
        <p:sp>
          <p:nvSpPr>
            <p:cNvPr id="76" name="object 76"/>
            <p:cNvSpPr/>
            <p:nvPr/>
          </p:nvSpPr>
          <p:spPr>
            <a:xfrm>
              <a:off x="2190749" y="3981449"/>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77" name="object 77"/>
          <p:cNvSpPr txBox="1"/>
          <p:nvPr/>
        </p:nvSpPr>
        <p:spPr>
          <a:xfrm>
            <a:off x="2502685" y="4764721"/>
            <a:ext cx="702310" cy="357505"/>
          </a:xfrm>
          <a:prstGeom prst="rect">
            <a:avLst/>
          </a:prstGeom>
        </p:spPr>
        <p:txBody>
          <a:bodyPr vert="horz" wrap="square" lIns="0" tIns="15875" rIns="0" bIns="0" rtlCol="0">
            <a:spAutoFit/>
          </a:bodyPr>
          <a:lstStyle/>
          <a:p>
            <a:pPr marL="12700">
              <a:lnSpc>
                <a:spcPct val="100000"/>
              </a:lnSpc>
              <a:spcBef>
                <a:spcPts val="125"/>
              </a:spcBef>
            </a:pPr>
            <a:r>
              <a:rPr sz="2150" b="1" spc="-130" dirty="0">
                <a:solidFill>
                  <a:srgbClr val="FFFFFF"/>
                </a:solidFill>
                <a:latin typeface="Twinkl Cursive Unlooped" panose="02000000000000000000" pitchFamily="2" charset="0"/>
                <a:cs typeface="Arial"/>
              </a:rPr>
              <a:t>U</a:t>
            </a:r>
            <a:r>
              <a:rPr sz="2150" b="1" spc="-204" dirty="0">
                <a:solidFill>
                  <a:srgbClr val="FFFFFF"/>
                </a:solidFill>
                <a:latin typeface="Twinkl Cursive Unlooped" panose="02000000000000000000" pitchFamily="2" charset="0"/>
                <a:cs typeface="Arial"/>
              </a:rPr>
              <a:t>K</a:t>
            </a:r>
            <a:r>
              <a:rPr sz="2150" b="1" spc="-165" dirty="0">
                <a:solidFill>
                  <a:srgbClr val="FFFFFF"/>
                </a:solidFill>
                <a:latin typeface="Twinkl Cursive Unlooped" panose="02000000000000000000" pitchFamily="2" charset="0"/>
                <a:cs typeface="Arial"/>
              </a:rPr>
              <a:t>S</a:t>
            </a:r>
            <a:r>
              <a:rPr sz="2150" b="1" spc="80" dirty="0">
                <a:solidFill>
                  <a:srgbClr val="FFFFFF"/>
                </a:solidFill>
                <a:latin typeface="Twinkl Cursive Unlooped" panose="02000000000000000000" pitchFamily="2" charset="0"/>
                <a:cs typeface="Arial"/>
              </a:rPr>
              <a:t>2</a:t>
            </a:r>
            <a:endParaRPr sz="2150" dirty="0">
              <a:latin typeface="Twinkl Cursive Unlooped" panose="02000000000000000000" pitchFamily="2" charset="0"/>
              <a:cs typeface="Arial"/>
            </a:endParaRPr>
          </a:p>
        </p:txBody>
      </p:sp>
      <p:grpSp>
        <p:nvGrpSpPr>
          <p:cNvPr id="78" name="object 78"/>
          <p:cNvGrpSpPr/>
          <p:nvPr/>
        </p:nvGrpSpPr>
        <p:grpSpPr>
          <a:xfrm>
            <a:off x="3555041" y="4848517"/>
            <a:ext cx="1065916" cy="1073329"/>
            <a:chOff x="3830954" y="4954904"/>
            <a:chExt cx="1120140" cy="1120140"/>
          </a:xfrm>
        </p:grpSpPr>
        <p:sp>
          <p:nvSpPr>
            <p:cNvPr id="79" name="object 79"/>
            <p:cNvSpPr/>
            <p:nvPr/>
          </p:nvSpPr>
          <p:spPr>
            <a:xfrm>
              <a:off x="3867149" y="4991099"/>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8"/>
                  </a:lnTo>
                  <a:lnTo>
                    <a:pt x="8441" y="618043"/>
                  </a:lnTo>
                  <a:lnTo>
                    <a:pt x="18714" y="663142"/>
                  </a:lnTo>
                  <a:lnTo>
                    <a:pt x="32777" y="706673"/>
                  </a:lnTo>
                  <a:lnTo>
                    <a:pt x="50443" y="748449"/>
                  </a:lnTo>
                  <a:lnTo>
                    <a:pt x="71529" y="788286"/>
                  </a:lnTo>
                  <a:lnTo>
                    <a:pt x="95848" y="825998"/>
                  </a:lnTo>
                  <a:lnTo>
                    <a:pt x="123216" y="861402"/>
                  </a:lnTo>
                  <a:lnTo>
                    <a:pt x="153447" y="894311"/>
                  </a:lnTo>
                  <a:lnTo>
                    <a:pt x="186358" y="924542"/>
                  </a:lnTo>
                  <a:lnTo>
                    <a:pt x="221762" y="951908"/>
                  </a:lnTo>
                  <a:lnTo>
                    <a:pt x="259475" y="976226"/>
                  </a:lnTo>
                  <a:lnTo>
                    <a:pt x="299311" y="997310"/>
                  </a:lnTo>
                  <a:lnTo>
                    <a:pt x="341086" y="1014975"/>
                  </a:lnTo>
                  <a:lnTo>
                    <a:pt x="384615" y="1029036"/>
                  </a:lnTo>
                  <a:lnTo>
                    <a:pt x="429713" y="1039309"/>
                  </a:lnTo>
                  <a:lnTo>
                    <a:pt x="476194" y="1045609"/>
                  </a:lnTo>
                  <a:lnTo>
                    <a:pt x="523875" y="1047750"/>
                  </a:lnTo>
                  <a:lnTo>
                    <a:pt x="571555" y="1045609"/>
                  </a:lnTo>
                  <a:lnTo>
                    <a:pt x="618036" y="1039309"/>
                  </a:lnTo>
                  <a:lnTo>
                    <a:pt x="663134" y="1029036"/>
                  </a:lnTo>
                  <a:lnTo>
                    <a:pt x="706663" y="1014975"/>
                  </a:lnTo>
                  <a:lnTo>
                    <a:pt x="748438" y="997310"/>
                  </a:lnTo>
                  <a:lnTo>
                    <a:pt x="788274" y="976226"/>
                  </a:lnTo>
                  <a:lnTo>
                    <a:pt x="825987" y="951908"/>
                  </a:lnTo>
                  <a:lnTo>
                    <a:pt x="861391" y="924542"/>
                  </a:lnTo>
                  <a:lnTo>
                    <a:pt x="894302" y="894311"/>
                  </a:lnTo>
                  <a:lnTo>
                    <a:pt x="924533" y="861402"/>
                  </a:lnTo>
                  <a:lnTo>
                    <a:pt x="951901" y="825998"/>
                  </a:lnTo>
                  <a:lnTo>
                    <a:pt x="976220" y="788286"/>
                  </a:lnTo>
                  <a:lnTo>
                    <a:pt x="997306" y="748449"/>
                  </a:lnTo>
                  <a:lnTo>
                    <a:pt x="1014972" y="706673"/>
                  </a:lnTo>
                  <a:lnTo>
                    <a:pt x="1029035" y="663142"/>
                  </a:lnTo>
                  <a:lnTo>
                    <a:pt x="1039308" y="618043"/>
                  </a:lnTo>
                  <a:lnTo>
                    <a:pt x="1045608" y="571558"/>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80" name="object 80"/>
            <p:cNvSpPr/>
            <p:nvPr/>
          </p:nvSpPr>
          <p:spPr>
            <a:xfrm>
              <a:off x="3867149" y="4991099"/>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8"/>
                  </a:lnTo>
                  <a:lnTo>
                    <a:pt x="1039308" y="618043"/>
                  </a:lnTo>
                  <a:lnTo>
                    <a:pt x="1029035" y="663142"/>
                  </a:lnTo>
                  <a:lnTo>
                    <a:pt x="1014972" y="706673"/>
                  </a:lnTo>
                  <a:lnTo>
                    <a:pt x="997306" y="748449"/>
                  </a:lnTo>
                  <a:lnTo>
                    <a:pt x="976220" y="788286"/>
                  </a:lnTo>
                  <a:lnTo>
                    <a:pt x="951901" y="825998"/>
                  </a:lnTo>
                  <a:lnTo>
                    <a:pt x="924533" y="861402"/>
                  </a:lnTo>
                  <a:lnTo>
                    <a:pt x="894302" y="894311"/>
                  </a:lnTo>
                  <a:lnTo>
                    <a:pt x="861391" y="924542"/>
                  </a:lnTo>
                  <a:lnTo>
                    <a:pt x="825987" y="951908"/>
                  </a:lnTo>
                  <a:lnTo>
                    <a:pt x="788274" y="976226"/>
                  </a:lnTo>
                  <a:lnTo>
                    <a:pt x="748438" y="997310"/>
                  </a:lnTo>
                  <a:lnTo>
                    <a:pt x="706663" y="1014975"/>
                  </a:lnTo>
                  <a:lnTo>
                    <a:pt x="663134" y="1029036"/>
                  </a:lnTo>
                  <a:lnTo>
                    <a:pt x="618036" y="1039309"/>
                  </a:lnTo>
                  <a:lnTo>
                    <a:pt x="571555" y="1045609"/>
                  </a:lnTo>
                  <a:lnTo>
                    <a:pt x="523875" y="1047750"/>
                  </a:lnTo>
                  <a:lnTo>
                    <a:pt x="476194" y="1045609"/>
                  </a:lnTo>
                  <a:lnTo>
                    <a:pt x="429713" y="1039309"/>
                  </a:lnTo>
                  <a:lnTo>
                    <a:pt x="384615" y="1029036"/>
                  </a:lnTo>
                  <a:lnTo>
                    <a:pt x="341086" y="1014975"/>
                  </a:lnTo>
                  <a:lnTo>
                    <a:pt x="299311" y="997310"/>
                  </a:lnTo>
                  <a:lnTo>
                    <a:pt x="259475" y="976226"/>
                  </a:lnTo>
                  <a:lnTo>
                    <a:pt x="221762" y="951908"/>
                  </a:lnTo>
                  <a:lnTo>
                    <a:pt x="186358" y="924542"/>
                  </a:lnTo>
                  <a:lnTo>
                    <a:pt x="153447" y="894311"/>
                  </a:lnTo>
                  <a:lnTo>
                    <a:pt x="123216" y="861402"/>
                  </a:lnTo>
                  <a:lnTo>
                    <a:pt x="95848" y="825998"/>
                  </a:lnTo>
                  <a:lnTo>
                    <a:pt x="71529" y="788286"/>
                  </a:lnTo>
                  <a:lnTo>
                    <a:pt x="50443" y="748449"/>
                  </a:lnTo>
                  <a:lnTo>
                    <a:pt x="32777" y="706673"/>
                  </a:lnTo>
                  <a:lnTo>
                    <a:pt x="18714" y="663142"/>
                  </a:lnTo>
                  <a:lnTo>
                    <a:pt x="8441" y="618043"/>
                  </a:lnTo>
                  <a:lnTo>
                    <a:pt x="2141" y="571558"/>
                  </a:lnTo>
                  <a:lnTo>
                    <a:pt x="0" y="523875"/>
                  </a:lnTo>
                  <a:close/>
                </a:path>
              </a:pathLst>
            </a:custGeom>
            <a:ln w="72390">
              <a:solidFill>
                <a:srgbClr val="6E0066"/>
              </a:solidFill>
            </a:ln>
          </p:spPr>
          <p:txBody>
            <a:bodyPr wrap="square" lIns="0" tIns="0" rIns="0" bIns="0" rtlCol="0"/>
            <a:lstStyle/>
            <a:p>
              <a:endParaRPr>
                <a:latin typeface="Twinkl Cursive Unlooped" panose="02000000000000000000" pitchFamily="2" charset="0"/>
              </a:endParaRPr>
            </a:p>
          </p:txBody>
        </p:sp>
      </p:grpSp>
      <p:sp>
        <p:nvSpPr>
          <p:cNvPr id="83" name="object 83"/>
          <p:cNvSpPr txBox="1"/>
          <p:nvPr/>
        </p:nvSpPr>
        <p:spPr>
          <a:xfrm>
            <a:off x="3837599" y="4526068"/>
            <a:ext cx="1473835" cy="243656"/>
          </a:xfrm>
          <a:prstGeom prst="rect">
            <a:avLst/>
          </a:prstGeom>
        </p:spPr>
        <p:txBody>
          <a:bodyPr vert="horz" wrap="square" lIns="0" tIns="12700" rIns="0" bIns="0" rtlCol="0">
            <a:spAutoFit/>
          </a:bodyPr>
          <a:lstStyle/>
          <a:p>
            <a:pPr marL="12700">
              <a:lnSpc>
                <a:spcPct val="100000"/>
              </a:lnSpc>
              <a:spcBef>
                <a:spcPts val="100"/>
              </a:spcBef>
            </a:pPr>
            <a:r>
              <a:rPr lang="en-GB" sz="1500" b="1" spc="-85" dirty="0">
                <a:solidFill>
                  <a:srgbClr val="6E0066"/>
                </a:solidFill>
                <a:latin typeface="Twinkl Cursive Unlooped" panose="02000000000000000000" pitchFamily="2" charset="0"/>
                <a:cs typeface="Arial"/>
              </a:rPr>
              <a:t>Year 5</a:t>
            </a:r>
            <a:endParaRPr sz="1500" dirty="0">
              <a:latin typeface="Twinkl Cursive Unlooped" panose="02000000000000000000" pitchFamily="2" charset="0"/>
              <a:cs typeface="Arial"/>
            </a:endParaRPr>
          </a:p>
        </p:txBody>
      </p:sp>
      <p:grpSp>
        <p:nvGrpSpPr>
          <p:cNvPr id="84" name="object 84"/>
          <p:cNvGrpSpPr/>
          <p:nvPr/>
        </p:nvGrpSpPr>
        <p:grpSpPr>
          <a:xfrm>
            <a:off x="5927978" y="4924424"/>
            <a:ext cx="1110615" cy="1110615"/>
            <a:chOff x="5726429" y="4935854"/>
            <a:chExt cx="1110615" cy="1110615"/>
          </a:xfrm>
        </p:grpSpPr>
        <p:sp>
          <p:nvSpPr>
            <p:cNvPr id="85" name="object 85"/>
            <p:cNvSpPr/>
            <p:nvPr/>
          </p:nvSpPr>
          <p:spPr>
            <a:xfrm>
              <a:off x="5762624" y="4972049"/>
              <a:ext cx="1038225" cy="1038225"/>
            </a:xfrm>
            <a:custGeom>
              <a:avLst/>
              <a:gdLst/>
              <a:ahLst/>
              <a:cxnLst/>
              <a:rect l="l" t="t" r="r" b="b"/>
              <a:pathLst>
                <a:path w="1038225" h="1038225">
                  <a:moveTo>
                    <a:pt x="519175" y="0"/>
                  </a:moveTo>
                  <a:lnTo>
                    <a:pt x="471915" y="2121"/>
                  </a:lnTo>
                  <a:lnTo>
                    <a:pt x="425844" y="8363"/>
                  </a:lnTo>
                  <a:lnTo>
                    <a:pt x="381146" y="18543"/>
                  </a:lnTo>
                  <a:lnTo>
                    <a:pt x="338005" y="32477"/>
                  </a:lnTo>
                  <a:lnTo>
                    <a:pt x="296603" y="49982"/>
                  </a:lnTo>
                  <a:lnTo>
                    <a:pt x="257123" y="70875"/>
                  </a:lnTo>
                  <a:lnTo>
                    <a:pt x="219749" y="94973"/>
                  </a:lnTo>
                  <a:lnTo>
                    <a:pt x="184663" y="122092"/>
                  </a:lnTo>
                  <a:lnTo>
                    <a:pt x="152050" y="152050"/>
                  </a:lnTo>
                  <a:lnTo>
                    <a:pt x="122092" y="184663"/>
                  </a:lnTo>
                  <a:lnTo>
                    <a:pt x="94973" y="219749"/>
                  </a:lnTo>
                  <a:lnTo>
                    <a:pt x="70875" y="257123"/>
                  </a:lnTo>
                  <a:lnTo>
                    <a:pt x="49982" y="296603"/>
                  </a:lnTo>
                  <a:lnTo>
                    <a:pt x="32477" y="338005"/>
                  </a:lnTo>
                  <a:lnTo>
                    <a:pt x="18543" y="381146"/>
                  </a:lnTo>
                  <a:lnTo>
                    <a:pt x="8363" y="425844"/>
                  </a:lnTo>
                  <a:lnTo>
                    <a:pt x="2121" y="471915"/>
                  </a:lnTo>
                  <a:lnTo>
                    <a:pt x="0" y="519175"/>
                  </a:lnTo>
                  <a:lnTo>
                    <a:pt x="2121" y="566416"/>
                  </a:lnTo>
                  <a:lnTo>
                    <a:pt x="8363" y="612469"/>
                  </a:lnTo>
                  <a:lnTo>
                    <a:pt x="18543" y="657151"/>
                  </a:lnTo>
                  <a:lnTo>
                    <a:pt x="32477" y="700279"/>
                  </a:lnTo>
                  <a:lnTo>
                    <a:pt x="49982" y="741669"/>
                  </a:lnTo>
                  <a:lnTo>
                    <a:pt x="70875" y="781139"/>
                  </a:lnTo>
                  <a:lnTo>
                    <a:pt x="94973" y="818504"/>
                  </a:lnTo>
                  <a:lnTo>
                    <a:pt x="122092" y="853582"/>
                  </a:lnTo>
                  <a:lnTo>
                    <a:pt x="152050" y="886190"/>
                  </a:lnTo>
                  <a:lnTo>
                    <a:pt x="184663" y="916143"/>
                  </a:lnTo>
                  <a:lnTo>
                    <a:pt x="219749" y="943259"/>
                  </a:lnTo>
                  <a:lnTo>
                    <a:pt x="257123" y="967354"/>
                  </a:lnTo>
                  <a:lnTo>
                    <a:pt x="296603" y="988245"/>
                  </a:lnTo>
                  <a:lnTo>
                    <a:pt x="338005" y="1005749"/>
                  </a:lnTo>
                  <a:lnTo>
                    <a:pt x="381146" y="1019682"/>
                  </a:lnTo>
                  <a:lnTo>
                    <a:pt x="425844" y="1029861"/>
                  </a:lnTo>
                  <a:lnTo>
                    <a:pt x="471915" y="1036103"/>
                  </a:lnTo>
                  <a:lnTo>
                    <a:pt x="519175" y="1038225"/>
                  </a:lnTo>
                  <a:lnTo>
                    <a:pt x="566416" y="1036103"/>
                  </a:lnTo>
                  <a:lnTo>
                    <a:pt x="612469" y="1029861"/>
                  </a:lnTo>
                  <a:lnTo>
                    <a:pt x="657151" y="1019682"/>
                  </a:lnTo>
                  <a:lnTo>
                    <a:pt x="700279" y="1005749"/>
                  </a:lnTo>
                  <a:lnTo>
                    <a:pt x="741669" y="988245"/>
                  </a:lnTo>
                  <a:lnTo>
                    <a:pt x="781139" y="967354"/>
                  </a:lnTo>
                  <a:lnTo>
                    <a:pt x="818504" y="943259"/>
                  </a:lnTo>
                  <a:lnTo>
                    <a:pt x="853582" y="916143"/>
                  </a:lnTo>
                  <a:lnTo>
                    <a:pt x="886190" y="886190"/>
                  </a:lnTo>
                  <a:lnTo>
                    <a:pt x="916143" y="853582"/>
                  </a:lnTo>
                  <a:lnTo>
                    <a:pt x="943259" y="818504"/>
                  </a:lnTo>
                  <a:lnTo>
                    <a:pt x="967354" y="781139"/>
                  </a:lnTo>
                  <a:lnTo>
                    <a:pt x="988245" y="741669"/>
                  </a:lnTo>
                  <a:lnTo>
                    <a:pt x="1005749" y="700279"/>
                  </a:lnTo>
                  <a:lnTo>
                    <a:pt x="1019682" y="657151"/>
                  </a:lnTo>
                  <a:lnTo>
                    <a:pt x="1029861" y="612469"/>
                  </a:lnTo>
                  <a:lnTo>
                    <a:pt x="1036103" y="566416"/>
                  </a:lnTo>
                  <a:lnTo>
                    <a:pt x="1038225" y="519175"/>
                  </a:lnTo>
                  <a:lnTo>
                    <a:pt x="1036103" y="471915"/>
                  </a:lnTo>
                  <a:lnTo>
                    <a:pt x="1029861" y="425844"/>
                  </a:lnTo>
                  <a:lnTo>
                    <a:pt x="1019682" y="381146"/>
                  </a:lnTo>
                  <a:lnTo>
                    <a:pt x="1005749" y="338005"/>
                  </a:lnTo>
                  <a:lnTo>
                    <a:pt x="988245" y="296603"/>
                  </a:lnTo>
                  <a:lnTo>
                    <a:pt x="967354" y="257123"/>
                  </a:lnTo>
                  <a:lnTo>
                    <a:pt x="943259" y="219749"/>
                  </a:lnTo>
                  <a:lnTo>
                    <a:pt x="916143" y="184663"/>
                  </a:lnTo>
                  <a:lnTo>
                    <a:pt x="886190" y="152050"/>
                  </a:lnTo>
                  <a:lnTo>
                    <a:pt x="853582" y="122092"/>
                  </a:lnTo>
                  <a:lnTo>
                    <a:pt x="818504" y="94973"/>
                  </a:lnTo>
                  <a:lnTo>
                    <a:pt x="781139" y="70875"/>
                  </a:lnTo>
                  <a:lnTo>
                    <a:pt x="741669" y="49982"/>
                  </a:lnTo>
                  <a:lnTo>
                    <a:pt x="700279" y="32477"/>
                  </a:lnTo>
                  <a:lnTo>
                    <a:pt x="657151" y="18543"/>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86" name="object 86"/>
            <p:cNvSpPr/>
            <p:nvPr/>
          </p:nvSpPr>
          <p:spPr>
            <a:xfrm>
              <a:off x="5762624" y="4972049"/>
              <a:ext cx="1038225" cy="1038225"/>
            </a:xfrm>
            <a:custGeom>
              <a:avLst/>
              <a:gdLst/>
              <a:ahLst/>
              <a:cxnLst/>
              <a:rect l="l" t="t" r="r" b="b"/>
              <a:pathLst>
                <a:path w="1038225" h="1038225">
                  <a:moveTo>
                    <a:pt x="0" y="519175"/>
                  </a:moveTo>
                  <a:lnTo>
                    <a:pt x="2121" y="471915"/>
                  </a:lnTo>
                  <a:lnTo>
                    <a:pt x="8363" y="425844"/>
                  </a:lnTo>
                  <a:lnTo>
                    <a:pt x="18543" y="381146"/>
                  </a:lnTo>
                  <a:lnTo>
                    <a:pt x="32477" y="338005"/>
                  </a:lnTo>
                  <a:lnTo>
                    <a:pt x="49982" y="296603"/>
                  </a:lnTo>
                  <a:lnTo>
                    <a:pt x="70875" y="257123"/>
                  </a:lnTo>
                  <a:lnTo>
                    <a:pt x="94973" y="219749"/>
                  </a:lnTo>
                  <a:lnTo>
                    <a:pt x="122092" y="184663"/>
                  </a:lnTo>
                  <a:lnTo>
                    <a:pt x="152050" y="152050"/>
                  </a:lnTo>
                  <a:lnTo>
                    <a:pt x="184663" y="122092"/>
                  </a:lnTo>
                  <a:lnTo>
                    <a:pt x="219749" y="94973"/>
                  </a:lnTo>
                  <a:lnTo>
                    <a:pt x="257123" y="70875"/>
                  </a:lnTo>
                  <a:lnTo>
                    <a:pt x="296603" y="49982"/>
                  </a:lnTo>
                  <a:lnTo>
                    <a:pt x="338005" y="32477"/>
                  </a:lnTo>
                  <a:lnTo>
                    <a:pt x="381146" y="18543"/>
                  </a:lnTo>
                  <a:lnTo>
                    <a:pt x="425844" y="8363"/>
                  </a:lnTo>
                  <a:lnTo>
                    <a:pt x="471915" y="2121"/>
                  </a:lnTo>
                  <a:lnTo>
                    <a:pt x="519175" y="0"/>
                  </a:lnTo>
                  <a:lnTo>
                    <a:pt x="566416" y="2121"/>
                  </a:lnTo>
                  <a:lnTo>
                    <a:pt x="612469" y="8363"/>
                  </a:lnTo>
                  <a:lnTo>
                    <a:pt x="657151" y="18543"/>
                  </a:lnTo>
                  <a:lnTo>
                    <a:pt x="700279" y="32477"/>
                  </a:lnTo>
                  <a:lnTo>
                    <a:pt x="741669" y="49982"/>
                  </a:lnTo>
                  <a:lnTo>
                    <a:pt x="781139" y="70875"/>
                  </a:lnTo>
                  <a:lnTo>
                    <a:pt x="818504" y="94973"/>
                  </a:lnTo>
                  <a:lnTo>
                    <a:pt x="853582" y="122092"/>
                  </a:lnTo>
                  <a:lnTo>
                    <a:pt x="886190" y="152050"/>
                  </a:lnTo>
                  <a:lnTo>
                    <a:pt x="916143" y="184663"/>
                  </a:lnTo>
                  <a:lnTo>
                    <a:pt x="943259" y="219749"/>
                  </a:lnTo>
                  <a:lnTo>
                    <a:pt x="967354" y="257123"/>
                  </a:lnTo>
                  <a:lnTo>
                    <a:pt x="988245" y="296603"/>
                  </a:lnTo>
                  <a:lnTo>
                    <a:pt x="1005749" y="338005"/>
                  </a:lnTo>
                  <a:lnTo>
                    <a:pt x="1019682" y="381146"/>
                  </a:lnTo>
                  <a:lnTo>
                    <a:pt x="1029861" y="425844"/>
                  </a:lnTo>
                  <a:lnTo>
                    <a:pt x="1036103" y="471915"/>
                  </a:lnTo>
                  <a:lnTo>
                    <a:pt x="1038225" y="519175"/>
                  </a:lnTo>
                  <a:lnTo>
                    <a:pt x="1036103" y="566416"/>
                  </a:lnTo>
                  <a:lnTo>
                    <a:pt x="1029861" y="612469"/>
                  </a:lnTo>
                  <a:lnTo>
                    <a:pt x="1019682" y="657151"/>
                  </a:lnTo>
                  <a:lnTo>
                    <a:pt x="1005749" y="700279"/>
                  </a:lnTo>
                  <a:lnTo>
                    <a:pt x="988245" y="741669"/>
                  </a:lnTo>
                  <a:lnTo>
                    <a:pt x="967354" y="781139"/>
                  </a:lnTo>
                  <a:lnTo>
                    <a:pt x="943259" y="818504"/>
                  </a:lnTo>
                  <a:lnTo>
                    <a:pt x="916143" y="853582"/>
                  </a:lnTo>
                  <a:lnTo>
                    <a:pt x="886190" y="886190"/>
                  </a:lnTo>
                  <a:lnTo>
                    <a:pt x="853582" y="916143"/>
                  </a:lnTo>
                  <a:lnTo>
                    <a:pt x="818504" y="943259"/>
                  </a:lnTo>
                  <a:lnTo>
                    <a:pt x="781139" y="967354"/>
                  </a:lnTo>
                  <a:lnTo>
                    <a:pt x="741669" y="988245"/>
                  </a:lnTo>
                  <a:lnTo>
                    <a:pt x="700279" y="1005749"/>
                  </a:lnTo>
                  <a:lnTo>
                    <a:pt x="657151" y="1019682"/>
                  </a:lnTo>
                  <a:lnTo>
                    <a:pt x="612469" y="1029861"/>
                  </a:lnTo>
                  <a:lnTo>
                    <a:pt x="566416" y="1036103"/>
                  </a:lnTo>
                  <a:lnTo>
                    <a:pt x="519175" y="1038225"/>
                  </a:lnTo>
                  <a:lnTo>
                    <a:pt x="471915" y="1036103"/>
                  </a:lnTo>
                  <a:lnTo>
                    <a:pt x="425844" y="1029861"/>
                  </a:lnTo>
                  <a:lnTo>
                    <a:pt x="381146" y="1019682"/>
                  </a:lnTo>
                  <a:lnTo>
                    <a:pt x="338005" y="1005749"/>
                  </a:lnTo>
                  <a:lnTo>
                    <a:pt x="296603" y="988245"/>
                  </a:lnTo>
                  <a:lnTo>
                    <a:pt x="257123" y="967354"/>
                  </a:lnTo>
                  <a:lnTo>
                    <a:pt x="219749" y="943259"/>
                  </a:lnTo>
                  <a:lnTo>
                    <a:pt x="184663" y="916143"/>
                  </a:lnTo>
                  <a:lnTo>
                    <a:pt x="152050" y="886190"/>
                  </a:lnTo>
                  <a:lnTo>
                    <a:pt x="122092" y="853582"/>
                  </a:lnTo>
                  <a:lnTo>
                    <a:pt x="94973" y="818504"/>
                  </a:lnTo>
                  <a:lnTo>
                    <a:pt x="70875" y="781139"/>
                  </a:lnTo>
                  <a:lnTo>
                    <a:pt x="49982" y="741669"/>
                  </a:lnTo>
                  <a:lnTo>
                    <a:pt x="32477" y="700279"/>
                  </a:lnTo>
                  <a:lnTo>
                    <a:pt x="18543" y="657151"/>
                  </a:lnTo>
                  <a:lnTo>
                    <a:pt x="8363" y="612469"/>
                  </a:lnTo>
                  <a:lnTo>
                    <a:pt x="2121" y="566416"/>
                  </a:lnTo>
                  <a:lnTo>
                    <a:pt x="0" y="519175"/>
                  </a:lnTo>
                  <a:close/>
                </a:path>
              </a:pathLst>
            </a:custGeom>
            <a:ln w="72390">
              <a:solidFill>
                <a:srgbClr val="C80A23"/>
              </a:solidFill>
            </a:ln>
          </p:spPr>
          <p:txBody>
            <a:bodyPr wrap="square" lIns="0" tIns="0" rIns="0" bIns="0" rtlCol="0"/>
            <a:lstStyle/>
            <a:p>
              <a:endParaRPr>
                <a:latin typeface="Twinkl Cursive Unlooped" panose="02000000000000000000" pitchFamily="2" charset="0"/>
              </a:endParaRPr>
            </a:p>
          </p:txBody>
        </p:sp>
      </p:grpSp>
      <p:grpSp>
        <p:nvGrpSpPr>
          <p:cNvPr id="90" name="object 90"/>
          <p:cNvGrpSpPr/>
          <p:nvPr/>
        </p:nvGrpSpPr>
        <p:grpSpPr>
          <a:xfrm>
            <a:off x="7231380" y="4907279"/>
            <a:ext cx="1110615" cy="1120140"/>
            <a:chOff x="7231380" y="4907279"/>
            <a:chExt cx="1110615" cy="1120140"/>
          </a:xfrm>
        </p:grpSpPr>
        <p:sp>
          <p:nvSpPr>
            <p:cNvPr id="91" name="object 91"/>
            <p:cNvSpPr/>
            <p:nvPr/>
          </p:nvSpPr>
          <p:spPr>
            <a:xfrm>
              <a:off x="7267575" y="494347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92" name="object 92"/>
            <p:cNvSpPr/>
            <p:nvPr/>
          </p:nvSpPr>
          <p:spPr>
            <a:xfrm>
              <a:off x="7267575" y="494347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E8601D"/>
              </a:solidFill>
            </a:ln>
          </p:spPr>
          <p:txBody>
            <a:bodyPr wrap="square" lIns="0" tIns="0" rIns="0" bIns="0" rtlCol="0"/>
            <a:lstStyle/>
            <a:p>
              <a:endParaRPr>
                <a:latin typeface="Twinkl Cursive Unlooped" panose="02000000000000000000" pitchFamily="2" charset="0"/>
              </a:endParaRPr>
            </a:p>
          </p:txBody>
        </p:sp>
      </p:grpSp>
      <p:sp>
        <p:nvSpPr>
          <p:cNvPr id="95" name="object 95"/>
          <p:cNvSpPr txBox="1"/>
          <p:nvPr/>
        </p:nvSpPr>
        <p:spPr>
          <a:xfrm>
            <a:off x="7504574" y="4614343"/>
            <a:ext cx="1670685" cy="243656"/>
          </a:xfrm>
          <a:prstGeom prst="rect">
            <a:avLst/>
          </a:prstGeom>
        </p:spPr>
        <p:txBody>
          <a:bodyPr vert="horz" wrap="square" lIns="0" tIns="12700" rIns="0" bIns="0" rtlCol="0">
            <a:spAutoFit/>
          </a:bodyPr>
          <a:lstStyle/>
          <a:p>
            <a:pPr marL="12700">
              <a:lnSpc>
                <a:spcPct val="100000"/>
              </a:lnSpc>
              <a:spcBef>
                <a:spcPts val="100"/>
              </a:spcBef>
            </a:pPr>
            <a:r>
              <a:rPr lang="en-GB" sz="1500" b="1" spc="-110" dirty="0">
                <a:solidFill>
                  <a:srgbClr val="E8601D"/>
                </a:solidFill>
                <a:latin typeface="Twinkl Cursive Unlooped" panose="02000000000000000000" pitchFamily="2" charset="0"/>
                <a:cs typeface="Arial"/>
              </a:rPr>
              <a:t>Year 6</a:t>
            </a:r>
            <a:endParaRPr sz="1500" dirty="0">
              <a:latin typeface="Twinkl Cursive Unlooped" panose="02000000000000000000" pitchFamily="2" charset="0"/>
              <a:cs typeface="Arial"/>
            </a:endParaRPr>
          </a:p>
        </p:txBody>
      </p:sp>
      <p:grpSp>
        <p:nvGrpSpPr>
          <p:cNvPr id="96" name="object 96"/>
          <p:cNvGrpSpPr/>
          <p:nvPr/>
        </p:nvGrpSpPr>
        <p:grpSpPr>
          <a:xfrm>
            <a:off x="8434212" y="4852952"/>
            <a:ext cx="1120140" cy="1110615"/>
            <a:chOff x="8831580" y="4945379"/>
            <a:chExt cx="1120140" cy="1110615"/>
          </a:xfrm>
        </p:grpSpPr>
        <p:sp>
          <p:nvSpPr>
            <p:cNvPr id="97" name="object 97"/>
            <p:cNvSpPr/>
            <p:nvPr/>
          </p:nvSpPr>
          <p:spPr>
            <a:xfrm>
              <a:off x="8867775" y="4981574"/>
              <a:ext cx="1047750" cy="1038225"/>
            </a:xfrm>
            <a:custGeom>
              <a:avLst/>
              <a:gdLst/>
              <a:ahLst/>
              <a:cxnLst/>
              <a:rect l="l" t="t" r="r" b="b"/>
              <a:pathLst>
                <a:path w="1047750" h="1038225">
                  <a:moveTo>
                    <a:pt x="523875" y="0"/>
                  </a:moveTo>
                  <a:lnTo>
                    <a:pt x="476194" y="2121"/>
                  </a:lnTo>
                  <a:lnTo>
                    <a:pt x="429713" y="8363"/>
                  </a:lnTo>
                  <a:lnTo>
                    <a:pt x="384615" y="18543"/>
                  </a:lnTo>
                  <a:lnTo>
                    <a:pt x="341086" y="32477"/>
                  </a:lnTo>
                  <a:lnTo>
                    <a:pt x="299311" y="49982"/>
                  </a:lnTo>
                  <a:lnTo>
                    <a:pt x="259475" y="70875"/>
                  </a:lnTo>
                  <a:lnTo>
                    <a:pt x="221762" y="94973"/>
                  </a:lnTo>
                  <a:lnTo>
                    <a:pt x="186358" y="122092"/>
                  </a:lnTo>
                  <a:lnTo>
                    <a:pt x="153447" y="152050"/>
                  </a:lnTo>
                  <a:lnTo>
                    <a:pt x="123216" y="184663"/>
                  </a:lnTo>
                  <a:lnTo>
                    <a:pt x="95848" y="219749"/>
                  </a:lnTo>
                  <a:lnTo>
                    <a:pt x="71529" y="257123"/>
                  </a:lnTo>
                  <a:lnTo>
                    <a:pt x="50443" y="296603"/>
                  </a:lnTo>
                  <a:lnTo>
                    <a:pt x="32777" y="338005"/>
                  </a:lnTo>
                  <a:lnTo>
                    <a:pt x="18714" y="381146"/>
                  </a:lnTo>
                  <a:lnTo>
                    <a:pt x="8441" y="425844"/>
                  </a:lnTo>
                  <a:lnTo>
                    <a:pt x="2141" y="471915"/>
                  </a:lnTo>
                  <a:lnTo>
                    <a:pt x="0" y="519175"/>
                  </a:lnTo>
                  <a:lnTo>
                    <a:pt x="2141" y="566416"/>
                  </a:lnTo>
                  <a:lnTo>
                    <a:pt x="8441" y="612469"/>
                  </a:lnTo>
                  <a:lnTo>
                    <a:pt x="18714" y="657151"/>
                  </a:lnTo>
                  <a:lnTo>
                    <a:pt x="32777" y="700279"/>
                  </a:lnTo>
                  <a:lnTo>
                    <a:pt x="50443" y="741669"/>
                  </a:lnTo>
                  <a:lnTo>
                    <a:pt x="71529" y="781139"/>
                  </a:lnTo>
                  <a:lnTo>
                    <a:pt x="95848" y="818504"/>
                  </a:lnTo>
                  <a:lnTo>
                    <a:pt x="123216" y="853582"/>
                  </a:lnTo>
                  <a:lnTo>
                    <a:pt x="153447" y="886190"/>
                  </a:lnTo>
                  <a:lnTo>
                    <a:pt x="186358" y="916143"/>
                  </a:lnTo>
                  <a:lnTo>
                    <a:pt x="221762" y="943259"/>
                  </a:lnTo>
                  <a:lnTo>
                    <a:pt x="259475" y="967354"/>
                  </a:lnTo>
                  <a:lnTo>
                    <a:pt x="299311" y="988245"/>
                  </a:lnTo>
                  <a:lnTo>
                    <a:pt x="341086" y="1005749"/>
                  </a:lnTo>
                  <a:lnTo>
                    <a:pt x="384615" y="1019682"/>
                  </a:lnTo>
                  <a:lnTo>
                    <a:pt x="429713" y="1029861"/>
                  </a:lnTo>
                  <a:lnTo>
                    <a:pt x="476194" y="1036103"/>
                  </a:lnTo>
                  <a:lnTo>
                    <a:pt x="523875" y="1038225"/>
                  </a:lnTo>
                  <a:lnTo>
                    <a:pt x="571555" y="1036103"/>
                  </a:lnTo>
                  <a:lnTo>
                    <a:pt x="618036" y="1029861"/>
                  </a:lnTo>
                  <a:lnTo>
                    <a:pt x="663134" y="1019682"/>
                  </a:lnTo>
                  <a:lnTo>
                    <a:pt x="706663" y="1005749"/>
                  </a:lnTo>
                  <a:lnTo>
                    <a:pt x="748438" y="988245"/>
                  </a:lnTo>
                  <a:lnTo>
                    <a:pt x="788274" y="967354"/>
                  </a:lnTo>
                  <a:lnTo>
                    <a:pt x="825987" y="943259"/>
                  </a:lnTo>
                  <a:lnTo>
                    <a:pt x="861391" y="916143"/>
                  </a:lnTo>
                  <a:lnTo>
                    <a:pt x="894302" y="886190"/>
                  </a:lnTo>
                  <a:lnTo>
                    <a:pt x="924533" y="853582"/>
                  </a:lnTo>
                  <a:lnTo>
                    <a:pt x="951901" y="818504"/>
                  </a:lnTo>
                  <a:lnTo>
                    <a:pt x="976220" y="781139"/>
                  </a:lnTo>
                  <a:lnTo>
                    <a:pt x="997306" y="741669"/>
                  </a:lnTo>
                  <a:lnTo>
                    <a:pt x="1014972" y="700279"/>
                  </a:lnTo>
                  <a:lnTo>
                    <a:pt x="1029035" y="657151"/>
                  </a:lnTo>
                  <a:lnTo>
                    <a:pt x="1039308" y="612469"/>
                  </a:lnTo>
                  <a:lnTo>
                    <a:pt x="1045608" y="566416"/>
                  </a:lnTo>
                  <a:lnTo>
                    <a:pt x="1047750" y="519175"/>
                  </a:lnTo>
                  <a:lnTo>
                    <a:pt x="1045608" y="471915"/>
                  </a:lnTo>
                  <a:lnTo>
                    <a:pt x="1039308" y="425844"/>
                  </a:lnTo>
                  <a:lnTo>
                    <a:pt x="1029035" y="381146"/>
                  </a:lnTo>
                  <a:lnTo>
                    <a:pt x="1014972" y="338005"/>
                  </a:lnTo>
                  <a:lnTo>
                    <a:pt x="997306" y="296603"/>
                  </a:lnTo>
                  <a:lnTo>
                    <a:pt x="976220" y="257123"/>
                  </a:lnTo>
                  <a:lnTo>
                    <a:pt x="951901" y="219749"/>
                  </a:lnTo>
                  <a:lnTo>
                    <a:pt x="924533" y="184663"/>
                  </a:lnTo>
                  <a:lnTo>
                    <a:pt x="894302" y="152050"/>
                  </a:lnTo>
                  <a:lnTo>
                    <a:pt x="861391" y="122092"/>
                  </a:lnTo>
                  <a:lnTo>
                    <a:pt x="825987" y="94973"/>
                  </a:lnTo>
                  <a:lnTo>
                    <a:pt x="788274" y="70875"/>
                  </a:lnTo>
                  <a:lnTo>
                    <a:pt x="748438" y="49982"/>
                  </a:lnTo>
                  <a:lnTo>
                    <a:pt x="706663" y="32477"/>
                  </a:lnTo>
                  <a:lnTo>
                    <a:pt x="663134" y="18543"/>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98" name="object 98"/>
            <p:cNvSpPr/>
            <p:nvPr/>
          </p:nvSpPr>
          <p:spPr>
            <a:xfrm>
              <a:off x="8867775" y="4981574"/>
              <a:ext cx="1047750" cy="1038225"/>
            </a:xfrm>
            <a:custGeom>
              <a:avLst/>
              <a:gdLst/>
              <a:ahLst/>
              <a:cxnLst/>
              <a:rect l="l" t="t" r="r" b="b"/>
              <a:pathLst>
                <a:path w="1047750" h="1038225">
                  <a:moveTo>
                    <a:pt x="0" y="519175"/>
                  </a:moveTo>
                  <a:lnTo>
                    <a:pt x="2141" y="471915"/>
                  </a:lnTo>
                  <a:lnTo>
                    <a:pt x="8441" y="425844"/>
                  </a:lnTo>
                  <a:lnTo>
                    <a:pt x="18714" y="381146"/>
                  </a:lnTo>
                  <a:lnTo>
                    <a:pt x="32777" y="338005"/>
                  </a:lnTo>
                  <a:lnTo>
                    <a:pt x="50443" y="296603"/>
                  </a:lnTo>
                  <a:lnTo>
                    <a:pt x="71529" y="257123"/>
                  </a:lnTo>
                  <a:lnTo>
                    <a:pt x="95848" y="219749"/>
                  </a:lnTo>
                  <a:lnTo>
                    <a:pt x="123216" y="184663"/>
                  </a:lnTo>
                  <a:lnTo>
                    <a:pt x="153447" y="152050"/>
                  </a:lnTo>
                  <a:lnTo>
                    <a:pt x="186358" y="122092"/>
                  </a:lnTo>
                  <a:lnTo>
                    <a:pt x="221762" y="94973"/>
                  </a:lnTo>
                  <a:lnTo>
                    <a:pt x="259475" y="70875"/>
                  </a:lnTo>
                  <a:lnTo>
                    <a:pt x="299311" y="49982"/>
                  </a:lnTo>
                  <a:lnTo>
                    <a:pt x="341086" y="32477"/>
                  </a:lnTo>
                  <a:lnTo>
                    <a:pt x="384615" y="18543"/>
                  </a:lnTo>
                  <a:lnTo>
                    <a:pt x="429713" y="8363"/>
                  </a:lnTo>
                  <a:lnTo>
                    <a:pt x="476194" y="2121"/>
                  </a:lnTo>
                  <a:lnTo>
                    <a:pt x="523875" y="0"/>
                  </a:lnTo>
                  <a:lnTo>
                    <a:pt x="571555" y="2121"/>
                  </a:lnTo>
                  <a:lnTo>
                    <a:pt x="618036" y="8363"/>
                  </a:lnTo>
                  <a:lnTo>
                    <a:pt x="663134" y="18543"/>
                  </a:lnTo>
                  <a:lnTo>
                    <a:pt x="706663" y="32477"/>
                  </a:lnTo>
                  <a:lnTo>
                    <a:pt x="748438" y="49982"/>
                  </a:lnTo>
                  <a:lnTo>
                    <a:pt x="788274" y="70875"/>
                  </a:lnTo>
                  <a:lnTo>
                    <a:pt x="825987" y="94973"/>
                  </a:lnTo>
                  <a:lnTo>
                    <a:pt x="861391" y="122092"/>
                  </a:lnTo>
                  <a:lnTo>
                    <a:pt x="894302" y="152050"/>
                  </a:lnTo>
                  <a:lnTo>
                    <a:pt x="924533" y="184663"/>
                  </a:lnTo>
                  <a:lnTo>
                    <a:pt x="951901" y="219749"/>
                  </a:lnTo>
                  <a:lnTo>
                    <a:pt x="976220" y="257123"/>
                  </a:lnTo>
                  <a:lnTo>
                    <a:pt x="997306" y="296603"/>
                  </a:lnTo>
                  <a:lnTo>
                    <a:pt x="1014972" y="338005"/>
                  </a:lnTo>
                  <a:lnTo>
                    <a:pt x="1029035" y="381146"/>
                  </a:lnTo>
                  <a:lnTo>
                    <a:pt x="1039308" y="425844"/>
                  </a:lnTo>
                  <a:lnTo>
                    <a:pt x="1045608" y="471915"/>
                  </a:lnTo>
                  <a:lnTo>
                    <a:pt x="1047750" y="519175"/>
                  </a:lnTo>
                  <a:lnTo>
                    <a:pt x="1045608" y="566416"/>
                  </a:lnTo>
                  <a:lnTo>
                    <a:pt x="1039308" y="612469"/>
                  </a:lnTo>
                  <a:lnTo>
                    <a:pt x="1029035" y="657151"/>
                  </a:lnTo>
                  <a:lnTo>
                    <a:pt x="1014972" y="700279"/>
                  </a:lnTo>
                  <a:lnTo>
                    <a:pt x="997306" y="741669"/>
                  </a:lnTo>
                  <a:lnTo>
                    <a:pt x="976220" y="781139"/>
                  </a:lnTo>
                  <a:lnTo>
                    <a:pt x="951901" y="818504"/>
                  </a:lnTo>
                  <a:lnTo>
                    <a:pt x="924533" y="853582"/>
                  </a:lnTo>
                  <a:lnTo>
                    <a:pt x="894302" y="886190"/>
                  </a:lnTo>
                  <a:lnTo>
                    <a:pt x="861391" y="916143"/>
                  </a:lnTo>
                  <a:lnTo>
                    <a:pt x="825987" y="943259"/>
                  </a:lnTo>
                  <a:lnTo>
                    <a:pt x="788274" y="967354"/>
                  </a:lnTo>
                  <a:lnTo>
                    <a:pt x="748438" y="988245"/>
                  </a:lnTo>
                  <a:lnTo>
                    <a:pt x="706663" y="1005749"/>
                  </a:lnTo>
                  <a:lnTo>
                    <a:pt x="663134" y="1019682"/>
                  </a:lnTo>
                  <a:lnTo>
                    <a:pt x="618036" y="1029861"/>
                  </a:lnTo>
                  <a:lnTo>
                    <a:pt x="571555" y="1036103"/>
                  </a:lnTo>
                  <a:lnTo>
                    <a:pt x="523875" y="1038225"/>
                  </a:lnTo>
                  <a:lnTo>
                    <a:pt x="476194" y="1036103"/>
                  </a:lnTo>
                  <a:lnTo>
                    <a:pt x="429713" y="1029861"/>
                  </a:lnTo>
                  <a:lnTo>
                    <a:pt x="384615" y="1019682"/>
                  </a:lnTo>
                  <a:lnTo>
                    <a:pt x="341086" y="1005749"/>
                  </a:lnTo>
                  <a:lnTo>
                    <a:pt x="299311" y="988245"/>
                  </a:lnTo>
                  <a:lnTo>
                    <a:pt x="259475" y="967354"/>
                  </a:lnTo>
                  <a:lnTo>
                    <a:pt x="221762" y="943259"/>
                  </a:lnTo>
                  <a:lnTo>
                    <a:pt x="186358" y="916143"/>
                  </a:lnTo>
                  <a:lnTo>
                    <a:pt x="153447" y="886190"/>
                  </a:lnTo>
                  <a:lnTo>
                    <a:pt x="123216" y="853582"/>
                  </a:lnTo>
                  <a:lnTo>
                    <a:pt x="95848" y="818504"/>
                  </a:lnTo>
                  <a:lnTo>
                    <a:pt x="71529" y="781139"/>
                  </a:lnTo>
                  <a:lnTo>
                    <a:pt x="50443" y="741669"/>
                  </a:lnTo>
                  <a:lnTo>
                    <a:pt x="32777" y="700279"/>
                  </a:lnTo>
                  <a:lnTo>
                    <a:pt x="18714" y="657151"/>
                  </a:lnTo>
                  <a:lnTo>
                    <a:pt x="8441" y="612469"/>
                  </a:lnTo>
                  <a:lnTo>
                    <a:pt x="2141" y="566416"/>
                  </a:lnTo>
                  <a:lnTo>
                    <a:pt x="0" y="519175"/>
                  </a:lnTo>
                  <a:close/>
                </a:path>
              </a:pathLst>
            </a:custGeom>
            <a:ln w="72390">
              <a:solidFill>
                <a:srgbClr val="F39D20"/>
              </a:solidFill>
            </a:ln>
          </p:spPr>
          <p:txBody>
            <a:bodyPr wrap="square" lIns="0" tIns="0" rIns="0" bIns="0" rtlCol="0"/>
            <a:lstStyle/>
            <a:p>
              <a:endParaRPr>
                <a:latin typeface="Twinkl Cursive Unlooped" panose="02000000000000000000" pitchFamily="2" charset="0"/>
              </a:endParaRPr>
            </a:p>
          </p:txBody>
        </p:sp>
      </p:grpSp>
      <p:grpSp>
        <p:nvGrpSpPr>
          <p:cNvPr id="103" name="object 103"/>
          <p:cNvGrpSpPr/>
          <p:nvPr/>
        </p:nvGrpSpPr>
        <p:grpSpPr>
          <a:xfrm>
            <a:off x="10955655" y="4888229"/>
            <a:ext cx="1110615" cy="1120140"/>
            <a:chOff x="10955655" y="4888229"/>
            <a:chExt cx="1110615" cy="1120140"/>
          </a:xfrm>
        </p:grpSpPr>
        <p:sp>
          <p:nvSpPr>
            <p:cNvPr id="104" name="object 10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latin typeface="Twinkl Cursive Unlooped" panose="02000000000000000000" pitchFamily="2" charset="0"/>
              </a:endParaRPr>
            </a:p>
          </p:txBody>
        </p:sp>
        <p:sp>
          <p:nvSpPr>
            <p:cNvPr id="105" name="object 10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06" name="object 106"/>
          <p:cNvSpPr txBox="1"/>
          <p:nvPr/>
        </p:nvSpPr>
        <p:spPr>
          <a:xfrm>
            <a:off x="11241658" y="5102796"/>
            <a:ext cx="559435" cy="662940"/>
          </a:xfrm>
          <a:prstGeom prst="rect">
            <a:avLst/>
          </a:prstGeom>
        </p:spPr>
        <p:txBody>
          <a:bodyPr vert="horz" wrap="square" lIns="0" tIns="45085" rIns="0" bIns="0" rtlCol="0">
            <a:spAutoFit/>
          </a:bodyPr>
          <a:lstStyle/>
          <a:p>
            <a:pPr marL="193675" marR="5080" indent="-181610">
              <a:lnSpc>
                <a:spcPts val="2400"/>
              </a:lnSpc>
              <a:spcBef>
                <a:spcPts val="355"/>
              </a:spcBef>
            </a:pPr>
            <a:r>
              <a:rPr sz="2150" b="1" spc="-390" dirty="0">
                <a:solidFill>
                  <a:srgbClr val="454D54"/>
                </a:solidFill>
                <a:latin typeface="Twinkl Cursive Unlooped" panose="02000000000000000000" pitchFamily="2" charset="0"/>
                <a:cs typeface="Arial"/>
              </a:rPr>
              <a:t>Y</a:t>
            </a:r>
            <a:r>
              <a:rPr sz="2150" b="1" spc="-5" dirty="0">
                <a:solidFill>
                  <a:srgbClr val="454D54"/>
                </a:solidFill>
                <a:latin typeface="Twinkl Cursive Unlooped" panose="02000000000000000000" pitchFamily="2" charset="0"/>
                <a:cs typeface="Arial"/>
              </a:rPr>
              <a:t>ea</a:t>
            </a:r>
            <a:r>
              <a:rPr sz="2150" b="1" spc="-70" dirty="0">
                <a:solidFill>
                  <a:srgbClr val="454D54"/>
                </a:solidFill>
                <a:latin typeface="Twinkl Cursive Unlooped" panose="02000000000000000000" pitchFamily="2" charset="0"/>
                <a:cs typeface="Arial"/>
              </a:rPr>
              <a:t>r  </a:t>
            </a:r>
            <a:r>
              <a:rPr sz="2150" b="1" spc="80" dirty="0">
                <a:solidFill>
                  <a:srgbClr val="454D54"/>
                </a:solidFill>
                <a:latin typeface="Twinkl Cursive Unlooped" panose="02000000000000000000" pitchFamily="2" charset="0"/>
                <a:cs typeface="Arial"/>
              </a:rPr>
              <a:t>7</a:t>
            </a:r>
            <a:endParaRPr sz="2150">
              <a:latin typeface="Twinkl Cursive Unlooped" panose="02000000000000000000" pitchFamily="2" charset="0"/>
              <a:cs typeface="Arial"/>
            </a:endParaRPr>
          </a:p>
        </p:txBody>
      </p:sp>
      <p:grpSp>
        <p:nvGrpSpPr>
          <p:cNvPr id="108" name="object 108"/>
          <p:cNvGrpSpPr/>
          <p:nvPr/>
        </p:nvGrpSpPr>
        <p:grpSpPr>
          <a:xfrm>
            <a:off x="1840229" y="754380"/>
            <a:ext cx="2177415" cy="1110615"/>
            <a:chOff x="1840229" y="754380"/>
            <a:chExt cx="2177415" cy="1110615"/>
          </a:xfrm>
        </p:grpSpPr>
        <p:sp>
          <p:nvSpPr>
            <p:cNvPr id="109" name="object 109"/>
            <p:cNvSpPr/>
            <p:nvPr/>
          </p:nvSpPr>
          <p:spPr>
            <a:xfrm>
              <a:off x="1876424" y="790575"/>
              <a:ext cx="2105025" cy="1038225"/>
            </a:xfrm>
            <a:custGeom>
              <a:avLst/>
              <a:gdLst/>
              <a:ahLst/>
              <a:cxnLst/>
              <a:rect l="l" t="t" r="r" b="b"/>
              <a:pathLst>
                <a:path w="2105025" h="1038225">
                  <a:moveTo>
                    <a:pt x="1052576" y="0"/>
                  </a:moveTo>
                  <a:lnTo>
                    <a:pt x="988447" y="947"/>
                  </a:lnTo>
                  <a:lnTo>
                    <a:pt x="925335" y="3753"/>
                  </a:lnTo>
                  <a:lnTo>
                    <a:pt x="863351" y="8363"/>
                  </a:lnTo>
                  <a:lnTo>
                    <a:pt x="802605" y="14723"/>
                  </a:lnTo>
                  <a:lnTo>
                    <a:pt x="743205" y="22778"/>
                  </a:lnTo>
                  <a:lnTo>
                    <a:pt x="685264" y="32475"/>
                  </a:lnTo>
                  <a:lnTo>
                    <a:pt x="628889" y="43759"/>
                  </a:lnTo>
                  <a:lnTo>
                    <a:pt x="574192" y="56575"/>
                  </a:lnTo>
                  <a:lnTo>
                    <a:pt x="521283" y="70870"/>
                  </a:lnTo>
                  <a:lnTo>
                    <a:pt x="470271" y="86589"/>
                  </a:lnTo>
                  <a:lnTo>
                    <a:pt x="421266" y="103677"/>
                  </a:lnTo>
                  <a:lnTo>
                    <a:pt x="374379" y="122081"/>
                  </a:lnTo>
                  <a:lnTo>
                    <a:pt x="329720" y="141746"/>
                  </a:lnTo>
                  <a:lnTo>
                    <a:pt x="287398" y="162618"/>
                  </a:lnTo>
                  <a:lnTo>
                    <a:pt x="247524" y="184642"/>
                  </a:lnTo>
                  <a:lnTo>
                    <a:pt x="210208" y="207764"/>
                  </a:lnTo>
                  <a:lnTo>
                    <a:pt x="175559" y="231930"/>
                  </a:lnTo>
                  <a:lnTo>
                    <a:pt x="143688" y="257085"/>
                  </a:lnTo>
                  <a:lnTo>
                    <a:pt x="114705" y="283176"/>
                  </a:lnTo>
                  <a:lnTo>
                    <a:pt x="65842" y="337945"/>
                  </a:lnTo>
                  <a:lnTo>
                    <a:pt x="29849" y="395803"/>
                  </a:lnTo>
                  <a:lnTo>
                    <a:pt x="7609" y="456316"/>
                  </a:lnTo>
                  <a:lnTo>
                    <a:pt x="0" y="519049"/>
                  </a:lnTo>
                  <a:lnTo>
                    <a:pt x="1920" y="550679"/>
                  </a:lnTo>
                  <a:lnTo>
                    <a:pt x="16955" y="612380"/>
                  </a:lnTo>
                  <a:lnTo>
                    <a:pt x="46182" y="671640"/>
                  </a:lnTo>
                  <a:lnTo>
                    <a:pt x="88719" y="728025"/>
                  </a:lnTo>
                  <a:lnTo>
                    <a:pt x="143688" y="781101"/>
                  </a:lnTo>
                  <a:lnTo>
                    <a:pt x="175559" y="806263"/>
                  </a:lnTo>
                  <a:lnTo>
                    <a:pt x="210208" y="830434"/>
                  </a:lnTo>
                  <a:lnTo>
                    <a:pt x="247524" y="853561"/>
                  </a:lnTo>
                  <a:lnTo>
                    <a:pt x="287398" y="875589"/>
                  </a:lnTo>
                  <a:lnTo>
                    <a:pt x="329720" y="896464"/>
                  </a:lnTo>
                  <a:lnTo>
                    <a:pt x="374379" y="916132"/>
                  </a:lnTo>
                  <a:lnTo>
                    <a:pt x="421266" y="934538"/>
                  </a:lnTo>
                  <a:lnTo>
                    <a:pt x="470271" y="951629"/>
                  </a:lnTo>
                  <a:lnTo>
                    <a:pt x="521283" y="967349"/>
                  </a:lnTo>
                  <a:lnTo>
                    <a:pt x="574192" y="981645"/>
                  </a:lnTo>
                  <a:lnTo>
                    <a:pt x="628889" y="994463"/>
                  </a:lnTo>
                  <a:lnTo>
                    <a:pt x="685264" y="1005747"/>
                  </a:lnTo>
                  <a:lnTo>
                    <a:pt x="743205" y="1015445"/>
                  </a:lnTo>
                  <a:lnTo>
                    <a:pt x="802605" y="1023501"/>
                  </a:lnTo>
                  <a:lnTo>
                    <a:pt x="863351" y="1029861"/>
                  </a:lnTo>
                  <a:lnTo>
                    <a:pt x="925335" y="1034471"/>
                  </a:lnTo>
                  <a:lnTo>
                    <a:pt x="988447" y="1037277"/>
                  </a:lnTo>
                  <a:lnTo>
                    <a:pt x="1052576" y="1038225"/>
                  </a:lnTo>
                  <a:lnTo>
                    <a:pt x="1116691" y="1037277"/>
                  </a:lnTo>
                  <a:lnTo>
                    <a:pt x="1179789" y="1034471"/>
                  </a:lnTo>
                  <a:lnTo>
                    <a:pt x="1241762" y="1029861"/>
                  </a:lnTo>
                  <a:lnTo>
                    <a:pt x="1302498" y="1023501"/>
                  </a:lnTo>
                  <a:lnTo>
                    <a:pt x="1361887" y="1015445"/>
                  </a:lnTo>
                  <a:lnTo>
                    <a:pt x="1419820" y="1005747"/>
                  </a:lnTo>
                  <a:lnTo>
                    <a:pt x="1476186" y="994463"/>
                  </a:lnTo>
                  <a:lnTo>
                    <a:pt x="1530876" y="981645"/>
                  </a:lnTo>
                  <a:lnTo>
                    <a:pt x="1583779" y="967349"/>
                  </a:lnTo>
                  <a:lnTo>
                    <a:pt x="1634785" y="951629"/>
                  </a:lnTo>
                  <a:lnTo>
                    <a:pt x="1683784" y="934538"/>
                  </a:lnTo>
                  <a:lnTo>
                    <a:pt x="1730666" y="916132"/>
                  </a:lnTo>
                  <a:lnTo>
                    <a:pt x="1775322" y="896464"/>
                  </a:lnTo>
                  <a:lnTo>
                    <a:pt x="1817640" y="875589"/>
                  </a:lnTo>
                  <a:lnTo>
                    <a:pt x="1857511" y="853561"/>
                  </a:lnTo>
                  <a:lnTo>
                    <a:pt x="1894825" y="830434"/>
                  </a:lnTo>
                  <a:lnTo>
                    <a:pt x="1929471" y="806263"/>
                  </a:lnTo>
                  <a:lnTo>
                    <a:pt x="1961340" y="781101"/>
                  </a:lnTo>
                  <a:lnTo>
                    <a:pt x="1990322" y="755004"/>
                  </a:lnTo>
                  <a:lnTo>
                    <a:pt x="2039184" y="700219"/>
                  </a:lnTo>
                  <a:lnTo>
                    <a:pt x="2075175" y="642342"/>
                  </a:lnTo>
                  <a:lnTo>
                    <a:pt x="2097415" y="581807"/>
                  </a:lnTo>
                  <a:lnTo>
                    <a:pt x="2105025" y="519049"/>
                  </a:lnTo>
                  <a:lnTo>
                    <a:pt x="2103104" y="487432"/>
                  </a:lnTo>
                  <a:lnTo>
                    <a:pt x="2088069" y="425755"/>
                  </a:lnTo>
                  <a:lnTo>
                    <a:pt x="2058843" y="366515"/>
                  </a:lnTo>
                  <a:lnTo>
                    <a:pt x="2016307" y="310147"/>
                  </a:lnTo>
                  <a:lnTo>
                    <a:pt x="1961340" y="257085"/>
                  </a:lnTo>
                  <a:lnTo>
                    <a:pt x="1929471" y="231930"/>
                  </a:lnTo>
                  <a:lnTo>
                    <a:pt x="1894825" y="207764"/>
                  </a:lnTo>
                  <a:lnTo>
                    <a:pt x="1857511" y="184642"/>
                  </a:lnTo>
                  <a:lnTo>
                    <a:pt x="1817640" y="162618"/>
                  </a:lnTo>
                  <a:lnTo>
                    <a:pt x="1775322" y="141746"/>
                  </a:lnTo>
                  <a:lnTo>
                    <a:pt x="1730666" y="122081"/>
                  </a:lnTo>
                  <a:lnTo>
                    <a:pt x="1683784" y="103677"/>
                  </a:lnTo>
                  <a:lnTo>
                    <a:pt x="1634785" y="86589"/>
                  </a:lnTo>
                  <a:lnTo>
                    <a:pt x="1583779" y="70870"/>
                  </a:lnTo>
                  <a:lnTo>
                    <a:pt x="1530876" y="56575"/>
                  </a:lnTo>
                  <a:lnTo>
                    <a:pt x="1476186" y="43759"/>
                  </a:lnTo>
                  <a:lnTo>
                    <a:pt x="1419820" y="32475"/>
                  </a:lnTo>
                  <a:lnTo>
                    <a:pt x="1361887" y="22778"/>
                  </a:lnTo>
                  <a:lnTo>
                    <a:pt x="1302498" y="14723"/>
                  </a:lnTo>
                  <a:lnTo>
                    <a:pt x="1241762" y="8363"/>
                  </a:lnTo>
                  <a:lnTo>
                    <a:pt x="1179789" y="3753"/>
                  </a:lnTo>
                  <a:lnTo>
                    <a:pt x="1116691" y="947"/>
                  </a:lnTo>
                  <a:lnTo>
                    <a:pt x="10525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10" name="object 110"/>
            <p:cNvSpPr/>
            <p:nvPr/>
          </p:nvSpPr>
          <p:spPr>
            <a:xfrm>
              <a:off x="1876424" y="790575"/>
              <a:ext cx="2105025" cy="1038225"/>
            </a:xfrm>
            <a:custGeom>
              <a:avLst/>
              <a:gdLst/>
              <a:ahLst/>
              <a:cxnLst/>
              <a:rect l="l" t="t" r="r" b="b"/>
              <a:pathLst>
                <a:path w="2105025" h="1038225">
                  <a:moveTo>
                    <a:pt x="0" y="519049"/>
                  </a:moveTo>
                  <a:lnTo>
                    <a:pt x="7609" y="456316"/>
                  </a:lnTo>
                  <a:lnTo>
                    <a:pt x="29849" y="395803"/>
                  </a:lnTo>
                  <a:lnTo>
                    <a:pt x="65842" y="337945"/>
                  </a:lnTo>
                  <a:lnTo>
                    <a:pt x="114705" y="283176"/>
                  </a:lnTo>
                  <a:lnTo>
                    <a:pt x="143688" y="257085"/>
                  </a:lnTo>
                  <a:lnTo>
                    <a:pt x="175559" y="231930"/>
                  </a:lnTo>
                  <a:lnTo>
                    <a:pt x="210208" y="207764"/>
                  </a:lnTo>
                  <a:lnTo>
                    <a:pt x="247524" y="184642"/>
                  </a:lnTo>
                  <a:lnTo>
                    <a:pt x="287398" y="162618"/>
                  </a:lnTo>
                  <a:lnTo>
                    <a:pt x="329720" y="141746"/>
                  </a:lnTo>
                  <a:lnTo>
                    <a:pt x="374379" y="122081"/>
                  </a:lnTo>
                  <a:lnTo>
                    <a:pt x="421266" y="103677"/>
                  </a:lnTo>
                  <a:lnTo>
                    <a:pt x="470271" y="86589"/>
                  </a:lnTo>
                  <a:lnTo>
                    <a:pt x="521283" y="70870"/>
                  </a:lnTo>
                  <a:lnTo>
                    <a:pt x="574192" y="56575"/>
                  </a:lnTo>
                  <a:lnTo>
                    <a:pt x="628889" y="43759"/>
                  </a:lnTo>
                  <a:lnTo>
                    <a:pt x="685264" y="32475"/>
                  </a:lnTo>
                  <a:lnTo>
                    <a:pt x="743205" y="22778"/>
                  </a:lnTo>
                  <a:lnTo>
                    <a:pt x="802605" y="14723"/>
                  </a:lnTo>
                  <a:lnTo>
                    <a:pt x="863351" y="8363"/>
                  </a:lnTo>
                  <a:lnTo>
                    <a:pt x="925335" y="3753"/>
                  </a:lnTo>
                  <a:lnTo>
                    <a:pt x="988447" y="947"/>
                  </a:lnTo>
                  <a:lnTo>
                    <a:pt x="1052576" y="0"/>
                  </a:lnTo>
                  <a:lnTo>
                    <a:pt x="1116691" y="947"/>
                  </a:lnTo>
                  <a:lnTo>
                    <a:pt x="1179789" y="3753"/>
                  </a:lnTo>
                  <a:lnTo>
                    <a:pt x="1241762" y="8363"/>
                  </a:lnTo>
                  <a:lnTo>
                    <a:pt x="1302498" y="14723"/>
                  </a:lnTo>
                  <a:lnTo>
                    <a:pt x="1361887" y="22778"/>
                  </a:lnTo>
                  <a:lnTo>
                    <a:pt x="1419820" y="32475"/>
                  </a:lnTo>
                  <a:lnTo>
                    <a:pt x="1476186" y="43759"/>
                  </a:lnTo>
                  <a:lnTo>
                    <a:pt x="1530876" y="56575"/>
                  </a:lnTo>
                  <a:lnTo>
                    <a:pt x="1583779" y="70870"/>
                  </a:lnTo>
                  <a:lnTo>
                    <a:pt x="1634785" y="86589"/>
                  </a:lnTo>
                  <a:lnTo>
                    <a:pt x="1683784" y="103677"/>
                  </a:lnTo>
                  <a:lnTo>
                    <a:pt x="1730666" y="122081"/>
                  </a:lnTo>
                  <a:lnTo>
                    <a:pt x="1775322" y="141746"/>
                  </a:lnTo>
                  <a:lnTo>
                    <a:pt x="1817640" y="162618"/>
                  </a:lnTo>
                  <a:lnTo>
                    <a:pt x="1857511" y="184642"/>
                  </a:lnTo>
                  <a:lnTo>
                    <a:pt x="1894825" y="207764"/>
                  </a:lnTo>
                  <a:lnTo>
                    <a:pt x="1929471" y="231930"/>
                  </a:lnTo>
                  <a:lnTo>
                    <a:pt x="1961340" y="257085"/>
                  </a:lnTo>
                  <a:lnTo>
                    <a:pt x="1990322" y="283176"/>
                  </a:lnTo>
                  <a:lnTo>
                    <a:pt x="2039184" y="337945"/>
                  </a:lnTo>
                  <a:lnTo>
                    <a:pt x="2075175" y="395803"/>
                  </a:lnTo>
                  <a:lnTo>
                    <a:pt x="2097415" y="456316"/>
                  </a:lnTo>
                  <a:lnTo>
                    <a:pt x="2105025" y="519049"/>
                  </a:lnTo>
                  <a:lnTo>
                    <a:pt x="2103104" y="550679"/>
                  </a:lnTo>
                  <a:lnTo>
                    <a:pt x="2088069" y="612380"/>
                  </a:lnTo>
                  <a:lnTo>
                    <a:pt x="2058843" y="671640"/>
                  </a:lnTo>
                  <a:lnTo>
                    <a:pt x="2016307" y="728025"/>
                  </a:lnTo>
                  <a:lnTo>
                    <a:pt x="1961340" y="781101"/>
                  </a:lnTo>
                  <a:lnTo>
                    <a:pt x="1929471" y="806263"/>
                  </a:lnTo>
                  <a:lnTo>
                    <a:pt x="1894825" y="830434"/>
                  </a:lnTo>
                  <a:lnTo>
                    <a:pt x="1857511" y="853561"/>
                  </a:lnTo>
                  <a:lnTo>
                    <a:pt x="1817640" y="875589"/>
                  </a:lnTo>
                  <a:lnTo>
                    <a:pt x="1775322" y="896464"/>
                  </a:lnTo>
                  <a:lnTo>
                    <a:pt x="1730666" y="916132"/>
                  </a:lnTo>
                  <a:lnTo>
                    <a:pt x="1683784" y="934538"/>
                  </a:lnTo>
                  <a:lnTo>
                    <a:pt x="1634785" y="951629"/>
                  </a:lnTo>
                  <a:lnTo>
                    <a:pt x="1583779" y="967349"/>
                  </a:lnTo>
                  <a:lnTo>
                    <a:pt x="1530876" y="981645"/>
                  </a:lnTo>
                  <a:lnTo>
                    <a:pt x="1476186" y="994463"/>
                  </a:lnTo>
                  <a:lnTo>
                    <a:pt x="1419820" y="1005747"/>
                  </a:lnTo>
                  <a:lnTo>
                    <a:pt x="1361887" y="1015445"/>
                  </a:lnTo>
                  <a:lnTo>
                    <a:pt x="1302498" y="1023501"/>
                  </a:lnTo>
                  <a:lnTo>
                    <a:pt x="1241762" y="1029861"/>
                  </a:lnTo>
                  <a:lnTo>
                    <a:pt x="1179789" y="1034471"/>
                  </a:lnTo>
                  <a:lnTo>
                    <a:pt x="1116691" y="1037277"/>
                  </a:lnTo>
                  <a:lnTo>
                    <a:pt x="1052576" y="1038225"/>
                  </a:lnTo>
                  <a:lnTo>
                    <a:pt x="988447" y="1037277"/>
                  </a:lnTo>
                  <a:lnTo>
                    <a:pt x="925335" y="1034471"/>
                  </a:lnTo>
                  <a:lnTo>
                    <a:pt x="863351" y="1029861"/>
                  </a:lnTo>
                  <a:lnTo>
                    <a:pt x="802605" y="1023501"/>
                  </a:lnTo>
                  <a:lnTo>
                    <a:pt x="743205" y="1015445"/>
                  </a:lnTo>
                  <a:lnTo>
                    <a:pt x="685264" y="1005747"/>
                  </a:lnTo>
                  <a:lnTo>
                    <a:pt x="628889" y="994463"/>
                  </a:lnTo>
                  <a:lnTo>
                    <a:pt x="574192" y="981645"/>
                  </a:lnTo>
                  <a:lnTo>
                    <a:pt x="521283" y="967349"/>
                  </a:lnTo>
                  <a:lnTo>
                    <a:pt x="470271" y="951629"/>
                  </a:lnTo>
                  <a:lnTo>
                    <a:pt x="421266" y="934538"/>
                  </a:lnTo>
                  <a:lnTo>
                    <a:pt x="374379" y="916132"/>
                  </a:lnTo>
                  <a:lnTo>
                    <a:pt x="329720" y="896464"/>
                  </a:lnTo>
                  <a:lnTo>
                    <a:pt x="287398" y="875589"/>
                  </a:lnTo>
                  <a:lnTo>
                    <a:pt x="247524" y="853561"/>
                  </a:lnTo>
                  <a:lnTo>
                    <a:pt x="210208" y="830434"/>
                  </a:lnTo>
                  <a:lnTo>
                    <a:pt x="175559" y="806263"/>
                  </a:lnTo>
                  <a:lnTo>
                    <a:pt x="143688" y="781101"/>
                  </a:lnTo>
                  <a:lnTo>
                    <a:pt x="114705" y="755004"/>
                  </a:lnTo>
                  <a:lnTo>
                    <a:pt x="65842" y="700219"/>
                  </a:lnTo>
                  <a:lnTo>
                    <a:pt x="29849" y="642342"/>
                  </a:lnTo>
                  <a:lnTo>
                    <a:pt x="7609" y="581807"/>
                  </a:lnTo>
                  <a:lnTo>
                    <a:pt x="0" y="519049"/>
                  </a:lnTo>
                  <a:close/>
                </a:path>
              </a:pathLst>
            </a:custGeom>
            <a:ln w="72390">
              <a:solidFill>
                <a:srgbClr val="F1C01F"/>
              </a:solidFill>
            </a:ln>
          </p:spPr>
          <p:txBody>
            <a:bodyPr wrap="square" lIns="0" tIns="0" rIns="0" bIns="0" rtlCol="0"/>
            <a:lstStyle/>
            <a:p>
              <a:endParaRPr>
                <a:latin typeface="Twinkl Cursive Unlooped" panose="02000000000000000000" pitchFamily="2" charset="0"/>
              </a:endParaRPr>
            </a:p>
          </p:txBody>
        </p:sp>
      </p:grpSp>
      <p:grpSp>
        <p:nvGrpSpPr>
          <p:cNvPr id="113" name="object 113"/>
          <p:cNvGrpSpPr/>
          <p:nvPr/>
        </p:nvGrpSpPr>
        <p:grpSpPr>
          <a:xfrm>
            <a:off x="9841230" y="859155"/>
            <a:ext cx="1110615" cy="1110615"/>
            <a:chOff x="9841230" y="859155"/>
            <a:chExt cx="1110615" cy="1110615"/>
          </a:xfrm>
        </p:grpSpPr>
        <p:sp>
          <p:nvSpPr>
            <p:cNvPr id="114" name="object 114"/>
            <p:cNvSpPr/>
            <p:nvPr/>
          </p:nvSpPr>
          <p:spPr>
            <a:xfrm>
              <a:off x="9877425" y="895350"/>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a:ln>
              <a:solidFill>
                <a:srgbClr val="006666"/>
              </a:solidFill>
            </a:ln>
          </p:spPr>
          <p:txBody>
            <a:bodyPr wrap="square" lIns="0" tIns="0" rIns="0" bIns="0" rtlCol="0"/>
            <a:lstStyle/>
            <a:p>
              <a:endParaRPr>
                <a:latin typeface="Twinkl Cursive Unlooped" panose="02000000000000000000" pitchFamily="2" charset="0"/>
              </a:endParaRPr>
            </a:p>
          </p:txBody>
        </p:sp>
        <p:sp>
          <p:nvSpPr>
            <p:cNvPr id="115" name="object 115"/>
            <p:cNvSpPr/>
            <p:nvPr/>
          </p:nvSpPr>
          <p:spPr>
            <a:xfrm>
              <a:off x="9877425" y="895350"/>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006666"/>
              </a:solidFill>
            </a:ln>
          </p:spPr>
          <p:txBody>
            <a:bodyPr wrap="square" lIns="0" tIns="0" rIns="0" bIns="0" rtlCol="0"/>
            <a:lstStyle/>
            <a:p>
              <a:endParaRPr>
                <a:latin typeface="Twinkl Cursive Unlooped" panose="02000000000000000000" pitchFamily="2" charset="0"/>
              </a:endParaRPr>
            </a:p>
          </p:txBody>
        </p:sp>
      </p:grpSp>
      <p:grpSp>
        <p:nvGrpSpPr>
          <p:cNvPr id="117" name="object 117"/>
          <p:cNvGrpSpPr/>
          <p:nvPr/>
        </p:nvGrpSpPr>
        <p:grpSpPr>
          <a:xfrm>
            <a:off x="7737500" y="2965912"/>
            <a:ext cx="1047750" cy="931981"/>
            <a:chOff x="6990574" y="1629834"/>
            <a:chExt cx="1070875" cy="1046444"/>
          </a:xfrm>
        </p:grpSpPr>
        <p:sp>
          <p:nvSpPr>
            <p:cNvPr id="118" name="object 118"/>
            <p:cNvSpPr/>
            <p:nvPr/>
          </p:nvSpPr>
          <p:spPr>
            <a:xfrm>
              <a:off x="7013699" y="1638053"/>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dirty="0">
                <a:latin typeface="Twinkl Cursive Unlooped" panose="02000000000000000000" pitchFamily="2" charset="0"/>
              </a:endParaRPr>
            </a:p>
          </p:txBody>
        </p:sp>
        <p:sp>
          <p:nvSpPr>
            <p:cNvPr id="119" name="object 119"/>
            <p:cNvSpPr/>
            <p:nvPr/>
          </p:nvSpPr>
          <p:spPr>
            <a:xfrm>
              <a:off x="6990574" y="162983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095261"/>
              </a:solidFill>
            </a:ln>
          </p:spPr>
          <p:txBody>
            <a:bodyPr wrap="square" lIns="0" tIns="0" rIns="0" bIns="0" rtlCol="0"/>
            <a:lstStyle/>
            <a:p>
              <a:endParaRPr>
                <a:latin typeface="Twinkl Cursive Unlooped" panose="02000000000000000000" pitchFamily="2" charset="0"/>
              </a:endParaRPr>
            </a:p>
          </p:txBody>
        </p:sp>
      </p:grpSp>
      <p:grpSp>
        <p:nvGrpSpPr>
          <p:cNvPr id="123" name="object 123"/>
          <p:cNvGrpSpPr/>
          <p:nvPr/>
        </p:nvGrpSpPr>
        <p:grpSpPr>
          <a:xfrm>
            <a:off x="4450079" y="754380"/>
            <a:ext cx="1120140" cy="1110615"/>
            <a:chOff x="4450079" y="754380"/>
            <a:chExt cx="1120140" cy="1110615"/>
          </a:xfrm>
        </p:grpSpPr>
        <p:sp>
          <p:nvSpPr>
            <p:cNvPr id="124" name="object 124"/>
            <p:cNvSpPr/>
            <p:nvPr/>
          </p:nvSpPr>
          <p:spPr>
            <a:xfrm>
              <a:off x="4486274" y="790575"/>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B9C72E"/>
            </a:solidFill>
          </p:spPr>
          <p:txBody>
            <a:bodyPr wrap="square" lIns="0" tIns="0" rIns="0" bIns="0" rtlCol="0"/>
            <a:lstStyle/>
            <a:p>
              <a:endParaRPr>
                <a:latin typeface="Twinkl Cursive Unlooped" panose="02000000000000000000" pitchFamily="2" charset="0"/>
              </a:endParaRPr>
            </a:p>
          </p:txBody>
        </p:sp>
        <p:sp>
          <p:nvSpPr>
            <p:cNvPr id="125" name="object 125"/>
            <p:cNvSpPr/>
            <p:nvPr/>
          </p:nvSpPr>
          <p:spPr>
            <a:xfrm>
              <a:off x="4486274" y="790575"/>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26" name="object 126"/>
          <p:cNvSpPr txBox="1"/>
          <p:nvPr/>
        </p:nvSpPr>
        <p:spPr>
          <a:xfrm>
            <a:off x="4754245" y="1110678"/>
            <a:ext cx="521970" cy="357505"/>
          </a:xfrm>
          <a:prstGeom prst="rect">
            <a:avLst/>
          </a:prstGeom>
        </p:spPr>
        <p:txBody>
          <a:bodyPr vert="horz" wrap="square" lIns="0" tIns="15875" rIns="0" bIns="0" rtlCol="0">
            <a:spAutoFit/>
          </a:bodyPr>
          <a:lstStyle/>
          <a:p>
            <a:pPr marL="12700">
              <a:lnSpc>
                <a:spcPct val="100000"/>
              </a:lnSpc>
              <a:spcBef>
                <a:spcPts val="125"/>
              </a:spcBef>
            </a:pPr>
            <a:r>
              <a:rPr sz="2150" b="1" spc="-204" dirty="0">
                <a:solidFill>
                  <a:srgbClr val="454D54"/>
                </a:solidFill>
                <a:latin typeface="Twinkl Cursive Unlooped" panose="02000000000000000000" pitchFamily="2" charset="0"/>
                <a:cs typeface="Arial"/>
              </a:rPr>
              <a:t>K</a:t>
            </a:r>
            <a:r>
              <a:rPr sz="2150" b="1" spc="-160" dirty="0">
                <a:solidFill>
                  <a:srgbClr val="454D54"/>
                </a:solidFill>
                <a:latin typeface="Twinkl Cursive Unlooped" panose="02000000000000000000" pitchFamily="2" charset="0"/>
                <a:cs typeface="Arial"/>
              </a:rPr>
              <a:t>S</a:t>
            </a:r>
            <a:r>
              <a:rPr sz="2150" b="1" spc="80" dirty="0">
                <a:solidFill>
                  <a:srgbClr val="454D54"/>
                </a:solidFill>
                <a:latin typeface="Twinkl Cursive Unlooped" panose="02000000000000000000" pitchFamily="2" charset="0"/>
                <a:cs typeface="Arial"/>
              </a:rPr>
              <a:t>1</a:t>
            </a:r>
            <a:endParaRPr sz="2150">
              <a:latin typeface="Twinkl Cursive Unlooped" panose="02000000000000000000" pitchFamily="2" charset="0"/>
              <a:cs typeface="Arial"/>
            </a:endParaRPr>
          </a:p>
        </p:txBody>
      </p:sp>
      <p:grpSp>
        <p:nvGrpSpPr>
          <p:cNvPr id="127" name="object 127"/>
          <p:cNvGrpSpPr/>
          <p:nvPr/>
        </p:nvGrpSpPr>
        <p:grpSpPr>
          <a:xfrm>
            <a:off x="8812530" y="2868929"/>
            <a:ext cx="1120140" cy="1110615"/>
            <a:chOff x="8812530" y="2868929"/>
            <a:chExt cx="1120140" cy="1110615"/>
          </a:xfrm>
        </p:grpSpPr>
        <p:sp>
          <p:nvSpPr>
            <p:cNvPr id="128" name="object 128"/>
            <p:cNvSpPr/>
            <p:nvPr/>
          </p:nvSpPr>
          <p:spPr>
            <a:xfrm>
              <a:off x="8848725" y="290512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29" name="object 129"/>
            <p:cNvSpPr/>
            <p:nvPr/>
          </p:nvSpPr>
          <p:spPr>
            <a:xfrm>
              <a:off x="8848725" y="290512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30" name="object 130"/>
          <p:cNvSpPr txBox="1"/>
          <p:nvPr/>
        </p:nvSpPr>
        <p:spPr>
          <a:xfrm>
            <a:off x="9043669" y="3227641"/>
            <a:ext cx="663575" cy="357505"/>
          </a:xfrm>
          <a:prstGeom prst="rect">
            <a:avLst/>
          </a:prstGeom>
        </p:spPr>
        <p:txBody>
          <a:bodyPr vert="horz" wrap="square" lIns="0" tIns="15875" rIns="0" bIns="0" rtlCol="0">
            <a:spAutoFit/>
          </a:bodyPr>
          <a:lstStyle/>
          <a:p>
            <a:pPr marL="12700">
              <a:lnSpc>
                <a:spcPct val="100000"/>
              </a:lnSpc>
              <a:spcBef>
                <a:spcPts val="125"/>
              </a:spcBef>
            </a:pPr>
            <a:r>
              <a:rPr sz="2150" b="1" spc="-195" dirty="0">
                <a:solidFill>
                  <a:srgbClr val="FFFFFF"/>
                </a:solidFill>
                <a:latin typeface="Twinkl Cursive Unlooped" panose="02000000000000000000" pitchFamily="2" charset="0"/>
                <a:cs typeface="Arial"/>
              </a:rPr>
              <a:t>L</a:t>
            </a:r>
            <a:r>
              <a:rPr sz="2150" b="1" spc="-204" dirty="0">
                <a:solidFill>
                  <a:srgbClr val="FFFFFF"/>
                </a:solidFill>
                <a:latin typeface="Twinkl Cursive Unlooped" panose="02000000000000000000" pitchFamily="2" charset="0"/>
                <a:cs typeface="Arial"/>
              </a:rPr>
              <a:t>K</a:t>
            </a:r>
            <a:r>
              <a:rPr sz="2150" b="1" spc="-165" dirty="0">
                <a:solidFill>
                  <a:srgbClr val="FFFFFF"/>
                </a:solidFill>
                <a:latin typeface="Twinkl Cursive Unlooped" panose="02000000000000000000" pitchFamily="2" charset="0"/>
                <a:cs typeface="Arial"/>
              </a:rPr>
              <a:t>S</a:t>
            </a:r>
            <a:r>
              <a:rPr sz="2150" b="1" spc="80" dirty="0">
                <a:solidFill>
                  <a:srgbClr val="FFFFFF"/>
                </a:solidFill>
                <a:latin typeface="Twinkl Cursive Unlooped" panose="02000000000000000000" pitchFamily="2" charset="0"/>
                <a:cs typeface="Arial"/>
              </a:rPr>
              <a:t>2</a:t>
            </a:r>
            <a:endParaRPr sz="2150">
              <a:latin typeface="Twinkl Cursive Unlooped" panose="02000000000000000000" pitchFamily="2" charset="0"/>
              <a:cs typeface="Arial"/>
            </a:endParaRPr>
          </a:p>
        </p:txBody>
      </p:sp>
      <p:sp>
        <p:nvSpPr>
          <p:cNvPr id="133" name="object 133"/>
          <p:cNvSpPr txBox="1"/>
          <p:nvPr/>
        </p:nvSpPr>
        <p:spPr>
          <a:xfrm>
            <a:off x="9445971" y="400590"/>
            <a:ext cx="1873885" cy="366126"/>
          </a:xfrm>
          <a:prstGeom prst="rect">
            <a:avLst/>
          </a:prstGeom>
        </p:spPr>
        <p:txBody>
          <a:bodyPr vert="horz" wrap="square" lIns="0" tIns="133985" rIns="0" bIns="0" rtlCol="0">
            <a:spAutoFit/>
          </a:bodyPr>
          <a:lstStyle/>
          <a:p>
            <a:pPr marL="140970" algn="ctr">
              <a:lnSpc>
                <a:spcPct val="100000"/>
              </a:lnSpc>
              <a:spcBef>
                <a:spcPts val="990"/>
              </a:spcBef>
            </a:pPr>
            <a:r>
              <a:rPr lang="en-GB" sz="1500" b="1" spc="45" dirty="0">
                <a:solidFill>
                  <a:srgbClr val="136352"/>
                </a:solidFill>
                <a:latin typeface="Twinkl Cursive Unlooped" panose="02000000000000000000" pitchFamily="2" charset="0"/>
                <a:cs typeface="Arial"/>
              </a:rPr>
              <a:t>Year </a:t>
            </a:r>
            <a:r>
              <a:rPr sz="1500" b="1" spc="45" dirty="0">
                <a:solidFill>
                  <a:srgbClr val="136352"/>
                </a:solidFill>
                <a:latin typeface="Twinkl Cursive Unlooped" panose="02000000000000000000" pitchFamily="2" charset="0"/>
                <a:cs typeface="Arial"/>
              </a:rPr>
              <a:t>2</a:t>
            </a:r>
            <a:endParaRPr sz="1500" dirty="0">
              <a:latin typeface="Twinkl Cursive Unlooped" panose="02000000000000000000" pitchFamily="2" charset="0"/>
              <a:cs typeface="Arial"/>
            </a:endParaRPr>
          </a:p>
        </p:txBody>
      </p:sp>
      <p:grpSp>
        <p:nvGrpSpPr>
          <p:cNvPr id="138" name="object 138"/>
          <p:cNvGrpSpPr/>
          <p:nvPr/>
        </p:nvGrpSpPr>
        <p:grpSpPr>
          <a:xfrm>
            <a:off x="10702975" y="1711597"/>
            <a:ext cx="1120140" cy="1139190"/>
            <a:chOff x="10669905" y="1859279"/>
            <a:chExt cx="1120140" cy="1139190"/>
          </a:xfrm>
        </p:grpSpPr>
        <p:sp>
          <p:nvSpPr>
            <p:cNvPr id="139" name="object 139"/>
            <p:cNvSpPr/>
            <p:nvPr/>
          </p:nvSpPr>
          <p:spPr>
            <a:xfrm>
              <a:off x="10706100" y="1914524"/>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5"/>
                  </a:lnTo>
                  <a:lnTo>
                    <a:pt x="8441" y="618036"/>
                  </a:lnTo>
                  <a:lnTo>
                    <a:pt x="18714" y="663134"/>
                  </a:lnTo>
                  <a:lnTo>
                    <a:pt x="32777" y="706663"/>
                  </a:lnTo>
                  <a:lnTo>
                    <a:pt x="50443" y="748438"/>
                  </a:lnTo>
                  <a:lnTo>
                    <a:pt x="71529" y="788274"/>
                  </a:lnTo>
                  <a:lnTo>
                    <a:pt x="95848" y="825987"/>
                  </a:lnTo>
                  <a:lnTo>
                    <a:pt x="123216" y="861391"/>
                  </a:lnTo>
                  <a:lnTo>
                    <a:pt x="153447" y="894302"/>
                  </a:lnTo>
                  <a:lnTo>
                    <a:pt x="186358" y="924533"/>
                  </a:lnTo>
                  <a:lnTo>
                    <a:pt x="221762" y="951901"/>
                  </a:lnTo>
                  <a:lnTo>
                    <a:pt x="259475" y="976220"/>
                  </a:lnTo>
                  <a:lnTo>
                    <a:pt x="299311" y="997306"/>
                  </a:lnTo>
                  <a:lnTo>
                    <a:pt x="341086" y="1014972"/>
                  </a:lnTo>
                  <a:lnTo>
                    <a:pt x="384615" y="1029035"/>
                  </a:lnTo>
                  <a:lnTo>
                    <a:pt x="429713" y="1039308"/>
                  </a:lnTo>
                  <a:lnTo>
                    <a:pt x="476194" y="1045608"/>
                  </a:lnTo>
                  <a:lnTo>
                    <a:pt x="523875" y="1047750"/>
                  </a:lnTo>
                  <a:lnTo>
                    <a:pt x="571555" y="1045608"/>
                  </a:lnTo>
                  <a:lnTo>
                    <a:pt x="618036" y="1039308"/>
                  </a:lnTo>
                  <a:lnTo>
                    <a:pt x="663134" y="1029035"/>
                  </a:lnTo>
                  <a:lnTo>
                    <a:pt x="706663" y="1014972"/>
                  </a:lnTo>
                  <a:lnTo>
                    <a:pt x="748438" y="997306"/>
                  </a:lnTo>
                  <a:lnTo>
                    <a:pt x="788274" y="976220"/>
                  </a:lnTo>
                  <a:lnTo>
                    <a:pt x="825987" y="951901"/>
                  </a:lnTo>
                  <a:lnTo>
                    <a:pt x="861391" y="924533"/>
                  </a:lnTo>
                  <a:lnTo>
                    <a:pt x="894302" y="894302"/>
                  </a:lnTo>
                  <a:lnTo>
                    <a:pt x="924533" y="861391"/>
                  </a:lnTo>
                  <a:lnTo>
                    <a:pt x="951901" y="825987"/>
                  </a:lnTo>
                  <a:lnTo>
                    <a:pt x="976220" y="788274"/>
                  </a:lnTo>
                  <a:lnTo>
                    <a:pt x="997306" y="748438"/>
                  </a:lnTo>
                  <a:lnTo>
                    <a:pt x="1014972" y="706663"/>
                  </a:lnTo>
                  <a:lnTo>
                    <a:pt x="1029035" y="663134"/>
                  </a:lnTo>
                  <a:lnTo>
                    <a:pt x="1039308" y="618036"/>
                  </a:lnTo>
                  <a:lnTo>
                    <a:pt x="1045608" y="571555"/>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40" name="object 140"/>
            <p:cNvSpPr/>
            <p:nvPr/>
          </p:nvSpPr>
          <p:spPr>
            <a:xfrm>
              <a:off x="10706100" y="1914524"/>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5"/>
                  </a:lnTo>
                  <a:lnTo>
                    <a:pt x="1039308" y="618036"/>
                  </a:lnTo>
                  <a:lnTo>
                    <a:pt x="1029035" y="663134"/>
                  </a:lnTo>
                  <a:lnTo>
                    <a:pt x="1014972" y="706663"/>
                  </a:lnTo>
                  <a:lnTo>
                    <a:pt x="997306" y="748438"/>
                  </a:lnTo>
                  <a:lnTo>
                    <a:pt x="976220" y="788274"/>
                  </a:lnTo>
                  <a:lnTo>
                    <a:pt x="951901" y="825987"/>
                  </a:lnTo>
                  <a:lnTo>
                    <a:pt x="924533" y="861391"/>
                  </a:lnTo>
                  <a:lnTo>
                    <a:pt x="894302" y="894302"/>
                  </a:lnTo>
                  <a:lnTo>
                    <a:pt x="861391" y="924533"/>
                  </a:lnTo>
                  <a:lnTo>
                    <a:pt x="825987" y="951901"/>
                  </a:lnTo>
                  <a:lnTo>
                    <a:pt x="788274" y="976220"/>
                  </a:lnTo>
                  <a:lnTo>
                    <a:pt x="748438" y="997306"/>
                  </a:lnTo>
                  <a:lnTo>
                    <a:pt x="706663" y="1014972"/>
                  </a:lnTo>
                  <a:lnTo>
                    <a:pt x="663134" y="1029035"/>
                  </a:lnTo>
                  <a:lnTo>
                    <a:pt x="618036" y="1039308"/>
                  </a:lnTo>
                  <a:lnTo>
                    <a:pt x="571555" y="1045608"/>
                  </a:lnTo>
                  <a:lnTo>
                    <a:pt x="523875" y="1047750"/>
                  </a:lnTo>
                  <a:lnTo>
                    <a:pt x="476194" y="1045608"/>
                  </a:lnTo>
                  <a:lnTo>
                    <a:pt x="429713" y="1039308"/>
                  </a:lnTo>
                  <a:lnTo>
                    <a:pt x="384615" y="1029035"/>
                  </a:lnTo>
                  <a:lnTo>
                    <a:pt x="341086" y="1014972"/>
                  </a:lnTo>
                  <a:lnTo>
                    <a:pt x="299311" y="997306"/>
                  </a:lnTo>
                  <a:lnTo>
                    <a:pt x="259475" y="976220"/>
                  </a:lnTo>
                  <a:lnTo>
                    <a:pt x="221762" y="951901"/>
                  </a:lnTo>
                  <a:lnTo>
                    <a:pt x="186358" y="924533"/>
                  </a:lnTo>
                  <a:lnTo>
                    <a:pt x="153447" y="894302"/>
                  </a:lnTo>
                  <a:lnTo>
                    <a:pt x="123216" y="861391"/>
                  </a:lnTo>
                  <a:lnTo>
                    <a:pt x="95848" y="825987"/>
                  </a:lnTo>
                  <a:lnTo>
                    <a:pt x="71529" y="788274"/>
                  </a:lnTo>
                  <a:lnTo>
                    <a:pt x="50443" y="748438"/>
                  </a:lnTo>
                  <a:lnTo>
                    <a:pt x="32777" y="706663"/>
                  </a:lnTo>
                  <a:lnTo>
                    <a:pt x="18714" y="663134"/>
                  </a:lnTo>
                  <a:lnTo>
                    <a:pt x="8441" y="618036"/>
                  </a:lnTo>
                  <a:lnTo>
                    <a:pt x="214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sp>
          <p:nvSpPr>
            <p:cNvPr id="141" name="object 141"/>
            <p:cNvSpPr/>
            <p:nvPr/>
          </p:nvSpPr>
          <p:spPr>
            <a:xfrm>
              <a:off x="10706100" y="189547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42" name="object 142"/>
            <p:cNvSpPr/>
            <p:nvPr/>
          </p:nvSpPr>
          <p:spPr>
            <a:xfrm>
              <a:off x="10706100" y="189547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1E587C"/>
              </a:solidFill>
            </a:ln>
          </p:spPr>
          <p:txBody>
            <a:bodyPr wrap="square" lIns="0" tIns="0" rIns="0" bIns="0" rtlCol="0"/>
            <a:lstStyle/>
            <a:p>
              <a:endParaRPr>
                <a:latin typeface="Twinkl Cursive Unlooped" panose="02000000000000000000" pitchFamily="2" charset="0"/>
              </a:endParaRPr>
            </a:p>
          </p:txBody>
        </p:sp>
      </p:grpSp>
      <p:sp>
        <p:nvSpPr>
          <p:cNvPr id="145" name="object 40">
            <a:extLst>
              <a:ext uri="{FF2B5EF4-FFF2-40B4-BE49-F238E27FC236}">
                <a16:creationId xmlns:a16="http://schemas.microsoft.com/office/drawing/2014/main" id="{D8A6B095-C8EB-4485-8C0A-0F182E671478}"/>
              </a:ext>
            </a:extLst>
          </p:cNvPr>
          <p:cNvSpPr txBox="1"/>
          <p:nvPr/>
        </p:nvSpPr>
        <p:spPr>
          <a:xfrm>
            <a:off x="9980929" y="1247408"/>
            <a:ext cx="831215" cy="197490"/>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Still life</a:t>
            </a:r>
            <a:endParaRPr sz="1200" dirty="0">
              <a:latin typeface="Twinkl Cursive Unlooped" panose="02000000000000000000" pitchFamily="2" charset="0"/>
              <a:cs typeface="Arial"/>
            </a:endParaRPr>
          </a:p>
        </p:txBody>
      </p:sp>
      <p:sp>
        <p:nvSpPr>
          <p:cNvPr id="146" name="object 40">
            <a:extLst>
              <a:ext uri="{FF2B5EF4-FFF2-40B4-BE49-F238E27FC236}">
                <a16:creationId xmlns:a16="http://schemas.microsoft.com/office/drawing/2014/main" id="{0F9180EA-A123-446A-8766-F9D73B557F94}"/>
              </a:ext>
            </a:extLst>
          </p:cNvPr>
          <p:cNvSpPr txBox="1"/>
          <p:nvPr/>
        </p:nvSpPr>
        <p:spPr>
          <a:xfrm>
            <a:off x="10847437" y="2025064"/>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Portraits and Poses</a:t>
            </a:r>
            <a:endParaRPr sz="1200" dirty="0">
              <a:latin typeface="Twinkl Cursive Unlooped" panose="02000000000000000000" pitchFamily="2" charset="0"/>
              <a:cs typeface="Arial"/>
            </a:endParaRPr>
          </a:p>
        </p:txBody>
      </p:sp>
      <p:sp>
        <p:nvSpPr>
          <p:cNvPr id="147" name="object 133">
            <a:extLst>
              <a:ext uri="{FF2B5EF4-FFF2-40B4-BE49-F238E27FC236}">
                <a16:creationId xmlns:a16="http://schemas.microsoft.com/office/drawing/2014/main" id="{DBD7E7AC-9E18-4FFF-B08B-E0161D74CA60}"/>
              </a:ext>
            </a:extLst>
          </p:cNvPr>
          <p:cNvSpPr txBox="1"/>
          <p:nvPr/>
        </p:nvSpPr>
        <p:spPr>
          <a:xfrm>
            <a:off x="7247572" y="2390407"/>
            <a:ext cx="1873885" cy="366126"/>
          </a:xfrm>
          <a:prstGeom prst="rect">
            <a:avLst/>
          </a:prstGeom>
        </p:spPr>
        <p:txBody>
          <a:bodyPr vert="horz" wrap="square" lIns="0" tIns="133985" rIns="0" bIns="0" rtlCol="0">
            <a:spAutoFit/>
          </a:bodyPr>
          <a:lstStyle/>
          <a:p>
            <a:pPr marL="140970" algn="ctr">
              <a:lnSpc>
                <a:spcPct val="100000"/>
              </a:lnSpc>
              <a:spcBef>
                <a:spcPts val="990"/>
              </a:spcBef>
            </a:pPr>
            <a:r>
              <a:rPr lang="en-GB" sz="1500" b="1" spc="45" dirty="0">
                <a:solidFill>
                  <a:schemeClr val="accent5">
                    <a:lumMod val="50000"/>
                  </a:schemeClr>
                </a:solidFill>
                <a:latin typeface="Twinkl Cursive Unlooped" panose="02000000000000000000" pitchFamily="2" charset="0"/>
                <a:cs typeface="Arial"/>
              </a:rPr>
              <a:t>Year 3</a:t>
            </a:r>
            <a:endParaRPr sz="1500" dirty="0">
              <a:solidFill>
                <a:schemeClr val="accent5">
                  <a:lumMod val="50000"/>
                </a:schemeClr>
              </a:solidFill>
              <a:latin typeface="Twinkl Cursive Unlooped" panose="02000000000000000000" pitchFamily="2" charset="0"/>
              <a:cs typeface="Arial"/>
            </a:endParaRPr>
          </a:p>
        </p:txBody>
      </p:sp>
      <p:sp>
        <p:nvSpPr>
          <p:cNvPr id="149" name="object 40">
            <a:extLst>
              <a:ext uri="{FF2B5EF4-FFF2-40B4-BE49-F238E27FC236}">
                <a16:creationId xmlns:a16="http://schemas.microsoft.com/office/drawing/2014/main" id="{76DA95BF-A6B0-40A1-A879-AEB9585C57F9}"/>
              </a:ext>
            </a:extLst>
          </p:cNvPr>
          <p:cNvSpPr txBox="1"/>
          <p:nvPr/>
        </p:nvSpPr>
        <p:spPr>
          <a:xfrm>
            <a:off x="3122406" y="3265933"/>
            <a:ext cx="1024065" cy="197490"/>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Animal</a:t>
            </a:r>
            <a:endParaRPr sz="1200" dirty="0">
              <a:latin typeface="Twinkl Cursive Unlooped" panose="02000000000000000000" pitchFamily="2" charset="0"/>
              <a:cs typeface="Arial"/>
            </a:endParaRPr>
          </a:p>
        </p:txBody>
      </p:sp>
      <p:sp>
        <p:nvSpPr>
          <p:cNvPr id="150" name="object 40">
            <a:extLst>
              <a:ext uri="{FF2B5EF4-FFF2-40B4-BE49-F238E27FC236}">
                <a16:creationId xmlns:a16="http://schemas.microsoft.com/office/drawing/2014/main" id="{85482CAF-FDB3-4BB8-BA35-E8F2C87944DD}"/>
              </a:ext>
            </a:extLst>
          </p:cNvPr>
          <p:cNvSpPr txBox="1"/>
          <p:nvPr/>
        </p:nvSpPr>
        <p:spPr>
          <a:xfrm>
            <a:off x="2246264" y="3525919"/>
            <a:ext cx="831215" cy="751488"/>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Statues, statuettes and figurines</a:t>
            </a:r>
            <a:endParaRPr sz="1200" dirty="0">
              <a:latin typeface="Twinkl Cursive Unlooped" panose="02000000000000000000" pitchFamily="2" charset="0"/>
              <a:cs typeface="Arial"/>
            </a:endParaRPr>
          </a:p>
        </p:txBody>
      </p:sp>
      <p:sp>
        <p:nvSpPr>
          <p:cNvPr id="151" name="object 40">
            <a:extLst>
              <a:ext uri="{FF2B5EF4-FFF2-40B4-BE49-F238E27FC236}">
                <a16:creationId xmlns:a16="http://schemas.microsoft.com/office/drawing/2014/main" id="{A29498BB-D566-4D30-BB62-7932C58109C8}"/>
              </a:ext>
            </a:extLst>
          </p:cNvPr>
          <p:cNvSpPr txBox="1"/>
          <p:nvPr/>
        </p:nvSpPr>
        <p:spPr>
          <a:xfrm>
            <a:off x="6055607" y="5323585"/>
            <a:ext cx="831215" cy="197490"/>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Nature’s Art</a:t>
            </a:r>
            <a:endParaRPr sz="1200" dirty="0">
              <a:latin typeface="Twinkl Cursive Unlooped" panose="02000000000000000000" pitchFamily="2" charset="0"/>
              <a:cs typeface="Arial"/>
            </a:endParaRPr>
          </a:p>
        </p:txBody>
      </p:sp>
      <p:sp>
        <p:nvSpPr>
          <p:cNvPr id="152" name="object 40">
            <a:extLst>
              <a:ext uri="{FF2B5EF4-FFF2-40B4-BE49-F238E27FC236}">
                <a16:creationId xmlns:a16="http://schemas.microsoft.com/office/drawing/2014/main" id="{0E6B7395-9F54-428C-8B53-16EE960AE39F}"/>
              </a:ext>
            </a:extLst>
          </p:cNvPr>
          <p:cNvSpPr txBox="1"/>
          <p:nvPr/>
        </p:nvSpPr>
        <p:spPr>
          <a:xfrm>
            <a:off x="7371079" y="5164888"/>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Trailblazers and Barrier breakers</a:t>
            </a:r>
            <a:endParaRPr sz="1200" dirty="0">
              <a:latin typeface="Twinkl Cursive Unlooped" panose="02000000000000000000" pitchFamily="2" charset="0"/>
              <a:cs typeface="Arial"/>
            </a:endParaRPr>
          </a:p>
        </p:txBody>
      </p:sp>
      <p:sp>
        <p:nvSpPr>
          <p:cNvPr id="153" name="object 40">
            <a:extLst>
              <a:ext uri="{FF2B5EF4-FFF2-40B4-BE49-F238E27FC236}">
                <a16:creationId xmlns:a16="http://schemas.microsoft.com/office/drawing/2014/main" id="{4864789F-E2D4-48FF-AF2E-7271AD3D5791}"/>
              </a:ext>
            </a:extLst>
          </p:cNvPr>
          <p:cNvSpPr txBox="1"/>
          <p:nvPr/>
        </p:nvSpPr>
        <p:spPr>
          <a:xfrm>
            <a:off x="8408645" y="5221018"/>
            <a:ext cx="1089016"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Environmental Artists</a:t>
            </a:r>
            <a:endParaRPr sz="1200" dirty="0">
              <a:latin typeface="Twinkl Cursive Unlooped" panose="02000000000000000000" pitchFamily="2" charset="0"/>
              <a:cs typeface="Arial"/>
            </a:endParaRPr>
          </a:p>
        </p:txBody>
      </p:sp>
      <p:pic>
        <p:nvPicPr>
          <p:cNvPr id="157" name="Picture 156">
            <a:extLst>
              <a:ext uri="{FF2B5EF4-FFF2-40B4-BE49-F238E27FC236}">
                <a16:creationId xmlns:a16="http://schemas.microsoft.com/office/drawing/2014/main" id="{8E2EA503-C8FE-48C7-B2C8-61A590D7B1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pic>
        <p:nvPicPr>
          <p:cNvPr id="159" name="Picture 158">
            <a:extLst>
              <a:ext uri="{FF2B5EF4-FFF2-40B4-BE49-F238E27FC236}">
                <a16:creationId xmlns:a16="http://schemas.microsoft.com/office/drawing/2014/main" id="{CC1E6AB0-67E4-4A76-8184-E07F3E7438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sp>
        <p:nvSpPr>
          <p:cNvPr id="160" name="TextBox 159">
            <a:extLst>
              <a:ext uri="{FF2B5EF4-FFF2-40B4-BE49-F238E27FC236}">
                <a16:creationId xmlns:a16="http://schemas.microsoft.com/office/drawing/2014/main" id="{CB3B82D9-1273-40BE-A33A-915032127649}"/>
              </a:ext>
            </a:extLst>
          </p:cNvPr>
          <p:cNvSpPr txBox="1"/>
          <p:nvPr/>
        </p:nvSpPr>
        <p:spPr>
          <a:xfrm>
            <a:off x="92965" y="2142740"/>
            <a:ext cx="2309747" cy="1569660"/>
          </a:xfrm>
          <a:prstGeom prst="rect">
            <a:avLst/>
          </a:prstGeom>
          <a:noFill/>
        </p:spPr>
        <p:txBody>
          <a:bodyPr wrap="square" rtlCol="0">
            <a:spAutoFit/>
          </a:bodyPr>
          <a:lstStyle/>
          <a:p>
            <a:r>
              <a:rPr lang="en-GB" sz="3200" b="1" dirty="0">
                <a:solidFill>
                  <a:schemeClr val="accent5">
                    <a:lumMod val="75000"/>
                  </a:schemeClr>
                </a:solidFill>
                <a:latin typeface="Twinkl Cursive Unlooped" panose="02000000000000000000" pitchFamily="2" charset="0"/>
              </a:rPr>
              <a:t>Art  Curriculum Map</a:t>
            </a:r>
          </a:p>
        </p:txBody>
      </p:sp>
      <p:sp>
        <p:nvSpPr>
          <p:cNvPr id="8" name="TextBox 7">
            <a:extLst>
              <a:ext uri="{FF2B5EF4-FFF2-40B4-BE49-F238E27FC236}">
                <a16:creationId xmlns:a16="http://schemas.microsoft.com/office/drawing/2014/main" id="{28F850FE-ACD8-4EC5-A9AE-A717DFA9EDA0}"/>
              </a:ext>
            </a:extLst>
          </p:cNvPr>
          <p:cNvSpPr txBox="1"/>
          <p:nvPr/>
        </p:nvSpPr>
        <p:spPr>
          <a:xfrm>
            <a:off x="2346572" y="1036115"/>
            <a:ext cx="1314451" cy="461665"/>
          </a:xfrm>
          <a:prstGeom prst="rect">
            <a:avLst/>
          </a:prstGeom>
          <a:noFill/>
        </p:spPr>
        <p:txBody>
          <a:bodyPr wrap="square" rtlCol="0">
            <a:spAutoFit/>
          </a:bodyPr>
          <a:lstStyle/>
          <a:p>
            <a:r>
              <a:rPr lang="en-GB" sz="1200" b="1" u="sng" dirty="0">
                <a:solidFill>
                  <a:schemeClr val="accent5">
                    <a:lumMod val="50000"/>
                  </a:schemeClr>
                </a:solidFill>
                <a:latin typeface="Twinkl Cursive Unlooped" panose="02000000000000000000" pitchFamily="2" charset="0"/>
              </a:rPr>
              <a:t>Expressive Arts and Design</a:t>
            </a:r>
          </a:p>
        </p:txBody>
      </p:sp>
      <p:grpSp>
        <p:nvGrpSpPr>
          <p:cNvPr id="99" name="object 50">
            <a:extLst>
              <a:ext uri="{FF2B5EF4-FFF2-40B4-BE49-F238E27FC236}">
                <a16:creationId xmlns:a16="http://schemas.microsoft.com/office/drawing/2014/main" id="{4328B754-46DE-4E54-BD49-B1BCEBDA8C74}"/>
              </a:ext>
            </a:extLst>
          </p:cNvPr>
          <p:cNvGrpSpPr/>
          <p:nvPr/>
        </p:nvGrpSpPr>
        <p:grpSpPr>
          <a:xfrm>
            <a:off x="8613463" y="830578"/>
            <a:ext cx="1110615" cy="1110615"/>
            <a:chOff x="8412480" y="830580"/>
            <a:chExt cx="1110615" cy="1110615"/>
          </a:xfrm>
        </p:grpSpPr>
        <p:sp>
          <p:nvSpPr>
            <p:cNvPr id="100" name="object 51">
              <a:extLst>
                <a:ext uri="{FF2B5EF4-FFF2-40B4-BE49-F238E27FC236}">
                  <a16:creationId xmlns:a16="http://schemas.microsoft.com/office/drawing/2014/main" id="{14B0073D-536E-4C5F-BF67-CB20A870F963}"/>
                </a:ext>
              </a:extLst>
            </p:cNvPr>
            <p:cNvSpPr/>
            <p:nvPr/>
          </p:nvSpPr>
          <p:spPr>
            <a:xfrm>
              <a:off x="8448675" y="866775"/>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a:ln>
              <a:solidFill>
                <a:srgbClr val="009999"/>
              </a:solidFill>
            </a:ln>
          </p:spPr>
          <p:txBody>
            <a:bodyPr wrap="square" lIns="0" tIns="0" rIns="0" bIns="0" rtlCol="0"/>
            <a:lstStyle/>
            <a:p>
              <a:endParaRPr>
                <a:latin typeface="Twinkl Cursive Unlooped" panose="02000000000000000000" pitchFamily="2" charset="0"/>
              </a:endParaRPr>
            </a:p>
          </p:txBody>
        </p:sp>
        <p:sp>
          <p:nvSpPr>
            <p:cNvPr id="101" name="object 52">
              <a:extLst>
                <a:ext uri="{FF2B5EF4-FFF2-40B4-BE49-F238E27FC236}">
                  <a16:creationId xmlns:a16="http://schemas.microsoft.com/office/drawing/2014/main" id="{1577AD5F-DF00-4D62-9711-00157391A0E2}"/>
                </a:ext>
              </a:extLst>
            </p:cNvPr>
            <p:cNvSpPr/>
            <p:nvPr/>
          </p:nvSpPr>
          <p:spPr>
            <a:xfrm>
              <a:off x="8448675" y="866775"/>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339966"/>
              </a:solidFill>
            </a:ln>
          </p:spPr>
          <p:txBody>
            <a:bodyPr wrap="square" lIns="0" tIns="0" rIns="0" bIns="0" rtlCol="0"/>
            <a:lstStyle/>
            <a:p>
              <a:endParaRPr>
                <a:latin typeface="Twinkl Cursive Unlooped" panose="02000000000000000000" pitchFamily="2" charset="0"/>
              </a:endParaRPr>
            </a:p>
          </p:txBody>
        </p:sp>
      </p:grpSp>
      <p:grpSp>
        <p:nvGrpSpPr>
          <p:cNvPr id="102" name="object 138">
            <a:extLst>
              <a:ext uri="{FF2B5EF4-FFF2-40B4-BE49-F238E27FC236}">
                <a16:creationId xmlns:a16="http://schemas.microsoft.com/office/drawing/2014/main" id="{2F72ED57-09EE-4A55-BFBF-E3120D993A8A}"/>
              </a:ext>
            </a:extLst>
          </p:cNvPr>
          <p:cNvGrpSpPr/>
          <p:nvPr/>
        </p:nvGrpSpPr>
        <p:grpSpPr>
          <a:xfrm>
            <a:off x="10091419" y="2794898"/>
            <a:ext cx="1120140" cy="1139190"/>
            <a:chOff x="10669905" y="1859279"/>
            <a:chExt cx="1120140" cy="1139190"/>
          </a:xfrm>
        </p:grpSpPr>
        <p:sp>
          <p:nvSpPr>
            <p:cNvPr id="107" name="object 139">
              <a:extLst>
                <a:ext uri="{FF2B5EF4-FFF2-40B4-BE49-F238E27FC236}">
                  <a16:creationId xmlns:a16="http://schemas.microsoft.com/office/drawing/2014/main" id="{7C2074DF-5165-4E25-9491-7340B48A0D1B}"/>
                </a:ext>
              </a:extLst>
            </p:cNvPr>
            <p:cNvSpPr/>
            <p:nvPr/>
          </p:nvSpPr>
          <p:spPr>
            <a:xfrm>
              <a:off x="10706100" y="1914524"/>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5"/>
                  </a:lnTo>
                  <a:lnTo>
                    <a:pt x="8441" y="618036"/>
                  </a:lnTo>
                  <a:lnTo>
                    <a:pt x="18714" y="663134"/>
                  </a:lnTo>
                  <a:lnTo>
                    <a:pt x="32777" y="706663"/>
                  </a:lnTo>
                  <a:lnTo>
                    <a:pt x="50443" y="748438"/>
                  </a:lnTo>
                  <a:lnTo>
                    <a:pt x="71529" y="788274"/>
                  </a:lnTo>
                  <a:lnTo>
                    <a:pt x="95848" y="825987"/>
                  </a:lnTo>
                  <a:lnTo>
                    <a:pt x="123216" y="861391"/>
                  </a:lnTo>
                  <a:lnTo>
                    <a:pt x="153447" y="894302"/>
                  </a:lnTo>
                  <a:lnTo>
                    <a:pt x="186358" y="924533"/>
                  </a:lnTo>
                  <a:lnTo>
                    <a:pt x="221762" y="951901"/>
                  </a:lnTo>
                  <a:lnTo>
                    <a:pt x="259475" y="976220"/>
                  </a:lnTo>
                  <a:lnTo>
                    <a:pt x="299311" y="997306"/>
                  </a:lnTo>
                  <a:lnTo>
                    <a:pt x="341086" y="1014972"/>
                  </a:lnTo>
                  <a:lnTo>
                    <a:pt x="384615" y="1029035"/>
                  </a:lnTo>
                  <a:lnTo>
                    <a:pt x="429713" y="1039308"/>
                  </a:lnTo>
                  <a:lnTo>
                    <a:pt x="476194" y="1045608"/>
                  </a:lnTo>
                  <a:lnTo>
                    <a:pt x="523875" y="1047750"/>
                  </a:lnTo>
                  <a:lnTo>
                    <a:pt x="571555" y="1045608"/>
                  </a:lnTo>
                  <a:lnTo>
                    <a:pt x="618036" y="1039308"/>
                  </a:lnTo>
                  <a:lnTo>
                    <a:pt x="663134" y="1029035"/>
                  </a:lnTo>
                  <a:lnTo>
                    <a:pt x="706663" y="1014972"/>
                  </a:lnTo>
                  <a:lnTo>
                    <a:pt x="748438" y="997306"/>
                  </a:lnTo>
                  <a:lnTo>
                    <a:pt x="788274" y="976220"/>
                  </a:lnTo>
                  <a:lnTo>
                    <a:pt x="825987" y="951901"/>
                  </a:lnTo>
                  <a:lnTo>
                    <a:pt x="861391" y="924533"/>
                  </a:lnTo>
                  <a:lnTo>
                    <a:pt x="894302" y="894302"/>
                  </a:lnTo>
                  <a:lnTo>
                    <a:pt x="924533" y="861391"/>
                  </a:lnTo>
                  <a:lnTo>
                    <a:pt x="951901" y="825987"/>
                  </a:lnTo>
                  <a:lnTo>
                    <a:pt x="976220" y="788274"/>
                  </a:lnTo>
                  <a:lnTo>
                    <a:pt x="997306" y="748438"/>
                  </a:lnTo>
                  <a:lnTo>
                    <a:pt x="1014972" y="706663"/>
                  </a:lnTo>
                  <a:lnTo>
                    <a:pt x="1029035" y="663134"/>
                  </a:lnTo>
                  <a:lnTo>
                    <a:pt x="1039308" y="618036"/>
                  </a:lnTo>
                  <a:lnTo>
                    <a:pt x="1045608" y="571555"/>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12" name="object 140">
              <a:extLst>
                <a:ext uri="{FF2B5EF4-FFF2-40B4-BE49-F238E27FC236}">
                  <a16:creationId xmlns:a16="http://schemas.microsoft.com/office/drawing/2014/main" id="{20D67949-FF7B-4841-9627-1D4287C81A6A}"/>
                </a:ext>
              </a:extLst>
            </p:cNvPr>
            <p:cNvSpPr/>
            <p:nvPr/>
          </p:nvSpPr>
          <p:spPr>
            <a:xfrm>
              <a:off x="10706100" y="1914524"/>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5"/>
                  </a:lnTo>
                  <a:lnTo>
                    <a:pt x="1039308" y="618036"/>
                  </a:lnTo>
                  <a:lnTo>
                    <a:pt x="1029035" y="663134"/>
                  </a:lnTo>
                  <a:lnTo>
                    <a:pt x="1014972" y="706663"/>
                  </a:lnTo>
                  <a:lnTo>
                    <a:pt x="997306" y="748438"/>
                  </a:lnTo>
                  <a:lnTo>
                    <a:pt x="976220" y="788274"/>
                  </a:lnTo>
                  <a:lnTo>
                    <a:pt x="951901" y="825987"/>
                  </a:lnTo>
                  <a:lnTo>
                    <a:pt x="924533" y="861391"/>
                  </a:lnTo>
                  <a:lnTo>
                    <a:pt x="894302" y="894302"/>
                  </a:lnTo>
                  <a:lnTo>
                    <a:pt x="861391" y="924533"/>
                  </a:lnTo>
                  <a:lnTo>
                    <a:pt x="825987" y="951901"/>
                  </a:lnTo>
                  <a:lnTo>
                    <a:pt x="788274" y="976220"/>
                  </a:lnTo>
                  <a:lnTo>
                    <a:pt x="748438" y="997306"/>
                  </a:lnTo>
                  <a:lnTo>
                    <a:pt x="706663" y="1014972"/>
                  </a:lnTo>
                  <a:lnTo>
                    <a:pt x="663134" y="1029035"/>
                  </a:lnTo>
                  <a:lnTo>
                    <a:pt x="618036" y="1039308"/>
                  </a:lnTo>
                  <a:lnTo>
                    <a:pt x="571555" y="1045608"/>
                  </a:lnTo>
                  <a:lnTo>
                    <a:pt x="523875" y="1047750"/>
                  </a:lnTo>
                  <a:lnTo>
                    <a:pt x="476194" y="1045608"/>
                  </a:lnTo>
                  <a:lnTo>
                    <a:pt x="429713" y="1039308"/>
                  </a:lnTo>
                  <a:lnTo>
                    <a:pt x="384615" y="1029035"/>
                  </a:lnTo>
                  <a:lnTo>
                    <a:pt x="341086" y="1014972"/>
                  </a:lnTo>
                  <a:lnTo>
                    <a:pt x="299311" y="997306"/>
                  </a:lnTo>
                  <a:lnTo>
                    <a:pt x="259475" y="976220"/>
                  </a:lnTo>
                  <a:lnTo>
                    <a:pt x="221762" y="951901"/>
                  </a:lnTo>
                  <a:lnTo>
                    <a:pt x="186358" y="924533"/>
                  </a:lnTo>
                  <a:lnTo>
                    <a:pt x="153447" y="894302"/>
                  </a:lnTo>
                  <a:lnTo>
                    <a:pt x="123216" y="861391"/>
                  </a:lnTo>
                  <a:lnTo>
                    <a:pt x="95848" y="825987"/>
                  </a:lnTo>
                  <a:lnTo>
                    <a:pt x="71529" y="788274"/>
                  </a:lnTo>
                  <a:lnTo>
                    <a:pt x="50443" y="748438"/>
                  </a:lnTo>
                  <a:lnTo>
                    <a:pt x="32777" y="706663"/>
                  </a:lnTo>
                  <a:lnTo>
                    <a:pt x="18714" y="663134"/>
                  </a:lnTo>
                  <a:lnTo>
                    <a:pt x="8441" y="618036"/>
                  </a:lnTo>
                  <a:lnTo>
                    <a:pt x="214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sp>
          <p:nvSpPr>
            <p:cNvPr id="116" name="object 141">
              <a:extLst>
                <a:ext uri="{FF2B5EF4-FFF2-40B4-BE49-F238E27FC236}">
                  <a16:creationId xmlns:a16="http://schemas.microsoft.com/office/drawing/2014/main" id="{AFCE8359-F5AD-4942-881A-164508DA7638}"/>
                </a:ext>
              </a:extLst>
            </p:cNvPr>
            <p:cNvSpPr/>
            <p:nvPr/>
          </p:nvSpPr>
          <p:spPr>
            <a:xfrm>
              <a:off x="10706100" y="189547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22" name="object 142">
              <a:extLst>
                <a:ext uri="{FF2B5EF4-FFF2-40B4-BE49-F238E27FC236}">
                  <a16:creationId xmlns:a16="http://schemas.microsoft.com/office/drawing/2014/main" id="{AD493B19-EEC5-434B-9AED-3205C5990D22}"/>
                </a:ext>
              </a:extLst>
            </p:cNvPr>
            <p:cNvSpPr/>
            <p:nvPr/>
          </p:nvSpPr>
          <p:spPr>
            <a:xfrm>
              <a:off x="10706100" y="189547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1E587C"/>
              </a:solidFill>
            </a:ln>
          </p:spPr>
          <p:txBody>
            <a:bodyPr wrap="square" lIns="0" tIns="0" rIns="0" bIns="0" rtlCol="0"/>
            <a:lstStyle/>
            <a:p>
              <a:endParaRPr>
                <a:latin typeface="Twinkl Cursive Unlooped" panose="02000000000000000000" pitchFamily="2" charset="0"/>
              </a:endParaRPr>
            </a:p>
          </p:txBody>
        </p:sp>
      </p:grpSp>
      <p:grpSp>
        <p:nvGrpSpPr>
          <p:cNvPr id="131" name="object 57">
            <a:extLst>
              <a:ext uri="{FF2B5EF4-FFF2-40B4-BE49-F238E27FC236}">
                <a16:creationId xmlns:a16="http://schemas.microsoft.com/office/drawing/2014/main" id="{7363D5B4-E17E-4E28-9100-0267BCD5AF74}"/>
              </a:ext>
            </a:extLst>
          </p:cNvPr>
          <p:cNvGrpSpPr/>
          <p:nvPr/>
        </p:nvGrpSpPr>
        <p:grpSpPr>
          <a:xfrm>
            <a:off x="5410570" y="2922361"/>
            <a:ext cx="1094009" cy="985388"/>
            <a:chOff x="5955029" y="2716529"/>
            <a:chExt cx="1186815" cy="1177290"/>
          </a:xfrm>
        </p:grpSpPr>
        <p:sp>
          <p:nvSpPr>
            <p:cNvPr id="132" name="object 58">
              <a:extLst>
                <a:ext uri="{FF2B5EF4-FFF2-40B4-BE49-F238E27FC236}">
                  <a16:creationId xmlns:a16="http://schemas.microsoft.com/office/drawing/2014/main" id="{D906D098-5B83-4124-838B-3F84E3CE54F1}"/>
                </a:ext>
              </a:extLst>
            </p:cNvPr>
            <p:cNvSpPr/>
            <p:nvPr/>
          </p:nvSpPr>
          <p:spPr>
            <a:xfrm>
              <a:off x="5991224" y="2752724"/>
              <a:ext cx="1114425" cy="1104900"/>
            </a:xfrm>
            <a:custGeom>
              <a:avLst/>
              <a:gdLst/>
              <a:ahLst/>
              <a:cxnLst/>
              <a:rect l="l" t="t" r="r" b="b"/>
              <a:pathLst>
                <a:path w="1114425" h="1104900">
                  <a:moveTo>
                    <a:pt x="557276" y="0"/>
                  </a:moveTo>
                  <a:lnTo>
                    <a:pt x="509181" y="2028"/>
                  </a:lnTo>
                  <a:lnTo>
                    <a:pt x="462225" y="8002"/>
                  </a:lnTo>
                  <a:lnTo>
                    <a:pt x="416574" y="17756"/>
                  </a:lnTo>
                  <a:lnTo>
                    <a:pt x="372395" y="31124"/>
                  </a:lnTo>
                  <a:lnTo>
                    <a:pt x="329856" y="47940"/>
                  </a:lnTo>
                  <a:lnTo>
                    <a:pt x="289123" y="68038"/>
                  </a:lnTo>
                  <a:lnTo>
                    <a:pt x="250363" y="91251"/>
                  </a:lnTo>
                  <a:lnTo>
                    <a:pt x="213744" y="117415"/>
                  </a:lnTo>
                  <a:lnTo>
                    <a:pt x="179433" y="146363"/>
                  </a:lnTo>
                  <a:lnTo>
                    <a:pt x="147596" y="177929"/>
                  </a:lnTo>
                  <a:lnTo>
                    <a:pt x="118401" y="211947"/>
                  </a:lnTo>
                  <a:lnTo>
                    <a:pt x="92015" y="248251"/>
                  </a:lnTo>
                  <a:lnTo>
                    <a:pt x="68605" y="286676"/>
                  </a:lnTo>
                  <a:lnTo>
                    <a:pt x="48339" y="327054"/>
                  </a:lnTo>
                  <a:lnTo>
                    <a:pt x="31382" y="369221"/>
                  </a:lnTo>
                  <a:lnTo>
                    <a:pt x="17903" y="413009"/>
                  </a:lnTo>
                  <a:lnTo>
                    <a:pt x="8068" y="458255"/>
                  </a:lnTo>
                  <a:lnTo>
                    <a:pt x="2044" y="504790"/>
                  </a:lnTo>
                  <a:lnTo>
                    <a:pt x="0" y="552450"/>
                  </a:lnTo>
                  <a:lnTo>
                    <a:pt x="2044" y="600109"/>
                  </a:lnTo>
                  <a:lnTo>
                    <a:pt x="8068" y="646644"/>
                  </a:lnTo>
                  <a:lnTo>
                    <a:pt x="17903" y="691890"/>
                  </a:lnTo>
                  <a:lnTo>
                    <a:pt x="31382" y="735678"/>
                  </a:lnTo>
                  <a:lnTo>
                    <a:pt x="48339" y="777845"/>
                  </a:lnTo>
                  <a:lnTo>
                    <a:pt x="68605" y="818223"/>
                  </a:lnTo>
                  <a:lnTo>
                    <a:pt x="92015" y="856648"/>
                  </a:lnTo>
                  <a:lnTo>
                    <a:pt x="118401" y="892952"/>
                  </a:lnTo>
                  <a:lnTo>
                    <a:pt x="147596" y="926970"/>
                  </a:lnTo>
                  <a:lnTo>
                    <a:pt x="179433" y="958536"/>
                  </a:lnTo>
                  <a:lnTo>
                    <a:pt x="213744" y="987484"/>
                  </a:lnTo>
                  <a:lnTo>
                    <a:pt x="250363" y="1013648"/>
                  </a:lnTo>
                  <a:lnTo>
                    <a:pt x="289123" y="1036861"/>
                  </a:lnTo>
                  <a:lnTo>
                    <a:pt x="329856" y="1056959"/>
                  </a:lnTo>
                  <a:lnTo>
                    <a:pt x="372395" y="1073775"/>
                  </a:lnTo>
                  <a:lnTo>
                    <a:pt x="416574" y="1087143"/>
                  </a:lnTo>
                  <a:lnTo>
                    <a:pt x="462225" y="1096897"/>
                  </a:lnTo>
                  <a:lnTo>
                    <a:pt x="509181" y="1102871"/>
                  </a:lnTo>
                  <a:lnTo>
                    <a:pt x="557276" y="1104900"/>
                  </a:lnTo>
                  <a:lnTo>
                    <a:pt x="605351" y="1102871"/>
                  </a:lnTo>
                  <a:lnTo>
                    <a:pt x="652290" y="1096897"/>
                  </a:lnTo>
                  <a:lnTo>
                    <a:pt x="697926" y="1087143"/>
                  </a:lnTo>
                  <a:lnTo>
                    <a:pt x="742091" y="1073775"/>
                  </a:lnTo>
                  <a:lnTo>
                    <a:pt x="784619" y="1056959"/>
                  </a:lnTo>
                  <a:lnTo>
                    <a:pt x="825342" y="1036861"/>
                  </a:lnTo>
                  <a:lnTo>
                    <a:pt x="864093" y="1013648"/>
                  </a:lnTo>
                  <a:lnTo>
                    <a:pt x="900705" y="987484"/>
                  </a:lnTo>
                  <a:lnTo>
                    <a:pt x="935010" y="958536"/>
                  </a:lnTo>
                  <a:lnTo>
                    <a:pt x="966842" y="926970"/>
                  </a:lnTo>
                  <a:lnTo>
                    <a:pt x="996032" y="892952"/>
                  </a:lnTo>
                  <a:lnTo>
                    <a:pt x="1022415" y="856648"/>
                  </a:lnTo>
                  <a:lnTo>
                    <a:pt x="1045823" y="818223"/>
                  </a:lnTo>
                  <a:lnTo>
                    <a:pt x="1066088" y="777845"/>
                  </a:lnTo>
                  <a:lnTo>
                    <a:pt x="1083043" y="735678"/>
                  </a:lnTo>
                  <a:lnTo>
                    <a:pt x="1096522" y="691890"/>
                  </a:lnTo>
                  <a:lnTo>
                    <a:pt x="1106356" y="646644"/>
                  </a:lnTo>
                  <a:lnTo>
                    <a:pt x="1112380" y="600109"/>
                  </a:lnTo>
                  <a:lnTo>
                    <a:pt x="1114425" y="552450"/>
                  </a:lnTo>
                  <a:lnTo>
                    <a:pt x="1112380" y="504790"/>
                  </a:lnTo>
                  <a:lnTo>
                    <a:pt x="1106356" y="458255"/>
                  </a:lnTo>
                  <a:lnTo>
                    <a:pt x="1096522" y="413009"/>
                  </a:lnTo>
                  <a:lnTo>
                    <a:pt x="1083043" y="369221"/>
                  </a:lnTo>
                  <a:lnTo>
                    <a:pt x="1066088" y="327054"/>
                  </a:lnTo>
                  <a:lnTo>
                    <a:pt x="1045823" y="286676"/>
                  </a:lnTo>
                  <a:lnTo>
                    <a:pt x="1022415" y="248251"/>
                  </a:lnTo>
                  <a:lnTo>
                    <a:pt x="996032" y="211947"/>
                  </a:lnTo>
                  <a:lnTo>
                    <a:pt x="966842" y="177929"/>
                  </a:lnTo>
                  <a:lnTo>
                    <a:pt x="935010" y="146363"/>
                  </a:lnTo>
                  <a:lnTo>
                    <a:pt x="900705" y="117415"/>
                  </a:lnTo>
                  <a:lnTo>
                    <a:pt x="864093" y="91251"/>
                  </a:lnTo>
                  <a:lnTo>
                    <a:pt x="825342" y="68038"/>
                  </a:lnTo>
                  <a:lnTo>
                    <a:pt x="784619" y="47940"/>
                  </a:lnTo>
                  <a:lnTo>
                    <a:pt x="742091" y="31124"/>
                  </a:lnTo>
                  <a:lnTo>
                    <a:pt x="697926" y="17756"/>
                  </a:lnTo>
                  <a:lnTo>
                    <a:pt x="652290" y="8002"/>
                  </a:lnTo>
                  <a:lnTo>
                    <a:pt x="605351" y="2028"/>
                  </a:lnTo>
                  <a:lnTo>
                    <a:pt x="5572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34" name="object 59">
              <a:extLst>
                <a:ext uri="{FF2B5EF4-FFF2-40B4-BE49-F238E27FC236}">
                  <a16:creationId xmlns:a16="http://schemas.microsoft.com/office/drawing/2014/main" id="{B2A0B7F6-9854-4D5A-8BBB-05B1DFC62A0F}"/>
                </a:ext>
              </a:extLst>
            </p:cNvPr>
            <p:cNvSpPr/>
            <p:nvPr/>
          </p:nvSpPr>
          <p:spPr>
            <a:xfrm>
              <a:off x="5991224" y="2752724"/>
              <a:ext cx="1114425" cy="1104900"/>
            </a:xfrm>
            <a:custGeom>
              <a:avLst/>
              <a:gdLst/>
              <a:ahLst/>
              <a:cxnLst/>
              <a:rect l="l" t="t" r="r" b="b"/>
              <a:pathLst>
                <a:path w="1114425" h="1104900">
                  <a:moveTo>
                    <a:pt x="0" y="552450"/>
                  </a:moveTo>
                  <a:lnTo>
                    <a:pt x="2044" y="504790"/>
                  </a:lnTo>
                  <a:lnTo>
                    <a:pt x="8068" y="458255"/>
                  </a:lnTo>
                  <a:lnTo>
                    <a:pt x="17903" y="413009"/>
                  </a:lnTo>
                  <a:lnTo>
                    <a:pt x="31382" y="369221"/>
                  </a:lnTo>
                  <a:lnTo>
                    <a:pt x="48339" y="327054"/>
                  </a:lnTo>
                  <a:lnTo>
                    <a:pt x="68605" y="286676"/>
                  </a:lnTo>
                  <a:lnTo>
                    <a:pt x="92015" y="248251"/>
                  </a:lnTo>
                  <a:lnTo>
                    <a:pt x="118401" y="211947"/>
                  </a:lnTo>
                  <a:lnTo>
                    <a:pt x="147596" y="177929"/>
                  </a:lnTo>
                  <a:lnTo>
                    <a:pt x="179433" y="146363"/>
                  </a:lnTo>
                  <a:lnTo>
                    <a:pt x="213744" y="117415"/>
                  </a:lnTo>
                  <a:lnTo>
                    <a:pt x="250363" y="91251"/>
                  </a:lnTo>
                  <a:lnTo>
                    <a:pt x="289123" y="68038"/>
                  </a:lnTo>
                  <a:lnTo>
                    <a:pt x="329856" y="47940"/>
                  </a:lnTo>
                  <a:lnTo>
                    <a:pt x="372395" y="31124"/>
                  </a:lnTo>
                  <a:lnTo>
                    <a:pt x="416574" y="17756"/>
                  </a:lnTo>
                  <a:lnTo>
                    <a:pt x="462225" y="8002"/>
                  </a:lnTo>
                  <a:lnTo>
                    <a:pt x="509181" y="2028"/>
                  </a:lnTo>
                  <a:lnTo>
                    <a:pt x="557276" y="0"/>
                  </a:lnTo>
                  <a:lnTo>
                    <a:pt x="605351" y="2028"/>
                  </a:lnTo>
                  <a:lnTo>
                    <a:pt x="652290" y="8002"/>
                  </a:lnTo>
                  <a:lnTo>
                    <a:pt x="697926" y="17756"/>
                  </a:lnTo>
                  <a:lnTo>
                    <a:pt x="742091" y="31124"/>
                  </a:lnTo>
                  <a:lnTo>
                    <a:pt x="784619" y="47940"/>
                  </a:lnTo>
                  <a:lnTo>
                    <a:pt x="825342" y="68038"/>
                  </a:lnTo>
                  <a:lnTo>
                    <a:pt x="864093" y="91251"/>
                  </a:lnTo>
                  <a:lnTo>
                    <a:pt x="900705" y="117415"/>
                  </a:lnTo>
                  <a:lnTo>
                    <a:pt x="935010" y="146363"/>
                  </a:lnTo>
                  <a:lnTo>
                    <a:pt x="966842" y="177929"/>
                  </a:lnTo>
                  <a:lnTo>
                    <a:pt x="996032" y="211947"/>
                  </a:lnTo>
                  <a:lnTo>
                    <a:pt x="1022415" y="248251"/>
                  </a:lnTo>
                  <a:lnTo>
                    <a:pt x="1045823" y="286676"/>
                  </a:lnTo>
                  <a:lnTo>
                    <a:pt x="1066088" y="327054"/>
                  </a:lnTo>
                  <a:lnTo>
                    <a:pt x="1083043" y="369221"/>
                  </a:lnTo>
                  <a:lnTo>
                    <a:pt x="1096522" y="413009"/>
                  </a:lnTo>
                  <a:lnTo>
                    <a:pt x="1106356" y="458255"/>
                  </a:lnTo>
                  <a:lnTo>
                    <a:pt x="1112380" y="504790"/>
                  </a:lnTo>
                  <a:lnTo>
                    <a:pt x="1114425" y="552450"/>
                  </a:lnTo>
                  <a:lnTo>
                    <a:pt x="1112380" y="600109"/>
                  </a:lnTo>
                  <a:lnTo>
                    <a:pt x="1106356" y="646644"/>
                  </a:lnTo>
                  <a:lnTo>
                    <a:pt x="1096522" y="691890"/>
                  </a:lnTo>
                  <a:lnTo>
                    <a:pt x="1083043" y="735678"/>
                  </a:lnTo>
                  <a:lnTo>
                    <a:pt x="1066088" y="777845"/>
                  </a:lnTo>
                  <a:lnTo>
                    <a:pt x="1045823" y="818223"/>
                  </a:lnTo>
                  <a:lnTo>
                    <a:pt x="1022415" y="856648"/>
                  </a:lnTo>
                  <a:lnTo>
                    <a:pt x="996032" y="892952"/>
                  </a:lnTo>
                  <a:lnTo>
                    <a:pt x="966842" y="926970"/>
                  </a:lnTo>
                  <a:lnTo>
                    <a:pt x="935010" y="958536"/>
                  </a:lnTo>
                  <a:lnTo>
                    <a:pt x="900705" y="987484"/>
                  </a:lnTo>
                  <a:lnTo>
                    <a:pt x="864093" y="1013648"/>
                  </a:lnTo>
                  <a:lnTo>
                    <a:pt x="825342" y="1036861"/>
                  </a:lnTo>
                  <a:lnTo>
                    <a:pt x="784619" y="1056959"/>
                  </a:lnTo>
                  <a:lnTo>
                    <a:pt x="742091" y="1073775"/>
                  </a:lnTo>
                  <a:lnTo>
                    <a:pt x="697926" y="1087143"/>
                  </a:lnTo>
                  <a:lnTo>
                    <a:pt x="652290" y="1096897"/>
                  </a:lnTo>
                  <a:lnTo>
                    <a:pt x="605351" y="1102871"/>
                  </a:lnTo>
                  <a:lnTo>
                    <a:pt x="557276" y="1104900"/>
                  </a:lnTo>
                  <a:lnTo>
                    <a:pt x="509181" y="1102871"/>
                  </a:lnTo>
                  <a:lnTo>
                    <a:pt x="462225" y="1096897"/>
                  </a:lnTo>
                  <a:lnTo>
                    <a:pt x="416574" y="1087143"/>
                  </a:lnTo>
                  <a:lnTo>
                    <a:pt x="372395" y="1073775"/>
                  </a:lnTo>
                  <a:lnTo>
                    <a:pt x="329856" y="1056959"/>
                  </a:lnTo>
                  <a:lnTo>
                    <a:pt x="289123" y="1036861"/>
                  </a:lnTo>
                  <a:lnTo>
                    <a:pt x="250363" y="1013648"/>
                  </a:lnTo>
                  <a:lnTo>
                    <a:pt x="213744" y="987484"/>
                  </a:lnTo>
                  <a:lnTo>
                    <a:pt x="179433" y="958536"/>
                  </a:lnTo>
                  <a:lnTo>
                    <a:pt x="147596" y="926970"/>
                  </a:lnTo>
                  <a:lnTo>
                    <a:pt x="118401" y="892952"/>
                  </a:lnTo>
                  <a:lnTo>
                    <a:pt x="92015" y="856648"/>
                  </a:lnTo>
                  <a:lnTo>
                    <a:pt x="68605" y="818223"/>
                  </a:lnTo>
                  <a:lnTo>
                    <a:pt x="48339" y="777845"/>
                  </a:lnTo>
                  <a:lnTo>
                    <a:pt x="31382" y="735678"/>
                  </a:lnTo>
                  <a:lnTo>
                    <a:pt x="17903" y="691890"/>
                  </a:lnTo>
                  <a:lnTo>
                    <a:pt x="8068" y="646644"/>
                  </a:lnTo>
                  <a:lnTo>
                    <a:pt x="2044" y="600109"/>
                  </a:lnTo>
                  <a:lnTo>
                    <a:pt x="0" y="552450"/>
                  </a:lnTo>
                  <a:close/>
                </a:path>
              </a:pathLst>
            </a:custGeom>
            <a:ln w="72390">
              <a:solidFill>
                <a:srgbClr val="16435E"/>
              </a:solidFill>
            </a:ln>
          </p:spPr>
          <p:txBody>
            <a:bodyPr wrap="square" lIns="0" tIns="0" rIns="0" bIns="0" rtlCol="0"/>
            <a:lstStyle/>
            <a:p>
              <a:endParaRPr>
                <a:latin typeface="Twinkl Cursive Unlooped" panose="02000000000000000000" pitchFamily="2" charset="0"/>
              </a:endParaRPr>
            </a:p>
          </p:txBody>
        </p:sp>
      </p:grpSp>
      <p:grpSp>
        <p:nvGrpSpPr>
          <p:cNvPr id="135" name="object 68">
            <a:extLst>
              <a:ext uri="{FF2B5EF4-FFF2-40B4-BE49-F238E27FC236}">
                <a16:creationId xmlns:a16="http://schemas.microsoft.com/office/drawing/2014/main" id="{61EC189B-B329-4EEA-B923-083D2D580097}"/>
              </a:ext>
            </a:extLst>
          </p:cNvPr>
          <p:cNvGrpSpPr/>
          <p:nvPr/>
        </p:nvGrpSpPr>
        <p:grpSpPr>
          <a:xfrm>
            <a:off x="4294336" y="2923675"/>
            <a:ext cx="1024065" cy="949058"/>
            <a:chOff x="4402454" y="2716529"/>
            <a:chExt cx="1110615" cy="1120140"/>
          </a:xfrm>
        </p:grpSpPr>
        <p:sp>
          <p:nvSpPr>
            <p:cNvPr id="136" name="object 69">
              <a:extLst>
                <a:ext uri="{FF2B5EF4-FFF2-40B4-BE49-F238E27FC236}">
                  <a16:creationId xmlns:a16="http://schemas.microsoft.com/office/drawing/2014/main" id="{F4404C09-9D93-4D6E-BE05-093CE39744E0}"/>
                </a:ext>
              </a:extLst>
            </p:cNvPr>
            <p:cNvSpPr/>
            <p:nvPr/>
          </p:nvSpPr>
          <p:spPr>
            <a:xfrm>
              <a:off x="4438649" y="27527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5"/>
                  </a:lnTo>
                  <a:lnTo>
                    <a:pt x="8363" y="618036"/>
                  </a:lnTo>
                  <a:lnTo>
                    <a:pt x="18543" y="663134"/>
                  </a:lnTo>
                  <a:lnTo>
                    <a:pt x="32477" y="706663"/>
                  </a:lnTo>
                  <a:lnTo>
                    <a:pt x="49982" y="748438"/>
                  </a:lnTo>
                  <a:lnTo>
                    <a:pt x="70875" y="788274"/>
                  </a:lnTo>
                  <a:lnTo>
                    <a:pt x="94973" y="825987"/>
                  </a:lnTo>
                  <a:lnTo>
                    <a:pt x="122092" y="861391"/>
                  </a:lnTo>
                  <a:lnTo>
                    <a:pt x="152050" y="894302"/>
                  </a:lnTo>
                  <a:lnTo>
                    <a:pt x="184663" y="924533"/>
                  </a:lnTo>
                  <a:lnTo>
                    <a:pt x="219749" y="951901"/>
                  </a:lnTo>
                  <a:lnTo>
                    <a:pt x="257123" y="976220"/>
                  </a:lnTo>
                  <a:lnTo>
                    <a:pt x="296603" y="997306"/>
                  </a:lnTo>
                  <a:lnTo>
                    <a:pt x="338005" y="1014972"/>
                  </a:lnTo>
                  <a:lnTo>
                    <a:pt x="381146" y="1029035"/>
                  </a:lnTo>
                  <a:lnTo>
                    <a:pt x="425844" y="1039308"/>
                  </a:lnTo>
                  <a:lnTo>
                    <a:pt x="471915" y="1045608"/>
                  </a:lnTo>
                  <a:lnTo>
                    <a:pt x="519175" y="1047750"/>
                  </a:lnTo>
                  <a:lnTo>
                    <a:pt x="566416" y="1045608"/>
                  </a:lnTo>
                  <a:lnTo>
                    <a:pt x="612469" y="1039308"/>
                  </a:lnTo>
                  <a:lnTo>
                    <a:pt x="657151" y="1029035"/>
                  </a:lnTo>
                  <a:lnTo>
                    <a:pt x="700279" y="1014972"/>
                  </a:lnTo>
                  <a:lnTo>
                    <a:pt x="741669" y="997306"/>
                  </a:lnTo>
                  <a:lnTo>
                    <a:pt x="781139" y="976220"/>
                  </a:lnTo>
                  <a:lnTo>
                    <a:pt x="818504" y="951901"/>
                  </a:lnTo>
                  <a:lnTo>
                    <a:pt x="853582" y="924533"/>
                  </a:lnTo>
                  <a:lnTo>
                    <a:pt x="886190" y="894302"/>
                  </a:lnTo>
                  <a:lnTo>
                    <a:pt x="916143" y="861391"/>
                  </a:lnTo>
                  <a:lnTo>
                    <a:pt x="943259" y="825987"/>
                  </a:lnTo>
                  <a:lnTo>
                    <a:pt x="967354" y="788274"/>
                  </a:lnTo>
                  <a:lnTo>
                    <a:pt x="988245" y="748438"/>
                  </a:lnTo>
                  <a:lnTo>
                    <a:pt x="1005749" y="706663"/>
                  </a:lnTo>
                  <a:lnTo>
                    <a:pt x="1019682" y="663134"/>
                  </a:lnTo>
                  <a:lnTo>
                    <a:pt x="1029861" y="618036"/>
                  </a:lnTo>
                  <a:lnTo>
                    <a:pt x="1036103" y="571555"/>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37" name="object 70">
              <a:extLst>
                <a:ext uri="{FF2B5EF4-FFF2-40B4-BE49-F238E27FC236}">
                  <a16:creationId xmlns:a16="http://schemas.microsoft.com/office/drawing/2014/main" id="{9FF186B7-9FCA-49DF-B432-0028B5B4E956}"/>
                </a:ext>
              </a:extLst>
            </p:cNvPr>
            <p:cNvSpPr/>
            <p:nvPr/>
          </p:nvSpPr>
          <p:spPr>
            <a:xfrm>
              <a:off x="4438649" y="27527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5"/>
                  </a:lnTo>
                  <a:lnTo>
                    <a:pt x="1029861" y="618036"/>
                  </a:lnTo>
                  <a:lnTo>
                    <a:pt x="1019682" y="663134"/>
                  </a:lnTo>
                  <a:lnTo>
                    <a:pt x="1005749" y="706663"/>
                  </a:lnTo>
                  <a:lnTo>
                    <a:pt x="988245" y="748438"/>
                  </a:lnTo>
                  <a:lnTo>
                    <a:pt x="967354" y="788274"/>
                  </a:lnTo>
                  <a:lnTo>
                    <a:pt x="943259" y="825987"/>
                  </a:lnTo>
                  <a:lnTo>
                    <a:pt x="916143" y="861391"/>
                  </a:lnTo>
                  <a:lnTo>
                    <a:pt x="886190" y="894302"/>
                  </a:lnTo>
                  <a:lnTo>
                    <a:pt x="853582" y="924533"/>
                  </a:lnTo>
                  <a:lnTo>
                    <a:pt x="818504" y="951901"/>
                  </a:lnTo>
                  <a:lnTo>
                    <a:pt x="781139" y="976220"/>
                  </a:lnTo>
                  <a:lnTo>
                    <a:pt x="741669" y="997306"/>
                  </a:lnTo>
                  <a:lnTo>
                    <a:pt x="700279" y="1014972"/>
                  </a:lnTo>
                  <a:lnTo>
                    <a:pt x="657151" y="1029035"/>
                  </a:lnTo>
                  <a:lnTo>
                    <a:pt x="612469" y="1039308"/>
                  </a:lnTo>
                  <a:lnTo>
                    <a:pt x="566416" y="1045608"/>
                  </a:lnTo>
                  <a:lnTo>
                    <a:pt x="519175" y="1047750"/>
                  </a:lnTo>
                  <a:lnTo>
                    <a:pt x="471915" y="1045608"/>
                  </a:lnTo>
                  <a:lnTo>
                    <a:pt x="425844" y="1039308"/>
                  </a:lnTo>
                  <a:lnTo>
                    <a:pt x="381146" y="1029035"/>
                  </a:lnTo>
                  <a:lnTo>
                    <a:pt x="338005" y="1014972"/>
                  </a:lnTo>
                  <a:lnTo>
                    <a:pt x="296603" y="997306"/>
                  </a:lnTo>
                  <a:lnTo>
                    <a:pt x="257123" y="976220"/>
                  </a:lnTo>
                  <a:lnTo>
                    <a:pt x="219749" y="951901"/>
                  </a:lnTo>
                  <a:lnTo>
                    <a:pt x="184663" y="924533"/>
                  </a:lnTo>
                  <a:lnTo>
                    <a:pt x="152050" y="894302"/>
                  </a:lnTo>
                  <a:lnTo>
                    <a:pt x="122092" y="861391"/>
                  </a:lnTo>
                  <a:lnTo>
                    <a:pt x="94973" y="825987"/>
                  </a:lnTo>
                  <a:lnTo>
                    <a:pt x="70875" y="788274"/>
                  </a:lnTo>
                  <a:lnTo>
                    <a:pt x="49982" y="748438"/>
                  </a:lnTo>
                  <a:lnTo>
                    <a:pt x="32477" y="706663"/>
                  </a:lnTo>
                  <a:lnTo>
                    <a:pt x="18543" y="663134"/>
                  </a:lnTo>
                  <a:lnTo>
                    <a:pt x="8363" y="618036"/>
                  </a:lnTo>
                  <a:lnTo>
                    <a:pt x="2121" y="571555"/>
                  </a:lnTo>
                  <a:lnTo>
                    <a:pt x="0" y="523875"/>
                  </a:lnTo>
                  <a:close/>
                </a:path>
              </a:pathLst>
            </a:custGeom>
            <a:ln w="72390">
              <a:solidFill>
                <a:srgbClr val="6E0066"/>
              </a:solidFill>
            </a:ln>
          </p:spPr>
          <p:txBody>
            <a:bodyPr wrap="square" lIns="0" tIns="0" rIns="0" bIns="0" rtlCol="0"/>
            <a:lstStyle/>
            <a:p>
              <a:endParaRPr dirty="0">
                <a:latin typeface="Twinkl Cursive Unlooped" panose="02000000000000000000" pitchFamily="2" charset="0"/>
              </a:endParaRPr>
            </a:p>
          </p:txBody>
        </p:sp>
      </p:grpSp>
      <p:grpSp>
        <p:nvGrpSpPr>
          <p:cNvPr id="143" name="object 78">
            <a:extLst>
              <a:ext uri="{FF2B5EF4-FFF2-40B4-BE49-F238E27FC236}">
                <a16:creationId xmlns:a16="http://schemas.microsoft.com/office/drawing/2014/main" id="{EF763860-B7F6-424C-A52A-28E19C935F9C}"/>
              </a:ext>
            </a:extLst>
          </p:cNvPr>
          <p:cNvGrpSpPr/>
          <p:nvPr/>
        </p:nvGrpSpPr>
        <p:grpSpPr>
          <a:xfrm>
            <a:off x="4744627" y="4898845"/>
            <a:ext cx="1065916" cy="1073329"/>
            <a:chOff x="3830954" y="4954904"/>
            <a:chExt cx="1120140" cy="1120140"/>
          </a:xfrm>
        </p:grpSpPr>
        <p:sp>
          <p:nvSpPr>
            <p:cNvPr id="154" name="object 79">
              <a:extLst>
                <a:ext uri="{FF2B5EF4-FFF2-40B4-BE49-F238E27FC236}">
                  <a16:creationId xmlns:a16="http://schemas.microsoft.com/office/drawing/2014/main" id="{D1216EC1-1B2B-4E0B-BC33-88CFC028EBE6}"/>
                </a:ext>
              </a:extLst>
            </p:cNvPr>
            <p:cNvSpPr/>
            <p:nvPr/>
          </p:nvSpPr>
          <p:spPr>
            <a:xfrm>
              <a:off x="3867149" y="4991099"/>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8"/>
                  </a:lnTo>
                  <a:lnTo>
                    <a:pt x="8441" y="618043"/>
                  </a:lnTo>
                  <a:lnTo>
                    <a:pt x="18714" y="663142"/>
                  </a:lnTo>
                  <a:lnTo>
                    <a:pt x="32777" y="706673"/>
                  </a:lnTo>
                  <a:lnTo>
                    <a:pt x="50443" y="748449"/>
                  </a:lnTo>
                  <a:lnTo>
                    <a:pt x="71529" y="788286"/>
                  </a:lnTo>
                  <a:lnTo>
                    <a:pt x="95848" y="825998"/>
                  </a:lnTo>
                  <a:lnTo>
                    <a:pt x="123216" y="861402"/>
                  </a:lnTo>
                  <a:lnTo>
                    <a:pt x="153447" y="894311"/>
                  </a:lnTo>
                  <a:lnTo>
                    <a:pt x="186358" y="924542"/>
                  </a:lnTo>
                  <a:lnTo>
                    <a:pt x="221762" y="951908"/>
                  </a:lnTo>
                  <a:lnTo>
                    <a:pt x="259475" y="976226"/>
                  </a:lnTo>
                  <a:lnTo>
                    <a:pt x="299311" y="997310"/>
                  </a:lnTo>
                  <a:lnTo>
                    <a:pt x="341086" y="1014975"/>
                  </a:lnTo>
                  <a:lnTo>
                    <a:pt x="384615" y="1029036"/>
                  </a:lnTo>
                  <a:lnTo>
                    <a:pt x="429713" y="1039309"/>
                  </a:lnTo>
                  <a:lnTo>
                    <a:pt x="476194" y="1045609"/>
                  </a:lnTo>
                  <a:lnTo>
                    <a:pt x="523875" y="1047750"/>
                  </a:lnTo>
                  <a:lnTo>
                    <a:pt x="571555" y="1045609"/>
                  </a:lnTo>
                  <a:lnTo>
                    <a:pt x="618036" y="1039309"/>
                  </a:lnTo>
                  <a:lnTo>
                    <a:pt x="663134" y="1029036"/>
                  </a:lnTo>
                  <a:lnTo>
                    <a:pt x="706663" y="1014975"/>
                  </a:lnTo>
                  <a:lnTo>
                    <a:pt x="748438" y="997310"/>
                  </a:lnTo>
                  <a:lnTo>
                    <a:pt x="788274" y="976226"/>
                  </a:lnTo>
                  <a:lnTo>
                    <a:pt x="825987" y="951908"/>
                  </a:lnTo>
                  <a:lnTo>
                    <a:pt x="861391" y="924542"/>
                  </a:lnTo>
                  <a:lnTo>
                    <a:pt x="894302" y="894311"/>
                  </a:lnTo>
                  <a:lnTo>
                    <a:pt x="924533" y="861402"/>
                  </a:lnTo>
                  <a:lnTo>
                    <a:pt x="951901" y="825998"/>
                  </a:lnTo>
                  <a:lnTo>
                    <a:pt x="976220" y="788286"/>
                  </a:lnTo>
                  <a:lnTo>
                    <a:pt x="997306" y="748449"/>
                  </a:lnTo>
                  <a:lnTo>
                    <a:pt x="1014972" y="706673"/>
                  </a:lnTo>
                  <a:lnTo>
                    <a:pt x="1029035" y="663142"/>
                  </a:lnTo>
                  <a:lnTo>
                    <a:pt x="1039308" y="618043"/>
                  </a:lnTo>
                  <a:lnTo>
                    <a:pt x="1045608" y="571558"/>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55" name="object 80">
              <a:extLst>
                <a:ext uri="{FF2B5EF4-FFF2-40B4-BE49-F238E27FC236}">
                  <a16:creationId xmlns:a16="http://schemas.microsoft.com/office/drawing/2014/main" id="{2ABC7336-B1F2-4A80-89F8-0BCE233C23A6}"/>
                </a:ext>
              </a:extLst>
            </p:cNvPr>
            <p:cNvSpPr/>
            <p:nvPr/>
          </p:nvSpPr>
          <p:spPr>
            <a:xfrm>
              <a:off x="3867149" y="4991099"/>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8"/>
                  </a:lnTo>
                  <a:lnTo>
                    <a:pt x="1039308" y="618043"/>
                  </a:lnTo>
                  <a:lnTo>
                    <a:pt x="1029035" y="663142"/>
                  </a:lnTo>
                  <a:lnTo>
                    <a:pt x="1014972" y="706673"/>
                  </a:lnTo>
                  <a:lnTo>
                    <a:pt x="997306" y="748449"/>
                  </a:lnTo>
                  <a:lnTo>
                    <a:pt x="976220" y="788286"/>
                  </a:lnTo>
                  <a:lnTo>
                    <a:pt x="951901" y="825998"/>
                  </a:lnTo>
                  <a:lnTo>
                    <a:pt x="924533" y="861402"/>
                  </a:lnTo>
                  <a:lnTo>
                    <a:pt x="894302" y="894311"/>
                  </a:lnTo>
                  <a:lnTo>
                    <a:pt x="861391" y="924542"/>
                  </a:lnTo>
                  <a:lnTo>
                    <a:pt x="825987" y="951908"/>
                  </a:lnTo>
                  <a:lnTo>
                    <a:pt x="788274" y="976226"/>
                  </a:lnTo>
                  <a:lnTo>
                    <a:pt x="748438" y="997310"/>
                  </a:lnTo>
                  <a:lnTo>
                    <a:pt x="706663" y="1014975"/>
                  </a:lnTo>
                  <a:lnTo>
                    <a:pt x="663134" y="1029036"/>
                  </a:lnTo>
                  <a:lnTo>
                    <a:pt x="618036" y="1039309"/>
                  </a:lnTo>
                  <a:lnTo>
                    <a:pt x="571555" y="1045609"/>
                  </a:lnTo>
                  <a:lnTo>
                    <a:pt x="523875" y="1047750"/>
                  </a:lnTo>
                  <a:lnTo>
                    <a:pt x="476194" y="1045609"/>
                  </a:lnTo>
                  <a:lnTo>
                    <a:pt x="429713" y="1039309"/>
                  </a:lnTo>
                  <a:lnTo>
                    <a:pt x="384615" y="1029036"/>
                  </a:lnTo>
                  <a:lnTo>
                    <a:pt x="341086" y="1014975"/>
                  </a:lnTo>
                  <a:lnTo>
                    <a:pt x="299311" y="997310"/>
                  </a:lnTo>
                  <a:lnTo>
                    <a:pt x="259475" y="976226"/>
                  </a:lnTo>
                  <a:lnTo>
                    <a:pt x="221762" y="951908"/>
                  </a:lnTo>
                  <a:lnTo>
                    <a:pt x="186358" y="924542"/>
                  </a:lnTo>
                  <a:lnTo>
                    <a:pt x="153447" y="894311"/>
                  </a:lnTo>
                  <a:lnTo>
                    <a:pt x="123216" y="861402"/>
                  </a:lnTo>
                  <a:lnTo>
                    <a:pt x="95848" y="825998"/>
                  </a:lnTo>
                  <a:lnTo>
                    <a:pt x="71529" y="788286"/>
                  </a:lnTo>
                  <a:lnTo>
                    <a:pt x="50443" y="748449"/>
                  </a:lnTo>
                  <a:lnTo>
                    <a:pt x="32777" y="706673"/>
                  </a:lnTo>
                  <a:lnTo>
                    <a:pt x="18714" y="663142"/>
                  </a:lnTo>
                  <a:lnTo>
                    <a:pt x="8441" y="618043"/>
                  </a:lnTo>
                  <a:lnTo>
                    <a:pt x="2141" y="571558"/>
                  </a:lnTo>
                  <a:lnTo>
                    <a:pt x="0" y="523875"/>
                  </a:lnTo>
                  <a:close/>
                </a:path>
              </a:pathLst>
            </a:custGeom>
            <a:ln w="72390">
              <a:solidFill>
                <a:srgbClr val="6E0066"/>
              </a:solidFill>
            </a:ln>
          </p:spPr>
          <p:txBody>
            <a:bodyPr wrap="square" lIns="0" tIns="0" rIns="0" bIns="0" rtlCol="0"/>
            <a:lstStyle/>
            <a:p>
              <a:endParaRPr>
                <a:latin typeface="Twinkl Cursive Unlooped" panose="02000000000000000000" pitchFamily="2" charset="0"/>
              </a:endParaRPr>
            </a:p>
          </p:txBody>
        </p:sp>
      </p:grpSp>
      <p:grpSp>
        <p:nvGrpSpPr>
          <p:cNvPr id="156" name="object 96">
            <a:extLst>
              <a:ext uri="{FF2B5EF4-FFF2-40B4-BE49-F238E27FC236}">
                <a16:creationId xmlns:a16="http://schemas.microsoft.com/office/drawing/2014/main" id="{9E8E8AC2-230E-41B3-8D8A-57D03642D1AF}"/>
              </a:ext>
            </a:extLst>
          </p:cNvPr>
          <p:cNvGrpSpPr/>
          <p:nvPr/>
        </p:nvGrpSpPr>
        <p:grpSpPr>
          <a:xfrm>
            <a:off x="9688313" y="4837783"/>
            <a:ext cx="1120140" cy="1110615"/>
            <a:chOff x="8831580" y="4945379"/>
            <a:chExt cx="1120140" cy="1110615"/>
          </a:xfrm>
        </p:grpSpPr>
        <p:sp>
          <p:nvSpPr>
            <p:cNvPr id="158" name="object 97">
              <a:extLst>
                <a:ext uri="{FF2B5EF4-FFF2-40B4-BE49-F238E27FC236}">
                  <a16:creationId xmlns:a16="http://schemas.microsoft.com/office/drawing/2014/main" id="{C8160512-588C-4CB3-B480-DCF5399A4D37}"/>
                </a:ext>
              </a:extLst>
            </p:cNvPr>
            <p:cNvSpPr/>
            <p:nvPr/>
          </p:nvSpPr>
          <p:spPr>
            <a:xfrm>
              <a:off x="8867775" y="4981574"/>
              <a:ext cx="1047750" cy="1038225"/>
            </a:xfrm>
            <a:custGeom>
              <a:avLst/>
              <a:gdLst/>
              <a:ahLst/>
              <a:cxnLst/>
              <a:rect l="l" t="t" r="r" b="b"/>
              <a:pathLst>
                <a:path w="1047750" h="1038225">
                  <a:moveTo>
                    <a:pt x="523875" y="0"/>
                  </a:moveTo>
                  <a:lnTo>
                    <a:pt x="476194" y="2121"/>
                  </a:lnTo>
                  <a:lnTo>
                    <a:pt x="429713" y="8363"/>
                  </a:lnTo>
                  <a:lnTo>
                    <a:pt x="384615" y="18543"/>
                  </a:lnTo>
                  <a:lnTo>
                    <a:pt x="341086" y="32477"/>
                  </a:lnTo>
                  <a:lnTo>
                    <a:pt x="299311" y="49982"/>
                  </a:lnTo>
                  <a:lnTo>
                    <a:pt x="259475" y="70875"/>
                  </a:lnTo>
                  <a:lnTo>
                    <a:pt x="221762" y="94973"/>
                  </a:lnTo>
                  <a:lnTo>
                    <a:pt x="186358" y="122092"/>
                  </a:lnTo>
                  <a:lnTo>
                    <a:pt x="153447" y="152050"/>
                  </a:lnTo>
                  <a:lnTo>
                    <a:pt x="123216" y="184663"/>
                  </a:lnTo>
                  <a:lnTo>
                    <a:pt x="95848" y="219749"/>
                  </a:lnTo>
                  <a:lnTo>
                    <a:pt x="71529" y="257123"/>
                  </a:lnTo>
                  <a:lnTo>
                    <a:pt x="50443" y="296603"/>
                  </a:lnTo>
                  <a:lnTo>
                    <a:pt x="32777" y="338005"/>
                  </a:lnTo>
                  <a:lnTo>
                    <a:pt x="18714" y="381146"/>
                  </a:lnTo>
                  <a:lnTo>
                    <a:pt x="8441" y="425844"/>
                  </a:lnTo>
                  <a:lnTo>
                    <a:pt x="2141" y="471915"/>
                  </a:lnTo>
                  <a:lnTo>
                    <a:pt x="0" y="519175"/>
                  </a:lnTo>
                  <a:lnTo>
                    <a:pt x="2141" y="566416"/>
                  </a:lnTo>
                  <a:lnTo>
                    <a:pt x="8441" y="612469"/>
                  </a:lnTo>
                  <a:lnTo>
                    <a:pt x="18714" y="657151"/>
                  </a:lnTo>
                  <a:lnTo>
                    <a:pt x="32777" y="700279"/>
                  </a:lnTo>
                  <a:lnTo>
                    <a:pt x="50443" y="741669"/>
                  </a:lnTo>
                  <a:lnTo>
                    <a:pt x="71529" y="781139"/>
                  </a:lnTo>
                  <a:lnTo>
                    <a:pt x="95848" y="818504"/>
                  </a:lnTo>
                  <a:lnTo>
                    <a:pt x="123216" y="853582"/>
                  </a:lnTo>
                  <a:lnTo>
                    <a:pt x="153447" y="886190"/>
                  </a:lnTo>
                  <a:lnTo>
                    <a:pt x="186358" y="916143"/>
                  </a:lnTo>
                  <a:lnTo>
                    <a:pt x="221762" y="943259"/>
                  </a:lnTo>
                  <a:lnTo>
                    <a:pt x="259475" y="967354"/>
                  </a:lnTo>
                  <a:lnTo>
                    <a:pt x="299311" y="988245"/>
                  </a:lnTo>
                  <a:lnTo>
                    <a:pt x="341086" y="1005749"/>
                  </a:lnTo>
                  <a:lnTo>
                    <a:pt x="384615" y="1019682"/>
                  </a:lnTo>
                  <a:lnTo>
                    <a:pt x="429713" y="1029861"/>
                  </a:lnTo>
                  <a:lnTo>
                    <a:pt x="476194" y="1036103"/>
                  </a:lnTo>
                  <a:lnTo>
                    <a:pt x="523875" y="1038225"/>
                  </a:lnTo>
                  <a:lnTo>
                    <a:pt x="571555" y="1036103"/>
                  </a:lnTo>
                  <a:lnTo>
                    <a:pt x="618036" y="1029861"/>
                  </a:lnTo>
                  <a:lnTo>
                    <a:pt x="663134" y="1019682"/>
                  </a:lnTo>
                  <a:lnTo>
                    <a:pt x="706663" y="1005749"/>
                  </a:lnTo>
                  <a:lnTo>
                    <a:pt x="748438" y="988245"/>
                  </a:lnTo>
                  <a:lnTo>
                    <a:pt x="788274" y="967354"/>
                  </a:lnTo>
                  <a:lnTo>
                    <a:pt x="825987" y="943259"/>
                  </a:lnTo>
                  <a:lnTo>
                    <a:pt x="861391" y="916143"/>
                  </a:lnTo>
                  <a:lnTo>
                    <a:pt x="894302" y="886190"/>
                  </a:lnTo>
                  <a:lnTo>
                    <a:pt x="924533" y="853582"/>
                  </a:lnTo>
                  <a:lnTo>
                    <a:pt x="951901" y="818504"/>
                  </a:lnTo>
                  <a:lnTo>
                    <a:pt x="976220" y="781139"/>
                  </a:lnTo>
                  <a:lnTo>
                    <a:pt x="997306" y="741669"/>
                  </a:lnTo>
                  <a:lnTo>
                    <a:pt x="1014972" y="700279"/>
                  </a:lnTo>
                  <a:lnTo>
                    <a:pt x="1029035" y="657151"/>
                  </a:lnTo>
                  <a:lnTo>
                    <a:pt x="1039308" y="612469"/>
                  </a:lnTo>
                  <a:lnTo>
                    <a:pt x="1045608" y="566416"/>
                  </a:lnTo>
                  <a:lnTo>
                    <a:pt x="1047750" y="519175"/>
                  </a:lnTo>
                  <a:lnTo>
                    <a:pt x="1045608" y="471915"/>
                  </a:lnTo>
                  <a:lnTo>
                    <a:pt x="1039308" y="425844"/>
                  </a:lnTo>
                  <a:lnTo>
                    <a:pt x="1029035" y="381146"/>
                  </a:lnTo>
                  <a:lnTo>
                    <a:pt x="1014972" y="338005"/>
                  </a:lnTo>
                  <a:lnTo>
                    <a:pt x="997306" y="296603"/>
                  </a:lnTo>
                  <a:lnTo>
                    <a:pt x="976220" y="257123"/>
                  </a:lnTo>
                  <a:lnTo>
                    <a:pt x="951901" y="219749"/>
                  </a:lnTo>
                  <a:lnTo>
                    <a:pt x="924533" y="184663"/>
                  </a:lnTo>
                  <a:lnTo>
                    <a:pt x="894302" y="152050"/>
                  </a:lnTo>
                  <a:lnTo>
                    <a:pt x="861391" y="122092"/>
                  </a:lnTo>
                  <a:lnTo>
                    <a:pt x="825987" y="94973"/>
                  </a:lnTo>
                  <a:lnTo>
                    <a:pt x="788274" y="70875"/>
                  </a:lnTo>
                  <a:lnTo>
                    <a:pt x="748438" y="49982"/>
                  </a:lnTo>
                  <a:lnTo>
                    <a:pt x="706663" y="32477"/>
                  </a:lnTo>
                  <a:lnTo>
                    <a:pt x="663134" y="18543"/>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61" name="object 98">
              <a:extLst>
                <a:ext uri="{FF2B5EF4-FFF2-40B4-BE49-F238E27FC236}">
                  <a16:creationId xmlns:a16="http://schemas.microsoft.com/office/drawing/2014/main" id="{380215CF-BDF1-438F-AE24-381E5B5A64C8}"/>
                </a:ext>
              </a:extLst>
            </p:cNvPr>
            <p:cNvSpPr/>
            <p:nvPr/>
          </p:nvSpPr>
          <p:spPr>
            <a:xfrm>
              <a:off x="8867775" y="4981574"/>
              <a:ext cx="1047750" cy="1038225"/>
            </a:xfrm>
            <a:custGeom>
              <a:avLst/>
              <a:gdLst/>
              <a:ahLst/>
              <a:cxnLst/>
              <a:rect l="l" t="t" r="r" b="b"/>
              <a:pathLst>
                <a:path w="1047750" h="1038225">
                  <a:moveTo>
                    <a:pt x="0" y="519175"/>
                  </a:moveTo>
                  <a:lnTo>
                    <a:pt x="2141" y="471915"/>
                  </a:lnTo>
                  <a:lnTo>
                    <a:pt x="8441" y="425844"/>
                  </a:lnTo>
                  <a:lnTo>
                    <a:pt x="18714" y="381146"/>
                  </a:lnTo>
                  <a:lnTo>
                    <a:pt x="32777" y="338005"/>
                  </a:lnTo>
                  <a:lnTo>
                    <a:pt x="50443" y="296603"/>
                  </a:lnTo>
                  <a:lnTo>
                    <a:pt x="71529" y="257123"/>
                  </a:lnTo>
                  <a:lnTo>
                    <a:pt x="95848" y="219749"/>
                  </a:lnTo>
                  <a:lnTo>
                    <a:pt x="123216" y="184663"/>
                  </a:lnTo>
                  <a:lnTo>
                    <a:pt x="153447" y="152050"/>
                  </a:lnTo>
                  <a:lnTo>
                    <a:pt x="186358" y="122092"/>
                  </a:lnTo>
                  <a:lnTo>
                    <a:pt x="221762" y="94973"/>
                  </a:lnTo>
                  <a:lnTo>
                    <a:pt x="259475" y="70875"/>
                  </a:lnTo>
                  <a:lnTo>
                    <a:pt x="299311" y="49982"/>
                  </a:lnTo>
                  <a:lnTo>
                    <a:pt x="341086" y="32477"/>
                  </a:lnTo>
                  <a:lnTo>
                    <a:pt x="384615" y="18543"/>
                  </a:lnTo>
                  <a:lnTo>
                    <a:pt x="429713" y="8363"/>
                  </a:lnTo>
                  <a:lnTo>
                    <a:pt x="476194" y="2121"/>
                  </a:lnTo>
                  <a:lnTo>
                    <a:pt x="523875" y="0"/>
                  </a:lnTo>
                  <a:lnTo>
                    <a:pt x="571555" y="2121"/>
                  </a:lnTo>
                  <a:lnTo>
                    <a:pt x="618036" y="8363"/>
                  </a:lnTo>
                  <a:lnTo>
                    <a:pt x="663134" y="18543"/>
                  </a:lnTo>
                  <a:lnTo>
                    <a:pt x="706663" y="32477"/>
                  </a:lnTo>
                  <a:lnTo>
                    <a:pt x="748438" y="49982"/>
                  </a:lnTo>
                  <a:lnTo>
                    <a:pt x="788274" y="70875"/>
                  </a:lnTo>
                  <a:lnTo>
                    <a:pt x="825987" y="94973"/>
                  </a:lnTo>
                  <a:lnTo>
                    <a:pt x="861391" y="122092"/>
                  </a:lnTo>
                  <a:lnTo>
                    <a:pt x="894302" y="152050"/>
                  </a:lnTo>
                  <a:lnTo>
                    <a:pt x="924533" y="184663"/>
                  </a:lnTo>
                  <a:lnTo>
                    <a:pt x="951901" y="219749"/>
                  </a:lnTo>
                  <a:lnTo>
                    <a:pt x="976220" y="257123"/>
                  </a:lnTo>
                  <a:lnTo>
                    <a:pt x="997306" y="296603"/>
                  </a:lnTo>
                  <a:lnTo>
                    <a:pt x="1014972" y="338005"/>
                  </a:lnTo>
                  <a:lnTo>
                    <a:pt x="1029035" y="381146"/>
                  </a:lnTo>
                  <a:lnTo>
                    <a:pt x="1039308" y="425844"/>
                  </a:lnTo>
                  <a:lnTo>
                    <a:pt x="1045608" y="471915"/>
                  </a:lnTo>
                  <a:lnTo>
                    <a:pt x="1047750" y="519175"/>
                  </a:lnTo>
                  <a:lnTo>
                    <a:pt x="1045608" y="566416"/>
                  </a:lnTo>
                  <a:lnTo>
                    <a:pt x="1039308" y="612469"/>
                  </a:lnTo>
                  <a:lnTo>
                    <a:pt x="1029035" y="657151"/>
                  </a:lnTo>
                  <a:lnTo>
                    <a:pt x="1014972" y="700279"/>
                  </a:lnTo>
                  <a:lnTo>
                    <a:pt x="997306" y="741669"/>
                  </a:lnTo>
                  <a:lnTo>
                    <a:pt x="976220" y="781139"/>
                  </a:lnTo>
                  <a:lnTo>
                    <a:pt x="951901" y="818504"/>
                  </a:lnTo>
                  <a:lnTo>
                    <a:pt x="924533" y="853582"/>
                  </a:lnTo>
                  <a:lnTo>
                    <a:pt x="894302" y="886190"/>
                  </a:lnTo>
                  <a:lnTo>
                    <a:pt x="861391" y="916143"/>
                  </a:lnTo>
                  <a:lnTo>
                    <a:pt x="825987" y="943259"/>
                  </a:lnTo>
                  <a:lnTo>
                    <a:pt x="788274" y="967354"/>
                  </a:lnTo>
                  <a:lnTo>
                    <a:pt x="748438" y="988245"/>
                  </a:lnTo>
                  <a:lnTo>
                    <a:pt x="706663" y="1005749"/>
                  </a:lnTo>
                  <a:lnTo>
                    <a:pt x="663134" y="1019682"/>
                  </a:lnTo>
                  <a:lnTo>
                    <a:pt x="618036" y="1029861"/>
                  </a:lnTo>
                  <a:lnTo>
                    <a:pt x="571555" y="1036103"/>
                  </a:lnTo>
                  <a:lnTo>
                    <a:pt x="523875" y="1038225"/>
                  </a:lnTo>
                  <a:lnTo>
                    <a:pt x="476194" y="1036103"/>
                  </a:lnTo>
                  <a:lnTo>
                    <a:pt x="429713" y="1029861"/>
                  </a:lnTo>
                  <a:lnTo>
                    <a:pt x="384615" y="1019682"/>
                  </a:lnTo>
                  <a:lnTo>
                    <a:pt x="341086" y="1005749"/>
                  </a:lnTo>
                  <a:lnTo>
                    <a:pt x="299311" y="988245"/>
                  </a:lnTo>
                  <a:lnTo>
                    <a:pt x="259475" y="967354"/>
                  </a:lnTo>
                  <a:lnTo>
                    <a:pt x="221762" y="943259"/>
                  </a:lnTo>
                  <a:lnTo>
                    <a:pt x="186358" y="916143"/>
                  </a:lnTo>
                  <a:lnTo>
                    <a:pt x="153447" y="886190"/>
                  </a:lnTo>
                  <a:lnTo>
                    <a:pt x="123216" y="853582"/>
                  </a:lnTo>
                  <a:lnTo>
                    <a:pt x="95848" y="818504"/>
                  </a:lnTo>
                  <a:lnTo>
                    <a:pt x="71529" y="781139"/>
                  </a:lnTo>
                  <a:lnTo>
                    <a:pt x="50443" y="741669"/>
                  </a:lnTo>
                  <a:lnTo>
                    <a:pt x="32777" y="700279"/>
                  </a:lnTo>
                  <a:lnTo>
                    <a:pt x="18714" y="657151"/>
                  </a:lnTo>
                  <a:lnTo>
                    <a:pt x="8441" y="612469"/>
                  </a:lnTo>
                  <a:lnTo>
                    <a:pt x="2141" y="566416"/>
                  </a:lnTo>
                  <a:lnTo>
                    <a:pt x="0" y="519175"/>
                  </a:lnTo>
                  <a:close/>
                </a:path>
              </a:pathLst>
            </a:custGeom>
            <a:ln w="72390">
              <a:solidFill>
                <a:srgbClr val="F39D20"/>
              </a:solidFill>
            </a:ln>
          </p:spPr>
          <p:txBody>
            <a:bodyPr wrap="square" lIns="0" tIns="0" rIns="0" bIns="0" rtlCol="0"/>
            <a:lstStyle/>
            <a:p>
              <a:endParaRPr>
                <a:latin typeface="Twinkl Cursive Unlooped" panose="02000000000000000000" pitchFamily="2" charset="0"/>
              </a:endParaRPr>
            </a:p>
          </p:txBody>
        </p:sp>
      </p:grpSp>
      <p:sp>
        <p:nvSpPr>
          <p:cNvPr id="162" name="TextBox 161">
            <a:extLst>
              <a:ext uri="{FF2B5EF4-FFF2-40B4-BE49-F238E27FC236}">
                <a16:creationId xmlns:a16="http://schemas.microsoft.com/office/drawing/2014/main" id="{9FEC5045-7D90-48E9-AE1A-47BBDE810BF0}"/>
              </a:ext>
            </a:extLst>
          </p:cNvPr>
          <p:cNvSpPr txBox="1"/>
          <p:nvPr/>
        </p:nvSpPr>
        <p:spPr>
          <a:xfrm>
            <a:off x="7565450" y="1054806"/>
            <a:ext cx="726330" cy="461665"/>
          </a:xfrm>
          <a:prstGeom prst="rect">
            <a:avLst/>
          </a:prstGeom>
          <a:noFill/>
        </p:spPr>
        <p:txBody>
          <a:bodyPr wrap="square" rtlCol="0">
            <a:spAutoFit/>
          </a:bodyPr>
          <a:lstStyle/>
          <a:p>
            <a:r>
              <a:rPr lang="en-GB" sz="1200" b="1" u="sng" dirty="0">
                <a:solidFill>
                  <a:schemeClr val="accent5">
                    <a:lumMod val="50000"/>
                  </a:schemeClr>
                </a:solidFill>
                <a:latin typeface="Twinkl Cursive Unlooped" panose="02000000000000000000" pitchFamily="2" charset="0"/>
              </a:rPr>
              <a:t>Street View</a:t>
            </a:r>
          </a:p>
        </p:txBody>
      </p:sp>
      <p:sp>
        <p:nvSpPr>
          <p:cNvPr id="163" name="TextBox 162">
            <a:extLst>
              <a:ext uri="{FF2B5EF4-FFF2-40B4-BE49-F238E27FC236}">
                <a16:creationId xmlns:a16="http://schemas.microsoft.com/office/drawing/2014/main" id="{E63813C4-FB28-498C-B8F8-427E3FCEB9CF}"/>
              </a:ext>
            </a:extLst>
          </p:cNvPr>
          <p:cNvSpPr txBox="1"/>
          <p:nvPr/>
        </p:nvSpPr>
        <p:spPr>
          <a:xfrm>
            <a:off x="7704451" y="3174395"/>
            <a:ext cx="1106769" cy="461665"/>
          </a:xfrm>
          <a:prstGeom prst="rect">
            <a:avLst/>
          </a:prstGeom>
          <a:noFill/>
        </p:spPr>
        <p:txBody>
          <a:bodyPr wrap="square" rtlCol="0">
            <a:spAutoFit/>
          </a:bodyPr>
          <a:lstStyle/>
          <a:p>
            <a:pPr algn="ctr"/>
            <a:r>
              <a:rPr lang="en-GB" sz="1200" b="1" u="sng" dirty="0">
                <a:solidFill>
                  <a:schemeClr val="accent5">
                    <a:lumMod val="50000"/>
                  </a:schemeClr>
                </a:solidFill>
                <a:latin typeface="Twinkl Cursive Unlooped" panose="02000000000000000000" pitchFamily="2" charset="0"/>
              </a:rPr>
              <a:t>Prehistoric Pots</a:t>
            </a:r>
          </a:p>
        </p:txBody>
      </p:sp>
      <p:sp>
        <p:nvSpPr>
          <p:cNvPr id="164" name="TextBox 163">
            <a:extLst>
              <a:ext uri="{FF2B5EF4-FFF2-40B4-BE49-F238E27FC236}">
                <a16:creationId xmlns:a16="http://schemas.microsoft.com/office/drawing/2014/main" id="{E1512541-CFB9-47E8-8D55-67A17D99FDEA}"/>
              </a:ext>
            </a:extLst>
          </p:cNvPr>
          <p:cNvSpPr txBox="1"/>
          <p:nvPr/>
        </p:nvSpPr>
        <p:spPr>
          <a:xfrm>
            <a:off x="3527216" y="5106878"/>
            <a:ext cx="1099917" cy="461665"/>
          </a:xfrm>
          <a:prstGeom prst="rect">
            <a:avLst/>
          </a:prstGeom>
          <a:noFill/>
        </p:spPr>
        <p:txBody>
          <a:bodyPr wrap="square" rtlCol="0">
            <a:spAutoFit/>
          </a:bodyPr>
          <a:lstStyle/>
          <a:p>
            <a:pPr algn="ctr"/>
            <a:r>
              <a:rPr lang="en-GB" sz="1200" b="1" u="sng" dirty="0">
                <a:solidFill>
                  <a:schemeClr val="accent5">
                    <a:lumMod val="50000"/>
                  </a:schemeClr>
                </a:solidFill>
                <a:latin typeface="Twinkl Cursive Unlooped" panose="02000000000000000000" pitchFamily="2" charset="0"/>
              </a:rPr>
              <a:t>Line, light and shadow</a:t>
            </a:r>
          </a:p>
        </p:txBody>
      </p:sp>
      <p:sp>
        <p:nvSpPr>
          <p:cNvPr id="165" name="TextBox 164">
            <a:extLst>
              <a:ext uri="{FF2B5EF4-FFF2-40B4-BE49-F238E27FC236}">
                <a16:creationId xmlns:a16="http://schemas.microsoft.com/office/drawing/2014/main" id="{5FC8C818-0B49-40E2-81CB-5E5B9C87D312}"/>
              </a:ext>
            </a:extLst>
          </p:cNvPr>
          <p:cNvSpPr txBox="1"/>
          <p:nvPr/>
        </p:nvSpPr>
        <p:spPr>
          <a:xfrm>
            <a:off x="6256131" y="1142513"/>
            <a:ext cx="1314451" cy="276999"/>
          </a:xfrm>
          <a:prstGeom prst="rect">
            <a:avLst/>
          </a:prstGeom>
          <a:noFill/>
        </p:spPr>
        <p:txBody>
          <a:bodyPr wrap="square" rtlCol="0">
            <a:spAutoFit/>
          </a:bodyPr>
          <a:lstStyle/>
          <a:p>
            <a:r>
              <a:rPr lang="en-GB" sz="1200" b="1" u="sng" dirty="0">
                <a:solidFill>
                  <a:schemeClr val="accent5">
                    <a:lumMod val="50000"/>
                  </a:schemeClr>
                </a:solidFill>
                <a:latin typeface="Twinkl Cursive Unlooped" panose="02000000000000000000" pitchFamily="2" charset="0"/>
              </a:rPr>
              <a:t>Mix it</a:t>
            </a:r>
          </a:p>
        </p:txBody>
      </p:sp>
      <p:sp>
        <p:nvSpPr>
          <p:cNvPr id="166" name="TextBox 165">
            <a:extLst>
              <a:ext uri="{FF2B5EF4-FFF2-40B4-BE49-F238E27FC236}">
                <a16:creationId xmlns:a16="http://schemas.microsoft.com/office/drawing/2014/main" id="{22DC82B4-0F59-483E-9A38-91D360B2FF07}"/>
              </a:ext>
            </a:extLst>
          </p:cNvPr>
          <p:cNvSpPr txBox="1"/>
          <p:nvPr/>
        </p:nvSpPr>
        <p:spPr>
          <a:xfrm>
            <a:off x="8728359" y="947602"/>
            <a:ext cx="880822" cy="830997"/>
          </a:xfrm>
          <a:prstGeom prst="rect">
            <a:avLst/>
          </a:prstGeom>
          <a:noFill/>
        </p:spPr>
        <p:txBody>
          <a:bodyPr wrap="square" rtlCol="0">
            <a:spAutoFit/>
          </a:bodyPr>
          <a:lstStyle/>
          <a:p>
            <a:pPr algn="ctr"/>
            <a:r>
              <a:rPr lang="en-GB" sz="1200" b="1" u="sng" dirty="0">
                <a:solidFill>
                  <a:schemeClr val="accent5">
                    <a:lumMod val="50000"/>
                  </a:schemeClr>
                </a:solidFill>
                <a:latin typeface="Twinkl Cursive Unlooped" panose="02000000000000000000" pitchFamily="2" charset="0"/>
              </a:rPr>
              <a:t>Funny faces and fabulous features</a:t>
            </a:r>
          </a:p>
        </p:txBody>
      </p:sp>
      <p:sp>
        <p:nvSpPr>
          <p:cNvPr id="167" name="object 40">
            <a:extLst>
              <a:ext uri="{FF2B5EF4-FFF2-40B4-BE49-F238E27FC236}">
                <a16:creationId xmlns:a16="http://schemas.microsoft.com/office/drawing/2014/main" id="{DD01B9F5-0F01-4A36-838C-53606217BE8C}"/>
              </a:ext>
            </a:extLst>
          </p:cNvPr>
          <p:cNvSpPr txBox="1"/>
          <p:nvPr/>
        </p:nvSpPr>
        <p:spPr>
          <a:xfrm>
            <a:off x="10207085" y="3208411"/>
            <a:ext cx="831215" cy="197490"/>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Flower Head</a:t>
            </a:r>
            <a:endParaRPr sz="1200" dirty="0">
              <a:latin typeface="Twinkl Cursive Unlooped" panose="02000000000000000000" pitchFamily="2" charset="0"/>
              <a:cs typeface="Arial"/>
            </a:endParaRPr>
          </a:p>
        </p:txBody>
      </p:sp>
      <p:sp>
        <p:nvSpPr>
          <p:cNvPr id="168" name="object 40">
            <a:extLst>
              <a:ext uri="{FF2B5EF4-FFF2-40B4-BE49-F238E27FC236}">
                <a16:creationId xmlns:a16="http://schemas.microsoft.com/office/drawing/2014/main" id="{26060595-C8A0-4B65-9033-96F0C9B20A45}"/>
              </a:ext>
            </a:extLst>
          </p:cNvPr>
          <p:cNvSpPr txBox="1"/>
          <p:nvPr/>
        </p:nvSpPr>
        <p:spPr>
          <a:xfrm>
            <a:off x="6672552" y="3174395"/>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Mosaic masters</a:t>
            </a:r>
            <a:endParaRPr sz="1200" dirty="0">
              <a:latin typeface="Twinkl Cursive Unlooped" panose="02000000000000000000" pitchFamily="2" charset="0"/>
              <a:cs typeface="Arial"/>
            </a:endParaRPr>
          </a:p>
        </p:txBody>
      </p:sp>
      <p:sp>
        <p:nvSpPr>
          <p:cNvPr id="169" name="object 40">
            <a:extLst>
              <a:ext uri="{FF2B5EF4-FFF2-40B4-BE49-F238E27FC236}">
                <a16:creationId xmlns:a16="http://schemas.microsoft.com/office/drawing/2014/main" id="{BAAE4B20-8134-40DB-930C-4D93E1A78F2B}"/>
              </a:ext>
            </a:extLst>
          </p:cNvPr>
          <p:cNvSpPr txBox="1"/>
          <p:nvPr/>
        </p:nvSpPr>
        <p:spPr>
          <a:xfrm>
            <a:off x="4388691" y="3167673"/>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Warp and Weft</a:t>
            </a:r>
            <a:endParaRPr sz="1200" dirty="0">
              <a:latin typeface="Twinkl Cursive Unlooped" panose="02000000000000000000" pitchFamily="2" charset="0"/>
              <a:cs typeface="Arial"/>
            </a:endParaRPr>
          </a:p>
        </p:txBody>
      </p:sp>
      <p:sp>
        <p:nvSpPr>
          <p:cNvPr id="170" name="TextBox 169">
            <a:extLst>
              <a:ext uri="{FF2B5EF4-FFF2-40B4-BE49-F238E27FC236}">
                <a16:creationId xmlns:a16="http://schemas.microsoft.com/office/drawing/2014/main" id="{E26084D2-1B69-4663-8DE3-E7C9CFBFD1CA}"/>
              </a:ext>
            </a:extLst>
          </p:cNvPr>
          <p:cNvSpPr txBox="1"/>
          <p:nvPr/>
        </p:nvSpPr>
        <p:spPr>
          <a:xfrm>
            <a:off x="4717578" y="5267821"/>
            <a:ext cx="1099917" cy="276999"/>
          </a:xfrm>
          <a:prstGeom prst="rect">
            <a:avLst/>
          </a:prstGeom>
          <a:noFill/>
        </p:spPr>
        <p:txBody>
          <a:bodyPr wrap="square" rtlCol="0">
            <a:spAutoFit/>
          </a:bodyPr>
          <a:lstStyle/>
          <a:p>
            <a:pPr algn="ctr"/>
            <a:r>
              <a:rPr lang="en-GB" sz="1200" b="1" u="sng" dirty="0">
                <a:solidFill>
                  <a:schemeClr val="accent5">
                    <a:lumMod val="50000"/>
                  </a:schemeClr>
                </a:solidFill>
                <a:latin typeface="Twinkl Cursive Unlooped" panose="02000000000000000000" pitchFamily="2" charset="0"/>
              </a:rPr>
              <a:t>Mixed Media</a:t>
            </a:r>
          </a:p>
        </p:txBody>
      </p:sp>
      <p:sp>
        <p:nvSpPr>
          <p:cNvPr id="171" name="object 40">
            <a:extLst>
              <a:ext uri="{FF2B5EF4-FFF2-40B4-BE49-F238E27FC236}">
                <a16:creationId xmlns:a16="http://schemas.microsoft.com/office/drawing/2014/main" id="{A2388BF1-6B50-4E43-8155-229ADC667236}"/>
              </a:ext>
            </a:extLst>
          </p:cNvPr>
          <p:cNvSpPr txBox="1"/>
          <p:nvPr/>
        </p:nvSpPr>
        <p:spPr>
          <a:xfrm>
            <a:off x="9817709" y="5086660"/>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Distortion and Abstraction</a:t>
            </a:r>
            <a:endParaRPr sz="1200" dirty="0">
              <a:latin typeface="Twinkl Cursive Unlooped" panose="02000000000000000000" pitchFamily="2" charset="0"/>
              <a:cs typeface="Arial"/>
            </a:endParaRPr>
          </a:p>
        </p:txBody>
      </p:sp>
      <p:sp>
        <p:nvSpPr>
          <p:cNvPr id="148" name="object 40">
            <a:extLst>
              <a:ext uri="{FF2B5EF4-FFF2-40B4-BE49-F238E27FC236}">
                <a16:creationId xmlns:a16="http://schemas.microsoft.com/office/drawing/2014/main" id="{5383725E-BB8F-453B-B6B9-C04D18716E7F}"/>
              </a:ext>
            </a:extLst>
          </p:cNvPr>
          <p:cNvSpPr txBox="1"/>
          <p:nvPr/>
        </p:nvSpPr>
        <p:spPr>
          <a:xfrm>
            <a:off x="5535867" y="3166194"/>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Colour Theory</a:t>
            </a:r>
            <a:endParaRPr sz="1200" dirty="0">
              <a:latin typeface="Twinkl Cursive Unlooped" panose="02000000000000000000" pitchFamily="2" charset="0"/>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1731243"/>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have cut, torn, folded and stuck a range of papers and other materials. </a:t>
            </a:r>
          </a:p>
          <a:p>
            <a:pPr marL="12700" marR="5080" indent="5080" algn="ctr">
              <a:lnSpc>
                <a:spcPct val="100099"/>
              </a:lnSpc>
              <a:spcBef>
                <a:spcPts val="100"/>
              </a:spcBef>
            </a:pPr>
            <a:endParaRPr lang="en-GB" sz="1100" spc="-10" dirty="0">
              <a:latin typeface="Twinkl Cursive Unlooped" panose="02000000000000000000" pitchFamily="2" charset="0"/>
              <a:cs typeface="Segoe UI"/>
            </a:endParaRPr>
          </a:p>
          <a:p>
            <a:pPr marL="12700" marR="5080" indent="5080" algn="ctr">
              <a:lnSpc>
                <a:spcPct val="100099"/>
              </a:lnSpc>
              <a:spcBef>
                <a:spcPts val="100"/>
              </a:spcBef>
            </a:pPr>
            <a:r>
              <a:rPr lang="en-GB" sz="1100" spc="-10" dirty="0">
                <a:latin typeface="Twinkl Cursive Unlooped" panose="02000000000000000000" pitchFamily="2" charset="0"/>
                <a:cs typeface="Segoe UI"/>
              </a:rPr>
              <a:t>Children will have opportunities to explore with natural materials and other materials of their choice to make 2-D and 3D art.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015488"/>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represent detailed patterns found in nature. </a:t>
            </a:r>
            <a:endParaRPr lang="en-GB" sz="1100" dirty="0">
              <a:latin typeface="Twinkl Cursive Unlooped" panose="02000000000000000000" pitchFamily="2" charset="0"/>
            </a:endParaRPr>
          </a:p>
          <a:p>
            <a:pPr lvl="0" algn="ctr">
              <a:lnSpc>
                <a:spcPct val="107000"/>
              </a:lnSpc>
            </a:pPr>
            <a:endParaRPr lang="en-GB" sz="1100" dirty="0">
              <a:latin typeface="Twinkl Cursive Unlooped" panose="02000000000000000000" pitchFamily="2" charset="0"/>
            </a:endParaRPr>
          </a:p>
          <a:p>
            <a:pPr lvl="0" algn="ctr">
              <a:lnSpc>
                <a:spcPct val="107000"/>
              </a:lnSpc>
            </a:pPr>
            <a:r>
              <a:rPr lang="en-GB" sz="1100" dirty="0">
                <a:latin typeface="Twinkl Cursive Unlooped" panose="02000000000000000000" pitchFamily="2" charset="0"/>
              </a:rPr>
              <a:t>They will </a:t>
            </a:r>
            <a:r>
              <a:rPr lang="en-GB" sz="1100" dirty="0">
                <a:latin typeface="Twinkl Cursive Unlooped" panose="02000000000000000000" pitchFamily="2" charset="0"/>
                <a:cs typeface="Calibri" panose="020F0502020204030204" pitchFamily="34" charset="0"/>
              </a:rPr>
              <a:t>add embellishments to mixed media collages. </a:t>
            </a:r>
            <a:endParaRPr lang="en-GB" sz="1100" dirty="0">
              <a:effectLst/>
              <a:latin typeface="Twinkl Cursive Unlooped" panose="02000000000000000000" pitchFamily="2" charset="0"/>
              <a:ea typeface="Calibri" panose="020F0502020204030204" pitchFamily="34" charset="0"/>
              <a:cs typeface="Calibri" panose="020F0502020204030204" pitchFamily="34" charset="0"/>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3187429"/>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represented different parts of the human body from observations and memory. </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520655"/>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They will have selected appropriate tools to draw with. </a:t>
            </a:r>
            <a:endParaRPr sz="1100" dirty="0">
              <a:latin typeface="Twinkl Cursive Unlooped" panose="02000000000000000000" pitchFamily="2" charset="0"/>
              <a:cs typeface="Segoe UI"/>
            </a:endParaRPr>
          </a:p>
        </p:txBody>
      </p:sp>
      <p:sp>
        <p:nvSpPr>
          <p:cNvPr id="23" name="object 23"/>
          <p:cNvSpPr txBox="1"/>
          <p:nvPr/>
        </p:nvSpPr>
        <p:spPr>
          <a:xfrm>
            <a:off x="7553388" y="3196275"/>
            <a:ext cx="1819910" cy="2008883"/>
          </a:xfrm>
          <a:prstGeom prst="rect">
            <a:avLst/>
          </a:prstGeom>
        </p:spPr>
        <p:txBody>
          <a:bodyPr vert="horz" wrap="square" lIns="0" tIns="15240" rIns="0" bIns="0" rtlCol="0">
            <a:spAutoFit/>
          </a:bodyPr>
          <a:lstStyle/>
          <a:p>
            <a:pPr lvl="0" algn="ctr">
              <a:lnSpc>
                <a:spcPct val="107000"/>
              </a:lnSpc>
              <a:buClr>
                <a:srgbClr val="000000"/>
              </a:buClr>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lang="en-GB" sz="1100" spc="-50" dirty="0">
                <a:latin typeface="Twinkl Cursive Unlooped" panose="02000000000000000000" pitchFamily="2" charset="0"/>
                <a:cs typeface="Calibri" panose="020F0502020204030204" pitchFamily="34" charset="0"/>
              </a:rPr>
              <a:t>k</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now that collage materials can be overlapped and overlaid to add texture and that collage materials can be chosen to represent real-life textures.</a:t>
            </a:r>
          </a:p>
          <a:p>
            <a:pPr lvl="0" algn="ctr">
              <a:lnSpc>
                <a:spcPct val="107000"/>
              </a:lnSpc>
              <a:buClr>
                <a:srgbClr val="000000"/>
              </a:buClr>
            </a:pPr>
            <a:endParaRPr lang="en-GB" sz="1100" dirty="0">
              <a:latin typeface="Twinkl Cursive Unlooped" panose="02000000000000000000" pitchFamily="2" charset="0"/>
              <a:ea typeface="Calibri" panose="020F0502020204030204" pitchFamily="34" charset="0"/>
              <a:cs typeface="Calibri" panose="020F0502020204030204" pitchFamily="34" charset="0"/>
            </a:endParaRPr>
          </a:p>
          <a:p>
            <a:pPr lvl="0" algn="ctr">
              <a:lnSpc>
                <a:spcPct val="107000"/>
              </a:lnSpc>
              <a:buClr>
                <a:srgbClr val="000000"/>
              </a:buClr>
            </a:pPr>
            <a:r>
              <a:rPr lang="en-GB" sz="1100" dirty="0">
                <a:effectLst/>
                <a:latin typeface="Twinkl Cursive Unlooped" panose="02000000000000000000" pitchFamily="2" charset="0"/>
                <a:ea typeface="Calibri" panose="020F0502020204030204" pitchFamily="34" charset="0"/>
                <a:cs typeface="Calibri" panose="020F0502020204030204" pitchFamily="34" charset="0"/>
              </a:rPr>
              <a:t>Children will create portraits of significant monarchs from History.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2268838" y="455221"/>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Funny faces and fabulous features</a:t>
            </a:r>
          </a:p>
        </p:txBody>
      </p:sp>
      <p:sp>
        <p:nvSpPr>
          <p:cNvPr id="25" name="object 31">
            <a:extLst>
              <a:ext uri="{FF2B5EF4-FFF2-40B4-BE49-F238E27FC236}">
                <a16:creationId xmlns:a16="http://schemas.microsoft.com/office/drawing/2014/main" id="{19CE41FC-8572-4F13-9602-C30980737EAE}"/>
              </a:ext>
            </a:extLst>
          </p:cNvPr>
          <p:cNvSpPr txBox="1"/>
          <p:nvPr/>
        </p:nvSpPr>
        <p:spPr>
          <a:xfrm>
            <a:off x="5100632" y="2343178"/>
            <a:ext cx="2039058" cy="25583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Funny faces and fabulous features</a:t>
            </a:r>
          </a:p>
          <a:p>
            <a:pPr marL="12700" marR="5080"/>
            <a:r>
              <a:rPr lang="en-GB" sz="1100" b="0" i="0" dirty="0">
                <a:solidFill>
                  <a:srgbClr val="303030"/>
                </a:solidFill>
                <a:effectLst/>
                <a:latin typeface="Twinkl Cursive Unlooped" panose="02000000000000000000" pitchFamily="2" charset="0"/>
              </a:rPr>
              <a:t>This project teaches children about the concept of the portrait and how the collage technique can be used to make a portrait.</a:t>
            </a:r>
          </a:p>
          <a:p>
            <a:pPr marL="12700" marR="5080"/>
            <a:endParaRPr lang="en-GB" sz="1100" dirty="0">
              <a:solidFill>
                <a:srgbClr val="303030"/>
              </a:solidFill>
              <a:latin typeface="Twinkl Cursive Unlooped" panose="02000000000000000000" pitchFamily="2" charset="0"/>
              <a:cs typeface="Arial"/>
            </a:endParaRPr>
          </a:p>
          <a:p>
            <a:pPr marL="0" algn="l" fontAlgn="t">
              <a:spcBef>
                <a:spcPts val="0"/>
              </a:spcBef>
              <a:spcAft>
                <a:spcPts val="0"/>
              </a:spcAft>
            </a:pPr>
            <a:r>
              <a:rPr lang="en-GB" sz="1100" u="sng" dirty="0">
                <a:solidFill>
                  <a:srgbClr val="303030"/>
                </a:solidFill>
                <a:latin typeface="Twinkl Cursive Unlooped" panose="02000000000000000000" pitchFamily="2" charset="0"/>
                <a:cs typeface="Arial"/>
              </a:rPr>
              <a:t>Artists </a:t>
            </a: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Andy Warhol</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Pablo Picasso</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Frida Kahlo</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Ernst Ludwig Kirchner</a:t>
            </a:r>
            <a:endParaRPr lang="en-GB" sz="1100" i="0" u="none" strike="noStrike" dirty="0">
              <a:effectLst/>
              <a:latin typeface="Arial" panose="020B0604020202020204" pitchFamily="34" charset="0"/>
            </a:endParaRPr>
          </a:p>
          <a:p>
            <a:pPr marL="12700" marR="5080"/>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378002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nvGraphicFramePr>
        <p:xfrm>
          <a:off x="3276600" y="1379193"/>
          <a:ext cx="5105400" cy="3650007"/>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Fabric</a:t>
                      </a:r>
                    </a:p>
                  </a:txBody>
                  <a:tcPr/>
                </a:tc>
                <a:tc>
                  <a:txBody>
                    <a:bodyPr/>
                    <a:lstStyle/>
                    <a:p>
                      <a:r>
                        <a:rPr lang="en-GB" sz="1400" b="0" dirty="0">
                          <a:latin typeface="Twinkl Cursive Unlooped" panose="02000000000000000000" pitchFamily="2" charset="0"/>
                        </a:rPr>
                        <a:t>Similarities</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Compare</a:t>
                      </a:r>
                    </a:p>
                  </a:txBody>
                  <a:tcPr/>
                </a:tc>
                <a:tc>
                  <a:txBody>
                    <a:bodyPr/>
                    <a:lstStyle/>
                    <a:p>
                      <a:r>
                        <a:rPr lang="en-GB" sz="1400" dirty="0">
                          <a:latin typeface="Twinkl Cursive Unlooped" panose="02000000000000000000" pitchFamily="2" charset="0"/>
                        </a:rPr>
                        <a:t>Layer</a:t>
                      </a:r>
                    </a:p>
                  </a:txBody>
                  <a:tcPr/>
                </a:tc>
                <a:tc>
                  <a:txBody>
                    <a:bodyPr/>
                    <a:lstStyle/>
                    <a:p>
                      <a:r>
                        <a:rPr lang="en-GB" sz="1400" dirty="0">
                          <a:latin typeface="Twinkl Cursive Unlooped" panose="02000000000000000000" pitchFamily="2" charset="0"/>
                        </a:rPr>
                        <a:t>Differences</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Detail</a:t>
                      </a:r>
                    </a:p>
                  </a:txBody>
                  <a:tcPr/>
                </a:tc>
                <a:tc>
                  <a:txBody>
                    <a:bodyPr/>
                    <a:lstStyle/>
                    <a:p>
                      <a:r>
                        <a:rPr lang="en-GB" sz="1400" dirty="0">
                          <a:latin typeface="Twinkl Cursive Unlooped" panose="02000000000000000000" pitchFamily="2" charset="0"/>
                        </a:rPr>
                        <a:t>Paper</a:t>
                      </a:r>
                    </a:p>
                  </a:txBody>
                  <a:tcPr/>
                </a:tc>
                <a:tc>
                  <a:txBody>
                    <a:bodyPr/>
                    <a:lstStyle/>
                    <a:p>
                      <a:r>
                        <a:rPr lang="en-GB" sz="1400" dirty="0">
                          <a:latin typeface="Twinkl Cursive Unlooped" panose="02000000000000000000" pitchFamily="2" charset="0"/>
                        </a:rPr>
                        <a:t>Theme </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Expression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Collage</a:t>
                      </a:r>
                    </a:p>
                  </a:txBody>
                  <a:tcPr/>
                </a:tc>
                <a:tc>
                  <a:txBody>
                    <a:bodyPr/>
                    <a:lstStyle/>
                    <a:p>
                      <a:r>
                        <a:rPr lang="en-GB" sz="1400" dirty="0">
                          <a:latin typeface="Twinkl Cursive Unlooped" panose="02000000000000000000" pitchFamily="2" charset="0"/>
                        </a:rPr>
                        <a:t>Style</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Features</a:t>
                      </a:r>
                    </a:p>
                  </a:txBody>
                  <a:tcPr/>
                </a:tc>
                <a:tc>
                  <a:txBody>
                    <a:bodyPr/>
                    <a:lstStyle/>
                    <a:p>
                      <a:r>
                        <a:rPr lang="en-GB" sz="1400" dirty="0">
                          <a:latin typeface="Twinkl Cursive Unlooped" panose="02000000000000000000" pitchFamily="2" charset="0"/>
                        </a:rPr>
                        <a:t>Texture </a:t>
                      </a:r>
                    </a:p>
                  </a:txBody>
                  <a:tcPr/>
                </a:tc>
                <a:tc>
                  <a:txBody>
                    <a:bodyPr/>
                    <a:lstStyle/>
                    <a:p>
                      <a:r>
                        <a:rPr lang="en-GB" sz="1400" dirty="0">
                          <a:latin typeface="Twinkl Cursive Unlooped" panose="02000000000000000000" pitchFamily="2" charset="0"/>
                        </a:rPr>
                        <a:t>Artist </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Portrait</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Self-portrait</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Andy Warhol</a:t>
                      </a:r>
                    </a:p>
                  </a:txBody>
                  <a:tcPr/>
                </a:tc>
                <a:extLst>
                  <a:ext uri="{0D108BD9-81ED-4DB2-BD59-A6C34878D82A}">
                    <a16:rowId xmlns:a16="http://schemas.microsoft.com/office/drawing/2014/main" val="1424210"/>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Pablo Picasso</a:t>
                      </a:r>
                    </a:p>
                  </a:txBody>
                  <a:tcPr/>
                </a:tc>
                <a:extLst>
                  <a:ext uri="{0D108BD9-81ED-4DB2-BD59-A6C34878D82A}">
                    <a16:rowId xmlns:a16="http://schemas.microsoft.com/office/drawing/2014/main" val="3888172883"/>
                  </a:ext>
                </a:extLst>
              </a:tr>
              <a:tr h="3373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Frida Kahlo</a:t>
                      </a:r>
                    </a:p>
                  </a:txBody>
                  <a:tcPr/>
                </a:tc>
                <a:extLst>
                  <a:ext uri="{0D108BD9-81ED-4DB2-BD59-A6C34878D82A}">
                    <a16:rowId xmlns:a16="http://schemas.microsoft.com/office/drawing/2014/main" val="1624332100"/>
                  </a:ext>
                </a:extLst>
              </a:tr>
              <a:tr h="325515">
                <a:tc>
                  <a:txBody>
                    <a:bodyPr/>
                    <a:lstStyle/>
                    <a:p>
                      <a:endParaRPr lang="en-GB" sz="1400" dirty="0">
                        <a:latin typeface="Twinkl Cursive Unlooped" panose="02000000000000000000" pitchFamily="2" charset="0"/>
                      </a:endParaRPr>
                    </a:p>
                  </a:txBody>
                  <a:tcPr/>
                </a:tc>
                <a:tc>
                  <a:txBody>
                    <a:bodyPr/>
                    <a:lstStyle/>
                    <a:p>
                      <a:endParaRPr lang="en-GB" sz="1300" dirty="0">
                        <a:latin typeface="Twinkl Cursive Unlooped" panose="02000000000000000000" pitchFamily="2" charset="0"/>
                      </a:endParaRPr>
                    </a:p>
                  </a:txBody>
                  <a:tcPr/>
                </a:tc>
                <a:tc>
                  <a:txBody>
                    <a:bodyPr/>
                    <a:lstStyle/>
                    <a:p>
                      <a:r>
                        <a:rPr lang="en-GB" sz="1300" dirty="0">
                          <a:latin typeface="Twinkl Cursive Unlooped" panose="02000000000000000000" pitchFamily="2" charset="0"/>
                        </a:rPr>
                        <a:t>Ernst Ludwig Kirchner</a:t>
                      </a: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574791" y="539655"/>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Funny faces and fabulous features</a:t>
            </a:r>
          </a:p>
        </p:txBody>
      </p:sp>
    </p:spTree>
    <p:extLst>
      <p:ext uri="{BB962C8B-B14F-4D97-AF65-F5344CB8AC3E}">
        <p14:creationId xmlns:p14="http://schemas.microsoft.com/office/powerpoint/2010/main" val="4149784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258371"/>
            <a:ext cx="4168848" cy="182928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0677" y="586765"/>
            <a:ext cx="3500960" cy="128304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a still life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a:t>
            </a:r>
            <a:r>
              <a:rPr lang="en-GB" sz="900" dirty="0">
                <a:latin typeface="Twinkl Cursive Unlooped" panose="02000000000000000000" pitchFamily="2" charset="0"/>
              </a:rPr>
              <a:t>still life is a piece of art showing an arrangement of everyday objects</a:t>
            </a:r>
            <a:r>
              <a:rPr lang="en-GB" sz="900" b="0" i="0" dirty="0">
                <a:solidFill>
                  <a:srgbClr val="303030"/>
                </a:solidFill>
                <a:effectLst/>
                <a:latin typeface="Twinkl Cursive Unlooped" panose="02000000000000000000" pitchFamily="2" charset="0"/>
              </a:rPr>
              <a: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some of the popular still life themes.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Recognise d</a:t>
            </a:r>
            <a:r>
              <a:rPr lang="en-GB" sz="900" b="0" i="0" dirty="0">
                <a:solidFill>
                  <a:srgbClr val="303030"/>
                </a:solidFill>
                <a:effectLst/>
                <a:latin typeface="Twinkl Cursive Unlooped" panose="02000000000000000000" pitchFamily="2" charset="0"/>
              </a:rPr>
              <a:t>ifferences in still life art can include style, composition and use of colour.</a:t>
            </a: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623564" y="2280998"/>
            <a:ext cx="3515158" cy="1691951"/>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58917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Still Life</a:t>
            </a:r>
          </a:p>
          <a:p>
            <a:pPr marL="12700" marR="5080"/>
            <a:r>
              <a:rPr lang="en-GB" sz="1100" b="0" i="0" dirty="0">
                <a:solidFill>
                  <a:srgbClr val="303030"/>
                </a:solidFill>
                <a:effectLst/>
                <a:latin typeface="Twinkl Cursive Unlooped" panose="02000000000000000000" pitchFamily="2" charset="0"/>
              </a:rPr>
              <a:t>This project teaches children about the work of significant still life artists and still life techniques. They explore a wide variety of still life artworks and learn about the use of colour and composition. They create still life arrangements and artwork.</a:t>
            </a:r>
          </a:p>
          <a:p>
            <a:pPr marL="12700" marR="5080"/>
            <a:endParaRPr lang="en-GB" sz="1100" u="sng"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Artists</a:t>
            </a:r>
          </a:p>
          <a:p>
            <a:pPr marL="12700" marR="5080"/>
            <a:r>
              <a:rPr lang="en-GB" sz="1100" dirty="0">
                <a:solidFill>
                  <a:srgbClr val="303030"/>
                </a:solidFill>
                <a:latin typeface="Twinkl Cursive Unlooped" panose="02000000000000000000" pitchFamily="2" charset="0"/>
              </a:rPr>
              <a:t>Roy Lichtenstein</a:t>
            </a:r>
          </a:p>
          <a:p>
            <a:pPr marL="12700" marR="5080"/>
            <a:r>
              <a:rPr lang="en-GB" sz="1100" dirty="0">
                <a:solidFill>
                  <a:srgbClr val="303030"/>
                </a:solidFill>
                <a:latin typeface="Twinkl Cursive Unlooped" panose="02000000000000000000" pitchFamily="2" charset="0"/>
              </a:rPr>
              <a:t>Georges Braque</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Autumn</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00751"/>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Portraits and Poses</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6"/>
            <a:ext cx="3779590" cy="157955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18501" y="2272412"/>
            <a:ext cx="3834899" cy="175361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45673" y="3500904"/>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7398181" y="733166"/>
            <a:ext cx="3089102"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colours has the artist used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Recognise colours in paintings and discuss ho</a:t>
            </a:r>
            <a:r>
              <a:rPr lang="en-GB" sz="900" dirty="0">
                <a:solidFill>
                  <a:srgbClr val="303030"/>
                </a:solidFill>
                <a:latin typeface="Twinkl Cursive Unlooped" panose="02000000000000000000" pitchFamily="2" charset="0"/>
              </a:rPr>
              <a:t>w the colours may have been made.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Name and mix secondary colours.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a:t>
            </a:r>
            <a:r>
              <a:rPr lang="en-GB" sz="900" dirty="0">
                <a:solidFill>
                  <a:srgbClr val="303030"/>
                </a:solidFill>
                <a:latin typeface="Twinkl Cursive Unlooped" panose="02000000000000000000" pitchFamily="2" charset="0"/>
              </a:rPr>
              <a:t>ow that a hue is a variation of a colour. </a:t>
            </a: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648275" y="399403"/>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206472" y="512802"/>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50" name="object 19">
            <a:extLst>
              <a:ext uri="{FF2B5EF4-FFF2-40B4-BE49-F238E27FC236}">
                <a16:creationId xmlns:a16="http://schemas.microsoft.com/office/drawing/2014/main" id="{994B6526-3EC8-4719-B226-C9B36AE993FC}"/>
              </a:ext>
            </a:extLst>
          </p:cNvPr>
          <p:cNvSpPr txBox="1"/>
          <p:nvPr/>
        </p:nvSpPr>
        <p:spPr>
          <a:xfrm>
            <a:off x="4805366" y="2635189"/>
            <a:ext cx="3032144" cy="10470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the styles and techniques in my own artwork</a:t>
            </a:r>
            <a:r>
              <a:rPr lang="en-GB" sz="1050" b="1" u="sng" spc="5" dirty="0">
                <a:latin typeface="Twinkl Cursive Unlooped" panose="02000000000000000000" pitchFamily="2" charset="0"/>
                <a:cs typeface="Calibri"/>
              </a:rPr>
              <a:t>?</a:t>
            </a: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own still life art in the style of one of the artists studied.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Choose appropriate tools and techniques.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5" name="object 19">
            <a:extLst>
              <a:ext uri="{FF2B5EF4-FFF2-40B4-BE49-F238E27FC236}">
                <a16:creationId xmlns:a16="http://schemas.microsoft.com/office/drawing/2014/main" id="{70AEFC16-FF35-4EEC-A9A1-2A605349980C}"/>
              </a:ext>
            </a:extLst>
          </p:cNvPr>
          <p:cNvSpPr txBox="1"/>
          <p:nvPr/>
        </p:nvSpPr>
        <p:spPr>
          <a:xfrm>
            <a:off x="8937082" y="2668349"/>
            <a:ext cx="3032144"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techniques have different artists used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and experiment with different artist’s techniques, e.g. Cubism, Pop Art.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artists Roy Lichtenstein and Georges Braque.</a:t>
            </a:r>
            <a:endParaRPr lang="en-GB" sz="900" b="0" i="0" dirty="0">
              <a:solidFill>
                <a:srgbClr val="303030"/>
              </a:solidFill>
              <a:effectLst/>
              <a:latin typeface="Twinkl Cursive Unlooped" panose="02000000000000000000" pitchFamily="2" charset="0"/>
            </a:endParaRPr>
          </a:p>
        </p:txBody>
      </p:sp>
      <p:sp>
        <p:nvSpPr>
          <p:cNvPr id="59" name="TextBox 58">
            <a:extLst>
              <a:ext uri="{FF2B5EF4-FFF2-40B4-BE49-F238E27FC236}">
                <a16:creationId xmlns:a16="http://schemas.microsoft.com/office/drawing/2014/main" id="{8716B945-0A0A-4312-8FAC-A2FE14122410}"/>
              </a:ext>
            </a:extLst>
          </p:cNvPr>
          <p:cNvSpPr txBox="1"/>
          <p:nvPr/>
        </p:nvSpPr>
        <p:spPr>
          <a:xfrm>
            <a:off x="9520931" y="2439443"/>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63" name="object 19">
            <a:extLst>
              <a:ext uri="{FF2B5EF4-FFF2-40B4-BE49-F238E27FC236}">
                <a16:creationId xmlns:a16="http://schemas.microsoft.com/office/drawing/2014/main" id="{7C9090A0-B33E-47D2-B658-216E082E1D7E}"/>
              </a:ext>
            </a:extLst>
          </p:cNvPr>
          <p:cNvSpPr txBox="1"/>
          <p:nvPr/>
        </p:nvSpPr>
        <p:spPr>
          <a:xfrm>
            <a:off x="4771400" y="4984591"/>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Say what they like about their own or others’ work using simple artistic vocabulary</a:t>
            </a:r>
            <a:r>
              <a:rPr lang="en-GB" sz="900" dirty="0">
                <a:solidFill>
                  <a:srgbClr val="303030"/>
                </a:solidFill>
                <a:latin typeface="Twinkl Cursive Unlooped" panose="02000000000000000000" pitchFamily="2" charset="0"/>
              </a:rPr>
              <a:t>.</a:t>
            </a:r>
            <a:endParaRPr lang="en-GB" sz="900" b="0" i="0" dirty="0">
              <a:solidFill>
                <a:srgbClr val="303030"/>
              </a:solidFill>
              <a:effectLst/>
              <a:latin typeface="Twinkl Cursive Unlooped" panose="02000000000000000000" pitchFamily="2" charset="0"/>
            </a:endParaRPr>
          </a:p>
        </p:txBody>
      </p:sp>
      <p:sp>
        <p:nvSpPr>
          <p:cNvPr id="66" name="TextBox 65">
            <a:extLst>
              <a:ext uri="{FF2B5EF4-FFF2-40B4-BE49-F238E27FC236}">
                <a16:creationId xmlns:a16="http://schemas.microsoft.com/office/drawing/2014/main" id="{59D6C909-1515-4418-8578-745C1C914BE1}"/>
              </a:ext>
            </a:extLst>
          </p:cNvPr>
          <p:cNvSpPr txBox="1"/>
          <p:nvPr/>
        </p:nvSpPr>
        <p:spPr>
          <a:xfrm>
            <a:off x="5682595" y="4733768"/>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61" name="TextBox 60">
            <a:extLst>
              <a:ext uri="{FF2B5EF4-FFF2-40B4-BE49-F238E27FC236}">
                <a16:creationId xmlns:a16="http://schemas.microsoft.com/office/drawing/2014/main" id="{737A99DE-43E6-45ED-8D6F-DB7F646B603C}"/>
              </a:ext>
            </a:extLst>
          </p:cNvPr>
          <p:cNvSpPr txBox="1"/>
          <p:nvPr/>
        </p:nvSpPr>
        <p:spPr>
          <a:xfrm>
            <a:off x="5450681" y="2429675"/>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PAINTING/DRAWING</a:t>
            </a:r>
          </a:p>
        </p:txBody>
      </p:sp>
      <p:sp>
        <p:nvSpPr>
          <p:cNvPr id="67" name="object 19">
            <a:extLst>
              <a:ext uri="{FF2B5EF4-FFF2-40B4-BE49-F238E27FC236}">
                <a16:creationId xmlns:a16="http://schemas.microsoft.com/office/drawing/2014/main" id="{0DC3BBF7-EE60-4E24-B2ED-C4D2FCF2BD26}"/>
              </a:ext>
            </a:extLst>
          </p:cNvPr>
          <p:cNvSpPr txBox="1"/>
          <p:nvPr/>
        </p:nvSpPr>
        <p:spPr>
          <a:xfrm>
            <a:off x="1079987" y="3879810"/>
            <a:ext cx="3032144" cy="10470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the styles and techniques in my own artwork</a:t>
            </a:r>
            <a:r>
              <a:rPr lang="en-GB" sz="1050" b="1" u="sng" spc="5" dirty="0">
                <a:latin typeface="Twinkl Cursive Unlooped" panose="02000000000000000000" pitchFamily="2" charset="0"/>
                <a:cs typeface="Calibri"/>
              </a:rPr>
              <a:t>?</a:t>
            </a: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own still life art in the style of one of the artists studied.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Choose appropriate tools and techniques.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8" name="TextBox 67">
            <a:extLst>
              <a:ext uri="{FF2B5EF4-FFF2-40B4-BE49-F238E27FC236}">
                <a16:creationId xmlns:a16="http://schemas.microsoft.com/office/drawing/2014/main" id="{F243FD70-D788-4B9D-A5BD-BF37B5ABA846}"/>
              </a:ext>
            </a:extLst>
          </p:cNvPr>
          <p:cNvSpPr txBox="1"/>
          <p:nvPr/>
        </p:nvSpPr>
        <p:spPr>
          <a:xfrm>
            <a:off x="1598264" y="3659320"/>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PAINTING/DRAWING</a:t>
            </a:r>
          </a:p>
        </p:txBody>
      </p:sp>
    </p:spTree>
    <p:extLst>
      <p:ext uri="{BB962C8B-B14F-4D97-AF65-F5344CB8AC3E}">
        <p14:creationId xmlns:p14="http://schemas.microsoft.com/office/powerpoint/2010/main" val="2306571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2603277"/>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know the primary colours and some children will know the secondary colours. </a:t>
            </a:r>
            <a:endParaRPr lang="en-GB" sz="1100" dirty="0">
              <a:latin typeface="Twinkl Cursive Unlooped" panose="02000000000000000000" pitchFamily="2" charset="0"/>
            </a:endParaRP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shared their creations with others, explaining their intentions and the techniques they used.</a:t>
            </a:r>
          </a:p>
          <a:p>
            <a:pPr marL="12700" marR="5080" indent="5080" algn="ctr">
              <a:lnSpc>
                <a:spcPct val="100099"/>
              </a:lnSpc>
              <a:spcBef>
                <a:spcPts val="100"/>
              </a:spcBef>
            </a:pPr>
            <a:endParaRPr lang="en-GB" sz="1100" dirty="0">
              <a:latin typeface="Twinkl Cursive Unlooped" panose="02000000000000000000" pitchFamily="2" charset="0"/>
            </a:endParaRPr>
          </a:p>
          <a:p>
            <a:pPr marL="12700" marR="5080" indent="5080" algn="ctr">
              <a:lnSpc>
                <a:spcPct val="100099"/>
              </a:lnSpc>
              <a:spcBef>
                <a:spcPts val="100"/>
              </a:spcBef>
            </a:pPr>
            <a:r>
              <a:rPr lang="en-GB" sz="1100" dirty="0">
                <a:latin typeface="Twinkl Cursive Unlooped" panose="02000000000000000000" pitchFamily="2" charset="0"/>
              </a:rPr>
              <a:t>They will have discussed similarities and differences in their own and others’ work.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Year 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3090783"/>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a:t>
            </a:r>
            <a:r>
              <a:rPr lang="en-GB" sz="1100" spc="-10" dirty="0">
                <a:latin typeface="Twinkl Cursive Unlooped" panose="02000000000000000000" pitchFamily="2" charset="0"/>
                <a:cs typeface="Calibri" panose="020F0502020204030204" pitchFamily="34" charset="0"/>
              </a:rPr>
              <a:t>k</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now that line is the most basic element of drawing and can be used to create outlines, contour lines to make images three-dimensional.</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lvl="0">
              <a:lnSpc>
                <a:spcPct val="107000"/>
              </a:lnSpc>
              <a:spcAft>
                <a:spcPts val="800"/>
              </a:spcAft>
            </a:pPr>
            <a:endParaRPr lang="en-GB" sz="1100" dirty="0">
              <a:latin typeface="Twinkl Cursive Unlooped" panose="02000000000000000000" pitchFamily="2" charset="0"/>
            </a:endParaRPr>
          </a:p>
          <a:p>
            <a:pPr lvl="0" algn="ctr">
              <a:lnSpc>
                <a:spcPct val="107000"/>
              </a:lnSpc>
              <a:spcAft>
                <a:spcPts val="800"/>
              </a:spcAft>
              <a:buClr>
                <a:srgbClr val="000000"/>
              </a:buClr>
            </a:pPr>
            <a:r>
              <a:rPr lang="en-GB" sz="1100" dirty="0">
                <a:latin typeface="Twinkl Cursive Unlooped" panose="02000000000000000000" pitchFamily="2" charset="0"/>
              </a:rPr>
              <a:t>They will </a:t>
            </a:r>
            <a:r>
              <a:rPr lang="en-GB" sz="1100" dirty="0">
                <a:latin typeface="Twinkl Cursive Unlooped" panose="02000000000000000000" pitchFamily="2" charset="0"/>
                <a:cs typeface="Calibri" panose="020F0502020204030204" pitchFamily="34" charset="0"/>
              </a:rPr>
              <a:t>learn</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 that the surface textures created by different materials can help suggest form in two-dimensional art work. </a:t>
            </a: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2</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800600" y="428058"/>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Still Life</a:t>
            </a:r>
          </a:p>
        </p:txBody>
      </p:sp>
      <p:sp>
        <p:nvSpPr>
          <p:cNvPr id="25" name="object 31">
            <a:extLst>
              <a:ext uri="{FF2B5EF4-FFF2-40B4-BE49-F238E27FC236}">
                <a16:creationId xmlns:a16="http://schemas.microsoft.com/office/drawing/2014/main" id="{B7780616-5C1F-475C-AF4F-D70C0A167E40}"/>
              </a:ext>
            </a:extLst>
          </p:cNvPr>
          <p:cNvSpPr txBox="1"/>
          <p:nvPr/>
        </p:nvSpPr>
        <p:spPr>
          <a:xfrm>
            <a:off x="5076534" y="2150478"/>
            <a:ext cx="2039058" cy="275844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Still Life</a:t>
            </a:r>
          </a:p>
          <a:p>
            <a:pPr marL="12700" marR="5080"/>
            <a:r>
              <a:rPr lang="en-GB" sz="1100" b="0" i="0" dirty="0">
                <a:solidFill>
                  <a:srgbClr val="303030"/>
                </a:solidFill>
                <a:effectLst/>
                <a:latin typeface="Twinkl Cursive Unlooped" panose="02000000000000000000" pitchFamily="2" charset="0"/>
              </a:rPr>
              <a:t>This project teaches children about the work of significant still life artists and still life techniques. They explore a wide variety of still life artworks and learn about the use of colour and composition. They create still life arrangements and artwork.</a:t>
            </a:r>
          </a:p>
          <a:p>
            <a:pPr marL="12700" marR="5080"/>
            <a:endParaRPr lang="en-GB" sz="1100" u="sng"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Artists</a:t>
            </a:r>
          </a:p>
          <a:p>
            <a:pPr marL="12700" marR="5080"/>
            <a:r>
              <a:rPr lang="en-GB" sz="1100" dirty="0">
                <a:solidFill>
                  <a:srgbClr val="303030"/>
                </a:solidFill>
                <a:latin typeface="Twinkl Cursive Unlooped" panose="02000000000000000000" pitchFamily="2" charset="0"/>
              </a:rPr>
              <a:t>Roy Lichtenstein</a:t>
            </a:r>
          </a:p>
          <a:p>
            <a:pPr marL="12700" marR="5080"/>
            <a:r>
              <a:rPr lang="en-GB" sz="1100" dirty="0">
                <a:solidFill>
                  <a:srgbClr val="303030"/>
                </a:solidFill>
                <a:latin typeface="Twinkl Cursive Unlooped" panose="02000000000000000000" pitchFamily="2" charset="0"/>
              </a:rPr>
              <a:t>Georges Braque</a:t>
            </a:r>
          </a:p>
          <a:p>
            <a:pPr marL="12700" marR="5080"/>
            <a:r>
              <a:rPr lang="en-GB" sz="1100" dirty="0">
                <a:solidFill>
                  <a:srgbClr val="303030"/>
                </a:solidFill>
                <a:latin typeface="Twinkl Cursive Unlooped" panose="02000000000000000000" pitchFamily="2" charset="0"/>
              </a:rPr>
              <a:t>Paul Cezanne</a:t>
            </a:r>
            <a:endParaRPr sz="1100" dirty="0">
              <a:latin typeface="Twinkl Cursive Unlooped" panose="02000000000000000000" pitchFamily="2" charset="0"/>
              <a:cs typeface="Arial"/>
            </a:endParaRPr>
          </a:p>
        </p:txBody>
      </p:sp>
      <p:sp>
        <p:nvSpPr>
          <p:cNvPr id="29" name="TextBox 28">
            <a:extLst>
              <a:ext uri="{FF2B5EF4-FFF2-40B4-BE49-F238E27FC236}">
                <a16:creationId xmlns:a16="http://schemas.microsoft.com/office/drawing/2014/main" id="{8D6BBD3A-F810-4920-8122-F1E21F0254C7}"/>
              </a:ext>
            </a:extLst>
          </p:cNvPr>
          <p:cNvSpPr txBox="1"/>
          <p:nvPr/>
        </p:nvSpPr>
        <p:spPr>
          <a:xfrm>
            <a:off x="3135529" y="2982912"/>
            <a:ext cx="1350279" cy="2123658"/>
          </a:xfrm>
          <a:prstGeom prst="rect">
            <a:avLst/>
          </a:prstGeom>
          <a:noFill/>
        </p:spPr>
        <p:txBody>
          <a:bodyPr wrap="square">
            <a:spAutoFit/>
          </a:bodyPr>
          <a:lstStyle/>
          <a:p>
            <a:pPr algn="ctr"/>
            <a:r>
              <a:rPr lang="en-GB" sz="1100" dirty="0">
                <a:latin typeface="Twinkl Cursive Unlooped" panose="02000000000000000000" pitchFamily="2" charset="0"/>
                <a:ea typeface="Calibri" panose="020F0502020204030204" pitchFamily="34" charset="0"/>
              </a:rPr>
              <a:t>Children have been learning to d</a:t>
            </a:r>
            <a:r>
              <a:rPr lang="en-GB" sz="1100" dirty="0">
                <a:effectLst/>
                <a:latin typeface="Twinkl Cursive Unlooped" panose="02000000000000000000" pitchFamily="2" charset="0"/>
                <a:ea typeface="Calibri" panose="020F0502020204030204" pitchFamily="34" charset="0"/>
              </a:rPr>
              <a:t>raw or paint a place and faces from imagination or observation</a:t>
            </a:r>
          </a:p>
          <a:p>
            <a:pPr algn="ctr"/>
            <a:endParaRPr lang="en-GB" sz="1100" dirty="0">
              <a:latin typeface="Twinkl Cursive Unlooped" panose="02000000000000000000" pitchFamily="2" charset="0"/>
            </a:endParaRPr>
          </a:p>
          <a:p>
            <a:pPr algn="ctr"/>
            <a:r>
              <a:rPr lang="en-GB" sz="1100" dirty="0">
                <a:latin typeface="Twinkl Cursive Unlooped" panose="02000000000000000000" pitchFamily="2" charset="0"/>
              </a:rPr>
              <a:t>They have identified and used paints in primary and secondary colours. </a:t>
            </a:r>
          </a:p>
        </p:txBody>
      </p:sp>
      <p:sp>
        <p:nvSpPr>
          <p:cNvPr id="30" name="object 18">
            <a:extLst>
              <a:ext uri="{FF2B5EF4-FFF2-40B4-BE49-F238E27FC236}">
                <a16:creationId xmlns:a16="http://schemas.microsoft.com/office/drawing/2014/main" id="{63AEE042-08EE-4971-8DCE-4FEB29322870}"/>
              </a:ext>
            </a:extLst>
          </p:cNvPr>
          <p:cNvSpPr txBox="1"/>
          <p:nvPr/>
        </p:nvSpPr>
        <p:spPr>
          <a:xfrm>
            <a:off x="7636383" y="2837997"/>
            <a:ext cx="1740535" cy="2468496"/>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L</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use warm and cool colours and use tints and shades in their own artwork.  </a:t>
            </a:r>
          </a:p>
          <a:p>
            <a:pPr lvl="0">
              <a:lnSpc>
                <a:spcPct val="107000"/>
              </a:lnSpc>
              <a:spcAft>
                <a:spcPts val="800"/>
              </a:spcAft>
            </a:pPr>
            <a:endParaRPr lang="en-GB" sz="1100" dirty="0">
              <a:latin typeface="Twinkl Cursive Unlooped" panose="02000000000000000000" pitchFamily="2" charset="0"/>
            </a:endParaRPr>
          </a:p>
          <a:p>
            <a:pPr lvl="0" algn="ctr">
              <a:lnSpc>
                <a:spcPct val="107000"/>
              </a:lnSpc>
            </a:pPr>
            <a:r>
              <a:rPr lang="en-GB" sz="1100" dirty="0">
                <a:latin typeface="Twinkl Cursive Unlooped" panose="02000000000000000000" pitchFamily="2" charset="0"/>
              </a:rPr>
              <a:t>They will apply learning from Year 1 and 2 to create landscapes that include people and objects. </a:t>
            </a:r>
            <a:endParaRPr lang="en-GB" sz="1100" dirty="0">
              <a:effectLst/>
              <a:latin typeface="Twinkl Cursive Unlooped" panose="02000000000000000000" pitchFamily="2" charset="0"/>
              <a:ea typeface="Calibri" panose="020F0502020204030204" pitchFamily="34" charset="0"/>
              <a:cs typeface="Calibri" panose="020F0502020204030204" pitchFamily="34" charset="0"/>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621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794487107"/>
              </p:ext>
            </p:extLst>
          </p:nvPr>
        </p:nvGraphicFramePr>
        <p:xfrm>
          <a:off x="3276600" y="1379193"/>
          <a:ext cx="5105400" cy="3360546"/>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Still life</a:t>
                      </a:r>
                    </a:p>
                  </a:txBody>
                  <a:tcPr/>
                </a:tc>
                <a:tc>
                  <a:txBody>
                    <a:bodyPr/>
                    <a:lstStyle/>
                    <a:p>
                      <a:r>
                        <a:rPr lang="en-GB" sz="1400" b="0" dirty="0">
                          <a:latin typeface="Twinkl Cursive Unlooped" panose="02000000000000000000" pitchFamily="2" charset="0"/>
                        </a:rPr>
                        <a:t>Theme</a:t>
                      </a:r>
                    </a:p>
                  </a:txBody>
                  <a:tcPr/>
                </a:tc>
                <a:tc>
                  <a:txBody>
                    <a:bodyPr/>
                    <a:lstStyle/>
                    <a:p>
                      <a:r>
                        <a:rPr lang="en-GB" sz="1400" b="0" dirty="0">
                          <a:latin typeface="Twinkl Cursive Unlooped" panose="02000000000000000000" pitchFamily="2" charset="0"/>
                        </a:rPr>
                        <a:t>Cubism</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Compare</a:t>
                      </a:r>
                    </a:p>
                  </a:txBody>
                  <a:tcPr/>
                </a:tc>
                <a:tc>
                  <a:txBody>
                    <a:bodyPr/>
                    <a:lstStyle/>
                    <a:p>
                      <a:r>
                        <a:rPr lang="en-GB" sz="1400" dirty="0">
                          <a:latin typeface="Twinkl Cursive Unlooped" panose="02000000000000000000" pitchFamily="2" charset="0"/>
                        </a:rPr>
                        <a:t>Composition </a:t>
                      </a:r>
                    </a:p>
                  </a:txBody>
                  <a:tcPr/>
                </a:tc>
                <a:tc>
                  <a:txBody>
                    <a:bodyPr/>
                    <a:lstStyle/>
                    <a:p>
                      <a:r>
                        <a:rPr lang="en-GB" sz="1400" dirty="0">
                          <a:latin typeface="Twinkl Cursive Unlooped" panose="02000000000000000000" pitchFamily="2" charset="0"/>
                        </a:rPr>
                        <a:t>Pop Art</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Similar</a:t>
                      </a:r>
                    </a:p>
                  </a:txBody>
                  <a:tcPr/>
                </a:tc>
                <a:tc>
                  <a:txBody>
                    <a:bodyPr/>
                    <a:lstStyle/>
                    <a:p>
                      <a:r>
                        <a:rPr lang="en-GB" sz="1400" dirty="0">
                          <a:latin typeface="Twinkl Cursive Unlooped" panose="02000000000000000000" pitchFamily="2" charset="0"/>
                        </a:rPr>
                        <a:t>Style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Different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Technique </a:t>
                      </a:r>
                    </a:p>
                  </a:txBody>
                  <a:tcPr/>
                </a:tc>
                <a:tc>
                  <a:txBody>
                    <a:bodyPr/>
                    <a:lstStyle/>
                    <a:p>
                      <a:r>
                        <a:rPr lang="en-GB" sz="1400" dirty="0">
                          <a:latin typeface="Twinkl Cursive Unlooped" panose="02000000000000000000" pitchFamily="2" charset="0"/>
                        </a:rPr>
                        <a:t>Paul Cezanne</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Colour</a:t>
                      </a:r>
                    </a:p>
                  </a:txBody>
                  <a:tcPr/>
                </a:tc>
                <a:tc>
                  <a:txBody>
                    <a:bodyPr/>
                    <a:lstStyle/>
                    <a:p>
                      <a:r>
                        <a:rPr lang="en-GB" sz="1400" dirty="0">
                          <a:latin typeface="Twinkl Cursive Unlooped" panose="02000000000000000000" pitchFamily="2" charset="0"/>
                        </a:rPr>
                        <a:t>Tools</a:t>
                      </a:r>
                    </a:p>
                  </a:txBody>
                  <a:tcPr/>
                </a:tc>
                <a:tc>
                  <a:txBody>
                    <a:bodyPr/>
                    <a:lstStyle/>
                    <a:p>
                      <a:r>
                        <a:rPr lang="en-GB" sz="1400" dirty="0">
                          <a:latin typeface="Twinkl Cursive Unlooped" panose="02000000000000000000" pitchFamily="2" charset="0"/>
                        </a:rPr>
                        <a:t>Roy Lichtenstein</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Hue</a:t>
                      </a:r>
                    </a:p>
                  </a:txBody>
                  <a:tcPr/>
                </a:tc>
                <a:tc>
                  <a:txBody>
                    <a:bodyPr/>
                    <a:lstStyle/>
                    <a:p>
                      <a:r>
                        <a:rPr lang="en-GB" sz="1400" dirty="0">
                          <a:latin typeface="Twinkl Cursive Unlooped" panose="02000000000000000000" pitchFamily="2" charset="0"/>
                        </a:rPr>
                        <a:t>Medium </a:t>
                      </a:r>
                    </a:p>
                  </a:txBody>
                  <a:tcPr/>
                </a:tc>
                <a:tc>
                  <a:txBody>
                    <a:bodyPr/>
                    <a:lstStyle/>
                    <a:p>
                      <a:r>
                        <a:rPr lang="en-GB" sz="1400" dirty="0">
                          <a:latin typeface="Twinkl Cursive Unlooped" panose="02000000000000000000" pitchFamily="2" charset="0"/>
                        </a:rPr>
                        <a:t>Georges Braque</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Shape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Texture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47100037"/>
                  </a:ext>
                </a:extLst>
              </a:tr>
              <a:tr h="373394">
                <a:tc>
                  <a:txBody>
                    <a:bodyPr/>
                    <a:lstStyle/>
                    <a:p>
                      <a:r>
                        <a:rPr lang="en-GB" sz="1400" dirty="0">
                          <a:latin typeface="Twinkl Cursive Unlooped" panose="02000000000000000000" pitchFamily="2" charset="0"/>
                        </a:rPr>
                        <a:t>Pattern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4648200" y="560905"/>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Still Life</a:t>
            </a:r>
          </a:p>
        </p:txBody>
      </p:sp>
    </p:spTree>
    <p:extLst>
      <p:ext uri="{BB962C8B-B14F-4D97-AF65-F5344CB8AC3E}">
        <p14:creationId xmlns:p14="http://schemas.microsoft.com/office/powerpoint/2010/main" val="2659282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258371"/>
            <a:ext cx="4168848" cy="182928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0677" y="586765"/>
            <a:ext cx="3500960" cy="142154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was the role of portraits in History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h</a:t>
            </a:r>
            <a:r>
              <a:rPr lang="en-GB" sz="900" b="0" i="0" dirty="0">
                <a:solidFill>
                  <a:srgbClr val="303030"/>
                </a:solidFill>
                <a:effectLst/>
                <a:latin typeface="Twinkl Cursive Unlooped" panose="02000000000000000000" pitchFamily="2" charset="0"/>
              </a:rPr>
              <a:t>istorical portraits were the only way people could represent themselves to others before cameras were invented. They usually showed the monarch’s power or personality rather than showing what they looked like in real life.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Hans Holbein was a significant portrait artist of the Tudor period.</a:t>
            </a: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385784" y="2110760"/>
            <a:ext cx="3752938" cy="1862189"/>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5583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Portraits and Poses</a:t>
            </a:r>
          </a:p>
          <a:p>
            <a:pPr marL="12700" marR="5080"/>
            <a:r>
              <a:rPr lang="en-GB" sz="1100" b="0" i="0" dirty="0">
                <a:solidFill>
                  <a:srgbClr val="303030"/>
                </a:solidFill>
                <a:effectLst/>
                <a:latin typeface="Twinkl Cursive Unlooped" panose="02000000000000000000" pitchFamily="2" charset="0"/>
              </a:rPr>
              <a:t>This project teaches children about portraiture. They analyse the portraits of Tudor monarchs and compare Tudor portraits and selfies today. They use photo editing software to create royal portraits</a:t>
            </a:r>
            <a:r>
              <a:rPr lang="en-GB" sz="1100" b="0" i="0" dirty="0">
                <a:solidFill>
                  <a:srgbClr val="303030"/>
                </a:solidFill>
                <a:effectLst/>
                <a:latin typeface="Lato" panose="020F0502020204030203" pitchFamily="34" charset="0"/>
              </a:rPr>
              <a:t>.</a:t>
            </a:r>
          </a:p>
          <a:p>
            <a:pPr marL="12700" marR="5080"/>
            <a:endParaRPr lang="en-GB" sz="1100" u="sng"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Artists</a:t>
            </a:r>
          </a:p>
          <a:p>
            <a:pPr marL="12700" marR="5080"/>
            <a:r>
              <a:rPr lang="en-GB" sz="1100" dirty="0">
                <a:solidFill>
                  <a:srgbClr val="303030"/>
                </a:solidFill>
                <a:latin typeface="Twinkl Cursive Unlooped" panose="02000000000000000000" pitchFamily="2" charset="0"/>
              </a:rPr>
              <a:t>Hans Holbein </a:t>
            </a:r>
          </a:p>
          <a:p>
            <a:pPr marL="12700" marR="5080"/>
            <a:r>
              <a:rPr lang="en-GB" sz="1100" dirty="0">
                <a:solidFill>
                  <a:srgbClr val="303030"/>
                </a:solidFill>
                <a:latin typeface="Twinkl Cursive Unlooped" panose="02000000000000000000" pitchFamily="2" charset="0"/>
                <a:cs typeface="Arial"/>
              </a:rPr>
              <a:t>Calvin Hollywood</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Flower head</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59" y="254724"/>
            <a:ext cx="4015619" cy="1714952"/>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18501" y="2272412"/>
            <a:ext cx="3834899" cy="175361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45673" y="3500904"/>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7407100" y="564919"/>
            <a:ext cx="3222726" cy="110863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techniques can I use to create a sketch of a person from History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800" dirty="0">
                <a:solidFill>
                  <a:srgbClr val="303030"/>
                </a:solidFill>
                <a:latin typeface="Twinkl Cursive Unlooped" panose="02000000000000000000" pitchFamily="2" charset="0"/>
              </a:rPr>
              <a:t>Know that a </a:t>
            </a:r>
            <a:r>
              <a:rPr lang="en-GB" sz="800" b="0" i="0" dirty="0">
                <a:solidFill>
                  <a:srgbClr val="303030"/>
                </a:solidFill>
                <a:effectLst/>
                <a:latin typeface="Twinkl Cursive Unlooped" panose="02000000000000000000" pitchFamily="2" charset="0"/>
              </a:rPr>
              <a:t>quick sketch should focus on capturing the visual elements including colour, shape, form, texture and pattern.</a:t>
            </a:r>
          </a:p>
          <a:p>
            <a:pPr algn="l">
              <a:buFont typeface="Arial" panose="020B0604020202020204" pitchFamily="34" charset="0"/>
              <a:buChar char="•"/>
            </a:pPr>
            <a:r>
              <a:rPr lang="en-GB" sz="800" dirty="0">
                <a:solidFill>
                  <a:srgbClr val="303030"/>
                </a:solidFill>
                <a:latin typeface="Twinkl Cursive Unlooped" panose="02000000000000000000" pitchFamily="2" charset="0"/>
              </a:rPr>
              <a:t>Know that t</a:t>
            </a:r>
            <a:r>
              <a:rPr lang="en-GB" sz="800" b="0" i="0" dirty="0">
                <a:solidFill>
                  <a:srgbClr val="303030"/>
                </a:solidFill>
                <a:effectLst/>
                <a:latin typeface="Twinkl Cursive Unlooped" panose="02000000000000000000" pitchFamily="2" charset="0"/>
              </a:rPr>
              <a:t>he aim of a sketch to capture the overall shape and form of a figure and not the finer details such as face and features.</a:t>
            </a:r>
          </a:p>
          <a:p>
            <a:pPr algn="l">
              <a:buFont typeface="Arial" panose="020B0604020202020204" pitchFamily="34" charset="0"/>
              <a:buChar char="•"/>
            </a:pPr>
            <a:r>
              <a:rPr lang="en-GB" sz="800" dirty="0">
                <a:solidFill>
                  <a:srgbClr val="303030"/>
                </a:solidFill>
                <a:latin typeface="Twinkl Cursive Unlooped" panose="02000000000000000000" pitchFamily="2" charset="0"/>
              </a:rPr>
              <a:t>Create a simple sketch to explore and develop ideas. </a:t>
            </a:r>
            <a:endParaRPr lang="en-GB" sz="800" b="0" i="0" dirty="0">
              <a:solidFill>
                <a:srgbClr val="303030"/>
              </a:solidFill>
              <a:effectLst/>
              <a:latin typeface="Twinkl Cursive Unlooped" panose="02000000000000000000" pitchFamily="2"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648275" y="399403"/>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463552" y="356879"/>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a:t>
            </a:r>
          </a:p>
        </p:txBody>
      </p:sp>
      <p:sp>
        <p:nvSpPr>
          <p:cNvPr id="50" name="object 19">
            <a:extLst>
              <a:ext uri="{FF2B5EF4-FFF2-40B4-BE49-F238E27FC236}">
                <a16:creationId xmlns:a16="http://schemas.microsoft.com/office/drawing/2014/main" id="{994B6526-3EC8-4719-B226-C9B36AE993FC}"/>
              </a:ext>
            </a:extLst>
          </p:cNvPr>
          <p:cNvSpPr txBox="1"/>
          <p:nvPr/>
        </p:nvSpPr>
        <p:spPr>
          <a:xfrm>
            <a:off x="4805366" y="2635189"/>
            <a:ext cx="3032144"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are portraits less common now</a:t>
            </a:r>
            <a:r>
              <a:rPr lang="en-GB" sz="1050" b="1" u="sng" spc="5" dirty="0">
                <a:latin typeface="Twinkl Cursive Unlooped" panose="02000000000000000000" pitchFamily="2" charset="0"/>
                <a:cs typeface="Calibri"/>
              </a:rPr>
              <a:t>?</a:t>
            </a: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in the modern day it is much easier to represent and share images of people.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Analyse the work of photo editor, Calvin Hollywood.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Children take a photograph of a person in a strong, positive posture and </a:t>
            </a:r>
            <a:r>
              <a:rPr lang="en-GB" sz="900" b="0" i="0" dirty="0">
                <a:solidFill>
                  <a:srgbClr val="303030"/>
                </a:solidFill>
                <a:effectLst/>
                <a:latin typeface="Twinkl Cursive Unlooped" panose="02000000000000000000" pitchFamily="2" charset="0"/>
              </a:rPr>
              <a:t>save the image ready to edit. </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3" name="object 19">
            <a:extLst>
              <a:ext uri="{FF2B5EF4-FFF2-40B4-BE49-F238E27FC236}">
                <a16:creationId xmlns:a16="http://schemas.microsoft.com/office/drawing/2014/main" id="{7C9090A0-B33E-47D2-B658-216E082E1D7E}"/>
              </a:ext>
            </a:extLst>
          </p:cNvPr>
          <p:cNvSpPr txBox="1"/>
          <p:nvPr/>
        </p:nvSpPr>
        <p:spPr>
          <a:xfrm>
            <a:off x="4771400" y="4984591"/>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Analyse and evaluate their own and others' work using artistic vocabulary.</a:t>
            </a:r>
          </a:p>
        </p:txBody>
      </p:sp>
      <p:sp>
        <p:nvSpPr>
          <p:cNvPr id="66" name="TextBox 65">
            <a:extLst>
              <a:ext uri="{FF2B5EF4-FFF2-40B4-BE49-F238E27FC236}">
                <a16:creationId xmlns:a16="http://schemas.microsoft.com/office/drawing/2014/main" id="{59D6C909-1515-4418-8578-745C1C914BE1}"/>
              </a:ext>
            </a:extLst>
          </p:cNvPr>
          <p:cNvSpPr txBox="1"/>
          <p:nvPr/>
        </p:nvSpPr>
        <p:spPr>
          <a:xfrm>
            <a:off x="5682595" y="4733768"/>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61" name="TextBox 60">
            <a:extLst>
              <a:ext uri="{FF2B5EF4-FFF2-40B4-BE49-F238E27FC236}">
                <a16:creationId xmlns:a16="http://schemas.microsoft.com/office/drawing/2014/main" id="{737A99DE-43E6-45ED-8D6F-DB7F646B603C}"/>
              </a:ext>
            </a:extLst>
          </p:cNvPr>
          <p:cNvSpPr txBox="1"/>
          <p:nvPr/>
        </p:nvSpPr>
        <p:spPr>
          <a:xfrm>
            <a:off x="5450681" y="2429675"/>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DIGITAL ART</a:t>
            </a:r>
          </a:p>
        </p:txBody>
      </p:sp>
      <p:sp>
        <p:nvSpPr>
          <p:cNvPr id="67" name="object 19">
            <a:extLst>
              <a:ext uri="{FF2B5EF4-FFF2-40B4-BE49-F238E27FC236}">
                <a16:creationId xmlns:a16="http://schemas.microsoft.com/office/drawing/2014/main" id="{0DC3BBF7-EE60-4E24-B2ED-C4D2FCF2BD26}"/>
              </a:ext>
            </a:extLst>
          </p:cNvPr>
          <p:cNvSpPr txBox="1"/>
          <p:nvPr/>
        </p:nvSpPr>
        <p:spPr>
          <a:xfrm>
            <a:off x="1032308" y="3795381"/>
            <a:ext cx="3032144" cy="118558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the styles and techniques in my own artwork</a:t>
            </a:r>
            <a:r>
              <a:rPr lang="en-GB" sz="1050" b="1" u="sng" spc="5" dirty="0">
                <a:latin typeface="Twinkl Cursive Unlooped" panose="02000000000000000000" pitchFamily="2" charset="0"/>
                <a:cs typeface="Calibri"/>
              </a:rPr>
              <a:t>?</a:t>
            </a: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regal portrait by editing their photograph using software to add details.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 portrait can show physical appearance but can also show character, mood and interests.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8" name="TextBox 67">
            <a:extLst>
              <a:ext uri="{FF2B5EF4-FFF2-40B4-BE49-F238E27FC236}">
                <a16:creationId xmlns:a16="http://schemas.microsoft.com/office/drawing/2014/main" id="{F243FD70-D788-4B9D-A5BD-BF37B5ABA846}"/>
              </a:ext>
            </a:extLst>
          </p:cNvPr>
          <p:cNvSpPr txBox="1"/>
          <p:nvPr/>
        </p:nvSpPr>
        <p:spPr>
          <a:xfrm>
            <a:off x="1862089" y="3585690"/>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DIGITAL ART</a:t>
            </a:r>
          </a:p>
        </p:txBody>
      </p:sp>
      <p:sp>
        <p:nvSpPr>
          <p:cNvPr id="51" name="TextBox 50">
            <a:extLst>
              <a:ext uri="{FF2B5EF4-FFF2-40B4-BE49-F238E27FC236}">
                <a16:creationId xmlns:a16="http://schemas.microsoft.com/office/drawing/2014/main" id="{4828EA5B-9D25-4BD8-BE51-F7B2A2E35FF6}"/>
              </a:ext>
            </a:extLst>
          </p:cNvPr>
          <p:cNvSpPr txBox="1"/>
          <p:nvPr/>
        </p:nvSpPr>
        <p:spPr>
          <a:xfrm>
            <a:off x="9806365" y="2215104"/>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a:t>
            </a:r>
          </a:p>
        </p:txBody>
      </p:sp>
      <p:sp>
        <p:nvSpPr>
          <p:cNvPr id="62" name="object 19">
            <a:extLst>
              <a:ext uri="{FF2B5EF4-FFF2-40B4-BE49-F238E27FC236}">
                <a16:creationId xmlns:a16="http://schemas.microsoft.com/office/drawing/2014/main" id="{0A247A81-3DC2-4A91-9FBA-2ABEDCF4D6B3}"/>
              </a:ext>
            </a:extLst>
          </p:cNvPr>
          <p:cNvSpPr txBox="1"/>
          <p:nvPr/>
        </p:nvSpPr>
        <p:spPr>
          <a:xfrm>
            <a:off x="8729571" y="2492754"/>
            <a:ext cx="3222726" cy="110863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techniques can I use to create a sketch of a person I know</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800" dirty="0">
                <a:solidFill>
                  <a:srgbClr val="303030"/>
                </a:solidFill>
                <a:latin typeface="Twinkl Cursive Unlooped" panose="02000000000000000000" pitchFamily="2" charset="0"/>
              </a:rPr>
              <a:t>Know that a </a:t>
            </a:r>
            <a:r>
              <a:rPr lang="en-GB" sz="800" b="0" i="0" dirty="0">
                <a:solidFill>
                  <a:srgbClr val="303030"/>
                </a:solidFill>
                <a:effectLst/>
                <a:latin typeface="Twinkl Cursive Unlooped" panose="02000000000000000000" pitchFamily="2" charset="0"/>
              </a:rPr>
              <a:t>quick sketch should focus on capturing the visual elements including colour, shape, form, texture and pattern.</a:t>
            </a:r>
          </a:p>
          <a:p>
            <a:pPr algn="l">
              <a:buFont typeface="Arial" panose="020B0604020202020204" pitchFamily="34" charset="0"/>
              <a:buChar char="•"/>
            </a:pPr>
            <a:r>
              <a:rPr lang="en-GB" sz="800" dirty="0">
                <a:solidFill>
                  <a:srgbClr val="303030"/>
                </a:solidFill>
                <a:latin typeface="Twinkl Cursive Unlooped" panose="02000000000000000000" pitchFamily="2" charset="0"/>
              </a:rPr>
              <a:t>Know that t</a:t>
            </a:r>
            <a:r>
              <a:rPr lang="en-GB" sz="800" b="0" i="0" dirty="0">
                <a:solidFill>
                  <a:srgbClr val="303030"/>
                </a:solidFill>
                <a:effectLst/>
                <a:latin typeface="Twinkl Cursive Unlooped" panose="02000000000000000000" pitchFamily="2" charset="0"/>
              </a:rPr>
              <a:t>he aim of a sketch to capture the overall shape and form of a figure and not the finer details such as face and features.</a:t>
            </a:r>
          </a:p>
          <a:p>
            <a:pPr algn="l">
              <a:buFont typeface="Arial" panose="020B0604020202020204" pitchFamily="34" charset="0"/>
              <a:buChar char="•"/>
            </a:pPr>
            <a:r>
              <a:rPr lang="en-GB" sz="800" dirty="0">
                <a:solidFill>
                  <a:srgbClr val="303030"/>
                </a:solidFill>
                <a:latin typeface="Twinkl Cursive Unlooped" panose="02000000000000000000" pitchFamily="2" charset="0"/>
              </a:rPr>
              <a:t>Create a simple sketch to explore and develop ideas. </a:t>
            </a:r>
            <a:endParaRPr lang="en-GB" sz="8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309434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Year 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667683"/>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28113" y="17857"/>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2</a:t>
            </a:r>
            <a:endParaRPr sz="2400" dirty="0">
              <a:latin typeface="Twinkl Cursive Unlooped" panose="02000000000000000000" pitchFamily="2" charset="0"/>
              <a:cs typeface="Segoe UI"/>
            </a:endParaRPr>
          </a:p>
        </p:txBody>
      </p:sp>
      <p:sp>
        <p:nvSpPr>
          <p:cNvPr id="21" name="object 21"/>
          <p:cNvSpPr txBox="1"/>
          <p:nvPr/>
        </p:nvSpPr>
        <p:spPr>
          <a:xfrm>
            <a:off x="535878" y="3524730"/>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represented different parts of the human body from observations and memory. </a:t>
            </a:r>
            <a:endParaRPr sz="1100" dirty="0">
              <a:latin typeface="Twinkl Cursive Unlooped" panose="02000000000000000000" pitchFamily="2" charset="0"/>
              <a:cs typeface="Segoe UI"/>
            </a:endParaRPr>
          </a:p>
        </p:txBody>
      </p:sp>
      <p:sp>
        <p:nvSpPr>
          <p:cNvPr id="22" name="object 22"/>
          <p:cNvSpPr txBox="1"/>
          <p:nvPr/>
        </p:nvSpPr>
        <p:spPr>
          <a:xfrm>
            <a:off x="663195" y="4445099"/>
            <a:ext cx="1564640" cy="520655"/>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They will have selected appropriate tools to draw with. </a:t>
            </a:r>
            <a:endParaRPr sz="11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495675" y="49190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Portraits and Poses</a:t>
            </a:r>
          </a:p>
        </p:txBody>
      </p:sp>
      <p:sp>
        <p:nvSpPr>
          <p:cNvPr id="25" name="object 31">
            <a:extLst>
              <a:ext uri="{FF2B5EF4-FFF2-40B4-BE49-F238E27FC236}">
                <a16:creationId xmlns:a16="http://schemas.microsoft.com/office/drawing/2014/main" id="{0D9083C1-E2EF-469E-A6C5-CEA12E65F248}"/>
              </a:ext>
            </a:extLst>
          </p:cNvPr>
          <p:cNvSpPr txBox="1"/>
          <p:nvPr/>
        </p:nvSpPr>
        <p:spPr>
          <a:xfrm>
            <a:off x="5119043" y="2277518"/>
            <a:ext cx="2039058" cy="238911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Portraits and Poses</a:t>
            </a:r>
          </a:p>
          <a:p>
            <a:pPr marL="12700" marR="5080"/>
            <a:r>
              <a:rPr lang="en-GB" sz="1100" b="0" i="0" dirty="0">
                <a:solidFill>
                  <a:srgbClr val="303030"/>
                </a:solidFill>
                <a:effectLst/>
                <a:latin typeface="Twinkl Cursive Unlooped" panose="02000000000000000000" pitchFamily="2" charset="0"/>
              </a:rPr>
              <a:t>This project teaches children about portraiture. They analyse the portraits of Tudor monarchs and compare Tudor portraits and selfies today. They use photo editing software to create royal portraits</a:t>
            </a:r>
            <a:r>
              <a:rPr lang="en-GB" sz="1100" b="0" i="0" dirty="0">
                <a:solidFill>
                  <a:srgbClr val="303030"/>
                </a:solidFill>
                <a:effectLst/>
                <a:latin typeface="Lato" panose="020F0502020204030203" pitchFamily="34" charset="0"/>
              </a:rPr>
              <a:t>.</a:t>
            </a:r>
          </a:p>
          <a:p>
            <a:pPr marL="12700" marR="5080"/>
            <a:endParaRPr lang="en-GB" sz="1100" u="sng"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Artists</a:t>
            </a:r>
          </a:p>
          <a:p>
            <a:pPr marL="12700" marR="5080"/>
            <a:r>
              <a:rPr lang="en-GB" sz="1100" dirty="0">
                <a:solidFill>
                  <a:srgbClr val="303030"/>
                </a:solidFill>
                <a:latin typeface="Twinkl Cursive Unlooped" panose="02000000000000000000" pitchFamily="2" charset="0"/>
              </a:rPr>
              <a:t>Hans Holbein </a:t>
            </a:r>
            <a:endParaRPr sz="1100" dirty="0">
              <a:latin typeface="Twinkl Cursive Unlooped" panose="02000000000000000000" pitchFamily="2" charset="0"/>
              <a:cs typeface="Arial"/>
            </a:endParaRPr>
          </a:p>
        </p:txBody>
      </p:sp>
      <p:sp>
        <p:nvSpPr>
          <p:cNvPr id="29" name="object 21">
            <a:extLst>
              <a:ext uri="{FF2B5EF4-FFF2-40B4-BE49-F238E27FC236}">
                <a16:creationId xmlns:a16="http://schemas.microsoft.com/office/drawing/2014/main" id="{05EC3653-EC25-441C-972C-1EB13D0164AB}"/>
              </a:ext>
            </a:extLst>
          </p:cNvPr>
          <p:cNvSpPr txBox="1"/>
          <p:nvPr/>
        </p:nvSpPr>
        <p:spPr>
          <a:xfrm>
            <a:off x="2886138" y="3128192"/>
            <a:ext cx="1819275" cy="1213024"/>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learnt about the concept of a portrait and self-portrait.</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have used collage to create their own portraits.  </a:t>
            </a:r>
            <a:endParaRPr sz="1100" dirty="0">
              <a:latin typeface="Twinkl Cursive Unlooped" panose="02000000000000000000" pitchFamily="2" charset="0"/>
              <a:cs typeface="Segoe UI"/>
            </a:endParaRPr>
          </a:p>
        </p:txBody>
      </p:sp>
      <p:sp>
        <p:nvSpPr>
          <p:cNvPr id="30" name="object 21">
            <a:extLst>
              <a:ext uri="{FF2B5EF4-FFF2-40B4-BE49-F238E27FC236}">
                <a16:creationId xmlns:a16="http://schemas.microsoft.com/office/drawing/2014/main" id="{C05DB51E-57BF-4C7A-8A9B-FD0B7865C391}"/>
              </a:ext>
            </a:extLst>
          </p:cNvPr>
          <p:cNvSpPr txBox="1"/>
          <p:nvPr/>
        </p:nvSpPr>
        <p:spPr>
          <a:xfrm>
            <a:off x="7546403" y="3260491"/>
            <a:ext cx="1819275" cy="1213024"/>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will include full length people in landscape drawings and paintings. </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will create sculptures showing human form. </a:t>
            </a:r>
            <a:endParaRPr sz="1100" dirty="0">
              <a:latin typeface="Twinkl Cursive Unlooped" panose="02000000000000000000" pitchFamily="2" charset="0"/>
              <a:cs typeface="Segoe UI"/>
            </a:endParaRPr>
          </a:p>
        </p:txBody>
      </p:sp>
      <p:sp>
        <p:nvSpPr>
          <p:cNvPr id="31" name="object 21">
            <a:extLst>
              <a:ext uri="{FF2B5EF4-FFF2-40B4-BE49-F238E27FC236}">
                <a16:creationId xmlns:a16="http://schemas.microsoft.com/office/drawing/2014/main" id="{D1C36B63-14D4-4EED-809D-700ABD9C1619}"/>
              </a:ext>
            </a:extLst>
          </p:cNvPr>
          <p:cNvSpPr txBox="1"/>
          <p:nvPr/>
        </p:nvSpPr>
        <p:spPr>
          <a:xfrm>
            <a:off x="9827335" y="3530587"/>
            <a:ext cx="1819275" cy="1883464"/>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will continue to develop their sketching techniques, including cross-hatching and shading. </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will experiment with shape and form in the Year 6 project of distortion and abstraction where they analyse abstract art. </a:t>
            </a:r>
            <a:endParaRPr sz="1100" dirty="0">
              <a:latin typeface="Twinkl Cursive Unlooped" panose="02000000000000000000" pitchFamily="2" charset="0"/>
              <a:cs typeface="Segoe UI"/>
            </a:endParaRPr>
          </a:p>
        </p:txBody>
      </p:sp>
    </p:spTree>
    <p:extLst>
      <p:ext uri="{BB962C8B-B14F-4D97-AF65-F5344CB8AC3E}">
        <p14:creationId xmlns:p14="http://schemas.microsoft.com/office/powerpoint/2010/main" val="2022451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633514613"/>
              </p:ext>
            </p:extLst>
          </p:nvPr>
        </p:nvGraphicFramePr>
        <p:xfrm>
          <a:off x="3276600" y="1379193"/>
          <a:ext cx="5105400" cy="3360546"/>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Portraits</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Digital Art</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Compare</a:t>
                      </a:r>
                    </a:p>
                  </a:txBody>
                  <a:tcPr/>
                </a:tc>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Software </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Similar</a:t>
                      </a:r>
                    </a:p>
                  </a:txBody>
                  <a:tcPr/>
                </a:tc>
                <a:tc>
                  <a:txBody>
                    <a:bodyPr/>
                    <a:lstStyle/>
                    <a:p>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Edit </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Different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Texture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Colour</a:t>
                      </a:r>
                    </a:p>
                  </a:txBody>
                  <a:tcPr/>
                </a:tc>
                <a:tc>
                  <a:txBody>
                    <a:bodyPr/>
                    <a:lstStyle/>
                    <a:p>
                      <a:r>
                        <a:rPr lang="en-GB" sz="1400" dirty="0">
                          <a:latin typeface="Twinkl Cursive Unlooped" panose="02000000000000000000" pitchFamily="2" charset="0"/>
                        </a:rPr>
                        <a:t>Pattern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Purpose</a:t>
                      </a:r>
                    </a:p>
                  </a:txBody>
                  <a:tcPr/>
                </a:tc>
                <a:tc>
                  <a:txBody>
                    <a:bodyPr/>
                    <a:lstStyle/>
                    <a:p>
                      <a:r>
                        <a:rPr lang="en-GB" sz="1400" dirty="0">
                          <a:latin typeface="Twinkl Cursive Unlooped" panose="02000000000000000000" pitchFamily="2" charset="0"/>
                        </a:rPr>
                        <a:t>Figure</a:t>
                      </a:r>
                    </a:p>
                  </a:txBody>
                  <a:tcPr/>
                </a:tc>
                <a:tc>
                  <a:txBody>
                    <a:bodyPr/>
                    <a:lstStyle/>
                    <a:p>
                      <a:r>
                        <a:rPr lang="en-GB" sz="1400" dirty="0">
                          <a:latin typeface="Twinkl Cursive Unlooped" panose="02000000000000000000" pitchFamily="2" charset="0"/>
                        </a:rPr>
                        <a:t>Hans Holbein</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Character</a:t>
                      </a:r>
                    </a:p>
                  </a:txBody>
                  <a:tcPr/>
                </a:tc>
                <a:tc>
                  <a:txBody>
                    <a:bodyPr/>
                    <a:lstStyle/>
                    <a:p>
                      <a:r>
                        <a:rPr lang="en-GB" sz="1400" dirty="0">
                          <a:latin typeface="Twinkl Cursive Unlooped" panose="02000000000000000000" pitchFamily="2" charset="0"/>
                        </a:rPr>
                        <a:t>Face</a:t>
                      </a:r>
                    </a:p>
                  </a:txBody>
                  <a:tcPr/>
                </a:tc>
                <a:tc>
                  <a:txBody>
                    <a:bodyPr/>
                    <a:lstStyle/>
                    <a:p>
                      <a:r>
                        <a:rPr lang="en-GB" sz="1400" dirty="0">
                          <a:latin typeface="Twinkl Cursive Unlooped" panose="02000000000000000000" pitchFamily="2" charset="0"/>
                        </a:rPr>
                        <a:t>Calvin Hollywood</a:t>
                      </a: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Interests</a:t>
                      </a:r>
                    </a:p>
                  </a:txBody>
                  <a:tcPr/>
                </a:tc>
                <a:tc>
                  <a:txBody>
                    <a:bodyPr/>
                    <a:lstStyle/>
                    <a:p>
                      <a:r>
                        <a:rPr lang="en-GB" sz="1400" dirty="0">
                          <a:latin typeface="Twinkl Cursive Unlooped" panose="02000000000000000000" pitchFamily="2" charset="0"/>
                        </a:rPr>
                        <a:t>Features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47100037"/>
                  </a:ext>
                </a:extLst>
              </a:tr>
              <a:tr h="373394">
                <a:tc>
                  <a:txBody>
                    <a:bodyPr/>
                    <a:lstStyle/>
                    <a:p>
                      <a:r>
                        <a:rPr lang="en-GB" sz="1400" dirty="0">
                          <a:latin typeface="Twinkl Cursive Unlooped" panose="02000000000000000000" pitchFamily="2" charset="0"/>
                        </a:rPr>
                        <a:t>Mood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514586" y="562517"/>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Portraits and Poses</a:t>
            </a:r>
          </a:p>
        </p:txBody>
      </p:sp>
    </p:spTree>
    <p:extLst>
      <p:ext uri="{BB962C8B-B14F-4D97-AF65-F5344CB8AC3E}">
        <p14:creationId xmlns:p14="http://schemas.microsoft.com/office/powerpoint/2010/main" val="402339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96498" y="461455"/>
            <a:ext cx="4168848" cy="1494917"/>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58656" y="774412"/>
            <a:ext cx="3500960"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a still life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Discuss different flower’s visual elements.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Make simple sketches of flowers focusing on their shape, form, colour and pattern. </a:t>
            </a:r>
            <a:endParaRPr lang="en-GB" sz="900" b="0" i="0" dirty="0">
              <a:solidFill>
                <a:srgbClr val="303030"/>
              </a:solidFill>
              <a:effectLst/>
              <a:latin typeface="Twinkl Cursive Unlooped" panose="02000000000000000000" pitchFamily="2" charset="0"/>
            </a:endParaRPr>
          </a:p>
        </p:txBody>
      </p:sp>
      <p:grpSp>
        <p:nvGrpSpPr>
          <p:cNvPr id="23" name="object 23"/>
          <p:cNvGrpSpPr/>
          <p:nvPr/>
        </p:nvGrpSpPr>
        <p:grpSpPr>
          <a:xfrm>
            <a:off x="8385784" y="2096286"/>
            <a:ext cx="3752938" cy="187666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4198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Flower Head</a:t>
            </a:r>
          </a:p>
          <a:p>
            <a:pPr marL="12700" marR="5080"/>
            <a:r>
              <a:rPr lang="en-GB" sz="1100" b="0" i="0" dirty="0">
                <a:solidFill>
                  <a:srgbClr val="303030"/>
                </a:solidFill>
                <a:effectLst/>
                <a:latin typeface="Twinkl Cursive Unlooped" panose="02000000000000000000" pitchFamily="2" charset="0"/>
              </a:rPr>
              <a:t>This project teaches children about the visual elements of flowers, including shape, texture, colour, pattern and form. They also explore various artistic methods, including 3-D forms, using paper and clay.</a:t>
            </a:r>
          </a:p>
          <a:p>
            <a:pPr marL="12700" marR="5080"/>
            <a:endParaRPr lang="en-GB" sz="1100" u="sng"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Artists</a:t>
            </a:r>
          </a:p>
          <a:p>
            <a:pPr marL="12700" marR="5080"/>
            <a:r>
              <a:rPr lang="en-GB" sz="1100" dirty="0">
                <a:solidFill>
                  <a:srgbClr val="303030"/>
                </a:solidFill>
                <a:latin typeface="Twinkl Cursive Unlooped" panose="02000000000000000000" pitchFamily="2" charset="0"/>
              </a:rPr>
              <a:t>Yayoi Kusama</a:t>
            </a:r>
          </a:p>
          <a:p>
            <a:pPr marL="12700" marR="5080"/>
            <a:r>
              <a:rPr lang="en-GB" sz="1100" dirty="0">
                <a:solidFill>
                  <a:srgbClr val="303030"/>
                </a:solidFill>
                <a:latin typeface="Twinkl Cursive Unlooped" panose="02000000000000000000" pitchFamily="2" charset="0"/>
              </a:rPr>
              <a:t>Dale Chihuly</a:t>
            </a:r>
          </a:p>
          <a:p>
            <a:pPr marL="12700" marR="5080"/>
            <a:r>
              <a:rPr lang="en-GB" sz="1100" dirty="0">
                <a:solidFill>
                  <a:srgbClr val="303030"/>
                </a:solidFill>
                <a:latin typeface="Twinkl Cursive Unlooped" panose="02000000000000000000" pitchFamily="2" charset="0"/>
                <a:cs typeface="Arial"/>
              </a:rPr>
              <a:t>Takashi Murakami</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3</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6"/>
            <a:ext cx="3779590" cy="157955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06979" y="2486709"/>
            <a:ext cx="3834899" cy="1461055"/>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017735" y="3665726"/>
            <a:ext cx="3945794"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549112" y="4777574"/>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71196" y="685372"/>
            <a:ext cx="3089102" cy="10470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have flowers inspired artists to create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Look at the work of contemporary artists: Dale Chihuly, Takashi Murakami and </a:t>
            </a:r>
            <a:r>
              <a:rPr lang="en-GB" sz="900" b="1" i="1" dirty="0">
                <a:solidFill>
                  <a:srgbClr val="303030"/>
                </a:solidFill>
                <a:latin typeface="Twinkl Cursive Unlooped" panose="02000000000000000000" pitchFamily="2" charset="0"/>
              </a:rPr>
              <a:t>Yayoi Kusama.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similarities and differences </a:t>
            </a:r>
            <a:r>
              <a:rPr lang="en-GB" sz="900" dirty="0">
                <a:solidFill>
                  <a:srgbClr val="303030"/>
                </a:solidFill>
                <a:latin typeface="Twinkl Cursive Unlooped" panose="02000000000000000000" pitchFamily="2" charset="0"/>
              </a:rPr>
              <a:t>between artwork on a common theme. </a:t>
            </a: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719417" y="575896"/>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206472" y="512802"/>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55" name="object 19">
            <a:extLst>
              <a:ext uri="{FF2B5EF4-FFF2-40B4-BE49-F238E27FC236}">
                <a16:creationId xmlns:a16="http://schemas.microsoft.com/office/drawing/2014/main" id="{70AEFC16-FF35-4EEC-A9A1-2A605349980C}"/>
              </a:ext>
            </a:extLst>
          </p:cNvPr>
          <p:cNvSpPr txBox="1"/>
          <p:nvPr/>
        </p:nvSpPr>
        <p:spPr>
          <a:xfrm>
            <a:off x="8885008" y="2553045"/>
            <a:ext cx="2943003"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show form and shape in my own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range of forms, shapes and textures using the properties of different types of paper and other materials.</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774230" y="2267732"/>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12605" y="5150887"/>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Say what they like about their own or others’ work using simple artistic vocabulary</a:t>
            </a:r>
            <a:r>
              <a:rPr lang="en-GB" sz="900" dirty="0">
                <a:solidFill>
                  <a:srgbClr val="303030"/>
                </a:solidFill>
                <a:latin typeface="Twinkl Cursive Unlooped" panose="02000000000000000000" pitchFamily="2" charset="0"/>
              </a:rPr>
              <a:t>.</a:t>
            </a:r>
            <a:endParaRPr lang="en-GB" sz="900" b="0" i="0" dirty="0">
              <a:solidFill>
                <a:srgbClr val="303030"/>
              </a:solidFill>
              <a:effectLst/>
              <a:latin typeface="Twinkl Cursive Unlooped" panose="02000000000000000000" pitchFamily="2" charset="0"/>
            </a:endParaRPr>
          </a:p>
        </p:txBody>
      </p:sp>
      <p:sp>
        <p:nvSpPr>
          <p:cNvPr id="66" name="TextBox 65">
            <a:extLst>
              <a:ext uri="{FF2B5EF4-FFF2-40B4-BE49-F238E27FC236}">
                <a16:creationId xmlns:a16="http://schemas.microsoft.com/office/drawing/2014/main" id="{59D6C909-1515-4418-8578-745C1C914BE1}"/>
              </a:ext>
            </a:extLst>
          </p:cNvPr>
          <p:cNvSpPr txBox="1"/>
          <p:nvPr/>
        </p:nvSpPr>
        <p:spPr>
          <a:xfrm>
            <a:off x="7010252" y="485630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838274" y="2918412"/>
            <a:ext cx="2943003" cy="60850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show texture in my own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range of forms, shapes and textures using the properties of different types of paper and other materials.</a:t>
            </a:r>
          </a:p>
        </p:txBody>
      </p:sp>
      <p:sp>
        <p:nvSpPr>
          <p:cNvPr id="72" name="object 19">
            <a:extLst>
              <a:ext uri="{FF2B5EF4-FFF2-40B4-BE49-F238E27FC236}">
                <a16:creationId xmlns:a16="http://schemas.microsoft.com/office/drawing/2014/main" id="{4B88AC7E-DC59-442A-A372-7A60DC66D849}"/>
              </a:ext>
            </a:extLst>
          </p:cNvPr>
          <p:cNvSpPr txBox="1"/>
          <p:nvPr/>
        </p:nvSpPr>
        <p:spPr>
          <a:xfrm>
            <a:off x="1432791" y="4090728"/>
            <a:ext cx="3274817"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in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Sculpt natural forms from observation, imagination and memory.</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Yayoi Kusama is a Japanese contemporary artist who makes large-scale sculptures of natural forms. Her work is often brightly coloured and highly patterned.</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5743003" y="2604365"/>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477564" y="382562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Tree>
    <p:extLst>
      <p:ext uri="{BB962C8B-B14F-4D97-AF65-F5344CB8AC3E}">
        <p14:creationId xmlns:p14="http://schemas.microsoft.com/office/powerpoint/2010/main" val="340830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667683"/>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28113" y="17857"/>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2</a:t>
            </a:r>
            <a:endParaRPr sz="2400" dirty="0">
              <a:latin typeface="Twinkl Cursive Unlooped" panose="02000000000000000000" pitchFamily="2" charset="0"/>
              <a:cs typeface="Segoe UI"/>
            </a:endParaRPr>
          </a:p>
        </p:txBody>
      </p:sp>
      <p:sp>
        <p:nvSpPr>
          <p:cNvPr id="21" name="object 21"/>
          <p:cNvSpPr txBox="1"/>
          <p:nvPr/>
        </p:nvSpPr>
        <p:spPr>
          <a:xfrm>
            <a:off x="535878" y="3524730"/>
            <a:ext cx="1819275" cy="981615"/>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a:t>
            </a:r>
            <a:r>
              <a:rPr lang="en-GB" sz="1050" spc="30" dirty="0">
                <a:latin typeface="Twinkl Cursive Unlooped" panose="02000000000000000000" pitchFamily="2" charset="0"/>
                <a:cs typeface="Segoe UI"/>
              </a:rPr>
              <a:t>m</a:t>
            </a:r>
            <a:r>
              <a:rPr lang="en-GB" sz="1050" dirty="0">
                <a:effectLst/>
                <a:latin typeface="Twinkl Cursive Unlooped" panose="02000000000000000000" pitchFamily="2" charset="0"/>
                <a:ea typeface="Calibri" panose="020F0502020204030204" pitchFamily="34" charset="0"/>
              </a:rPr>
              <a:t>anipulated malleable materials into a variety of shapes and forms using their hands and other simple tools, e.g. play doh and plasticine.</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523595" y="464294"/>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Flower Head</a:t>
            </a:r>
          </a:p>
        </p:txBody>
      </p:sp>
      <p:sp>
        <p:nvSpPr>
          <p:cNvPr id="29" name="object 21">
            <a:extLst>
              <a:ext uri="{FF2B5EF4-FFF2-40B4-BE49-F238E27FC236}">
                <a16:creationId xmlns:a16="http://schemas.microsoft.com/office/drawing/2014/main" id="{05EC3653-EC25-441C-972C-1EB13D0164AB}"/>
              </a:ext>
            </a:extLst>
          </p:cNvPr>
          <p:cNvSpPr txBox="1"/>
          <p:nvPr/>
        </p:nvSpPr>
        <p:spPr>
          <a:xfrm>
            <a:off x="2886138" y="3128192"/>
            <a:ext cx="1819275" cy="2605200"/>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learnt about landscapes, particularly urban landscapes. </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have looked at human form. </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In Year 2, children created still life drawings and paintings which required them to look closely at objects shape, form and size. </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endParaRPr sz="1100" dirty="0">
              <a:latin typeface="Twinkl Cursive Unlooped" panose="02000000000000000000" pitchFamily="2" charset="0"/>
              <a:cs typeface="Segoe UI"/>
            </a:endParaRPr>
          </a:p>
        </p:txBody>
      </p:sp>
      <p:sp>
        <p:nvSpPr>
          <p:cNvPr id="30" name="object 21">
            <a:extLst>
              <a:ext uri="{FF2B5EF4-FFF2-40B4-BE49-F238E27FC236}">
                <a16:creationId xmlns:a16="http://schemas.microsoft.com/office/drawing/2014/main" id="{C05DB51E-57BF-4C7A-8A9B-FD0B7865C391}"/>
              </a:ext>
            </a:extLst>
          </p:cNvPr>
          <p:cNvSpPr txBox="1"/>
          <p:nvPr/>
        </p:nvSpPr>
        <p:spPr>
          <a:xfrm>
            <a:off x="7546403" y="3260491"/>
            <a:ext cx="1819275" cy="1225848"/>
          </a:xfrm>
          <a:prstGeom prst="rect">
            <a:avLst/>
          </a:prstGeom>
        </p:spPr>
        <p:txBody>
          <a:bodyPr vert="horz" wrap="square" lIns="0" tIns="13970" rIns="0" bIns="0" rtlCol="0">
            <a:spAutoFit/>
          </a:bodyPr>
          <a:lstStyle/>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will use clay to make prehistoric pots. </a:t>
            </a: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will create sculptures showing human form using clay. </a:t>
            </a:r>
            <a:endParaRPr sz="1100" dirty="0">
              <a:latin typeface="Twinkl Cursive Unlooped" panose="02000000000000000000" pitchFamily="2" charset="0"/>
              <a:cs typeface="Segoe UI"/>
            </a:endParaRPr>
          </a:p>
        </p:txBody>
      </p:sp>
      <p:sp>
        <p:nvSpPr>
          <p:cNvPr id="31" name="object 21">
            <a:extLst>
              <a:ext uri="{FF2B5EF4-FFF2-40B4-BE49-F238E27FC236}">
                <a16:creationId xmlns:a16="http://schemas.microsoft.com/office/drawing/2014/main" id="{D1C36B63-14D4-4EED-809D-700ABD9C1619}"/>
              </a:ext>
            </a:extLst>
          </p:cNvPr>
          <p:cNvSpPr txBox="1"/>
          <p:nvPr/>
        </p:nvSpPr>
        <p:spPr>
          <a:xfrm>
            <a:off x="9827335" y="3530587"/>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will create sculptures using natural materials found in the environment. </a:t>
            </a:r>
            <a:endParaRPr sz="1100" dirty="0">
              <a:latin typeface="Twinkl Cursive Unlooped" panose="02000000000000000000" pitchFamily="2" charset="0"/>
              <a:cs typeface="Segoe UI"/>
            </a:endParaRPr>
          </a:p>
        </p:txBody>
      </p:sp>
      <p:sp>
        <p:nvSpPr>
          <p:cNvPr id="26" name="object 31">
            <a:extLst>
              <a:ext uri="{FF2B5EF4-FFF2-40B4-BE49-F238E27FC236}">
                <a16:creationId xmlns:a16="http://schemas.microsoft.com/office/drawing/2014/main" id="{0BD8BF5C-3F97-46DB-9591-83A8AF98B9A0}"/>
              </a:ext>
            </a:extLst>
          </p:cNvPr>
          <p:cNvSpPr txBox="1"/>
          <p:nvPr/>
        </p:nvSpPr>
        <p:spPr>
          <a:xfrm>
            <a:off x="5099792" y="2332807"/>
            <a:ext cx="2039058" cy="24198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Flower Head</a:t>
            </a:r>
          </a:p>
          <a:p>
            <a:pPr marL="12700" marR="5080"/>
            <a:r>
              <a:rPr lang="en-GB" sz="1100" b="0" i="0" dirty="0">
                <a:solidFill>
                  <a:srgbClr val="303030"/>
                </a:solidFill>
                <a:effectLst/>
                <a:latin typeface="Twinkl Cursive Unlooped" panose="02000000000000000000" pitchFamily="2" charset="0"/>
              </a:rPr>
              <a:t>This project teaches children about the visual elements of flowers, including shape, texture, colour, pattern and form. They also explore various artistic methods, including 3-D forms, using paper and clay.</a:t>
            </a:r>
          </a:p>
          <a:p>
            <a:pPr marL="12700" marR="5080"/>
            <a:endParaRPr lang="en-GB" sz="1100" u="sng"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Artists</a:t>
            </a:r>
          </a:p>
          <a:p>
            <a:pPr marL="12700" marR="5080"/>
            <a:r>
              <a:rPr lang="en-GB" sz="1100" dirty="0">
                <a:solidFill>
                  <a:srgbClr val="303030"/>
                </a:solidFill>
                <a:latin typeface="Twinkl Cursive Unlooped" panose="02000000000000000000" pitchFamily="2" charset="0"/>
              </a:rPr>
              <a:t>Yayoi Kusama</a:t>
            </a:r>
          </a:p>
          <a:p>
            <a:pPr marL="12700" marR="5080"/>
            <a:r>
              <a:rPr lang="en-GB" sz="1100" dirty="0">
                <a:solidFill>
                  <a:srgbClr val="303030"/>
                </a:solidFill>
                <a:latin typeface="Twinkl Cursive Unlooped" panose="02000000000000000000" pitchFamily="2" charset="0"/>
              </a:rPr>
              <a:t>Dale Chihuly</a:t>
            </a:r>
          </a:p>
          <a:p>
            <a:pPr marL="12700" marR="5080"/>
            <a:r>
              <a:rPr lang="en-GB" sz="1100" dirty="0">
                <a:solidFill>
                  <a:srgbClr val="303030"/>
                </a:solidFill>
                <a:latin typeface="Twinkl Cursive Unlooped" panose="02000000000000000000" pitchFamily="2" charset="0"/>
                <a:cs typeface="Arial"/>
              </a:rPr>
              <a:t>Takashi Murakami</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100169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AAF8045-A57A-40FA-A774-771670638299}"/>
              </a:ext>
            </a:extLst>
          </p:cNvPr>
          <p:cNvGraphicFramePr>
            <a:graphicFrameLocks noGrp="1"/>
          </p:cNvGraphicFramePr>
          <p:nvPr>
            <p:extLst>
              <p:ext uri="{D42A27DB-BD31-4B8C-83A1-F6EECF244321}">
                <p14:modId xmlns:p14="http://schemas.microsoft.com/office/powerpoint/2010/main" val="1353635705"/>
              </p:ext>
            </p:extLst>
          </p:nvPr>
        </p:nvGraphicFramePr>
        <p:xfrm>
          <a:off x="304800" y="304800"/>
          <a:ext cx="11666888" cy="4883898"/>
        </p:xfrm>
        <a:graphic>
          <a:graphicData uri="http://schemas.openxmlformats.org/drawingml/2006/table">
            <a:tbl>
              <a:tblPr firstRow="1" firstCol="1" bandRow="1">
                <a:tableStyleId>{7DF18680-E054-41AD-8BC1-D1AEF772440D}</a:tableStyleId>
              </a:tblPr>
              <a:tblGrid>
                <a:gridCol w="623050">
                  <a:extLst>
                    <a:ext uri="{9D8B030D-6E8A-4147-A177-3AD203B41FA5}">
                      <a16:colId xmlns:a16="http://schemas.microsoft.com/office/drawing/2014/main" val="1993350934"/>
                    </a:ext>
                  </a:extLst>
                </a:gridCol>
                <a:gridCol w="1659707">
                  <a:extLst>
                    <a:ext uri="{9D8B030D-6E8A-4147-A177-3AD203B41FA5}">
                      <a16:colId xmlns:a16="http://schemas.microsoft.com/office/drawing/2014/main" val="356132325"/>
                    </a:ext>
                  </a:extLst>
                </a:gridCol>
                <a:gridCol w="1616911">
                  <a:extLst>
                    <a:ext uri="{9D8B030D-6E8A-4147-A177-3AD203B41FA5}">
                      <a16:colId xmlns:a16="http://schemas.microsoft.com/office/drawing/2014/main" val="1733326055"/>
                    </a:ext>
                  </a:extLst>
                </a:gridCol>
                <a:gridCol w="1774884">
                  <a:extLst>
                    <a:ext uri="{9D8B030D-6E8A-4147-A177-3AD203B41FA5}">
                      <a16:colId xmlns:a16="http://schemas.microsoft.com/office/drawing/2014/main" val="523494278"/>
                    </a:ext>
                  </a:extLst>
                </a:gridCol>
                <a:gridCol w="1816574">
                  <a:extLst>
                    <a:ext uri="{9D8B030D-6E8A-4147-A177-3AD203B41FA5}">
                      <a16:colId xmlns:a16="http://schemas.microsoft.com/office/drawing/2014/main" val="3378903969"/>
                    </a:ext>
                  </a:extLst>
                </a:gridCol>
                <a:gridCol w="2087881">
                  <a:extLst>
                    <a:ext uri="{9D8B030D-6E8A-4147-A177-3AD203B41FA5}">
                      <a16:colId xmlns:a16="http://schemas.microsoft.com/office/drawing/2014/main" val="967053554"/>
                    </a:ext>
                  </a:extLst>
                </a:gridCol>
                <a:gridCol w="2087881">
                  <a:extLst>
                    <a:ext uri="{9D8B030D-6E8A-4147-A177-3AD203B41FA5}">
                      <a16:colId xmlns:a16="http://schemas.microsoft.com/office/drawing/2014/main" val="1814629456"/>
                    </a:ext>
                  </a:extLst>
                </a:gridCol>
              </a:tblGrid>
              <a:tr h="266607">
                <a:tc>
                  <a:txBody>
                    <a:bodyPr/>
                    <a:lstStyle/>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Term 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Term 2</a:t>
                      </a:r>
                    </a:p>
                  </a:txBody>
                  <a:tcPr marL="68580" marR="68580" marT="0" marB="0"/>
                </a:tc>
                <a:tc>
                  <a:txBody>
                    <a:bodyPr/>
                    <a:lstStyle/>
                    <a:p>
                      <a:pPr>
                        <a:lnSpc>
                          <a:spcPct val="107000"/>
                        </a:lnSpc>
                        <a:spcAft>
                          <a:spcPts val="800"/>
                        </a:spcAft>
                      </a:pPr>
                      <a:r>
                        <a:rPr lang="en-GB" sz="1100" dirty="0">
                          <a:effectLst/>
                        </a:rPr>
                        <a:t>Term 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Term 4</a:t>
                      </a:r>
                    </a:p>
                  </a:txBody>
                  <a:tcPr marL="68580" marR="68580" marT="0" marB="0"/>
                </a:tc>
                <a:tc>
                  <a:txBody>
                    <a:bodyPr/>
                    <a:lstStyle/>
                    <a:p>
                      <a:pPr>
                        <a:lnSpc>
                          <a:spcPct val="107000"/>
                        </a:lnSpc>
                        <a:spcAft>
                          <a:spcPts val="800"/>
                        </a:spcAft>
                      </a:pPr>
                      <a:r>
                        <a:rPr lang="en-GB" sz="1100" dirty="0">
                          <a:effectLst/>
                        </a:rPr>
                        <a:t>Term 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Term 6</a:t>
                      </a:r>
                    </a:p>
                  </a:txBody>
                  <a:tcPr marL="68580" marR="68580" marT="0" marB="0"/>
                </a:tc>
                <a:extLst>
                  <a:ext uri="{0D108BD9-81ED-4DB2-BD59-A6C34878D82A}">
                    <a16:rowId xmlns:a16="http://schemas.microsoft.com/office/drawing/2014/main" val="3561128508"/>
                  </a:ext>
                </a:extLst>
              </a:tr>
              <a:tr h="318033">
                <a:tc>
                  <a:txBody>
                    <a:bodyPr/>
                    <a:lstStyle/>
                    <a:p>
                      <a:pPr>
                        <a:lnSpc>
                          <a:spcPct val="107000"/>
                        </a:lnSpc>
                        <a:spcAft>
                          <a:spcPts val="800"/>
                        </a:spcAft>
                      </a:pPr>
                      <a:r>
                        <a:rPr lang="en-GB" sz="1100">
                          <a:effectLst/>
                        </a:rPr>
                        <a:t>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gn="ctr">
                        <a:lnSpc>
                          <a:spcPct val="107000"/>
                        </a:lnSpc>
                        <a:spcAft>
                          <a:spcPts val="800"/>
                        </a:spcAft>
                      </a:pPr>
                      <a:r>
                        <a:rPr lang="en-GB" sz="1050" dirty="0">
                          <a:effectLst/>
                          <a:latin typeface="Twinkl Cursive Unlooped" panose="02000000000000000000" pitchFamily="2" charset="0"/>
                        </a:rPr>
                        <a:t>Evident in all projects and through enhanced provision</a:t>
                      </a:r>
                      <a:r>
                        <a:rPr lang="en-GB" sz="1000" dirty="0">
                          <a:effectLst/>
                          <a:latin typeface="Twinkl Cursive Unlooped" panose="02000000000000000000" pitchFamily="2" charset="0"/>
                        </a:rPr>
                        <a:t> </a:t>
                      </a:r>
                    </a:p>
                    <a:p>
                      <a:pPr algn="ctr">
                        <a:lnSpc>
                          <a:spcPct val="107000"/>
                        </a:lnSpc>
                        <a:spcAft>
                          <a:spcPts val="800"/>
                        </a:spcAft>
                      </a:pPr>
                      <a:r>
                        <a:rPr lang="en-GB" sz="10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Matisse, Kandinsky</a:t>
                      </a: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77673643"/>
                  </a:ext>
                </a:extLst>
              </a:tr>
              <a:tr h="595225">
                <a:tc>
                  <a:txBody>
                    <a:bodyPr/>
                    <a:lstStyle/>
                    <a:p>
                      <a:pPr>
                        <a:lnSpc>
                          <a:spcPct val="107000"/>
                        </a:lnSpc>
                        <a:spcAft>
                          <a:spcPts val="800"/>
                        </a:spcAft>
                      </a:pPr>
                      <a:r>
                        <a:rPr lang="en-GB" sz="1100">
                          <a:effectLst/>
                        </a:rPr>
                        <a:t>Year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50" dirty="0">
                          <a:effectLst/>
                          <a:latin typeface="Twinkl Cursive Unlooped" panose="02000000000000000000" pitchFamily="2" charset="0"/>
                        </a:rPr>
                        <a:t>Mix it – painting, printing</a:t>
                      </a:r>
                    </a:p>
                    <a:p>
                      <a:pPr algn="ctr">
                        <a:lnSpc>
                          <a:spcPct val="107000"/>
                        </a:lnSpc>
                        <a:spcAft>
                          <a:spcPts val="800"/>
                        </a:spcAft>
                      </a:pPr>
                      <a:r>
                        <a:rPr lang="en-GB" sz="1050" dirty="0">
                          <a:solidFill>
                            <a:srgbClr val="0070C0"/>
                          </a:solidFill>
                          <a:effectLst/>
                          <a:latin typeface="Twinkl Cursive Unlooped" panose="02000000000000000000" pitchFamily="2" charset="0"/>
                          <a:cs typeface="Times New Roman" panose="02020603050405020304" pitchFamily="18" charset="0"/>
                        </a:rPr>
                        <a:t>Van Gogh</a:t>
                      </a:r>
                      <a:endParaRPr lang="en-GB" sz="1000" dirty="0">
                        <a:solidFill>
                          <a:srgbClr val="0070C0"/>
                        </a:solidFill>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Street View – 3D mural</a:t>
                      </a:r>
                    </a:p>
                    <a:p>
                      <a:pPr algn="ctr">
                        <a:lnSpc>
                          <a:spcPct val="107000"/>
                        </a:lnSpc>
                        <a:spcAft>
                          <a:spcPts val="800"/>
                        </a:spcAft>
                      </a:pPr>
                      <a:r>
                        <a:rPr lang="en-GB" sz="105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James </a:t>
                      </a:r>
                      <a:r>
                        <a:rPr lang="en-GB" sz="1050" dirty="0" err="1">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Rizzi</a:t>
                      </a:r>
                      <a:endParaRPr lang="en-GB" sz="10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Funny Faces and Fabulous Features – collage, drawing</a:t>
                      </a:r>
                    </a:p>
                    <a:p>
                      <a:pPr marL="0" algn="ctr" fontAlgn="t">
                        <a:spcBef>
                          <a:spcPts val="0"/>
                        </a:spcBef>
                        <a:spcAft>
                          <a:spcPts val="0"/>
                        </a:spcAft>
                      </a:pPr>
                      <a:r>
                        <a:rPr lang="en-GB" sz="1000" i="0" u="none" strike="noStrike" dirty="0">
                          <a:solidFill>
                            <a:srgbClr val="0070C0"/>
                          </a:solidFill>
                          <a:effectLst/>
                          <a:latin typeface="Twinkl Cursive Unlooped" panose="02000000000000000000" pitchFamily="2" charset="0"/>
                        </a:rPr>
                        <a:t>Andy Warhol</a:t>
                      </a:r>
                      <a:r>
                        <a:rPr lang="en-GB" sz="1000" i="0" u="none" strike="noStrike" dirty="0">
                          <a:solidFill>
                            <a:srgbClr val="0070C0"/>
                          </a:solidFill>
                          <a:effectLst/>
                          <a:latin typeface="Arial" panose="020B0604020202020204" pitchFamily="34" charset="0"/>
                        </a:rPr>
                        <a:t>, </a:t>
                      </a:r>
                      <a:r>
                        <a:rPr lang="en-GB" sz="1000" i="0" u="none" strike="noStrike" dirty="0">
                          <a:solidFill>
                            <a:srgbClr val="0070C0"/>
                          </a:solidFill>
                          <a:effectLst/>
                          <a:latin typeface="Twinkl Cursive Unlooped" panose="02000000000000000000" pitchFamily="2" charset="0"/>
                        </a:rPr>
                        <a:t>Pablo Picasso</a:t>
                      </a:r>
                      <a:r>
                        <a:rPr lang="en-GB" sz="1000" i="0" u="none" strike="noStrike" dirty="0">
                          <a:solidFill>
                            <a:srgbClr val="0070C0"/>
                          </a:solidFill>
                          <a:effectLst/>
                          <a:latin typeface="Arial" panose="020B0604020202020204" pitchFamily="34" charset="0"/>
                        </a:rPr>
                        <a:t>, </a:t>
                      </a:r>
                      <a:r>
                        <a:rPr lang="en-GB" sz="1000" i="0" u="none" strike="noStrike" dirty="0">
                          <a:solidFill>
                            <a:srgbClr val="0070C0"/>
                          </a:solidFill>
                          <a:effectLst/>
                          <a:latin typeface="Twinkl Cursive Unlooped" panose="02000000000000000000" pitchFamily="2" charset="0"/>
                        </a:rPr>
                        <a:t>Frida Kahlo</a:t>
                      </a:r>
                      <a:r>
                        <a:rPr lang="en-GB" sz="1000" i="0" u="none" strike="noStrike" dirty="0">
                          <a:solidFill>
                            <a:srgbClr val="0070C0"/>
                          </a:solidFill>
                          <a:effectLst/>
                          <a:latin typeface="Arial" panose="020B0604020202020204" pitchFamily="34" charset="0"/>
                        </a:rPr>
                        <a:t>, </a:t>
                      </a:r>
                      <a:r>
                        <a:rPr lang="en-GB" sz="1000" i="0" u="none" strike="noStrike" dirty="0">
                          <a:solidFill>
                            <a:srgbClr val="0070C0"/>
                          </a:solidFill>
                          <a:effectLst/>
                          <a:latin typeface="Twinkl Cursive Unlooped" panose="02000000000000000000" pitchFamily="2" charset="0"/>
                        </a:rPr>
                        <a:t>Ernst Ludwig Kirchner</a:t>
                      </a:r>
                      <a:endParaRPr lang="en-GB" sz="1000" i="0" u="none" strike="noStrike" dirty="0">
                        <a:solidFill>
                          <a:srgbClr val="0070C0"/>
                        </a:solidFill>
                        <a:effectLst/>
                        <a:latin typeface="Arial" panose="020B0604020202020204" pitchFamily="34" charset="0"/>
                      </a:endParaRPr>
                    </a:p>
                    <a:p>
                      <a:pPr algn="ctr">
                        <a:lnSpc>
                          <a:spcPct val="107000"/>
                        </a:lnSpc>
                        <a:spcAft>
                          <a:spcPts val="800"/>
                        </a:spcAft>
                      </a:pP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2226008116"/>
                  </a:ext>
                </a:extLst>
              </a:tr>
              <a:tr h="382895">
                <a:tc>
                  <a:txBody>
                    <a:bodyPr/>
                    <a:lstStyle/>
                    <a:p>
                      <a:pPr>
                        <a:lnSpc>
                          <a:spcPct val="107000"/>
                        </a:lnSpc>
                        <a:spcAft>
                          <a:spcPts val="800"/>
                        </a:spcAft>
                      </a:pPr>
                      <a:r>
                        <a:rPr lang="en-GB" sz="1100">
                          <a:effectLst/>
                        </a:rPr>
                        <a:t>Year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50" dirty="0">
                          <a:effectLst/>
                          <a:latin typeface="Twinkl Cursive Unlooped" panose="02000000000000000000" pitchFamily="2" charset="0"/>
                        </a:rPr>
                        <a:t> Still life – painting, drawing</a:t>
                      </a:r>
                    </a:p>
                    <a:p>
                      <a:pPr marL="12700" marR="5080" algn="ctr"/>
                      <a:r>
                        <a:rPr lang="de-DE" sz="1000" dirty="0">
                          <a:solidFill>
                            <a:srgbClr val="0070C0"/>
                          </a:solidFill>
                          <a:latin typeface="Twinkl Cursive Unlooped" panose="02000000000000000000" pitchFamily="2" charset="0"/>
                        </a:rPr>
                        <a:t>Roy Lichtenstein, Georges Braque, Paul Cezanne</a:t>
                      </a:r>
                      <a:endParaRPr lang="de-DE" sz="1000" dirty="0">
                        <a:solidFill>
                          <a:srgbClr val="0070C0"/>
                        </a:solidFill>
                        <a:latin typeface="Twinkl Cursive Unlooped" panose="02000000000000000000" pitchFamily="2" charset="0"/>
                        <a:cs typeface="Arial"/>
                      </a:endParaRPr>
                    </a:p>
                    <a:p>
                      <a:pPr algn="ctr">
                        <a:lnSpc>
                          <a:spcPct val="107000"/>
                        </a:lnSpc>
                        <a:spcAft>
                          <a:spcPts val="800"/>
                        </a:spcAft>
                      </a:pPr>
                      <a:endParaRPr lang="en-GB" sz="1000" dirty="0">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marL="0" marR="0" lvl="0" indent="0" algn="ctr" defTabSz="914400" eaLnBrk="1" fontAlgn="auto" latinLnBrk="0" hangingPunct="1">
                        <a:lnSpc>
                          <a:spcPct val="107000"/>
                        </a:lnSpc>
                        <a:spcBef>
                          <a:spcPts val="0"/>
                        </a:spcBef>
                        <a:spcAft>
                          <a:spcPts val="800"/>
                        </a:spcAft>
                        <a:buClrTx/>
                        <a:buSzTx/>
                        <a:buFontTx/>
                        <a:buNone/>
                        <a:tabLst/>
                        <a:defRPr/>
                      </a:pPr>
                      <a:r>
                        <a:rPr lang="en-GB" sz="1050" dirty="0">
                          <a:effectLst/>
                          <a:latin typeface="Twinkl Cursive Unlooped" panose="02000000000000000000" pitchFamily="2" charset="0"/>
                        </a:rPr>
                        <a:t>Portraits and poses – drawing, digital art</a:t>
                      </a:r>
                    </a:p>
                    <a:p>
                      <a:pPr marL="12700" marR="5080" algn="ctr"/>
                      <a:r>
                        <a:rPr lang="en-GB" sz="1000" dirty="0">
                          <a:solidFill>
                            <a:srgbClr val="0070C0"/>
                          </a:solidFill>
                          <a:latin typeface="Twinkl Cursive Unlooped" panose="02000000000000000000" pitchFamily="2" charset="0"/>
                        </a:rPr>
                        <a:t>Hans Holbein, </a:t>
                      </a:r>
                      <a:r>
                        <a:rPr lang="en-GB" sz="1000" dirty="0">
                          <a:solidFill>
                            <a:srgbClr val="0070C0"/>
                          </a:solidFill>
                          <a:latin typeface="Twinkl Cursive Unlooped" panose="02000000000000000000" pitchFamily="2" charset="0"/>
                          <a:cs typeface="Arial"/>
                        </a:rPr>
                        <a:t>Calvin Hollywood</a:t>
                      </a:r>
                    </a:p>
                    <a:p>
                      <a:pPr marL="0" marR="0" lvl="0" indent="0" algn="ctr" defTabSz="914400" eaLnBrk="1" fontAlgn="auto" latinLnBrk="0" hangingPunct="1">
                        <a:lnSpc>
                          <a:spcPct val="107000"/>
                        </a:lnSpc>
                        <a:spcBef>
                          <a:spcPts val="0"/>
                        </a:spcBef>
                        <a:spcAft>
                          <a:spcPts val="800"/>
                        </a:spcAft>
                        <a:buClrTx/>
                        <a:buSzTx/>
                        <a:buFontTx/>
                        <a:buNone/>
                        <a:tabLst/>
                        <a:defRPr/>
                      </a:pP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solidFill>
                            <a:schemeClr val="tx1"/>
                          </a:solidFill>
                          <a:effectLst/>
                          <a:latin typeface="Twinkl Cursive Unlooped" panose="02000000000000000000" pitchFamily="2" charset="0"/>
                        </a:rPr>
                        <a:t>Flower Head – drawing, printing, 3D forms</a:t>
                      </a:r>
                    </a:p>
                    <a:p>
                      <a:pPr marL="12700" marR="5080" algn="ctr"/>
                      <a:r>
                        <a:rPr lang="en-GB" sz="1000" dirty="0">
                          <a:solidFill>
                            <a:srgbClr val="0070C0"/>
                          </a:solidFill>
                          <a:latin typeface="Twinkl Cursive Unlooped" panose="02000000000000000000" pitchFamily="2" charset="0"/>
                        </a:rPr>
                        <a:t>Yayoi Kusama, Dale Chihuly, </a:t>
                      </a:r>
                      <a:r>
                        <a:rPr lang="en-GB" sz="1000" dirty="0">
                          <a:solidFill>
                            <a:srgbClr val="0070C0"/>
                          </a:solidFill>
                          <a:latin typeface="Twinkl Cursive Unlooped" panose="02000000000000000000" pitchFamily="2" charset="0"/>
                          <a:cs typeface="Arial"/>
                        </a:rPr>
                        <a:t>Takashi Murakami</a:t>
                      </a:r>
                    </a:p>
                    <a:p>
                      <a:pPr algn="ctr">
                        <a:lnSpc>
                          <a:spcPct val="107000"/>
                        </a:lnSpc>
                        <a:spcAft>
                          <a:spcPts val="800"/>
                        </a:spcAft>
                      </a:pPr>
                      <a:endParaRPr lang="en-GB" sz="10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3059796187"/>
                  </a:ext>
                </a:extLst>
              </a:tr>
              <a:tr h="595225">
                <a:tc>
                  <a:txBody>
                    <a:bodyPr/>
                    <a:lstStyle/>
                    <a:p>
                      <a:pPr>
                        <a:lnSpc>
                          <a:spcPct val="107000"/>
                        </a:lnSpc>
                        <a:spcAft>
                          <a:spcPts val="800"/>
                        </a:spcAft>
                      </a:pPr>
                      <a:r>
                        <a:rPr lang="en-GB" sz="1100">
                          <a:effectLst/>
                        </a:rPr>
                        <a:t>Year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50" dirty="0">
                          <a:effectLst/>
                          <a:latin typeface="Twinkl Cursive Unlooped" panose="02000000000000000000" pitchFamily="2" charset="0"/>
                        </a:rPr>
                        <a:t>Prehistoric Pots – Clay</a:t>
                      </a:r>
                    </a:p>
                    <a:p>
                      <a:pPr algn="ctr">
                        <a:lnSpc>
                          <a:spcPct val="107000"/>
                        </a:lnSpc>
                        <a:spcAft>
                          <a:spcPts val="800"/>
                        </a:spcAft>
                      </a:pPr>
                      <a:r>
                        <a:rPr lang="en-GB" sz="1050" dirty="0">
                          <a:solidFill>
                            <a:srgbClr val="0070C0"/>
                          </a:solidFill>
                          <a:effectLst/>
                          <a:latin typeface="Twinkl Cursive Unlooped" panose="02000000000000000000" pitchFamily="2" charset="0"/>
                          <a:cs typeface="Times New Roman" panose="02020603050405020304" pitchFamily="18" charset="0"/>
                        </a:rPr>
                        <a:t>Bell Beaker Pottery</a:t>
                      </a:r>
                      <a:endParaRPr lang="en-GB" sz="1000" dirty="0">
                        <a:solidFill>
                          <a:srgbClr val="0070C0"/>
                        </a:solidFill>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Mosaic Masters - Collage</a:t>
                      </a:r>
                    </a:p>
                    <a:p>
                      <a:pPr algn="ctr">
                        <a:lnSpc>
                          <a:spcPct val="107000"/>
                        </a:lnSpc>
                        <a:spcAft>
                          <a:spcPts val="800"/>
                        </a:spcAft>
                      </a:pPr>
                      <a:r>
                        <a:rPr lang="en-GB" sz="1050" dirty="0">
                          <a:solidFill>
                            <a:srgbClr val="0070C0"/>
                          </a:solidFill>
                          <a:effectLst/>
                          <a:latin typeface="Twinkl Cursive Unlooped" panose="02000000000000000000" pitchFamily="2" charset="0"/>
                          <a:cs typeface="Times New Roman" panose="02020603050405020304" pitchFamily="18" charset="0"/>
                        </a:rPr>
                        <a:t>Romans, Greeks, Islamic Art</a:t>
                      </a:r>
                      <a:endParaRPr lang="en-GB" sz="1000" dirty="0">
                        <a:solidFill>
                          <a:srgbClr val="0070C0"/>
                        </a:solidFill>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Colour Theory – Painting</a:t>
                      </a:r>
                    </a:p>
                    <a:p>
                      <a:pPr marL="12700" marR="5080" algn="ctr"/>
                      <a:r>
                        <a:rPr lang="en-GB" sz="1000" b="0" i="0" dirty="0">
                          <a:solidFill>
                            <a:srgbClr val="0070C0"/>
                          </a:solidFill>
                          <a:effectLst/>
                          <a:latin typeface="Twinkl Cursive Unlooped" panose="02000000000000000000" pitchFamily="2" charset="0"/>
                        </a:rPr>
                        <a:t>Henri Matisse, </a:t>
                      </a:r>
                      <a:r>
                        <a:rPr lang="en-GB" sz="1000" dirty="0">
                          <a:solidFill>
                            <a:srgbClr val="0070C0"/>
                          </a:solidFill>
                          <a:latin typeface="Twinkl Cursive Unlooped" panose="02000000000000000000" pitchFamily="2" charset="0"/>
                        </a:rPr>
                        <a:t>Claude Monet, </a:t>
                      </a:r>
                      <a:r>
                        <a:rPr lang="en-GB" sz="1000" b="0" i="0" dirty="0">
                          <a:solidFill>
                            <a:srgbClr val="0070C0"/>
                          </a:solidFill>
                          <a:effectLst/>
                          <a:latin typeface="Twinkl Cursive Unlooped" panose="02000000000000000000" pitchFamily="2" charset="0"/>
                        </a:rPr>
                        <a:t>Vincent Van Gogh, </a:t>
                      </a:r>
                      <a:r>
                        <a:rPr lang="en-GB" sz="1000" dirty="0">
                          <a:solidFill>
                            <a:srgbClr val="0070C0"/>
                          </a:solidFill>
                          <a:latin typeface="Twinkl Cursive Unlooped" panose="02000000000000000000" pitchFamily="2" charset="0"/>
                        </a:rPr>
                        <a:t>Winslow Horner, </a:t>
                      </a:r>
                      <a:r>
                        <a:rPr lang="en-GB" sz="1000" b="0" i="0" dirty="0">
                          <a:solidFill>
                            <a:srgbClr val="0070C0"/>
                          </a:solidFill>
                          <a:effectLst/>
                          <a:latin typeface="Twinkl Cursive Unlooped" panose="02000000000000000000" pitchFamily="2" charset="0"/>
                        </a:rPr>
                        <a:t>Wassily Kandinsky, Piet Mondrian</a:t>
                      </a:r>
                    </a:p>
                    <a:p>
                      <a:pPr algn="ctr">
                        <a:lnSpc>
                          <a:spcPct val="107000"/>
                        </a:lnSpc>
                        <a:spcAft>
                          <a:spcPts val="800"/>
                        </a:spcAft>
                      </a:pPr>
                      <a:endParaRPr lang="en-GB" sz="1000" dirty="0">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4222976714"/>
                  </a:ext>
                </a:extLst>
              </a:tr>
              <a:tr h="477105">
                <a:tc>
                  <a:txBody>
                    <a:bodyPr/>
                    <a:lstStyle/>
                    <a:p>
                      <a:pPr>
                        <a:lnSpc>
                          <a:spcPct val="107000"/>
                        </a:lnSpc>
                        <a:spcAft>
                          <a:spcPts val="800"/>
                        </a:spcAft>
                      </a:pPr>
                      <a:r>
                        <a:rPr lang="en-GB" sz="1100">
                          <a:effectLst/>
                        </a:rPr>
                        <a:t>Year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50" dirty="0">
                          <a:solidFill>
                            <a:schemeClr val="tx1"/>
                          </a:solidFill>
                          <a:effectLst/>
                          <a:latin typeface="Twinkl Cursive Unlooped" panose="02000000000000000000" pitchFamily="2" charset="0"/>
                        </a:rPr>
                        <a:t>Warp and Weft – Weaving</a:t>
                      </a:r>
                    </a:p>
                    <a:p>
                      <a:pPr marL="12700" marR="5080" algn="ctr"/>
                      <a:r>
                        <a:rPr lang="en-GB" sz="1050" b="0" i="0" dirty="0">
                          <a:solidFill>
                            <a:srgbClr val="0070C0"/>
                          </a:solidFill>
                          <a:effectLst/>
                          <a:latin typeface="Twinkl Cursive Unlooped" panose="02000000000000000000" pitchFamily="2" charset="0"/>
                        </a:rPr>
                        <a:t>Egyptians, </a:t>
                      </a:r>
                      <a:r>
                        <a:rPr lang="en-GB" sz="1050" dirty="0">
                          <a:solidFill>
                            <a:srgbClr val="0070C0"/>
                          </a:solidFill>
                          <a:latin typeface="Twinkl Cursive Unlooped" panose="02000000000000000000" pitchFamily="2" charset="0"/>
                        </a:rPr>
                        <a:t>Iron Age, </a:t>
                      </a:r>
                      <a:r>
                        <a:rPr lang="en-GB" sz="1050" b="0" i="0" dirty="0">
                          <a:solidFill>
                            <a:srgbClr val="0070C0"/>
                          </a:solidFill>
                          <a:effectLst/>
                          <a:latin typeface="Twinkl Cursive Unlooped" panose="02000000000000000000" pitchFamily="2" charset="0"/>
                        </a:rPr>
                        <a:t>Romans, </a:t>
                      </a:r>
                      <a:r>
                        <a:rPr lang="en-GB" sz="1050" dirty="0">
                          <a:solidFill>
                            <a:srgbClr val="0070C0"/>
                          </a:solidFill>
                          <a:latin typeface="Twinkl Cursive Unlooped" panose="02000000000000000000" pitchFamily="2" charset="0"/>
                        </a:rPr>
                        <a:t>Anglo-Saxons</a:t>
                      </a:r>
                      <a:r>
                        <a:rPr lang="en-GB" sz="1050" b="0" i="0" dirty="0">
                          <a:solidFill>
                            <a:srgbClr val="0070C0"/>
                          </a:solidFill>
                          <a:effectLst/>
                          <a:latin typeface="Twinkl Cursive Unlooped" panose="02000000000000000000" pitchFamily="2" charset="0"/>
                        </a:rPr>
                        <a:t>, Vikings</a:t>
                      </a:r>
                      <a:endParaRPr lang="en-GB" sz="1050" dirty="0">
                        <a:solidFill>
                          <a:srgbClr val="0070C0"/>
                        </a:solidFill>
                        <a:effectLst/>
                        <a:latin typeface="Twinkl Cursive Unlooped" panose="02000000000000000000" pitchFamily="2" charset="0"/>
                      </a:endParaRPr>
                    </a:p>
                    <a:p>
                      <a:pPr algn="ctr">
                        <a:lnSpc>
                          <a:spcPct val="107000"/>
                        </a:lnSpc>
                        <a:spcAft>
                          <a:spcPts val="800"/>
                        </a:spcAft>
                      </a:pPr>
                      <a:endParaRPr lang="en-GB" sz="1000" dirty="0">
                        <a:solidFill>
                          <a:srgbClr val="0070C0"/>
                        </a:solidFill>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solidFill>
                            <a:schemeClr val="tx1"/>
                          </a:solidFill>
                          <a:effectLst/>
                          <a:latin typeface="Twinkl Cursive Unlooped" panose="02000000000000000000" pitchFamily="2" charset="0"/>
                        </a:rPr>
                        <a:t>Animals – sketching, printing</a:t>
                      </a:r>
                    </a:p>
                    <a:p>
                      <a:pPr marL="12700" marR="5080" algn="ctr"/>
                      <a:r>
                        <a:rPr lang="en-GB" sz="1050" dirty="0">
                          <a:solidFill>
                            <a:srgbClr val="0070C0"/>
                          </a:solidFill>
                          <a:latin typeface="Twinkl Cursive Unlooped" panose="02000000000000000000" pitchFamily="2" charset="0"/>
                        </a:rPr>
                        <a:t>George Stubbs, Leonardo da Vinci, Damien Hirst</a:t>
                      </a: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Statues, Statuettes and Figurines – Clay</a:t>
                      </a:r>
                    </a:p>
                    <a:p>
                      <a:pPr algn="ctr">
                        <a:lnSpc>
                          <a:spcPct val="107000"/>
                        </a:lnSpc>
                        <a:spcAft>
                          <a:spcPts val="800"/>
                        </a:spcAft>
                      </a:pPr>
                      <a:r>
                        <a:rPr lang="en-GB" sz="105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Ancient Sumerians and Ancient Egyptians</a:t>
                      </a:r>
                      <a:endParaRPr lang="en-GB" sz="1050" dirty="0">
                        <a:effectLst/>
                        <a:latin typeface="Twinkl Cursive Unlooped" panose="02000000000000000000" pitchFamily="2" charset="0"/>
                      </a:endParaRPr>
                    </a:p>
                  </a:txBody>
                  <a:tcPr marL="68580" marR="68580" marT="0" marB="0"/>
                </a:tc>
                <a:tc hMerge="1">
                  <a:txBody>
                    <a:bodyPr/>
                    <a:lstStyle/>
                    <a:p>
                      <a:endParaRPr lang="en-GB"/>
                    </a:p>
                  </a:txBody>
                  <a:tcPr/>
                </a:tc>
                <a:extLst>
                  <a:ext uri="{0D108BD9-81ED-4DB2-BD59-A6C34878D82A}">
                    <a16:rowId xmlns:a16="http://schemas.microsoft.com/office/drawing/2014/main" val="1602481611"/>
                  </a:ext>
                </a:extLst>
              </a:tr>
              <a:tr h="595225">
                <a:tc>
                  <a:txBody>
                    <a:bodyPr/>
                    <a:lstStyle/>
                    <a:p>
                      <a:pPr>
                        <a:lnSpc>
                          <a:spcPct val="107000"/>
                        </a:lnSpc>
                        <a:spcAft>
                          <a:spcPts val="800"/>
                        </a:spcAft>
                      </a:pPr>
                      <a:r>
                        <a:rPr lang="en-GB" sz="1100">
                          <a:effectLst/>
                        </a:rPr>
                        <a:t>Year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50" dirty="0">
                          <a:solidFill>
                            <a:schemeClr val="tx1"/>
                          </a:solidFill>
                          <a:effectLst/>
                          <a:latin typeface="Twinkl Cursive Unlooped" panose="02000000000000000000" pitchFamily="2" charset="0"/>
                        </a:rPr>
                        <a:t>Light, Line and Shadow – Drawing, sketching</a:t>
                      </a:r>
                    </a:p>
                    <a:p>
                      <a:pPr marL="12700" marR="5080" algn="ctr"/>
                      <a:r>
                        <a:rPr lang="en-GB" sz="1000" dirty="0">
                          <a:solidFill>
                            <a:srgbClr val="0070C0"/>
                          </a:solidFill>
                          <a:latin typeface="Twinkl Cursive Unlooped" panose="02000000000000000000" pitchFamily="2" charset="0"/>
                        </a:rPr>
                        <a:t>Pablo Picasso, Rembrandt</a:t>
                      </a:r>
                    </a:p>
                    <a:p>
                      <a:pPr algn="ctr">
                        <a:lnSpc>
                          <a:spcPct val="107000"/>
                        </a:lnSpc>
                        <a:spcAft>
                          <a:spcPts val="800"/>
                        </a:spcAft>
                      </a:pPr>
                      <a:endParaRPr lang="en-GB" sz="10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marL="0" marR="0" lvl="0" indent="0" algn="ctr" defTabSz="914400" eaLnBrk="1" fontAlgn="auto" latinLnBrk="0" hangingPunct="1">
                        <a:lnSpc>
                          <a:spcPct val="107000"/>
                        </a:lnSpc>
                        <a:spcBef>
                          <a:spcPts val="0"/>
                        </a:spcBef>
                        <a:spcAft>
                          <a:spcPts val="800"/>
                        </a:spcAft>
                        <a:buClrTx/>
                        <a:buSzTx/>
                        <a:buFontTx/>
                        <a:buNone/>
                        <a:tabLst/>
                        <a:defRPr/>
                      </a:pPr>
                      <a:r>
                        <a:rPr lang="en-GB" sz="1000" dirty="0">
                          <a:solidFill>
                            <a:schemeClr val="tx1"/>
                          </a:solidFill>
                          <a:effectLst/>
                          <a:latin typeface="Twinkl Cursive Unlooped" panose="02000000000000000000" pitchFamily="2" charset="0"/>
                        </a:rPr>
                        <a:t>Mixed Media – collage, photo collage</a:t>
                      </a:r>
                      <a:endParaRPr lang="en-GB" sz="9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2700" marR="5080" algn="ctr"/>
                      <a:r>
                        <a:rPr lang="en-GB" sz="1000" dirty="0">
                          <a:solidFill>
                            <a:srgbClr val="0070C0"/>
                          </a:solidFill>
                          <a:latin typeface="Twinkl Cursive Unlooped" panose="02000000000000000000" pitchFamily="2" charset="0"/>
                        </a:rPr>
                        <a:t>Henri Matisse. Joana </a:t>
                      </a:r>
                      <a:r>
                        <a:rPr lang="en-GB" sz="1000" dirty="0" err="1">
                          <a:solidFill>
                            <a:srgbClr val="0070C0"/>
                          </a:solidFill>
                          <a:latin typeface="Twinkl Cursive Unlooped" panose="02000000000000000000" pitchFamily="2" charset="0"/>
                        </a:rPr>
                        <a:t>Coccarelli</a:t>
                      </a:r>
                      <a:r>
                        <a:rPr lang="en-GB" sz="1000" dirty="0">
                          <a:solidFill>
                            <a:srgbClr val="0070C0"/>
                          </a:solidFill>
                          <a:latin typeface="Twinkl Cursive Unlooped" panose="02000000000000000000" pitchFamily="2" charset="0"/>
                        </a:rPr>
                        <a:t>, Kurt Schwitters, Sarah </a:t>
                      </a:r>
                      <a:r>
                        <a:rPr lang="en-GB" sz="1000" dirty="0" err="1">
                          <a:solidFill>
                            <a:srgbClr val="0070C0"/>
                          </a:solidFill>
                          <a:latin typeface="Twinkl Cursive Unlooped" panose="02000000000000000000" pitchFamily="2" charset="0"/>
                        </a:rPr>
                        <a:t>Eisenlohr</a:t>
                      </a:r>
                      <a:r>
                        <a:rPr lang="en-GB" sz="1000" dirty="0">
                          <a:solidFill>
                            <a:srgbClr val="0070C0"/>
                          </a:solidFill>
                          <a:latin typeface="Twinkl Cursive Unlooped" panose="02000000000000000000" pitchFamily="2" charset="0"/>
                        </a:rPr>
                        <a:t>, Rocio Montoya</a:t>
                      </a:r>
                      <a:endParaRPr lang="en-GB" sz="10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solidFill>
                            <a:schemeClr val="tx1"/>
                          </a:solidFill>
                          <a:effectLst/>
                          <a:latin typeface="Twinkl Cursive Unlooped" panose="02000000000000000000" pitchFamily="2" charset="0"/>
                        </a:rPr>
                        <a:t>Nature's Art – Sculpture and sketch</a:t>
                      </a:r>
                    </a:p>
                    <a:p>
                      <a:pPr marL="12700" marR="5080" algn="ctr"/>
                      <a:r>
                        <a:rPr lang="en-GB" sz="1000" dirty="0">
                          <a:solidFill>
                            <a:srgbClr val="0070C0"/>
                          </a:solidFill>
                          <a:latin typeface="Twinkl Cursive Unlooped" panose="02000000000000000000" pitchFamily="2" charset="0"/>
                        </a:rPr>
                        <a:t>Andy Goldsworthy, Robert Smithson</a:t>
                      </a:r>
                    </a:p>
                    <a:p>
                      <a:pPr algn="ctr">
                        <a:lnSpc>
                          <a:spcPct val="107000"/>
                        </a:lnSpc>
                        <a:spcAft>
                          <a:spcPts val="800"/>
                        </a:spcAft>
                      </a:pPr>
                      <a:endParaRPr lang="en-GB" sz="10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2088694473"/>
                  </a:ext>
                </a:extLst>
              </a:tr>
              <a:tr h="899553">
                <a:tc>
                  <a:txBody>
                    <a:bodyPr/>
                    <a:lstStyle/>
                    <a:p>
                      <a:pPr>
                        <a:lnSpc>
                          <a:spcPct val="107000"/>
                        </a:lnSpc>
                        <a:spcAft>
                          <a:spcPts val="800"/>
                        </a:spcAft>
                      </a:pPr>
                      <a:r>
                        <a:rPr lang="en-GB" sz="1100">
                          <a:effectLst/>
                        </a:rPr>
                        <a:t>Year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50" dirty="0">
                          <a:solidFill>
                            <a:schemeClr val="tx1"/>
                          </a:solidFill>
                          <a:effectLst/>
                          <a:latin typeface="Twinkl Cursive Unlooped" panose="02000000000000000000" pitchFamily="2" charset="0"/>
                        </a:rPr>
                        <a:t>Trailblazers, Barrier Breakers – Painting, pastels, drawing</a:t>
                      </a:r>
                    </a:p>
                    <a:p>
                      <a:pPr marL="12700" marR="5080" algn="ctr"/>
                      <a:r>
                        <a:rPr lang="en-GB" sz="1050" dirty="0">
                          <a:solidFill>
                            <a:srgbClr val="0070C0"/>
                          </a:solidFill>
                          <a:latin typeface="Twinkl Cursive Unlooped" panose="02000000000000000000" pitchFamily="2" charset="0"/>
                        </a:rPr>
                        <a:t>Edmonia Lewis – Forever Free (1867)</a:t>
                      </a:r>
                    </a:p>
                    <a:p>
                      <a:pPr marL="12700" marR="5080" algn="ctr"/>
                      <a:r>
                        <a:rPr lang="en-GB" sz="1050" dirty="0">
                          <a:solidFill>
                            <a:srgbClr val="0070C0"/>
                          </a:solidFill>
                          <a:latin typeface="Twinkl Cursive Unlooped" panose="02000000000000000000" pitchFamily="2" charset="0"/>
                        </a:rPr>
                        <a:t>Henry Ossawa Tanner – The Banjo Lesson (1893)</a:t>
                      </a:r>
                    </a:p>
                    <a:p>
                      <a:pPr marL="12700" marR="5080" algn="ctr"/>
                      <a:r>
                        <a:rPr lang="en-GB" sz="1050" dirty="0">
                          <a:solidFill>
                            <a:srgbClr val="0070C0"/>
                          </a:solidFill>
                          <a:latin typeface="Twinkl Cursive Unlooped" panose="02000000000000000000" pitchFamily="2" charset="0"/>
                        </a:rPr>
                        <a:t>Chris </a:t>
                      </a:r>
                      <a:r>
                        <a:rPr lang="en-GB" sz="1050" dirty="0" err="1">
                          <a:solidFill>
                            <a:srgbClr val="0070C0"/>
                          </a:solidFill>
                          <a:latin typeface="Twinkl Cursive Unlooped" panose="02000000000000000000" pitchFamily="2" charset="0"/>
                        </a:rPr>
                        <a:t>Ofili</a:t>
                      </a:r>
                      <a:r>
                        <a:rPr lang="en-GB" sz="1050" dirty="0">
                          <a:solidFill>
                            <a:srgbClr val="0070C0"/>
                          </a:solidFill>
                          <a:latin typeface="Twinkl Cursive Unlooped" panose="02000000000000000000" pitchFamily="2" charset="0"/>
                        </a:rPr>
                        <a:t> - No Woman, No Cry (1998)</a:t>
                      </a:r>
                      <a:endParaRPr lang="en-GB" sz="1050" dirty="0">
                        <a:solidFill>
                          <a:srgbClr val="0070C0"/>
                        </a:solidFill>
                        <a:effectLst/>
                        <a:latin typeface="Twinkl Cursive Unlooped" panose="02000000000000000000" pitchFamily="2" charset="0"/>
                      </a:endParaRPr>
                    </a:p>
                    <a:p>
                      <a:pPr algn="ctr">
                        <a:lnSpc>
                          <a:spcPct val="107000"/>
                        </a:lnSpc>
                        <a:spcAft>
                          <a:spcPts val="800"/>
                        </a:spcAft>
                      </a:pPr>
                      <a:endParaRPr lang="en-GB" sz="1000" dirty="0">
                        <a:solidFill>
                          <a:srgbClr val="0070C0"/>
                        </a:solidFill>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Environmental Artists – Sculpture, </a:t>
                      </a:r>
                      <a:r>
                        <a:rPr lang="en-GB" sz="1050">
                          <a:effectLst/>
                          <a:latin typeface="Twinkl Cursive Unlooped" panose="02000000000000000000" pitchFamily="2" charset="0"/>
                        </a:rPr>
                        <a:t>recycable</a:t>
                      </a:r>
                      <a:r>
                        <a:rPr lang="en-GB" sz="1050" dirty="0">
                          <a:effectLst/>
                          <a:latin typeface="Twinkl Cursive Unlooped" panose="02000000000000000000" pitchFamily="2" charset="0"/>
                        </a:rPr>
                        <a:t> materials</a:t>
                      </a:r>
                    </a:p>
                    <a:p>
                      <a:pPr marL="0" algn="ctr" fontAlgn="t">
                        <a:spcBef>
                          <a:spcPts val="0"/>
                        </a:spcBef>
                        <a:spcAft>
                          <a:spcPts val="0"/>
                        </a:spcAft>
                      </a:pPr>
                      <a:r>
                        <a:rPr lang="en-GB" sz="1000" i="0" u="none" strike="noStrike" dirty="0">
                          <a:solidFill>
                            <a:srgbClr val="0070C0"/>
                          </a:solidFill>
                          <a:effectLst/>
                          <a:latin typeface="Twinkl Cursive Unlooped" panose="02000000000000000000" pitchFamily="2" charset="0"/>
                        </a:rPr>
                        <a:t>Antony Gormley</a:t>
                      </a:r>
                      <a:r>
                        <a:rPr lang="en-GB" sz="1000" i="0" u="none" strike="noStrike" kern="0" spc="0" baseline="0" dirty="0">
                          <a:ln>
                            <a:noFill/>
                          </a:ln>
                          <a:solidFill>
                            <a:srgbClr val="0070C0"/>
                          </a:solidFill>
                          <a:effectLst/>
                          <a:latin typeface="Arial" panose="020B0604020202020204" pitchFamily="34" charset="0"/>
                        </a:rPr>
                        <a:t>, </a:t>
                      </a:r>
                      <a:r>
                        <a:rPr lang="en-GB" sz="1000" i="0" u="none" strike="noStrike" kern="1200" spc="0" baseline="0" dirty="0">
                          <a:ln>
                            <a:noFill/>
                          </a:ln>
                          <a:solidFill>
                            <a:srgbClr val="0070C0"/>
                          </a:solidFill>
                          <a:effectLst/>
                          <a:latin typeface="Twinkl Cursive Unlooped" panose="02000000000000000000" pitchFamily="2" charset="0"/>
                        </a:rPr>
                        <a:t>Chris Jordan</a:t>
                      </a:r>
                      <a:r>
                        <a:rPr lang="en-GB" sz="1000" i="0" u="none" strike="noStrike" kern="1200" spc="0" baseline="0" dirty="0">
                          <a:ln>
                            <a:noFill/>
                          </a:ln>
                          <a:solidFill>
                            <a:srgbClr val="0070C0"/>
                          </a:solidFill>
                          <a:effectLst/>
                          <a:latin typeface="Arial" panose="020B0604020202020204" pitchFamily="34" charset="0"/>
                        </a:rPr>
                        <a:t>, </a:t>
                      </a:r>
                      <a:r>
                        <a:rPr lang="en-GB" sz="1000" i="0" u="none" strike="noStrike" dirty="0">
                          <a:solidFill>
                            <a:srgbClr val="0070C0"/>
                          </a:solidFill>
                          <a:effectLst/>
                          <a:latin typeface="Twinkl Cursive Unlooped" panose="02000000000000000000" pitchFamily="2" charset="0"/>
                        </a:rPr>
                        <a:t>Edith </a:t>
                      </a:r>
                      <a:r>
                        <a:rPr lang="en-GB" sz="1000" i="0" u="none" strike="noStrike" dirty="0" err="1">
                          <a:solidFill>
                            <a:srgbClr val="0070C0"/>
                          </a:solidFill>
                          <a:effectLst/>
                          <a:latin typeface="Twinkl Cursive Unlooped" panose="02000000000000000000" pitchFamily="2" charset="0"/>
                        </a:rPr>
                        <a:t>Meusnier</a:t>
                      </a:r>
                      <a:r>
                        <a:rPr lang="en-GB" sz="1000" i="0" u="none" strike="noStrike" dirty="0">
                          <a:solidFill>
                            <a:srgbClr val="0070C0"/>
                          </a:solidFill>
                          <a:effectLst/>
                          <a:latin typeface="Arial" panose="020B0604020202020204" pitchFamily="34" charset="0"/>
                        </a:rPr>
                        <a:t>, </a:t>
                      </a:r>
                      <a:r>
                        <a:rPr lang="en-GB" sz="1000" i="0" u="none" strike="noStrike" dirty="0">
                          <a:solidFill>
                            <a:srgbClr val="0070C0"/>
                          </a:solidFill>
                          <a:effectLst/>
                          <a:latin typeface="Twinkl Cursive Unlooped" panose="02000000000000000000" pitchFamily="2" charset="0"/>
                        </a:rPr>
                        <a:t>John </a:t>
                      </a:r>
                      <a:r>
                        <a:rPr lang="en-GB" sz="1000" i="0" u="none" strike="noStrike" dirty="0" err="1">
                          <a:solidFill>
                            <a:srgbClr val="0070C0"/>
                          </a:solidFill>
                          <a:effectLst/>
                          <a:latin typeface="Twinkl Cursive Unlooped" panose="02000000000000000000" pitchFamily="2" charset="0"/>
                        </a:rPr>
                        <a:t>Akomfrah</a:t>
                      </a:r>
                      <a:r>
                        <a:rPr lang="en-GB" sz="1000" i="0" u="none" strike="noStrike" dirty="0">
                          <a:solidFill>
                            <a:srgbClr val="0070C0"/>
                          </a:solidFill>
                          <a:effectLst/>
                          <a:latin typeface="Arial" panose="020B0604020202020204" pitchFamily="34" charset="0"/>
                        </a:rPr>
                        <a:t>, </a:t>
                      </a:r>
                      <a:r>
                        <a:rPr lang="en-GB" sz="1000" i="0" u="none" strike="noStrike" dirty="0">
                          <a:solidFill>
                            <a:srgbClr val="0070C0"/>
                          </a:solidFill>
                          <a:effectLst/>
                          <a:latin typeface="Twinkl Cursive Unlooped" panose="02000000000000000000" pitchFamily="2" charset="0"/>
                        </a:rPr>
                        <a:t>Olafur Eliasson </a:t>
                      </a:r>
                      <a:endParaRPr lang="en-GB" sz="1000" dirty="0">
                        <a:solidFill>
                          <a:srgbClr val="0070C0"/>
                        </a:solidFill>
                        <a:effectLst/>
                        <a:latin typeface="Twinkl Cursive Unlooped" panose="02000000000000000000" pitchFamily="2"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800"/>
                        </a:spcAft>
                      </a:pPr>
                      <a:r>
                        <a:rPr lang="en-GB" sz="1050" dirty="0">
                          <a:effectLst/>
                          <a:latin typeface="Twinkl Cursive Unlooped" panose="02000000000000000000" pitchFamily="2" charset="0"/>
                        </a:rPr>
                        <a:t>Distortion and Abstraction – abstract painting</a:t>
                      </a:r>
                    </a:p>
                    <a:p>
                      <a:pPr marL="12700" marR="5080" algn="ctr"/>
                      <a:r>
                        <a:rPr lang="en-GB" sz="1000" dirty="0">
                          <a:solidFill>
                            <a:srgbClr val="0070C0"/>
                          </a:solidFill>
                          <a:latin typeface="Twinkl Cursive Unlooped" panose="02000000000000000000" pitchFamily="2" charset="0"/>
                        </a:rPr>
                        <a:t>Wassily Kandinsky, Piet Mondrian, Marsden Hartley, Paul Klee, Josef Albers, Kazimir Malevich, Robert and Sonia Delaunay</a:t>
                      </a:r>
                      <a:endParaRPr lang="en-GB" sz="1000"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959102867"/>
                  </a:ext>
                </a:extLst>
              </a:tr>
            </a:tbl>
          </a:graphicData>
        </a:graphic>
      </p:graphicFrame>
    </p:spTree>
    <p:extLst>
      <p:ext uri="{BB962C8B-B14F-4D97-AF65-F5344CB8AC3E}">
        <p14:creationId xmlns:p14="http://schemas.microsoft.com/office/powerpoint/2010/main" val="57181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372520647"/>
              </p:ext>
            </p:extLst>
          </p:nvPr>
        </p:nvGraphicFramePr>
        <p:xfrm>
          <a:off x="3276600" y="1379193"/>
          <a:ext cx="5105400" cy="3360546"/>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Sculpture</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Explore</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Compare</a:t>
                      </a:r>
                    </a:p>
                  </a:txBody>
                  <a:tcPr/>
                </a:tc>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Analyse</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Similar</a:t>
                      </a:r>
                    </a:p>
                  </a:txBody>
                  <a:tcPr/>
                </a:tc>
                <a:tc>
                  <a:txBody>
                    <a:bodyPr/>
                    <a:lstStyle/>
                    <a:p>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Evaluate </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Different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Texture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802856763"/>
                  </a:ext>
                </a:extLst>
              </a:tr>
              <a:tr h="373394">
                <a:tc>
                  <a:txBody>
                    <a:bodyPr/>
                    <a:lstStyle/>
                    <a:p>
                      <a:r>
                        <a:rPr lang="en-GB" sz="1400">
                          <a:latin typeface="Twinkl Cursive Unlooped" panose="02000000000000000000" pitchFamily="2" charset="0"/>
                        </a:rPr>
                        <a:t>Style </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Pattern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Detail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Yayoi Kusama</a:t>
                      </a:r>
                    </a:p>
                  </a:txBody>
                  <a:tcPr/>
                </a:tc>
                <a:extLst>
                  <a:ext uri="{0D108BD9-81ED-4DB2-BD59-A6C34878D82A}">
                    <a16:rowId xmlns:a16="http://schemas.microsoft.com/office/drawing/2014/main" val="719473866"/>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Dale Chihuly</a:t>
                      </a:r>
                    </a:p>
                  </a:txBody>
                  <a:tcPr/>
                </a:tc>
                <a:extLst>
                  <a:ext uri="{0D108BD9-81ED-4DB2-BD59-A6C34878D82A}">
                    <a16:rowId xmlns:a16="http://schemas.microsoft.com/office/drawing/2014/main" val="1645428582"/>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Arial"/>
                        </a:rPr>
                        <a:t>Takashi Murakami</a:t>
                      </a:r>
                      <a:endParaRPr kumimoji="0" lang="en-GB" sz="1400" b="0" i="0" u="none" strike="noStrike" kern="1200" cap="none" spc="0" normalizeH="0" baseline="0" noProof="0" dirty="0">
                        <a:ln>
                          <a:noFill/>
                        </a:ln>
                        <a:solidFill>
                          <a:prstClr val="black"/>
                        </a:solidFill>
                        <a:effectLst/>
                        <a:uLnTx/>
                        <a:uFillTx/>
                        <a:latin typeface="Twinkl Cursive Unlooped" panose="02000000000000000000" pitchFamily="2" charset="0"/>
                        <a:ea typeface="+mn-ea"/>
                        <a:cs typeface="Arial"/>
                      </a:endParaRPr>
                    </a:p>
                  </a:txBody>
                  <a:tcPr/>
                </a:tc>
                <a:extLst>
                  <a:ext uri="{0D108BD9-81ED-4DB2-BD59-A6C34878D82A}">
                    <a16:rowId xmlns:a16="http://schemas.microsoft.com/office/drawing/2014/main" val="1447100037"/>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514586" y="562517"/>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Flower Head</a:t>
            </a:r>
          </a:p>
        </p:txBody>
      </p:sp>
    </p:spTree>
    <p:extLst>
      <p:ext uri="{BB962C8B-B14F-4D97-AF65-F5344CB8AC3E}">
        <p14:creationId xmlns:p14="http://schemas.microsoft.com/office/powerpoint/2010/main" val="3786493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96498" y="461455"/>
            <a:ext cx="4168848" cy="1494917"/>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58656" y="774412"/>
            <a:ext cx="3500960"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Bell Beaker pottery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preliminary sketches in a sketchbook to communicate an idea or experiment with a technique.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Annotate sketches with observations about shape, pattern and form </a:t>
            </a:r>
            <a:endParaRPr lang="en-GB" sz="900" b="0" i="0" dirty="0">
              <a:solidFill>
                <a:srgbClr val="303030"/>
              </a:solidFill>
              <a:effectLst/>
              <a:latin typeface="Twinkl Cursive Unlooped" panose="02000000000000000000" pitchFamily="2" charset="0"/>
            </a:endParaRPr>
          </a:p>
        </p:txBody>
      </p:sp>
      <p:grpSp>
        <p:nvGrpSpPr>
          <p:cNvPr id="23" name="object 23"/>
          <p:cNvGrpSpPr/>
          <p:nvPr/>
        </p:nvGrpSpPr>
        <p:grpSpPr>
          <a:xfrm>
            <a:off x="8385784" y="2096286"/>
            <a:ext cx="3752938" cy="187666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08133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Prehistoric Pots</a:t>
            </a:r>
          </a:p>
          <a:p>
            <a:pPr marL="12700" marR="5080"/>
            <a:r>
              <a:rPr lang="en-GB" sz="1100" b="0" i="0" dirty="0">
                <a:solidFill>
                  <a:srgbClr val="303030"/>
                </a:solidFill>
                <a:effectLst/>
                <a:latin typeface="Twinkl Cursive Unlooped" panose="02000000000000000000" pitchFamily="2" charset="0"/>
              </a:rPr>
              <a:t>This project teaches children about Bell Beaker pottery. It allows the children to explore different clay techniques, which they use to make and decorate a Bell Beaker-style pot.</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b="0" i="0" dirty="0">
                <a:solidFill>
                  <a:srgbClr val="303030"/>
                </a:solidFill>
                <a:effectLst/>
                <a:latin typeface="Twinkl Cursive Unlooped" panose="02000000000000000000" pitchFamily="2" charset="0"/>
              </a:rPr>
              <a:t>Bell Beaker Pottery</a:t>
            </a:r>
          </a:p>
          <a:p>
            <a:pPr marL="12700" marR="5080"/>
            <a:endParaRPr lang="en-GB" sz="1100" u="sng" dirty="0">
              <a:solidFill>
                <a:srgbClr val="303030"/>
              </a:solidFill>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Autumn</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Colour theory</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844985" y="207480"/>
            <a:ext cx="4017974" cy="194604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06979" y="2486709"/>
            <a:ext cx="3834899" cy="1461055"/>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017735" y="3665726"/>
            <a:ext cx="3945794"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549112" y="4777574"/>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293763" y="557356"/>
            <a:ext cx="3411142"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manipulate clay for different purposes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3-D form using malleable or rigid materials, or a combination of materials.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coil is made by rolling clay to make long rolls which are placed one on top of another.</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lip is a gloopy mixture of clay and water, which can be used to join pieces of clay.</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719417" y="575896"/>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ANAYLSE/SKETCHBOOK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273692" y="300709"/>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55" name="object 19">
            <a:extLst>
              <a:ext uri="{FF2B5EF4-FFF2-40B4-BE49-F238E27FC236}">
                <a16:creationId xmlns:a16="http://schemas.microsoft.com/office/drawing/2014/main" id="{70AEFC16-FF35-4EEC-A9A1-2A605349980C}"/>
              </a:ext>
            </a:extLst>
          </p:cNvPr>
          <p:cNvSpPr txBox="1"/>
          <p:nvPr/>
        </p:nvSpPr>
        <p:spPr>
          <a:xfrm>
            <a:off x="8885008" y="2553045"/>
            <a:ext cx="2943003"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were patterns used on Bell Beaker pottery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objects such as stones, shells and twigs can be used to make marks and patterns on different surfaces. Such patterns can include geometric shapes, zigzags, herringbone patterns, dots and lines.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Experiment using natural materials and objects. </a:t>
            </a:r>
            <a:endParaRPr lang="en-GB" sz="900" b="0" i="0" dirty="0">
              <a:solidFill>
                <a:srgbClr val="303030"/>
              </a:solidFill>
              <a:effectLst/>
              <a:latin typeface="Twinkl Cursive Unlooped" panose="02000000000000000000" pitchFamily="2" charset="0"/>
            </a:endParaRPr>
          </a:p>
        </p:txBody>
      </p:sp>
      <p:sp>
        <p:nvSpPr>
          <p:cNvPr id="59" name="TextBox 58">
            <a:extLst>
              <a:ext uri="{FF2B5EF4-FFF2-40B4-BE49-F238E27FC236}">
                <a16:creationId xmlns:a16="http://schemas.microsoft.com/office/drawing/2014/main" id="{8716B945-0A0A-4312-8FAC-A2FE14122410}"/>
              </a:ext>
            </a:extLst>
          </p:cNvPr>
          <p:cNvSpPr txBox="1"/>
          <p:nvPr/>
        </p:nvSpPr>
        <p:spPr>
          <a:xfrm>
            <a:off x="9774230" y="2267732"/>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12605" y="5150887"/>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suggestions for ways to adapt and improve a piece of artwork.</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10252" y="485630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644904" y="2813219"/>
            <a:ext cx="3260333"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plan my own pot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Plan own design of a pot referring to prior explorations.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a pinch pot is a simple form of handmade pottery produced by pinching the clay with thumb and forefinger. </a:t>
            </a:r>
            <a:endParaRPr lang="en-GB" sz="900" b="0" i="0" dirty="0">
              <a:solidFill>
                <a:srgbClr val="303030"/>
              </a:solidFill>
              <a:effectLst/>
              <a:latin typeface="Twinkl Cursive Unlooped" panose="02000000000000000000" pitchFamily="2" charset="0"/>
            </a:endParaRPr>
          </a:p>
        </p:txBody>
      </p:sp>
      <p:sp>
        <p:nvSpPr>
          <p:cNvPr id="72" name="object 19">
            <a:extLst>
              <a:ext uri="{FF2B5EF4-FFF2-40B4-BE49-F238E27FC236}">
                <a16:creationId xmlns:a16="http://schemas.microsoft.com/office/drawing/2014/main" id="{4B88AC7E-DC59-442A-A372-7A60DC66D849}"/>
              </a:ext>
            </a:extLst>
          </p:cNvPr>
          <p:cNvSpPr txBox="1"/>
          <p:nvPr/>
        </p:nvSpPr>
        <p:spPr>
          <a:xfrm>
            <a:off x="1432791" y="4090728"/>
            <a:ext cx="3274817"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in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Develop the form of the pot. </a:t>
            </a:r>
          </a:p>
          <a:p>
            <a:pPr>
              <a:buFont typeface="Arial" panose="020B0604020202020204" pitchFamily="34" charset="0"/>
              <a:buChar char="•"/>
            </a:pPr>
            <a:r>
              <a:rPr lang="en-GB" sz="900" dirty="0">
                <a:solidFill>
                  <a:srgbClr val="303030"/>
                </a:solidFill>
                <a:latin typeface="Twinkl Cursive Unlooped" panose="02000000000000000000" pitchFamily="2" charset="0"/>
              </a:rPr>
              <a:t>Make a pinch pot is a simple form of handmade pottery produced by pinching the clay with thumb and forefinger.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Decorate with Bell Beaker style using a range of objects and natural m</a:t>
            </a:r>
            <a:r>
              <a:rPr lang="en-GB" sz="900" dirty="0">
                <a:solidFill>
                  <a:srgbClr val="303030"/>
                </a:solidFill>
                <a:latin typeface="Twinkl Cursive Unlooped" panose="02000000000000000000" pitchFamily="2" charset="0"/>
              </a:rPr>
              <a:t>aterials.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5743003" y="2604365"/>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477564" y="382562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Tree>
    <p:extLst>
      <p:ext uri="{BB962C8B-B14F-4D97-AF65-F5344CB8AC3E}">
        <p14:creationId xmlns:p14="http://schemas.microsoft.com/office/powerpoint/2010/main" val="895441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667683"/>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28113" y="17857"/>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3</a:t>
            </a:r>
            <a:endParaRPr sz="2400" dirty="0">
              <a:latin typeface="Twinkl Cursive Unlooped" panose="02000000000000000000" pitchFamily="2" charset="0"/>
              <a:cs typeface="Segoe UI"/>
            </a:endParaRPr>
          </a:p>
        </p:txBody>
      </p:sp>
      <p:sp>
        <p:nvSpPr>
          <p:cNvPr id="21" name="object 21"/>
          <p:cNvSpPr txBox="1"/>
          <p:nvPr/>
        </p:nvSpPr>
        <p:spPr>
          <a:xfrm>
            <a:off x="535878" y="3524730"/>
            <a:ext cx="1819275" cy="981615"/>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a:t>
            </a:r>
            <a:r>
              <a:rPr lang="en-GB" sz="1050" spc="30" dirty="0">
                <a:latin typeface="Twinkl Cursive Unlooped" panose="02000000000000000000" pitchFamily="2" charset="0"/>
                <a:cs typeface="Segoe UI"/>
              </a:rPr>
              <a:t>m</a:t>
            </a:r>
            <a:r>
              <a:rPr lang="en-GB" sz="1050" dirty="0">
                <a:effectLst/>
                <a:latin typeface="Twinkl Cursive Unlooped" panose="02000000000000000000" pitchFamily="2" charset="0"/>
                <a:ea typeface="Calibri" panose="020F0502020204030204" pitchFamily="34" charset="0"/>
              </a:rPr>
              <a:t>anipulated malleable materials into a variety of shapes and forms using their hands and other simple tools, e.g. play doh and plasticine.</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356521" y="47540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Prehistoric Pots</a:t>
            </a:r>
          </a:p>
        </p:txBody>
      </p:sp>
      <p:sp>
        <p:nvSpPr>
          <p:cNvPr id="29" name="object 21">
            <a:extLst>
              <a:ext uri="{FF2B5EF4-FFF2-40B4-BE49-F238E27FC236}">
                <a16:creationId xmlns:a16="http://schemas.microsoft.com/office/drawing/2014/main" id="{05EC3653-EC25-441C-972C-1EB13D0164AB}"/>
              </a:ext>
            </a:extLst>
          </p:cNvPr>
          <p:cNvSpPr txBox="1"/>
          <p:nvPr/>
        </p:nvSpPr>
        <p:spPr>
          <a:xfrm>
            <a:off x="2886138" y="3128192"/>
            <a:ext cx="1819275" cy="1898468"/>
          </a:xfrm>
          <a:prstGeom prst="rect">
            <a:avLst/>
          </a:prstGeom>
        </p:spPr>
        <p:txBody>
          <a:bodyPr vert="horz" wrap="square" lIns="0" tIns="13970" rIns="0" bIns="0" rtlCol="0">
            <a:spAutoFit/>
          </a:bodyPr>
          <a:lstStyle/>
          <a:p>
            <a:pPr marL="12700" marR="5080"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visual elements of flowers, including shape, texture, colour, pattern and form. They also explored various artistic methods, including 3-D forms, using paper and clay.</a:t>
            </a:r>
          </a:p>
          <a:p>
            <a:pPr marL="12700" marR="5080"/>
            <a:endParaRPr lang="en-GB" sz="1100" u="sng" dirty="0">
              <a:solidFill>
                <a:srgbClr val="303030"/>
              </a:solidFill>
              <a:latin typeface="Twinkl Cursive Unlooped" panose="02000000000000000000" pitchFamily="2" charset="0"/>
              <a:cs typeface="Arial"/>
            </a:endParaRP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endParaRPr sz="1100" dirty="0">
              <a:latin typeface="Twinkl Cursive Unlooped" panose="02000000000000000000" pitchFamily="2" charset="0"/>
              <a:cs typeface="Segoe UI"/>
            </a:endParaRPr>
          </a:p>
        </p:txBody>
      </p:sp>
      <p:sp>
        <p:nvSpPr>
          <p:cNvPr id="30" name="object 21">
            <a:extLst>
              <a:ext uri="{FF2B5EF4-FFF2-40B4-BE49-F238E27FC236}">
                <a16:creationId xmlns:a16="http://schemas.microsoft.com/office/drawing/2014/main" id="{C05DB51E-57BF-4C7A-8A9B-FD0B7865C391}"/>
              </a:ext>
            </a:extLst>
          </p:cNvPr>
          <p:cNvSpPr txBox="1"/>
          <p:nvPr/>
        </p:nvSpPr>
        <p:spPr>
          <a:xfrm>
            <a:off x="7546403" y="3260491"/>
            <a:ext cx="1819275" cy="877804"/>
          </a:xfrm>
          <a:prstGeom prst="rect">
            <a:avLst/>
          </a:prstGeom>
        </p:spPr>
        <p:txBody>
          <a:bodyPr vert="horz" wrap="square" lIns="0" tIns="13970" rIns="0" bIns="0" rtlCol="0">
            <a:spAutoFit/>
          </a:bodyPr>
          <a:lstStyle/>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r>
              <a:rPr lang="en-GB" sz="1100" spc="30" dirty="0">
                <a:latin typeface="Twinkl Cursive Unlooped" panose="02000000000000000000" pitchFamily="2" charset="0"/>
                <a:cs typeface="Segoe UI"/>
              </a:rPr>
              <a:t>Children will create sculptures showing human form using clay. </a:t>
            </a:r>
            <a:endParaRPr sz="1100" dirty="0">
              <a:latin typeface="Twinkl Cursive Unlooped" panose="02000000000000000000" pitchFamily="2" charset="0"/>
              <a:cs typeface="Segoe UI"/>
            </a:endParaRPr>
          </a:p>
        </p:txBody>
      </p:sp>
      <p:sp>
        <p:nvSpPr>
          <p:cNvPr id="31" name="object 21">
            <a:extLst>
              <a:ext uri="{FF2B5EF4-FFF2-40B4-BE49-F238E27FC236}">
                <a16:creationId xmlns:a16="http://schemas.microsoft.com/office/drawing/2014/main" id="{D1C36B63-14D4-4EED-809D-700ABD9C1619}"/>
              </a:ext>
            </a:extLst>
          </p:cNvPr>
          <p:cNvSpPr txBox="1"/>
          <p:nvPr/>
        </p:nvSpPr>
        <p:spPr>
          <a:xfrm>
            <a:off x="9827335" y="3530587"/>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will create sculptures using natural materials found in the environment. </a:t>
            </a:r>
            <a:endParaRPr sz="1100" dirty="0">
              <a:latin typeface="Twinkl Cursive Unlooped" panose="02000000000000000000" pitchFamily="2" charset="0"/>
              <a:cs typeface="Segoe UI"/>
            </a:endParaRPr>
          </a:p>
        </p:txBody>
      </p:sp>
      <p:sp>
        <p:nvSpPr>
          <p:cNvPr id="25" name="object 31">
            <a:extLst>
              <a:ext uri="{FF2B5EF4-FFF2-40B4-BE49-F238E27FC236}">
                <a16:creationId xmlns:a16="http://schemas.microsoft.com/office/drawing/2014/main" id="{6EF9C2EF-29A1-4BD3-A830-47F6CFAB23C6}"/>
              </a:ext>
            </a:extLst>
          </p:cNvPr>
          <p:cNvSpPr txBox="1"/>
          <p:nvPr/>
        </p:nvSpPr>
        <p:spPr>
          <a:xfrm>
            <a:off x="5100632" y="2737976"/>
            <a:ext cx="2039058" cy="1573508"/>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Prehistoric Pots</a:t>
            </a:r>
          </a:p>
          <a:p>
            <a:pPr marL="12700" marR="5080"/>
            <a:r>
              <a:rPr lang="en-GB" sz="1100" b="0" i="0" dirty="0">
                <a:solidFill>
                  <a:srgbClr val="303030"/>
                </a:solidFill>
                <a:effectLst/>
                <a:latin typeface="Twinkl Cursive Unlooped" panose="02000000000000000000" pitchFamily="2" charset="0"/>
              </a:rPr>
              <a:t>This project teaches children about Bell Beaker pottery. It allows the children to explore different clay techniques, which they use to make and decorate a Bell Beaker-style pot.</a:t>
            </a:r>
          </a:p>
          <a:p>
            <a:pPr marL="12700" marR="5080"/>
            <a:endParaRPr lang="en-GB" sz="1100" u="sng" dirty="0">
              <a:solidFill>
                <a:srgbClr val="303030"/>
              </a:solidFill>
              <a:latin typeface="Twinkl Cursive Unlooped" panose="02000000000000000000" pitchFamily="2" charset="0"/>
              <a:cs typeface="Arial"/>
            </a:endParaRPr>
          </a:p>
        </p:txBody>
      </p:sp>
    </p:spTree>
    <p:extLst>
      <p:ext uri="{BB962C8B-B14F-4D97-AF65-F5344CB8AC3E}">
        <p14:creationId xmlns:p14="http://schemas.microsoft.com/office/powerpoint/2010/main" val="2457255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934020218"/>
              </p:ext>
            </p:extLst>
          </p:nvPr>
        </p:nvGraphicFramePr>
        <p:xfrm>
          <a:off x="3276600" y="1379193"/>
          <a:ext cx="5105400" cy="3360546"/>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Sculpture</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Geometric shape</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Compare</a:t>
                      </a:r>
                    </a:p>
                  </a:txBody>
                  <a:tcPr/>
                </a:tc>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Zigzag</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Similar</a:t>
                      </a:r>
                    </a:p>
                  </a:txBody>
                  <a:tcPr/>
                </a:tc>
                <a:tc>
                  <a:txBody>
                    <a:bodyPr/>
                    <a:lstStyle/>
                    <a:p>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Herringbone</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Different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Texture</a:t>
                      </a:r>
                    </a:p>
                  </a:txBody>
                  <a:tcPr/>
                </a:tc>
                <a:tc>
                  <a:txBody>
                    <a:bodyPr/>
                    <a:lstStyle/>
                    <a:p>
                      <a:r>
                        <a:rPr lang="en-GB" sz="1400" dirty="0">
                          <a:latin typeface="Twinkl Cursive Unlooped" panose="02000000000000000000" pitchFamily="2" charset="0"/>
                        </a:rPr>
                        <a:t>Natural </a:t>
                      </a:r>
                    </a:p>
                  </a:txBody>
                  <a:tcPr/>
                </a:tc>
                <a:extLst>
                  <a:ext uri="{0D108BD9-81ED-4DB2-BD59-A6C34878D82A}">
                    <a16:rowId xmlns:a16="http://schemas.microsoft.com/office/drawing/2014/main" val="2802856763"/>
                  </a:ext>
                </a:extLst>
              </a:tr>
              <a:tr h="373394">
                <a:tc>
                  <a:txBody>
                    <a:bodyPr/>
                    <a:lstStyle/>
                    <a:p>
                      <a:r>
                        <a:rPr lang="en-GB" sz="1400">
                          <a:latin typeface="Twinkl Cursive Unlooped" panose="02000000000000000000" pitchFamily="2" charset="0"/>
                        </a:rPr>
                        <a:t>Style </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Pattern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Detail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Bell Beaker pottery</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Malleable</a:t>
                      </a:r>
                    </a:p>
                  </a:txBody>
                  <a:tcPr/>
                </a:tc>
                <a:tc>
                  <a:txBody>
                    <a:bodyPr/>
                    <a:lstStyle/>
                    <a:p>
                      <a:r>
                        <a:rPr lang="en-GB" sz="1400" dirty="0">
                          <a:latin typeface="Twinkl Cursive Unlooped" panose="02000000000000000000" pitchFamily="2" charset="0"/>
                        </a:rPr>
                        <a:t>Coil</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Rigid </a:t>
                      </a:r>
                    </a:p>
                  </a:txBody>
                  <a:tcPr/>
                </a:tc>
                <a:tc>
                  <a:txBody>
                    <a:bodyPr/>
                    <a:lstStyle/>
                    <a:p>
                      <a:r>
                        <a:rPr lang="en-GB" sz="1400" dirty="0">
                          <a:latin typeface="Twinkl Cursive Unlooped" panose="02000000000000000000" pitchFamily="2" charset="0"/>
                        </a:rPr>
                        <a:t>Slip</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Twinkl Cursive Unlooped" panose="02000000000000000000" pitchFamily="2" charset="0"/>
                        <a:ea typeface="+mn-ea"/>
                        <a:cs typeface="Arial"/>
                      </a:endParaRPr>
                    </a:p>
                  </a:txBody>
                  <a:tcPr/>
                </a:tc>
                <a:extLst>
                  <a:ext uri="{0D108BD9-81ED-4DB2-BD59-A6C34878D82A}">
                    <a16:rowId xmlns:a16="http://schemas.microsoft.com/office/drawing/2014/main" val="144710003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Pinch pot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514586" y="562517"/>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Prehistoric Pots</a:t>
            </a:r>
          </a:p>
        </p:txBody>
      </p:sp>
    </p:spTree>
    <p:extLst>
      <p:ext uri="{BB962C8B-B14F-4D97-AF65-F5344CB8AC3E}">
        <p14:creationId xmlns:p14="http://schemas.microsoft.com/office/powerpoint/2010/main" val="1933790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15670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5617" y="602275"/>
            <a:ext cx="3500960"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a mosaic</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artists, architects and designers and identify significant characteristics of the same style of artwork, structures and products through time.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S</a:t>
            </a:r>
            <a:r>
              <a:rPr lang="en-GB" sz="900" b="0" i="0" dirty="0">
                <a:solidFill>
                  <a:srgbClr val="303030"/>
                </a:solidFill>
                <a:effectLst/>
                <a:latin typeface="Twinkl Cursive Unlooped" panose="02000000000000000000" pitchFamily="2" charset="0"/>
              </a:rPr>
              <a:t>ome mosaics, such as Roman and Greek mosaics were made to represent everyday life and religious images. Some mosaics, such as Islamic mosaics are made to portray geometrical patterns.</a:t>
            </a:r>
          </a:p>
        </p:txBody>
      </p:sp>
      <p:grpSp>
        <p:nvGrpSpPr>
          <p:cNvPr id="23" name="object 23"/>
          <p:cNvGrpSpPr/>
          <p:nvPr/>
        </p:nvGrpSpPr>
        <p:grpSpPr>
          <a:xfrm>
            <a:off x="8385784" y="2096286"/>
            <a:ext cx="3752938" cy="187666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58917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Mosaic masters</a:t>
            </a:r>
          </a:p>
          <a:p>
            <a:pPr marL="12700" marR="5080"/>
            <a:r>
              <a:rPr lang="en-GB" sz="1100" b="0" i="0" dirty="0">
                <a:solidFill>
                  <a:srgbClr val="303030"/>
                </a:solidFill>
                <a:effectLst/>
                <a:latin typeface="Twinkl Cursive Unlooped" panose="02000000000000000000" pitchFamily="2" charset="0"/>
              </a:rPr>
              <a:t>This project teaches children about the history of mosaics, before focusing on the colours, patterns and themes found in Roman mosaic. The children learn techniques to help them design and make a mosaic border tile.</a:t>
            </a:r>
          </a:p>
          <a:p>
            <a:pPr marL="12700" marR="5080"/>
            <a:endParaRPr lang="en-GB" sz="1100" dirty="0">
              <a:solidFill>
                <a:srgbClr val="303030"/>
              </a:solidFill>
              <a:latin typeface="Twinkl Cursive Unlooped" panose="02000000000000000000" pitchFamily="2" charset="0"/>
            </a:endParaRPr>
          </a:p>
          <a:p>
            <a:pPr marL="12700" marR="5080"/>
            <a:r>
              <a:rPr lang="en-GB" sz="1100" b="0" i="0" u="sng" dirty="0">
                <a:solidFill>
                  <a:srgbClr val="303030"/>
                </a:solidFill>
                <a:effectLst/>
                <a:latin typeface="Twinkl Cursive Unlooped" panose="02000000000000000000" pitchFamily="2" charset="0"/>
              </a:rPr>
              <a:t>Artists</a:t>
            </a:r>
          </a:p>
          <a:p>
            <a:pPr marL="12700" marR="5080"/>
            <a:r>
              <a:rPr lang="en-GB" sz="1100" dirty="0">
                <a:solidFill>
                  <a:srgbClr val="303030"/>
                </a:solidFill>
                <a:latin typeface="Twinkl Cursive Unlooped" panose="02000000000000000000" pitchFamily="2" charset="0"/>
              </a:rPr>
              <a:t>Romans</a:t>
            </a:r>
          </a:p>
          <a:p>
            <a:pPr marL="12700" marR="5080"/>
            <a:r>
              <a:rPr lang="en-GB" sz="1100" dirty="0">
                <a:solidFill>
                  <a:srgbClr val="303030"/>
                </a:solidFill>
                <a:latin typeface="Twinkl Cursive Unlooped" panose="02000000000000000000" pitchFamily="2" charset="0"/>
              </a:rPr>
              <a:t>Greeks</a:t>
            </a:r>
          </a:p>
          <a:p>
            <a:pPr marL="12700" marR="5080"/>
            <a:r>
              <a:rPr lang="en-GB" sz="1100" b="0" i="0" dirty="0">
                <a:solidFill>
                  <a:srgbClr val="303030"/>
                </a:solidFill>
                <a:effectLst/>
                <a:latin typeface="Twinkl Cursive Unlooped" panose="02000000000000000000" pitchFamily="2" charset="0"/>
              </a:rPr>
              <a:t>Islamic Art</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Colour Theory</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844985" y="207480"/>
            <a:ext cx="4017974" cy="1819247"/>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2599084" y="2792027"/>
            <a:ext cx="3963863" cy="160383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478544" y="4670579"/>
            <a:ext cx="3938040" cy="162370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12061" y="557900"/>
            <a:ext cx="2993237"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are the characteristics of mosaics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preliminary sketches in a sketchbook to communicate an idea or experiment with a technique.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rtists often annotate their sketches to record information about important visual elements.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Discuss what it is important to consider when designing a mosaic tile. </a:t>
            </a:r>
            <a:endParaRPr lang="en-GB" sz="900" b="0" i="0" dirty="0">
              <a:solidFill>
                <a:srgbClr val="303030"/>
              </a:solidFill>
              <a:effectLst/>
              <a:latin typeface="Twinkl Cursive Unlooped" panose="02000000000000000000" pitchFamily="2"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4008571" y="333487"/>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13191" y="351891"/>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COLLAGE/SKETCHBOOK</a:t>
            </a:r>
          </a:p>
        </p:txBody>
      </p:sp>
      <p:sp>
        <p:nvSpPr>
          <p:cNvPr id="55" name="object 19">
            <a:extLst>
              <a:ext uri="{FF2B5EF4-FFF2-40B4-BE49-F238E27FC236}">
                <a16:creationId xmlns:a16="http://schemas.microsoft.com/office/drawing/2014/main" id="{70AEFC16-FF35-4EEC-A9A1-2A605349980C}"/>
              </a:ext>
            </a:extLst>
          </p:cNvPr>
          <p:cNvSpPr txBox="1"/>
          <p:nvPr/>
        </p:nvSpPr>
        <p:spPr>
          <a:xfrm>
            <a:off x="8853971" y="2449172"/>
            <a:ext cx="2943003" cy="154721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techniques are used to make a mosaic</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US" altLang="en-US" sz="900" dirty="0">
                <a:solidFill>
                  <a:srgbClr val="303030"/>
                </a:solidFill>
                <a:latin typeface="Twinkl Cursive Unlooped" panose="02000000000000000000" pitchFamily="2" charset="0"/>
              </a:rPr>
              <a:t>Know that </a:t>
            </a:r>
            <a:r>
              <a:rPr lang="en-GB" altLang="en-US" sz="900" dirty="0">
                <a:solidFill>
                  <a:srgbClr val="303030"/>
                </a:solidFill>
                <a:latin typeface="Twinkl Cursive Unlooped" panose="02000000000000000000" pitchFamily="2" charset="0"/>
              </a:rPr>
              <a:t>t</a:t>
            </a:r>
            <a:r>
              <a:rPr lang="en-GB" sz="900" b="0" i="0" dirty="0">
                <a:solidFill>
                  <a:srgbClr val="303030"/>
                </a:solidFill>
                <a:effectLst/>
                <a:latin typeface="Twinkl Cursive Unlooped" panose="02000000000000000000" pitchFamily="2" charset="0"/>
              </a:rPr>
              <a:t>esserae are small blocks of stone, tile, glass, or other materials used in the construction of a mosaic.</a:t>
            </a:r>
          </a:p>
          <a:p>
            <a:pPr algn="l">
              <a:buFont typeface="Arial" panose="020B0604020202020204" pitchFamily="34" charset="0"/>
              <a:buChar char="•"/>
            </a:pPr>
            <a:r>
              <a:rPr lang="en-GB" sz="900" dirty="0">
                <a:solidFill>
                  <a:srgbClr val="303030"/>
                </a:solidFill>
                <a:latin typeface="Twinkl Cursive Unlooped" panose="02000000000000000000" pitchFamily="2" charset="0"/>
              </a:rPr>
              <a:t>Practise the technique of applying the tesserae slightly apart to create gaps.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pre-cut paper or foam to reproduce part of a chosen image. </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9" name="TextBox 58">
            <a:extLst>
              <a:ext uri="{FF2B5EF4-FFF2-40B4-BE49-F238E27FC236}">
                <a16:creationId xmlns:a16="http://schemas.microsoft.com/office/drawing/2014/main" id="{8716B945-0A0A-4312-8FAC-A2FE14122410}"/>
              </a:ext>
            </a:extLst>
          </p:cNvPr>
          <p:cNvSpPr txBox="1"/>
          <p:nvPr/>
        </p:nvSpPr>
        <p:spPr>
          <a:xfrm>
            <a:off x="9884547" y="2209762"/>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a:t>
            </a:r>
          </a:p>
        </p:txBody>
      </p:sp>
      <p:sp>
        <p:nvSpPr>
          <p:cNvPr id="63" name="object 19">
            <a:extLst>
              <a:ext uri="{FF2B5EF4-FFF2-40B4-BE49-F238E27FC236}">
                <a16:creationId xmlns:a16="http://schemas.microsoft.com/office/drawing/2014/main" id="{7C9090A0-B33E-47D2-B658-216E082E1D7E}"/>
              </a:ext>
            </a:extLst>
          </p:cNvPr>
          <p:cNvSpPr txBox="1"/>
          <p:nvPr/>
        </p:nvSpPr>
        <p:spPr>
          <a:xfrm>
            <a:off x="5693776" y="5144890"/>
            <a:ext cx="3530762"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suggestions for ways to adapt and improve a piece of artwork.</a:t>
            </a:r>
          </a:p>
          <a:p>
            <a:pPr algn="l">
              <a:buFont typeface="Arial" panose="020B0604020202020204" pitchFamily="34" charset="0"/>
              <a:buChar char="•"/>
            </a:pPr>
            <a:r>
              <a:rPr lang="en-GB" sz="900" dirty="0">
                <a:solidFill>
                  <a:srgbClr val="303030"/>
                </a:solidFill>
                <a:latin typeface="Twinkl Cursive Unlooped" panose="02000000000000000000" pitchFamily="2" charset="0"/>
              </a:rPr>
              <a:t>Say what worked well and what might be improved, paying close attention to use of colour and pattern. </a:t>
            </a:r>
            <a:endParaRPr lang="en-GB" sz="900" b="0" i="0" dirty="0">
              <a:solidFill>
                <a:srgbClr val="303030"/>
              </a:solidFill>
              <a:effectLst/>
              <a:latin typeface="Twinkl Cursive Unlooped" panose="02000000000000000000" pitchFamily="2" charset="0"/>
            </a:endParaRPr>
          </a:p>
        </p:txBody>
      </p:sp>
      <p:sp>
        <p:nvSpPr>
          <p:cNvPr id="66" name="TextBox 65">
            <a:extLst>
              <a:ext uri="{FF2B5EF4-FFF2-40B4-BE49-F238E27FC236}">
                <a16:creationId xmlns:a16="http://schemas.microsoft.com/office/drawing/2014/main" id="{59D6C909-1515-4418-8578-745C1C914BE1}"/>
              </a:ext>
            </a:extLst>
          </p:cNvPr>
          <p:cNvSpPr txBox="1"/>
          <p:nvPr/>
        </p:nvSpPr>
        <p:spPr>
          <a:xfrm>
            <a:off x="6989537" y="477633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3001212" y="3174692"/>
            <a:ext cx="3260333"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and combine a range of visual elements in artwork.</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the visual elements are colour, line, shape, form and pattern.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mosaic border tile using stone tesserae and grout. </a:t>
            </a:r>
          </a:p>
        </p:txBody>
      </p:sp>
      <p:sp>
        <p:nvSpPr>
          <p:cNvPr id="62" name="TextBox 61">
            <a:extLst>
              <a:ext uri="{FF2B5EF4-FFF2-40B4-BE49-F238E27FC236}">
                <a16:creationId xmlns:a16="http://schemas.microsoft.com/office/drawing/2014/main" id="{EDCAEAC6-4FA0-4BB8-9E9A-B3D2B2A3E4CD}"/>
              </a:ext>
            </a:extLst>
          </p:cNvPr>
          <p:cNvSpPr txBox="1"/>
          <p:nvPr/>
        </p:nvSpPr>
        <p:spPr>
          <a:xfrm>
            <a:off x="4104508" y="2944635"/>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a:t>
            </a:r>
          </a:p>
        </p:txBody>
      </p:sp>
    </p:spTree>
    <p:extLst>
      <p:ext uri="{BB962C8B-B14F-4D97-AF65-F5344CB8AC3E}">
        <p14:creationId xmlns:p14="http://schemas.microsoft.com/office/powerpoint/2010/main" val="329407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1731243"/>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have cut, torn, folded and stuck a range of papers and other materials. </a:t>
            </a:r>
          </a:p>
          <a:p>
            <a:pPr marL="12700" marR="5080" indent="5080" algn="ctr">
              <a:lnSpc>
                <a:spcPct val="100099"/>
              </a:lnSpc>
              <a:spcBef>
                <a:spcPts val="100"/>
              </a:spcBef>
            </a:pPr>
            <a:endParaRPr lang="en-GB" sz="1100" spc="-10" dirty="0">
              <a:latin typeface="Twinkl Cursive Unlooped" panose="02000000000000000000" pitchFamily="2" charset="0"/>
              <a:cs typeface="Segoe UI"/>
            </a:endParaRPr>
          </a:p>
          <a:p>
            <a:pPr marL="12700" marR="5080" indent="5080" algn="ctr">
              <a:lnSpc>
                <a:spcPct val="100099"/>
              </a:lnSpc>
              <a:spcBef>
                <a:spcPts val="100"/>
              </a:spcBef>
            </a:pPr>
            <a:r>
              <a:rPr lang="en-GB" sz="1100" spc="-10" dirty="0">
                <a:latin typeface="Twinkl Cursive Unlooped" panose="02000000000000000000" pitchFamily="2" charset="0"/>
                <a:cs typeface="Segoe UI"/>
              </a:rPr>
              <a:t>Children will have opportunities to explore with natural materials and other materials of their choice to make 2-D and 3D art.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015488"/>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represent detailed patterns found in nature. </a:t>
            </a:r>
            <a:endParaRPr lang="en-GB" sz="1100" dirty="0">
              <a:latin typeface="Twinkl Cursive Unlooped" panose="02000000000000000000" pitchFamily="2" charset="0"/>
            </a:endParaRPr>
          </a:p>
          <a:p>
            <a:pPr lvl="0" algn="ctr">
              <a:lnSpc>
                <a:spcPct val="107000"/>
              </a:lnSpc>
            </a:pPr>
            <a:endParaRPr lang="en-GB" sz="1100" dirty="0">
              <a:latin typeface="Twinkl Cursive Unlooped" panose="02000000000000000000" pitchFamily="2" charset="0"/>
            </a:endParaRPr>
          </a:p>
          <a:p>
            <a:pPr lvl="0" algn="ctr">
              <a:lnSpc>
                <a:spcPct val="107000"/>
              </a:lnSpc>
            </a:pPr>
            <a:r>
              <a:rPr lang="en-GB" sz="1100" dirty="0">
                <a:latin typeface="Twinkl Cursive Unlooped" panose="02000000000000000000" pitchFamily="2" charset="0"/>
              </a:rPr>
              <a:t>They will </a:t>
            </a:r>
            <a:r>
              <a:rPr lang="en-GB" sz="1100" dirty="0">
                <a:latin typeface="Twinkl Cursive Unlooped" panose="02000000000000000000" pitchFamily="2" charset="0"/>
                <a:cs typeface="Calibri" panose="020F0502020204030204" pitchFamily="34" charset="0"/>
              </a:rPr>
              <a:t>add embellishments to mixed media collages. </a:t>
            </a:r>
            <a:endParaRPr lang="en-GB" sz="1100" dirty="0">
              <a:effectLst/>
              <a:latin typeface="Twinkl Cursive Unlooped" panose="02000000000000000000" pitchFamily="2" charset="0"/>
              <a:ea typeface="Calibri" panose="020F0502020204030204" pitchFamily="34" charset="0"/>
              <a:cs typeface="Calibri" panose="020F0502020204030204" pitchFamily="34" charset="0"/>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3</a:t>
            </a:r>
            <a:endParaRPr sz="2400" dirty="0">
              <a:latin typeface="Twinkl Cursive Unlooped" panose="02000000000000000000" pitchFamily="2" charset="0"/>
              <a:cs typeface="Segoe UI"/>
            </a:endParaRPr>
          </a:p>
        </p:txBody>
      </p:sp>
      <p:sp>
        <p:nvSpPr>
          <p:cNvPr id="21" name="object 21"/>
          <p:cNvSpPr txBox="1"/>
          <p:nvPr/>
        </p:nvSpPr>
        <p:spPr>
          <a:xfrm>
            <a:off x="2899660" y="3187429"/>
            <a:ext cx="1819275" cy="860492"/>
          </a:xfrm>
          <a:prstGeom prst="rect">
            <a:avLst/>
          </a:prstGeom>
        </p:spPr>
        <p:txBody>
          <a:bodyPr vert="horz" wrap="square" lIns="0" tIns="13970" rIns="0" bIns="0" rtlCol="0">
            <a:spAutoFit/>
          </a:bodyPr>
          <a:lstStyle/>
          <a:p>
            <a:pPr marL="12700" marR="5080" algn="ctr"/>
            <a:r>
              <a:rPr lang="en-GB" sz="1100" b="0" i="0" dirty="0">
                <a:solidFill>
                  <a:srgbClr val="303030"/>
                </a:solidFill>
                <a:effectLst/>
                <a:latin typeface="Twinkl Cursive Unlooped" panose="02000000000000000000" pitchFamily="2" charset="0"/>
              </a:rPr>
              <a:t>Children have learnt about the concept of the portrait and how the collage technique can be used to make a portrait.</a:t>
            </a:r>
          </a:p>
        </p:txBody>
      </p:sp>
      <p:sp>
        <p:nvSpPr>
          <p:cNvPr id="22" name="object 22"/>
          <p:cNvSpPr txBox="1"/>
          <p:nvPr/>
        </p:nvSpPr>
        <p:spPr>
          <a:xfrm>
            <a:off x="2989579" y="4337697"/>
            <a:ext cx="1564640" cy="351378"/>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They will have selected appropriate tools to use. </a:t>
            </a:r>
            <a:endParaRPr sz="1100" dirty="0">
              <a:latin typeface="Twinkl Cursive Unlooped" panose="02000000000000000000" pitchFamily="2" charset="0"/>
              <a:cs typeface="Segoe UI"/>
            </a:endParaRPr>
          </a:p>
        </p:txBody>
      </p:sp>
      <p:sp>
        <p:nvSpPr>
          <p:cNvPr id="23" name="object 23"/>
          <p:cNvSpPr txBox="1"/>
          <p:nvPr/>
        </p:nvSpPr>
        <p:spPr>
          <a:xfrm>
            <a:off x="7553388" y="3196275"/>
            <a:ext cx="1819910" cy="1465466"/>
          </a:xfrm>
          <a:prstGeom prst="rect">
            <a:avLst/>
          </a:prstGeom>
        </p:spPr>
        <p:txBody>
          <a:bodyPr vert="horz" wrap="square" lIns="0" tIns="15240" rIns="0" bIns="0" rtlCol="0">
            <a:spAutoFit/>
          </a:bodyPr>
          <a:lstStyle/>
          <a:p>
            <a:pPr lvl="0" algn="ctr">
              <a:lnSpc>
                <a:spcPct val="107000"/>
              </a:lnSpc>
              <a:buClr>
                <a:srgbClr val="000000"/>
              </a:buClr>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lang="en-GB" sz="1100" spc="-50" dirty="0">
                <a:latin typeface="Twinkl Cursive Unlooped" panose="02000000000000000000" pitchFamily="2" charset="0"/>
                <a:cs typeface="Calibri" panose="020F0502020204030204" pitchFamily="34" charset="0"/>
              </a:rPr>
              <a:t>k</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now that collage materials can be overlapped and overlaid to add texture and that collage materials can be chosen to represent real-life textures.</a:t>
            </a:r>
          </a:p>
          <a:p>
            <a:pPr lvl="0" algn="ctr">
              <a:lnSpc>
                <a:spcPct val="107000"/>
              </a:lnSpc>
              <a:buClr>
                <a:srgbClr val="000000"/>
              </a:buClr>
            </a:pPr>
            <a:endParaRPr lang="en-GB" sz="1100" dirty="0">
              <a:latin typeface="Twinkl Cursive Unlooped" panose="02000000000000000000" pitchFamily="2" charset="0"/>
              <a:ea typeface="Calibri" panose="020F0502020204030204" pitchFamily="34" charset="0"/>
              <a:cs typeface="Calibri" panose="020F0502020204030204" pitchFamily="34" charset="0"/>
            </a:endParaRP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295072" y="503536"/>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Mosaic masters</a:t>
            </a:r>
          </a:p>
        </p:txBody>
      </p:sp>
      <p:sp>
        <p:nvSpPr>
          <p:cNvPr id="29" name="object 31">
            <a:extLst>
              <a:ext uri="{FF2B5EF4-FFF2-40B4-BE49-F238E27FC236}">
                <a16:creationId xmlns:a16="http://schemas.microsoft.com/office/drawing/2014/main" id="{BA04D84C-9DBE-416E-A127-6CDC7A2D69DB}"/>
              </a:ext>
            </a:extLst>
          </p:cNvPr>
          <p:cNvSpPr txBox="1"/>
          <p:nvPr/>
        </p:nvSpPr>
        <p:spPr>
          <a:xfrm>
            <a:off x="5109518" y="2395537"/>
            <a:ext cx="2039058" cy="24198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Mosaic masters</a:t>
            </a:r>
          </a:p>
          <a:p>
            <a:pPr marL="12700" marR="5080"/>
            <a:r>
              <a:rPr lang="en-GB" sz="1100" b="0" i="0" dirty="0">
                <a:solidFill>
                  <a:srgbClr val="303030"/>
                </a:solidFill>
                <a:effectLst/>
                <a:latin typeface="Twinkl Cursive Unlooped" panose="02000000000000000000" pitchFamily="2" charset="0"/>
              </a:rPr>
              <a:t>This project teaches children about the history of mosaics, before focusing on the colours, patterns and themes found in Roman mosaic. The children learn techniques to help them design and make a mosaic border tile.</a:t>
            </a:r>
          </a:p>
          <a:p>
            <a:pPr marL="12700" marR="5080"/>
            <a:endParaRPr lang="en-GB" sz="1100" dirty="0">
              <a:solidFill>
                <a:srgbClr val="303030"/>
              </a:solidFill>
              <a:latin typeface="Twinkl Cursive Unlooped" panose="02000000000000000000" pitchFamily="2" charset="0"/>
            </a:endParaRPr>
          </a:p>
          <a:p>
            <a:pPr marL="12700" marR="5080"/>
            <a:r>
              <a:rPr lang="en-GB" sz="1100" b="0" i="0" u="sng" dirty="0">
                <a:solidFill>
                  <a:srgbClr val="303030"/>
                </a:solidFill>
                <a:effectLst/>
                <a:latin typeface="Twinkl Cursive Unlooped" panose="02000000000000000000" pitchFamily="2" charset="0"/>
              </a:rPr>
              <a:t>Artists</a:t>
            </a:r>
          </a:p>
          <a:p>
            <a:pPr marL="12700" marR="5080"/>
            <a:r>
              <a:rPr lang="en-GB" sz="1100" dirty="0">
                <a:solidFill>
                  <a:srgbClr val="303030"/>
                </a:solidFill>
                <a:latin typeface="Twinkl Cursive Unlooped" panose="02000000000000000000" pitchFamily="2" charset="0"/>
              </a:rPr>
              <a:t>Romans</a:t>
            </a:r>
          </a:p>
          <a:p>
            <a:pPr marL="12700" marR="5080"/>
            <a:r>
              <a:rPr lang="en-GB" sz="1100" b="0" i="0" dirty="0">
                <a:solidFill>
                  <a:srgbClr val="303030"/>
                </a:solidFill>
                <a:effectLst/>
                <a:latin typeface="Twinkl Cursive Unlooped" panose="02000000000000000000" pitchFamily="2" charset="0"/>
              </a:rPr>
              <a:t>Islamic Art</a:t>
            </a:r>
          </a:p>
        </p:txBody>
      </p:sp>
    </p:spTree>
    <p:extLst>
      <p:ext uri="{BB962C8B-B14F-4D97-AF65-F5344CB8AC3E}">
        <p14:creationId xmlns:p14="http://schemas.microsoft.com/office/powerpoint/2010/main" val="314636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859469699"/>
              </p:ext>
            </p:extLst>
          </p:nvPr>
        </p:nvGraphicFramePr>
        <p:xfrm>
          <a:off x="3276600" y="1379193"/>
          <a:ext cx="5105400" cy="2613758"/>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Mosaic</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Sketch</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Romans</a:t>
                      </a:r>
                    </a:p>
                  </a:txBody>
                  <a:tcPr/>
                </a:tc>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Mosaic tile</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Greeks</a:t>
                      </a:r>
                    </a:p>
                  </a:txBody>
                  <a:tcPr/>
                </a:tc>
                <a:tc>
                  <a:txBody>
                    <a:bodyPr/>
                    <a:lstStyle/>
                    <a:p>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Border tile </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Islamic art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Pattern</a:t>
                      </a:r>
                    </a:p>
                  </a:txBody>
                  <a:tcPr/>
                </a:tc>
                <a:tc>
                  <a:txBody>
                    <a:bodyPr/>
                    <a:lstStyle/>
                    <a:p>
                      <a:r>
                        <a:rPr lang="en-GB" sz="1400" dirty="0">
                          <a:latin typeface="Twinkl Cursive Unlooped" panose="02000000000000000000" pitchFamily="2" charset="0"/>
                        </a:rPr>
                        <a:t>Technique</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Religious</a:t>
                      </a:r>
                    </a:p>
                  </a:txBody>
                  <a:tcPr/>
                </a:tc>
                <a:tc>
                  <a:txBody>
                    <a:bodyPr/>
                    <a:lstStyle/>
                    <a:p>
                      <a:r>
                        <a:rPr lang="en-GB" sz="1400" dirty="0">
                          <a:latin typeface="Twinkl Cursive Unlooped" panose="02000000000000000000" pitchFamily="2" charset="0"/>
                        </a:rPr>
                        <a:t>Line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Geometric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Tesserae</a:t>
                      </a:r>
                    </a:p>
                  </a:txBody>
                  <a:tcPr/>
                </a:tc>
                <a:extLst>
                  <a:ext uri="{0D108BD9-81ED-4DB2-BD59-A6C34878D82A}">
                    <a16:rowId xmlns:a16="http://schemas.microsoft.com/office/drawing/2014/main" val="719473866"/>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Grout </a:t>
                      </a:r>
                    </a:p>
                  </a:txBody>
                  <a:tcPr/>
                </a:tc>
                <a:extLst>
                  <a:ext uri="{0D108BD9-81ED-4DB2-BD59-A6C34878D82A}">
                    <a16:rowId xmlns:a16="http://schemas.microsoft.com/office/drawing/2014/main" val="1424210"/>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4032352" y="560905"/>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Mosaic master</a:t>
            </a:r>
          </a:p>
        </p:txBody>
      </p:sp>
    </p:spTree>
    <p:extLst>
      <p:ext uri="{BB962C8B-B14F-4D97-AF65-F5344CB8AC3E}">
        <p14:creationId xmlns:p14="http://schemas.microsoft.com/office/powerpoint/2010/main" val="1668677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15670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93382" y="460420"/>
            <a:ext cx="3500960"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colour theory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ontrasting colours, also called complementary colours are colours found on the opposite sides of the colour wheel. They provide maximum contrast to each other.</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ontrasting/complementary colours are, red and green, yellow and purple and orange and blue.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warm colours include reds, oranges and yellows.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cool colours include blues, greens and some purples.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Identify, mix and use contrasting coloured paints. </a:t>
            </a:r>
            <a:endParaRPr lang="en-GB" sz="900" b="0" i="0" dirty="0">
              <a:solidFill>
                <a:srgbClr val="303030"/>
              </a:solidFill>
              <a:effectLst/>
              <a:latin typeface="Twinkl Cursive Unlooped" panose="02000000000000000000" pitchFamily="2" charset="0"/>
            </a:endParaRPr>
          </a:p>
        </p:txBody>
      </p:sp>
      <p:grpSp>
        <p:nvGrpSpPr>
          <p:cNvPr id="23" name="object 23"/>
          <p:cNvGrpSpPr/>
          <p:nvPr/>
        </p:nvGrpSpPr>
        <p:grpSpPr>
          <a:xfrm>
            <a:off x="8385784" y="2096286"/>
            <a:ext cx="3752938" cy="187666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343555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Colour Theory</a:t>
            </a:r>
          </a:p>
          <a:p>
            <a:pPr marL="12700" marR="5080"/>
            <a:r>
              <a:rPr lang="en-GB" sz="1100" b="0" i="0" dirty="0">
                <a:solidFill>
                  <a:srgbClr val="303030"/>
                </a:solidFill>
                <a:effectLst/>
                <a:latin typeface="Twinkl Cursive Unlooped" panose="02000000000000000000" pitchFamily="2" charset="0"/>
              </a:rPr>
              <a:t>This project teaches children about colour theory by studying the colour wheel and colour mixing. It includes an exploration of tertiary colours, warm and cool colours, complementary colours, analogous colours and how artists use colour in their artwork.</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b="0" i="0" dirty="0">
                <a:solidFill>
                  <a:srgbClr val="303030"/>
                </a:solidFill>
                <a:effectLst/>
                <a:latin typeface="Twinkl Cursive Unlooped" panose="02000000000000000000" pitchFamily="2" charset="0"/>
              </a:rPr>
              <a:t>Henri Matisse</a:t>
            </a:r>
          </a:p>
          <a:p>
            <a:pPr marL="12700" marR="5080"/>
            <a:r>
              <a:rPr lang="en-GB" sz="1100" dirty="0">
                <a:solidFill>
                  <a:srgbClr val="303030"/>
                </a:solidFill>
                <a:latin typeface="Twinkl Cursive Unlooped" panose="02000000000000000000" pitchFamily="2" charset="0"/>
              </a:rPr>
              <a:t>Claude Monet</a:t>
            </a:r>
          </a:p>
          <a:p>
            <a:pPr marL="12700" marR="5080"/>
            <a:r>
              <a:rPr lang="en-GB" sz="1100" b="0" i="0" dirty="0">
                <a:solidFill>
                  <a:srgbClr val="303030"/>
                </a:solidFill>
                <a:effectLst/>
                <a:latin typeface="Twinkl Cursive Unlooped" panose="02000000000000000000" pitchFamily="2" charset="0"/>
              </a:rPr>
              <a:t>Vincent Van Gogh</a:t>
            </a:r>
          </a:p>
          <a:p>
            <a:pPr marL="12700" marR="5080"/>
            <a:r>
              <a:rPr lang="en-GB" sz="1100" dirty="0">
                <a:solidFill>
                  <a:srgbClr val="303030"/>
                </a:solidFill>
                <a:latin typeface="Twinkl Cursive Unlooped" panose="02000000000000000000" pitchFamily="2" charset="0"/>
              </a:rPr>
              <a:t>Winslow Horner</a:t>
            </a:r>
          </a:p>
          <a:p>
            <a:pPr marL="12700" marR="5080"/>
            <a:r>
              <a:rPr lang="en-GB" sz="1100" b="0" i="0" dirty="0">
                <a:solidFill>
                  <a:srgbClr val="303030"/>
                </a:solidFill>
                <a:effectLst/>
                <a:latin typeface="Twinkl Cursive Unlooped" panose="02000000000000000000" pitchFamily="2" charset="0"/>
              </a:rPr>
              <a:t>Wassily Kandinsky</a:t>
            </a:r>
          </a:p>
          <a:p>
            <a:pPr marL="12700" marR="5080"/>
            <a:r>
              <a:rPr lang="en-GB" sz="1100" b="0" i="0" dirty="0">
                <a:solidFill>
                  <a:srgbClr val="303030"/>
                </a:solidFill>
                <a:effectLst/>
                <a:latin typeface="Twinkl Cursive Unlooped" panose="02000000000000000000" pitchFamily="2" charset="0"/>
              </a:rPr>
              <a:t>Piet Mondrian</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4</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844985" y="207480"/>
            <a:ext cx="4017974" cy="1819247"/>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06979" y="2486709"/>
            <a:ext cx="3834899" cy="1461055"/>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012721" y="3698615"/>
            <a:ext cx="3945794"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549112" y="4777574"/>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293763" y="557356"/>
            <a:ext cx="3520038"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is colour used in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(orally) similarities and differences between three pairs of paintings.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Eva</a:t>
            </a:r>
            <a:r>
              <a:rPr lang="en-GB" sz="900" dirty="0">
                <a:solidFill>
                  <a:srgbClr val="303030"/>
                </a:solidFill>
                <a:latin typeface="Twinkl Cursive Unlooped" panose="02000000000000000000" pitchFamily="2" charset="0"/>
              </a:rPr>
              <a:t>luate how each artist has used colour and colour theory. </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artists use colour in different ways to create different effects. This includes using colour to make features stand out or to create a particular mood or atmosphere.</a:t>
            </a:r>
          </a:p>
          <a:p>
            <a:pPr algn="l"/>
            <a:endParaRPr lang="en-GB" sz="900" b="0" i="0" dirty="0">
              <a:solidFill>
                <a:srgbClr val="303030"/>
              </a:solidFill>
              <a:effectLst/>
              <a:latin typeface="Twinkl Cursive Unlooped" panose="02000000000000000000" pitchFamily="2"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4018569" y="266247"/>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273692" y="300709"/>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a:t>
            </a:r>
          </a:p>
        </p:txBody>
      </p:sp>
      <p:sp>
        <p:nvSpPr>
          <p:cNvPr id="55" name="object 19">
            <a:extLst>
              <a:ext uri="{FF2B5EF4-FFF2-40B4-BE49-F238E27FC236}">
                <a16:creationId xmlns:a16="http://schemas.microsoft.com/office/drawing/2014/main" id="{70AEFC16-FF35-4EEC-A9A1-2A605349980C}"/>
              </a:ext>
            </a:extLst>
          </p:cNvPr>
          <p:cNvSpPr txBox="1"/>
          <p:nvPr/>
        </p:nvSpPr>
        <p:spPr>
          <a:xfrm>
            <a:off x="8857487" y="2490504"/>
            <a:ext cx="2943003" cy="140871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is colour used in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a</a:t>
            </a:r>
            <a:r>
              <a:rPr kumimoji="0" lang="en-US" altLang="en-US" sz="900" b="0" i="0" u="none" strike="noStrike" cap="none" normalizeH="0" baseline="0" dirty="0">
                <a:ln>
                  <a:noFill/>
                </a:ln>
                <a:solidFill>
                  <a:srgbClr val="303030"/>
                </a:solidFill>
                <a:effectLst/>
                <a:latin typeface="Twinkl Cursive Unlooped" panose="02000000000000000000" pitchFamily="2" charset="0"/>
              </a:rPr>
              <a:t>rtists and art movements use different approaches to colour in their artworks. This is often to reflect a mood, or feeling, create an effect or reflect a particular art movement, for example Pop art.</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Identify and mix </a:t>
            </a:r>
            <a:r>
              <a:rPr lang="en-US" altLang="en-US" sz="900" dirty="0" err="1">
                <a:solidFill>
                  <a:srgbClr val="303030"/>
                </a:solidFill>
                <a:latin typeface="Twinkl Cursive Unlooped" panose="02000000000000000000" pitchFamily="2" charset="0"/>
              </a:rPr>
              <a:t>colours</a:t>
            </a:r>
            <a:r>
              <a:rPr lang="en-US" altLang="en-US" sz="900" dirty="0">
                <a:solidFill>
                  <a:srgbClr val="303030"/>
                </a:solidFill>
                <a:latin typeface="Twinkl Cursive Unlooped" panose="02000000000000000000" pitchFamily="2" charset="0"/>
              </a:rPr>
              <a:t> from a piece of artwork. </a:t>
            </a:r>
            <a:endParaRPr kumimoji="0" lang="en-US" altLang="en-US" sz="900" b="0" i="0" u="none" strike="noStrike" cap="none" normalizeH="0" baseline="0" dirty="0">
              <a:ln>
                <a:noFill/>
              </a:ln>
              <a:solidFill>
                <a:srgbClr val="303030"/>
              </a:solidFill>
              <a:effectLst/>
              <a:latin typeface="Twinkl Cursive Unlooped"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9" name="TextBox 58">
            <a:extLst>
              <a:ext uri="{FF2B5EF4-FFF2-40B4-BE49-F238E27FC236}">
                <a16:creationId xmlns:a16="http://schemas.microsoft.com/office/drawing/2014/main" id="{8716B945-0A0A-4312-8FAC-A2FE14122410}"/>
              </a:ext>
            </a:extLst>
          </p:cNvPr>
          <p:cNvSpPr txBox="1"/>
          <p:nvPr/>
        </p:nvSpPr>
        <p:spPr>
          <a:xfrm>
            <a:off x="9567288" y="226896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COLOUR/SKETCHBOOK</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12605" y="5150887"/>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suggestions for ways to adapt and improve a piece of artwork.</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10252" y="485630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644904" y="2813219"/>
            <a:ext cx="3260333" cy="60850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Mix and use coloured paints to complete a pattern template.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Justify colour choices using appropriate vocabulary. </a:t>
            </a:r>
          </a:p>
        </p:txBody>
      </p:sp>
      <p:sp>
        <p:nvSpPr>
          <p:cNvPr id="72" name="object 19">
            <a:extLst>
              <a:ext uri="{FF2B5EF4-FFF2-40B4-BE49-F238E27FC236}">
                <a16:creationId xmlns:a16="http://schemas.microsoft.com/office/drawing/2014/main" id="{4B88AC7E-DC59-442A-A372-7A60DC66D849}"/>
              </a:ext>
            </a:extLst>
          </p:cNvPr>
          <p:cNvSpPr txBox="1"/>
          <p:nvPr/>
        </p:nvSpPr>
        <p:spPr>
          <a:xfrm>
            <a:off x="1432791" y="4090728"/>
            <a:ext cx="3274817"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in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Mix and use coloured paints to create an image of their choice, possibly in the style of an artist studied, for display.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Justify choices of image and the use of colour using appropriate vocabulary. </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5490588" y="2593769"/>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COLOUR/PAINTING</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193153" y="384429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COLOUR/PAINTING</a:t>
            </a:r>
          </a:p>
        </p:txBody>
      </p:sp>
    </p:spTree>
    <p:extLst>
      <p:ext uri="{BB962C8B-B14F-4D97-AF65-F5344CB8AC3E}">
        <p14:creationId xmlns:p14="http://schemas.microsoft.com/office/powerpoint/2010/main" val="2027521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2603277"/>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know the primary colours and some children will know the secondary colours. </a:t>
            </a:r>
            <a:endParaRPr lang="en-GB" sz="1100" dirty="0">
              <a:latin typeface="Twinkl Cursive Unlooped" panose="02000000000000000000" pitchFamily="2" charset="0"/>
            </a:endParaRP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shared their creations with others, explaining their intentions and the techniques they used.</a:t>
            </a:r>
          </a:p>
          <a:p>
            <a:pPr marL="12700" marR="5080" indent="5080" algn="ctr">
              <a:lnSpc>
                <a:spcPct val="100099"/>
              </a:lnSpc>
              <a:spcBef>
                <a:spcPts val="100"/>
              </a:spcBef>
            </a:pPr>
            <a:endParaRPr lang="en-GB" sz="1100" dirty="0">
              <a:latin typeface="Twinkl Cursive Unlooped" panose="02000000000000000000" pitchFamily="2" charset="0"/>
            </a:endParaRPr>
          </a:p>
          <a:p>
            <a:pPr marL="12700" marR="5080" indent="5080" algn="ctr">
              <a:lnSpc>
                <a:spcPct val="100099"/>
              </a:lnSpc>
              <a:spcBef>
                <a:spcPts val="100"/>
              </a:spcBef>
            </a:pPr>
            <a:r>
              <a:rPr lang="en-GB" sz="1100" dirty="0">
                <a:latin typeface="Twinkl Cursive Unlooped" panose="02000000000000000000" pitchFamily="2" charset="0"/>
              </a:rPr>
              <a:t>They will have discussed similarities and differences in their own and others’ work.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934265"/>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nSpc>
                <a:spcPct val="107000"/>
              </a:lnSpc>
              <a:spcAft>
                <a:spcPts val="800"/>
              </a:spcAft>
            </a:pPr>
            <a:endParaRPr lang="en-GB" sz="1100" dirty="0">
              <a:latin typeface="Twinkl Cursive Unlooped" panose="02000000000000000000" pitchFamily="2" charset="0"/>
            </a:endParaRPr>
          </a:p>
          <a:p>
            <a:pPr lvl="0" algn="ctr">
              <a:lnSpc>
                <a:spcPct val="107000"/>
              </a:lnSpc>
              <a:spcAft>
                <a:spcPts val="800"/>
              </a:spcAft>
            </a:pPr>
            <a:r>
              <a:rPr lang="en-GB" sz="1100" dirty="0">
                <a:latin typeface="Twinkl Cursive Unlooped" panose="02000000000000000000" pitchFamily="2" charset="0"/>
                <a:ea typeface="Calibri" panose="020F0502020204030204" pitchFamily="34" charset="0"/>
              </a:rPr>
              <a:t>Children will learn </a:t>
            </a:r>
            <a:r>
              <a:rPr lang="en-GB" sz="1100" dirty="0">
                <a:effectLst/>
                <a:latin typeface="Twinkl Cursive Unlooped" panose="02000000000000000000" pitchFamily="2" charset="0"/>
                <a:ea typeface="Calibri" panose="020F0502020204030204" pitchFamily="34" charset="0"/>
              </a:rPr>
              <a:t>that different artistic movements often use colour in a distinctive way.</a:t>
            </a:r>
          </a:p>
          <a:p>
            <a:pPr lvl="0" algn="ctr">
              <a:lnSpc>
                <a:spcPct val="107000"/>
              </a:lnSpc>
              <a:spcAft>
                <a:spcPts val="800"/>
              </a:spcAft>
            </a:pPr>
            <a:r>
              <a:rPr lang="en-GB" sz="1100" dirty="0">
                <a:effectLst/>
                <a:latin typeface="Twinkl Cursive Unlooped" panose="02000000000000000000" pitchFamily="2" charset="0"/>
                <a:ea typeface="Calibri" panose="020F0502020204030204" pitchFamily="34" charset="0"/>
              </a:rPr>
              <a:t> Expressionist artists use intense, non-naturalistic colours. Impressionist artists use complementary colours. Fauvist artists use flat areas or patches of colour. Naturalist artists use realistic colours.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3</a:t>
            </a:r>
            <a:endParaRPr sz="2400" dirty="0">
              <a:latin typeface="Twinkl Cursive Unlooped" panose="02000000000000000000" pitchFamily="2" charset="0"/>
              <a:cs typeface="Segoe UI"/>
            </a:endParaRPr>
          </a:p>
        </p:txBody>
      </p:sp>
      <p:sp>
        <p:nvSpPr>
          <p:cNvPr id="23" name="object 23"/>
          <p:cNvSpPr txBox="1"/>
          <p:nvPr/>
        </p:nvSpPr>
        <p:spPr>
          <a:xfrm>
            <a:off x="7532672" y="3178174"/>
            <a:ext cx="1819910" cy="692497"/>
          </a:xfrm>
          <a:prstGeom prst="rect">
            <a:avLst/>
          </a:prstGeom>
        </p:spPr>
        <p:txBody>
          <a:bodyPr vert="horz" wrap="square" lIns="0" tIns="15240" rIns="0" bIns="0" rtlCol="0">
            <a:spAutoFit/>
          </a:bodyPr>
          <a:lstStyle/>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continue to </a:t>
            </a:r>
            <a:r>
              <a:rPr lang="en-GB" sz="1100" dirty="0">
                <a:latin typeface="Twinkl Cursive Unlooped" panose="02000000000000000000" pitchFamily="2" charset="0"/>
              </a:rPr>
              <a:t>use warm and cool colours and use tints and shades in their own artwork.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335396" y="390517"/>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Colour Theory</a:t>
            </a:r>
          </a:p>
        </p:txBody>
      </p:sp>
      <p:sp>
        <p:nvSpPr>
          <p:cNvPr id="26" name="TextBox 25">
            <a:extLst>
              <a:ext uri="{FF2B5EF4-FFF2-40B4-BE49-F238E27FC236}">
                <a16:creationId xmlns:a16="http://schemas.microsoft.com/office/drawing/2014/main" id="{1A16AA1B-9DAE-4496-A325-1D27D1C01C00}"/>
              </a:ext>
            </a:extLst>
          </p:cNvPr>
          <p:cNvSpPr txBox="1"/>
          <p:nvPr/>
        </p:nvSpPr>
        <p:spPr>
          <a:xfrm>
            <a:off x="2813904" y="3081510"/>
            <a:ext cx="1990788" cy="1615827"/>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will have learnt about basic colour theory by studying the colour wheel and colour mixing. </a:t>
            </a:r>
            <a:endParaRPr lang="en-GB" sz="1100" dirty="0">
              <a:solidFill>
                <a:srgbClr val="303030"/>
              </a:solidFill>
              <a:latin typeface="Twinkl Cursive Unlooped" panose="02000000000000000000" pitchFamily="2" charset="0"/>
            </a:endParaRPr>
          </a:p>
          <a:p>
            <a:pPr marL="12700" marR="5080" algn="ctr"/>
            <a:endParaRPr lang="en-GB" sz="1100" b="0" i="0" dirty="0">
              <a:solidFill>
                <a:srgbClr val="303030"/>
              </a:solidFill>
              <a:effectLst/>
              <a:latin typeface="Twinkl Cursive Unlooped" panose="02000000000000000000" pitchFamily="2" charset="0"/>
            </a:endParaRPr>
          </a:p>
          <a:p>
            <a:pPr marL="12700" marR="5080" algn="ctr"/>
            <a:r>
              <a:rPr lang="en-GB" sz="1100" dirty="0">
                <a:solidFill>
                  <a:srgbClr val="303030"/>
                </a:solidFill>
                <a:latin typeface="Twinkl Cursive Unlooped" panose="02000000000000000000" pitchFamily="2" charset="0"/>
              </a:rPr>
              <a:t>They will have</a:t>
            </a:r>
            <a:r>
              <a:rPr lang="en-GB" sz="1100" b="0" i="0" dirty="0">
                <a:solidFill>
                  <a:srgbClr val="303030"/>
                </a:solidFill>
                <a:effectLst/>
                <a:latin typeface="Twinkl Cursive Unlooped" panose="02000000000000000000" pitchFamily="2" charset="0"/>
              </a:rPr>
              <a:t> explored primary and secondary colours and how artists use colour in their artwork.</a:t>
            </a:r>
            <a:endParaRPr lang="en-GB" sz="1100" dirty="0">
              <a:latin typeface="Twinkl Cursive Unlooped" panose="02000000000000000000" pitchFamily="2" charset="0"/>
              <a:cs typeface="Arial"/>
            </a:endParaRPr>
          </a:p>
        </p:txBody>
      </p:sp>
      <p:sp>
        <p:nvSpPr>
          <p:cNvPr id="29" name="object 31">
            <a:extLst>
              <a:ext uri="{FF2B5EF4-FFF2-40B4-BE49-F238E27FC236}">
                <a16:creationId xmlns:a16="http://schemas.microsoft.com/office/drawing/2014/main" id="{A7C7C12F-A4BA-4250-804C-D7005C805826}"/>
              </a:ext>
            </a:extLst>
          </p:cNvPr>
          <p:cNvSpPr txBox="1"/>
          <p:nvPr/>
        </p:nvSpPr>
        <p:spPr>
          <a:xfrm>
            <a:off x="5076534" y="1938274"/>
            <a:ext cx="2039058" cy="343555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Colour Theory</a:t>
            </a:r>
          </a:p>
          <a:p>
            <a:pPr marL="12700" marR="5080"/>
            <a:r>
              <a:rPr lang="en-GB" sz="1100" b="0" i="0" dirty="0">
                <a:solidFill>
                  <a:srgbClr val="303030"/>
                </a:solidFill>
                <a:effectLst/>
                <a:latin typeface="Twinkl Cursive Unlooped" panose="02000000000000000000" pitchFamily="2" charset="0"/>
              </a:rPr>
              <a:t>This project teaches children about colour theory by studying the colour wheel and colour mixing. It includes an exploration of tertiary colours, warm and cool colours, complementary colours, analogous colours and how artists use colour in their artwork.</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b="0" i="0" dirty="0">
                <a:solidFill>
                  <a:srgbClr val="303030"/>
                </a:solidFill>
                <a:effectLst/>
                <a:latin typeface="Twinkl Cursive Unlooped" panose="02000000000000000000" pitchFamily="2" charset="0"/>
              </a:rPr>
              <a:t>Henri Matisse</a:t>
            </a:r>
          </a:p>
          <a:p>
            <a:pPr marL="12700" marR="5080"/>
            <a:r>
              <a:rPr lang="en-GB" sz="1100" dirty="0">
                <a:solidFill>
                  <a:srgbClr val="303030"/>
                </a:solidFill>
                <a:latin typeface="Twinkl Cursive Unlooped" panose="02000000000000000000" pitchFamily="2" charset="0"/>
              </a:rPr>
              <a:t>Claude Monet</a:t>
            </a:r>
          </a:p>
          <a:p>
            <a:pPr marL="12700" marR="5080"/>
            <a:r>
              <a:rPr lang="en-GB" sz="1100" b="0" i="0" dirty="0">
                <a:solidFill>
                  <a:srgbClr val="303030"/>
                </a:solidFill>
                <a:effectLst/>
                <a:latin typeface="Twinkl Cursive Unlooped" panose="02000000000000000000" pitchFamily="2" charset="0"/>
              </a:rPr>
              <a:t>Vincent Van Gogh</a:t>
            </a:r>
          </a:p>
          <a:p>
            <a:pPr marL="12700" marR="5080"/>
            <a:r>
              <a:rPr lang="en-GB" sz="1100" dirty="0">
                <a:solidFill>
                  <a:srgbClr val="303030"/>
                </a:solidFill>
                <a:latin typeface="Twinkl Cursive Unlooped" panose="02000000000000000000" pitchFamily="2" charset="0"/>
              </a:rPr>
              <a:t>Winslow Horner</a:t>
            </a:r>
          </a:p>
          <a:p>
            <a:pPr marL="12700" marR="5080"/>
            <a:r>
              <a:rPr lang="en-GB" sz="1100" b="0" i="0" dirty="0">
                <a:solidFill>
                  <a:srgbClr val="303030"/>
                </a:solidFill>
                <a:effectLst/>
                <a:latin typeface="Twinkl Cursive Unlooped" panose="02000000000000000000" pitchFamily="2" charset="0"/>
              </a:rPr>
              <a:t>Wassily Kandinsky</a:t>
            </a:r>
          </a:p>
          <a:p>
            <a:pPr marL="12700" marR="5080"/>
            <a:r>
              <a:rPr lang="en-GB" sz="1100" b="0" i="0" dirty="0">
                <a:solidFill>
                  <a:srgbClr val="303030"/>
                </a:solidFill>
                <a:effectLst/>
                <a:latin typeface="Twinkl Cursive Unlooped" panose="02000000000000000000" pitchFamily="2" charset="0"/>
              </a:rPr>
              <a:t>Piet Mondrian</a:t>
            </a:r>
          </a:p>
        </p:txBody>
      </p:sp>
    </p:spTree>
    <p:extLst>
      <p:ext uri="{BB962C8B-B14F-4D97-AF65-F5344CB8AC3E}">
        <p14:creationId xmlns:p14="http://schemas.microsoft.com/office/powerpoint/2010/main" val="2520158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501122090"/>
              </p:ext>
            </p:extLst>
          </p:nvPr>
        </p:nvGraphicFramePr>
        <p:xfrm>
          <a:off x="3276600" y="1379193"/>
          <a:ext cx="5105400" cy="3360546"/>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Henri Matisse</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Contrast</a:t>
                      </a:r>
                    </a:p>
                  </a:txBody>
                  <a:tcPr/>
                </a:tc>
                <a:tc>
                  <a:txBody>
                    <a:bodyPr/>
                    <a:lstStyle/>
                    <a:p>
                      <a:r>
                        <a:rPr lang="en-GB" sz="1400" dirty="0">
                          <a:latin typeface="Twinkl Cursive Unlooped" panose="02000000000000000000" pitchFamily="2" charset="0"/>
                        </a:rPr>
                        <a:t>Mood</a:t>
                      </a:r>
                    </a:p>
                  </a:txBody>
                  <a:tcPr/>
                </a:tc>
                <a:tc>
                  <a:txBody>
                    <a:bodyPr/>
                    <a:lstStyle/>
                    <a:p>
                      <a:r>
                        <a:rPr lang="en-GB" sz="1400" dirty="0">
                          <a:latin typeface="Twinkl Cursive Unlooped" panose="02000000000000000000" pitchFamily="2" charset="0"/>
                        </a:rPr>
                        <a:t>Claude Monet</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Complementary</a:t>
                      </a:r>
                    </a:p>
                  </a:txBody>
                  <a:tcPr/>
                </a:tc>
                <a:tc>
                  <a:txBody>
                    <a:bodyPr/>
                    <a:lstStyle/>
                    <a:p>
                      <a:r>
                        <a:rPr lang="en-GB" sz="1400" dirty="0">
                          <a:latin typeface="Twinkl Cursive Unlooped" panose="02000000000000000000" pitchFamily="2" charset="0"/>
                        </a:rPr>
                        <a:t>Atmosphere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Vincent Van Gogh</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Warm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Art movement</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Winslow Horner</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Cool</a:t>
                      </a:r>
                    </a:p>
                  </a:txBody>
                  <a:tcPr/>
                </a:tc>
                <a:tc>
                  <a:txBody>
                    <a:bodyPr/>
                    <a:lstStyle/>
                    <a:p>
                      <a:r>
                        <a:rPr lang="en-GB" sz="1400" dirty="0">
                          <a:latin typeface="Twinkl Cursive Unlooped" panose="02000000000000000000" pitchFamily="2" charset="0"/>
                        </a:rPr>
                        <a:t>Fauvism</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winkl Cursive Unlooped" panose="02000000000000000000" pitchFamily="2" charset="0"/>
                          <a:ea typeface="+mn-ea"/>
                          <a:cs typeface="Arial"/>
                        </a:rPr>
                        <a:t>Wassily Kandinsky</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Colour wheel</a:t>
                      </a:r>
                    </a:p>
                  </a:txBody>
                  <a:tcPr/>
                </a:tc>
                <a:tc>
                  <a:txBody>
                    <a:bodyPr/>
                    <a:lstStyle/>
                    <a:p>
                      <a:r>
                        <a:rPr lang="en-GB" sz="1400" dirty="0">
                          <a:latin typeface="Twinkl Cursive Unlooped" panose="02000000000000000000" pitchFamily="2" charset="0"/>
                        </a:rPr>
                        <a:t>Impressionism </a:t>
                      </a:r>
                    </a:p>
                  </a:txBody>
                  <a:tcPr/>
                </a:tc>
                <a:tc>
                  <a:txBody>
                    <a:bodyPr/>
                    <a:lstStyle/>
                    <a:p>
                      <a:r>
                        <a:rPr lang="en-GB" sz="1400" dirty="0">
                          <a:latin typeface="Twinkl Cursive Unlooped" panose="02000000000000000000" pitchFamily="2" charset="0"/>
                        </a:rPr>
                        <a:t>Piet Mondrian</a:t>
                      </a:r>
                    </a:p>
                  </a:txBody>
                  <a:tcPr/>
                </a:tc>
                <a:extLst>
                  <a:ext uri="{0D108BD9-81ED-4DB2-BD59-A6C34878D82A}">
                    <a16:rowId xmlns:a16="http://schemas.microsoft.com/office/drawing/2014/main" val="719473866"/>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Expressionism</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1645428582"/>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Modern art</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Twinkl Cursive Unlooped" panose="02000000000000000000" pitchFamily="2" charset="0"/>
                        <a:ea typeface="+mn-ea"/>
                        <a:cs typeface="Arial"/>
                      </a:endParaRPr>
                    </a:p>
                  </a:txBody>
                  <a:tcPr/>
                </a:tc>
                <a:extLst>
                  <a:ext uri="{0D108BD9-81ED-4DB2-BD59-A6C34878D82A}">
                    <a16:rowId xmlns:a16="http://schemas.microsoft.com/office/drawing/2014/main" val="144710003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Cubism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514586" y="562517"/>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Colour Theory</a:t>
            </a:r>
          </a:p>
        </p:txBody>
      </p:sp>
    </p:spTree>
    <p:extLst>
      <p:ext uri="{BB962C8B-B14F-4D97-AF65-F5344CB8AC3E}">
        <p14:creationId xmlns:p14="http://schemas.microsoft.com/office/powerpoint/2010/main" val="277534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14677" y="420413"/>
            <a:ext cx="4014724" cy="166723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98326" y="745353"/>
            <a:ext cx="3089102" cy="149848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are primary and secondary colours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primary colours are red, yellow and blue.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secondary colours are made by mixing primary colours.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secondary colours are purple, green and orange.</a:t>
            </a:r>
          </a:p>
          <a:p>
            <a:pPr algn="l"/>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623564" y="2280998"/>
            <a:ext cx="3515158" cy="1691951"/>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25061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Mix it</a:t>
            </a:r>
          </a:p>
          <a:p>
            <a:pPr marL="12700" marR="5080"/>
            <a:r>
              <a:rPr lang="en-GB" sz="1100" b="0" i="0" dirty="0">
                <a:solidFill>
                  <a:srgbClr val="303030"/>
                </a:solidFill>
                <a:effectLst/>
                <a:latin typeface="Twinkl Cursive Unlooped" panose="02000000000000000000" pitchFamily="2" charset="0"/>
              </a:rPr>
              <a:t>This project teaches children about basic colour theory by studying the colour wheel and colour mixing. It includes an exploration of primary and secondary colours and how artists use colour in their artwork.</a:t>
            </a:r>
          </a:p>
          <a:p>
            <a:pPr marL="12700" marR="5080"/>
            <a:endParaRPr lang="en-GB" sz="1100"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a:t>
            </a:r>
          </a:p>
          <a:p>
            <a:pPr marL="12700" marR="5080"/>
            <a:r>
              <a:rPr lang="en-GB" sz="1100" dirty="0">
                <a:solidFill>
                  <a:srgbClr val="303030"/>
                </a:solidFill>
                <a:latin typeface="Twinkl Cursive Unlooped" panose="02000000000000000000" pitchFamily="2" charset="0"/>
                <a:cs typeface="Arial"/>
              </a:rPr>
              <a:t>Vincent Van Gogh</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Segoe UI"/>
                <a:cs typeface="Segoe UI"/>
              </a:rPr>
              <a:t>A</a:t>
            </a:r>
            <a:r>
              <a:rPr sz="1800" spc="30" dirty="0">
                <a:solidFill>
                  <a:srgbClr val="0C6C82"/>
                </a:solidFill>
                <a:latin typeface="Segoe UI"/>
                <a:cs typeface="Segoe UI"/>
              </a:rPr>
              <a:t>u</a:t>
            </a:r>
            <a:r>
              <a:rPr sz="1800" spc="-10" dirty="0">
                <a:solidFill>
                  <a:srgbClr val="0C6C82"/>
                </a:solidFill>
                <a:latin typeface="Segoe UI"/>
                <a:cs typeface="Segoe UI"/>
              </a:rPr>
              <a:t>t</a:t>
            </a:r>
            <a:r>
              <a:rPr sz="1800" spc="30" dirty="0">
                <a:solidFill>
                  <a:srgbClr val="0C6C82"/>
                </a:solidFill>
                <a:latin typeface="Segoe UI"/>
                <a:cs typeface="Segoe UI"/>
              </a:rPr>
              <a:t>u</a:t>
            </a:r>
            <a:r>
              <a:rPr sz="1800" spc="20" dirty="0">
                <a:solidFill>
                  <a:srgbClr val="0C6C82"/>
                </a:solidFill>
                <a:latin typeface="Segoe UI"/>
                <a:cs typeface="Segoe UI"/>
              </a:rPr>
              <a:t>m</a:t>
            </a:r>
            <a:r>
              <a:rPr sz="1800" spc="25" dirty="0">
                <a:solidFill>
                  <a:srgbClr val="0C6C82"/>
                </a:solidFill>
                <a:latin typeface="Segoe UI"/>
                <a:cs typeface="Segoe UI"/>
              </a:rPr>
              <a:t>n-</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Street View</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6"/>
            <a:ext cx="3779590" cy="157955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18501" y="2272412"/>
            <a:ext cx="3834899" cy="175361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45673" y="3500904"/>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7482391" y="827866"/>
            <a:ext cx="3089102"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are colours organised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and use paints in the primary and secondary colours.</a:t>
            </a: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and use a colour wheel. </a:t>
            </a:r>
          </a:p>
        </p:txBody>
      </p:sp>
      <p:sp>
        <p:nvSpPr>
          <p:cNvPr id="70" name="TextBox 69">
            <a:extLst>
              <a:ext uri="{FF2B5EF4-FFF2-40B4-BE49-F238E27FC236}">
                <a16:creationId xmlns:a16="http://schemas.microsoft.com/office/drawing/2014/main" id="{85F9F2A4-2D8C-44B2-9608-48909A51CFE9}"/>
              </a:ext>
            </a:extLst>
          </p:cNvPr>
          <p:cNvSpPr txBox="1"/>
          <p:nvPr/>
        </p:nvSpPr>
        <p:spPr>
          <a:xfrm>
            <a:off x="3943350" y="508263"/>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COLOUR/TONE</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46991" y="514615"/>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COLOUR/TONE</a:t>
            </a:r>
          </a:p>
        </p:txBody>
      </p:sp>
      <p:sp>
        <p:nvSpPr>
          <p:cNvPr id="50" name="object 19">
            <a:extLst>
              <a:ext uri="{FF2B5EF4-FFF2-40B4-BE49-F238E27FC236}">
                <a16:creationId xmlns:a16="http://schemas.microsoft.com/office/drawing/2014/main" id="{994B6526-3EC8-4719-B226-C9B36AE993FC}"/>
              </a:ext>
            </a:extLst>
          </p:cNvPr>
          <p:cNvSpPr txBox="1"/>
          <p:nvPr/>
        </p:nvSpPr>
        <p:spPr>
          <a:xfrm>
            <a:off x="9026942" y="2613631"/>
            <a:ext cx="3032144"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is colour used in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similarities and differences between two or more pieces of art.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some artists use just primary colours. Some artists use both primary and secondary colours in their artwork.</a:t>
            </a:r>
          </a:p>
        </p:txBody>
      </p:sp>
      <p:sp>
        <p:nvSpPr>
          <p:cNvPr id="51" name="TextBox 50">
            <a:extLst>
              <a:ext uri="{FF2B5EF4-FFF2-40B4-BE49-F238E27FC236}">
                <a16:creationId xmlns:a16="http://schemas.microsoft.com/office/drawing/2014/main" id="{DEEA6EC2-A79E-40A7-98F4-A24EDA71C63F}"/>
              </a:ext>
            </a:extLst>
          </p:cNvPr>
          <p:cNvSpPr txBox="1"/>
          <p:nvPr/>
        </p:nvSpPr>
        <p:spPr>
          <a:xfrm>
            <a:off x="9707573" y="2401234"/>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COLOUR/TONE</a:t>
            </a:r>
          </a:p>
        </p:txBody>
      </p:sp>
      <p:sp>
        <p:nvSpPr>
          <p:cNvPr id="55" name="object 19">
            <a:extLst>
              <a:ext uri="{FF2B5EF4-FFF2-40B4-BE49-F238E27FC236}">
                <a16:creationId xmlns:a16="http://schemas.microsoft.com/office/drawing/2014/main" id="{70AEFC16-FF35-4EEC-A9A1-2A605349980C}"/>
              </a:ext>
            </a:extLst>
          </p:cNvPr>
          <p:cNvSpPr txBox="1"/>
          <p:nvPr/>
        </p:nvSpPr>
        <p:spPr>
          <a:xfrm>
            <a:off x="4830679" y="2774639"/>
            <a:ext cx="3032144"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colour in my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simple prints and patterns using a range of liquids including ink and paint.</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olours can be mixed directly on a surface by pressing, folding and printmaking.</a:t>
            </a:r>
          </a:p>
        </p:txBody>
      </p:sp>
      <p:sp>
        <p:nvSpPr>
          <p:cNvPr id="59" name="TextBox 58">
            <a:extLst>
              <a:ext uri="{FF2B5EF4-FFF2-40B4-BE49-F238E27FC236}">
                <a16:creationId xmlns:a16="http://schemas.microsoft.com/office/drawing/2014/main" id="{8716B945-0A0A-4312-8FAC-A2FE14122410}"/>
              </a:ext>
            </a:extLst>
          </p:cNvPr>
          <p:cNvSpPr txBox="1"/>
          <p:nvPr/>
        </p:nvSpPr>
        <p:spPr>
          <a:xfrm>
            <a:off x="5231492" y="247231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PAINTING/PRINTING</a:t>
            </a:r>
          </a:p>
        </p:txBody>
      </p:sp>
      <p:sp>
        <p:nvSpPr>
          <p:cNvPr id="61" name="object 19">
            <a:extLst>
              <a:ext uri="{FF2B5EF4-FFF2-40B4-BE49-F238E27FC236}">
                <a16:creationId xmlns:a16="http://schemas.microsoft.com/office/drawing/2014/main" id="{80D5F495-FBD7-488A-90DF-68150101C29E}"/>
              </a:ext>
            </a:extLst>
          </p:cNvPr>
          <p:cNvSpPr txBox="1"/>
          <p:nvPr/>
        </p:nvSpPr>
        <p:spPr>
          <a:xfrm>
            <a:off x="1071957" y="3902166"/>
            <a:ext cx="3032144"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colour in my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and use paints in the primary and secondary colours.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Decide which colours to mix and use for effect.</a:t>
            </a:r>
            <a:endParaRPr lang="en-GB" sz="900" b="0" i="0" dirty="0">
              <a:solidFill>
                <a:srgbClr val="303030"/>
              </a:solidFill>
              <a:effectLst/>
              <a:latin typeface="Twinkl Cursive Unlooped" panose="02000000000000000000" pitchFamily="2" charset="0"/>
            </a:endParaRPr>
          </a:p>
        </p:txBody>
      </p:sp>
      <p:sp>
        <p:nvSpPr>
          <p:cNvPr id="62" name="TextBox 61">
            <a:extLst>
              <a:ext uri="{FF2B5EF4-FFF2-40B4-BE49-F238E27FC236}">
                <a16:creationId xmlns:a16="http://schemas.microsoft.com/office/drawing/2014/main" id="{918DF125-540D-461B-960D-57DF657DC2E0}"/>
              </a:ext>
            </a:extLst>
          </p:cNvPr>
          <p:cNvSpPr txBox="1"/>
          <p:nvPr/>
        </p:nvSpPr>
        <p:spPr>
          <a:xfrm>
            <a:off x="1865709" y="3651640"/>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PAINTING</a:t>
            </a:r>
            <a:endParaRPr lang="en-GB" sz="1400" b="1" dirty="0">
              <a:solidFill>
                <a:schemeClr val="accent5">
                  <a:lumMod val="75000"/>
                </a:schemeClr>
              </a:solidFill>
              <a:latin typeface="Twinkl Cursive Unlooped" panose="02000000000000000000" pitchFamily="2" charset="0"/>
            </a:endParaRPr>
          </a:p>
        </p:txBody>
      </p:sp>
      <p:sp>
        <p:nvSpPr>
          <p:cNvPr id="63" name="object 19">
            <a:extLst>
              <a:ext uri="{FF2B5EF4-FFF2-40B4-BE49-F238E27FC236}">
                <a16:creationId xmlns:a16="http://schemas.microsoft.com/office/drawing/2014/main" id="{7C9090A0-B33E-47D2-B658-216E082E1D7E}"/>
              </a:ext>
            </a:extLst>
          </p:cNvPr>
          <p:cNvSpPr txBox="1"/>
          <p:nvPr/>
        </p:nvSpPr>
        <p:spPr>
          <a:xfrm>
            <a:off x="4771400" y="4984591"/>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have I learnt about primary and secondary colours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Say what they like about their own or others’ work using simple artistic vocabulary</a:t>
            </a:r>
            <a:r>
              <a:rPr lang="en-GB" sz="900" dirty="0">
                <a:solidFill>
                  <a:srgbClr val="303030"/>
                </a:solidFill>
                <a:latin typeface="Twinkl Cursive Unlooped" panose="02000000000000000000" pitchFamily="2" charset="0"/>
              </a:rPr>
              <a:t>.</a:t>
            </a:r>
            <a:endParaRPr lang="en-GB" sz="900" b="0" i="0" dirty="0">
              <a:solidFill>
                <a:srgbClr val="303030"/>
              </a:solidFill>
              <a:effectLst/>
              <a:latin typeface="Twinkl Cursive Unlooped" panose="02000000000000000000" pitchFamily="2" charset="0"/>
            </a:endParaRPr>
          </a:p>
        </p:txBody>
      </p:sp>
      <p:sp>
        <p:nvSpPr>
          <p:cNvPr id="66" name="TextBox 65">
            <a:extLst>
              <a:ext uri="{FF2B5EF4-FFF2-40B4-BE49-F238E27FC236}">
                <a16:creationId xmlns:a16="http://schemas.microsoft.com/office/drawing/2014/main" id="{59D6C909-1515-4418-8578-745C1C914BE1}"/>
              </a:ext>
            </a:extLst>
          </p:cNvPr>
          <p:cNvSpPr txBox="1"/>
          <p:nvPr/>
        </p:nvSpPr>
        <p:spPr>
          <a:xfrm>
            <a:off x="5682595" y="4733768"/>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45756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894424" y="584862"/>
            <a:ext cx="3488952" cy="187807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weaving and how has it developed over time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artwork from different times and cultures.</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lang="en-GB" sz="900" dirty="0">
                <a:solidFill>
                  <a:srgbClr val="303030"/>
                </a:solidFill>
                <a:latin typeface="Twinkl Cursive Unlooped" panose="02000000000000000000" pitchFamily="2" charset="0"/>
              </a:rPr>
              <a:t>Recognise features of the artform, such as colour, pattern and style. </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ancient Egyptians wove cloth on horizontal looms on the floor. Iron Age weavers used vertical looms and wove colourful, patterned fabric. Roman weavers wove fabric in the shape of the clothing they wore. Anglo-Saxons and Vikings wove colourful, patterned braid on small tablet looms. Victorian looms were powered driven. Modern looms use new technology to make a wide range of natural and synthetic fabrics. 1</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385784" y="2096286"/>
            <a:ext cx="3752938" cy="187666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75844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Warp and Weft</a:t>
            </a:r>
          </a:p>
          <a:p>
            <a:pPr marL="12700" marR="5080"/>
            <a:r>
              <a:rPr lang="en-GB" sz="1100" b="0" i="0" dirty="0">
                <a:solidFill>
                  <a:srgbClr val="303030"/>
                </a:solidFill>
                <a:effectLst/>
                <a:latin typeface="Twinkl Cursive Unlooped" panose="02000000000000000000" pitchFamily="2" charset="0"/>
              </a:rPr>
              <a:t>This project teaches children about the artform of weaving and how it has developed over time, including the materials and techniques required to create woven patterns and products.</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b="0" i="0" dirty="0">
                <a:solidFill>
                  <a:srgbClr val="303030"/>
                </a:solidFill>
                <a:effectLst/>
                <a:latin typeface="Twinkl Cursive Unlooped" panose="02000000000000000000" pitchFamily="2" charset="0"/>
              </a:rPr>
              <a:t>Egyptians</a:t>
            </a:r>
          </a:p>
          <a:p>
            <a:pPr marL="12700" marR="5080"/>
            <a:r>
              <a:rPr lang="en-GB" sz="1100" dirty="0">
                <a:solidFill>
                  <a:srgbClr val="303030"/>
                </a:solidFill>
                <a:latin typeface="Twinkl Cursive Unlooped" panose="02000000000000000000" pitchFamily="2" charset="0"/>
              </a:rPr>
              <a:t>Iron Age</a:t>
            </a:r>
          </a:p>
          <a:p>
            <a:pPr marL="12700" marR="5080"/>
            <a:r>
              <a:rPr lang="en-GB" sz="1100" b="0" i="0" dirty="0">
                <a:solidFill>
                  <a:srgbClr val="303030"/>
                </a:solidFill>
                <a:effectLst/>
                <a:latin typeface="Twinkl Cursive Unlooped" panose="02000000000000000000" pitchFamily="2" charset="0"/>
              </a:rPr>
              <a:t>Romans</a:t>
            </a:r>
          </a:p>
          <a:p>
            <a:pPr marL="12700" marR="5080"/>
            <a:r>
              <a:rPr lang="en-GB" sz="1100" dirty="0">
                <a:solidFill>
                  <a:srgbClr val="303030"/>
                </a:solidFill>
                <a:latin typeface="Twinkl Cursive Unlooped" panose="02000000000000000000" pitchFamily="2" charset="0"/>
              </a:rPr>
              <a:t>Anglo-Saxons</a:t>
            </a:r>
          </a:p>
          <a:p>
            <a:pPr marL="12700" marR="5080"/>
            <a:r>
              <a:rPr lang="en-GB" sz="1100" b="0" i="0" dirty="0">
                <a:solidFill>
                  <a:srgbClr val="303030"/>
                </a:solidFill>
                <a:effectLst/>
                <a:latin typeface="Twinkl Cursive Unlooped" panose="02000000000000000000" pitchFamily="2" charset="0"/>
              </a:rPr>
              <a:t>Vikings</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Autumn</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Animal</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844985" y="207480"/>
            <a:ext cx="4017974" cy="1642381"/>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06979" y="2486709"/>
            <a:ext cx="3834899" cy="1461055"/>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012721" y="3698615"/>
            <a:ext cx="3945794"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395209" y="4792448"/>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61217" y="520465"/>
            <a:ext cx="3206783"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yarn can you weave with</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Choose from a range of materials, showing an understanding of their different characteristics.</a:t>
            </a:r>
          </a:p>
          <a:p>
            <a:pPr>
              <a:buFont typeface="Arial" panose="020B0604020202020204" pitchFamily="34" charset="0"/>
              <a:buChar char="•"/>
            </a:pPr>
            <a:r>
              <a:rPr lang="en-GB" sz="900" dirty="0">
                <a:solidFill>
                  <a:srgbClr val="303030"/>
                </a:solidFill>
                <a:latin typeface="Twinkl Cursive Unlooped" panose="02000000000000000000" pitchFamily="2" charset="0"/>
              </a:rPr>
              <a:t>Record the v</a:t>
            </a:r>
            <a:r>
              <a:rPr lang="en-GB" sz="900" b="0" i="0" dirty="0">
                <a:solidFill>
                  <a:srgbClr val="303030"/>
                </a:solidFill>
                <a:effectLst/>
                <a:latin typeface="Twinkl Cursive Unlooped" panose="02000000000000000000" pitchFamily="2" charset="0"/>
              </a:rPr>
              <a:t>isual qualities of a yarn can include its colour, elasticity, pattern and texture. 2</a:t>
            </a:r>
          </a:p>
          <a:p>
            <a:pPr algn="l"/>
            <a:endParaRPr lang="en-GB" sz="900" b="0" i="0" dirty="0">
              <a:solidFill>
                <a:srgbClr val="303030"/>
              </a:solidFill>
              <a:effectLst/>
              <a:latin typeface="Twinkl Cursive Unlooped" panose="02000000000000000000" pitchFamily="2"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4039370" y="306562"/>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19803" y="330290"/>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TEXTILES/SKETCHBOOK</a:t>
            </a:r>
          </a:p>
        </p:txBody>
      </p:sp>
      <p:sp>
        <p:nvSpPr>
          <p:cNvPr id="55" name="object 19">
            <a:extLst>
              <a:ext uri="{FF2B5EF4-FFF2-40B4-BE49-F238E27FC236}">
                <a16:creationId xmlns:a16="http://schemas.microsoft.com/office/drawing/2014/main" id="{70AEFC16-FF35-4EEC-A9A1-2A605349980C}"/>
              </a:ext>
            </a:extLst>
          </p:cNvPr>
          <p:cNvSpPr txBox="1"/>
          <p:nvPr/>
        </p:nvSpPr>
        <p:spPr>
          <a:xfrm>
            <a:off x="8857487" y="2490504"/>
            <a:ext cx="2943003" cy="140871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warp and weft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Know wha</a:t>
            </a:r>
            <a:r>
              <a:rPr lang="en-US" altLang="en-US" sz="900" dirty="0">
                <a:solidFill>
                  <a:srgbClr val="303030"/>
                </a:solidFill>
                <a:latin typeface="Twinkl Cursive Unlooped" panose="02000000000000000000" pitchFamily="2" charset="0"/>
              </a:rPr>
              <a:t>t warp and weft are.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Practice the weaving technique on a paper loom with coloured</a:t>
            </a:r>
            <a:r>
              <a:rPr lang="en-US" altLang="en-US" sz="900" dirty="0">
                <a:solidFill>
                  <a:srgbClr val="303030"/>
                </a:solidFill>
                <a:latin typeface="Twinkl Cursive Unlooped" panose="02000000000000000000" pitchFamily="2" charset="0"/>
              </a:rPr>
              <a:t> paper strips.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Consider the visual elements of line, pattern and colour as part of the weaving process. </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9" name="TextBox 58">
            <a:extLst>
              <a:ext uri="{FF2B5EF4-FFF2-40B4-BE49-F238E27FC236}">
                <a16:creationId xmlns:a16="http://schemas.microsoft.com/office/drawing/2014/main" id="{8716B945-0A0A-4312-8FAC-A2FE14122410}"/>
              </a:ext>
            </a:extLst>
          </p:cNvPr>
          <p:cNvSpPr txBox="1"/>
          <p:nvPr/>
        </p:nvSpPr>
        <p:spPr>
          <a:xfrm>
            <a:off x="9567288" y="226896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TEXTILES</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12605" y="5150887"/>
            <a:ext cx="3032144" cy="6315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 </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10252" y="485630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644904" y="2813219"/>
            <a:ext cx="3260333"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Develop techniques through experimentation to create different types of art.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Begin to weave by preparing a loom with yarn before weaving</a:t>
            </a:r>
            <a:r>
              <a:rPr lang="en-GB" sz="900" dirty="0">
                <a:solidFill>
                  <a:srgbClr val="303030"/>
                </a:solidFill>
                <a:latin typeface="Lato" panose="020F0502020204030203" pitchFamily="34" charset="0"/>
              </a:rPr>
              <a:t>. </a:t>
            </a:r>
            <a:endParaRPr lang="en-GB" sz="900" b="0" i="0" dirty="0">
              <a:solidFill>
                <a:srgbClr val="303030"/>
              </a:solidFill>
              <a:effectLst/>
              <a:latin typeface="Lato" panose="020F0502020204030203" pitchFamily="34"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5490588" y="2593769"/>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TEXTILES</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193153" y="384429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TEXTILES</a:t>
            </a:r>
          </a:p>
        </p:txBody>
      </p:sp>
      <p:sp>
        <p:nvSpPr>
          <p:cNvPr id="61" name="object 19">
            <a:extLst>
              <a:ext uri="{FF2B5EF4-FFF2-40B4-BE49-F238E27FC236}">
                <a16:creationId xmlns:a16="http://schemas.microsoft.com/office/drawing/2014/main" id="{40F1D07E-BEC6-4BB0-8FA9-A39AB718813D}"/>
              </a:ext>
            </a:extLst>
          </p:cNvPr>
          <p:cNvSpPr txBox="1"/>
          <p:nvPr/>
        </p:nvSpPr>
        <p:spPr>
          <a:xfrm>
            <a:off x="1378567" y="4175718"/>
            <a:ext cx="3260333"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Develop techniques through experimentation to create different types of art.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Create own woven square. </a:t>
            </a: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208672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2434000"/>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have used a range of textural materials, including fabric. </a:t>
            </a:r>
            <a:endParaRPr lang="en-GB" sz="1100" dirty="0">
              <a:latin typeface="Twinkl Cursive Unlooped" panose="02000000000000000000" pitchFamily="2" charset="0"/>
            </a:endParaRP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shared their creations with others, explaining their intentions and the techniques they used.</a:t>
            </a:r>
          </a:p>
          <a:p>
            <a:pPr marL="12700" marR="5080" indent="5080" algn="ctr">
              <a:lnSpc>
                <a:spcPct val="100099"/>
              </a:lnSpc>
              <a:spcBef>
                <a:spcPts val="100"/>
              </a:spcBef>
            </a:pPr>
            <a:endParaRPr lang="en-GB" sz="1100" dirty="0">
              <a:latin typeface="Twinkl Cursive Unlooped" panose="02000000000000000000" pitchFamily="2" charset="0"/>
            </a:endParaRPr>
          </a:p>
          <a:p>
            <a:pPr marL="12700" marR="5080" indent="5080" algn="ctr">
              <a:lnSpc>
                <a:spcPct val="100099"/>
              </a:lnSpc>
              <a:spcBef>
                <a:spcPts val="100"/>
              </a:spcBef>
            </a:pPr>
            <a:r>
              <a:rPr lang="en-GB" sz="1100" dirty="0">
                <a:latin typeface="Twinkl Cursive Unlooped" panose="02000000000000000000" pitchFamily="2" charset="0"/>
              </a:rPr>
              <a:t>They will have discussed similarities and differences in their own and others’ work.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1744837"/>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nSpc>
                <a:spcPct val="107000"/>
              </a:lnSpc>
              <a:spcAft>
                <a:spcPts val="800"/>
              </a:spcAft>
            </a:pPr>
            <a:endParaRPr lang="en-GB" sz="1100" dirty="0">
              <a:latin typeface="Twinkl Cursive Unlooped" panose="02000000000000000000" pitchFamily="2" charset="0"/>
            </a:endParaRPr>
          </a:p>
          <a:p>
            <a:pPr lvl="0" algn="ctr">
              <a:lnSpc>
                <a:spcPct val="107000"/>
              </a:lnSpc>
              <a:spcAft>
                <a:spcPts val="800"/>
              </a:spcAft>
            </a:pPr>
            <a:r>
              <a:rPr lang="en-GB" sz="1100" dirty="0">
                <a:latin typeface="Twinkl Cursive Unlooped" panose="02000000000000000000" pitchFamily="2" charset="0"/>
                <a:ea typeface="Calibri" panose="020F0502020204030204" pitchFamily="34" charset="0"/>
              </a:rPr>
              <a:t>Children will create a collage with a range of materials, including fabrics, and use stitches to combine fabrics in a mixed media piece.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4</a:t>
            </a:r>
            <a:endParaRPr sz="2400" dirty="0">
              <a:latin typeface="Twinkl Cursive Unlooped" panose="02000000000000000000" pitchFamily="2" charset="0"/>
              <a:cs typeface="Segoe UI"/>
            </a:endParaRPr>
          </a:p>
        </p:txBody>
      </p:sp>
      <p:sp>
        <p:nvSpPr>
          <p:cNvPr id="23" name="object 23"/>
          <p:cNvSpPr txBox="1"/>
          <p:nvPr/>
        </p:nvSpPr>
        <p:spPr>
          <a:xfrm>
            <a:off x="7532672" y="3178174"/>
            <a:ext cx="1819910" cy="1600438"/>
          </a:xfrm>
          <a:prstGeom prst="rect">
            <a:avLst/>
          </a:prstGeom>
        </p:spPr>
        <p:txBody>
          <a:bodyPr vert="horz" wrap="square" lIns="0" tIns="15240" rIns="0" bIns="0" rtlCol="0">
            <a:spAutoFit/>
          </a:bodyPr>
          <a:lstStyle/>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make wall hangings in DT, using embellishments which will require using a range of materials and joining them together. </a:t>
            </a:r>
          </a:p>
          <a:p>
            <a:pPr marL="12700" marR="5080" indent="3175" algn="ctr">
              <a:lnSpc>
                <a:spcPct val="100499"/>
              </a:lnSpc>
              <a:spcBef>
                <a:spcPts val="900"/>
              </a:spcBef>
            </a:pPr>
            <a:endParaRPr lang="en-GB" sz="1100" spc="-1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080511" y="415018"/>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Warp and Weft</a:t>
            </a:r>
          </a:p>
        </p:txBody>
      </p:sp>
      <p:sp>
        <p:nvSpPr>
          <p:cNvPr id="26" name="TextBox 25">
            <a:extLst>
              <a:ext uri="{FF2B5EF4-FFF2-40B4-BE49-F238E27FC236}">
                <a16:creationId xmlns:a16="http://schemas.microsoft.com/office/drawing/2014/main" id="{1A16AA1B-9DAE-4496-A325-1D27D1C01C00}"/>
              </a:ext>
            </a:extLst>
          </p:cNvPr>
          <p:cNvSpPr txBox="1"/>
          <p:nvPr/>
        </p:nvSpPr>
        <p:spPr>
          <a:xfrm>
            <a:off x="2813904" y="3081510"/>
            <a:ext cx="1990788" cy="1446550"/>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have described similarities and differences between artwork on a common theme. </a:t>
            </a:r>
          </a:p>
          <a:p>
            <a:pPr marL="12700" marR="5080" algn="ctr"/>
            <a:endParaRPr lang="en-GB" sz="1100" dirty="0">
              <a:solidFill>
                <a:srgbClr val="303030"/>
              </a:solidFill>
              <a:latin typeface="Twinkl Cursive Unlooped" panose="02000000000000000000" pitchFamily="2" charset="0"/>
              <a:cs typeface="Arial"/>
            </a:endParaRPr>
          </a:p>
          <a:p>
            <a:pPr marL="12700" marR="5080" algn="ctr"/>
            <a:r>
              <a:rPr lang="en-GB" sz="1100" dirty="0">
                <a:solidFill>
                  <a:srgbClr val="303030"/>
                </a:solidFill>
                <a:latin typeface="Twinkl Cursive Unlooped" panose="02000000000000000000" pitchFamily="2" charset="0"/>
                <a:cs typeface="Arial"/>
              </a:rPr>
              <a:t>They have worked with fabric using a running stitch to join fabrics together. </a:t>
            </a:r>
            <a:endParaRPr lang="en-GB" sz="1100" dirty="0">
              <a:latin typeface="Twinkl Cursive Unlooped" panose="02000000000000000000" pitchFamily="2" charset="0"/>
              <a:cs typeface="Arial"/>
            </a:endParaRPr>
          </a:p>
        </p:txBody>
      </p:sp>
      <p:sp>
        <p:nvSpPr>
          <p:cNvPr id="24" name="object 31">
            <a:extLst>
              <a:ext uri="{FF2B5EF4-FFF2-40B4-BE49-F238E27FC236}">
                <a16:creationId xmlns:a16="http://schemas.microsoft.com/office/drawing/2014/main" id="{FF22A929-9320-45FC-8280-E3BE6973B382}"/>
              </a:ext>
            </a:extLst>
          </p:cNvPr>
          <p:cNvSpPr txBox="1"/>
          <p:nvPr/>
        </p:nvSpPr>
        <p:spPr>
          <a:xfrm>
            <a:off x="5099904" y="2258408"/>
            <a:ext cx="2039058" cy="275844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Warp and Weft</a:t>
            </a:r>
          </a:p>
          <a:p>
            <a:pPr marL="12700" marR="5080"/>
            <a:r>
              <a:rPr lang="en-GB" sz="1100" b="0" i="0" dirty="0">
                <a:solidFill>
                  <a:srgbClr val="303030"/>
                </a:solidFill>
                <a:effectLst/>
                <a:latin typeface="Twinkl Cursive Unlooped" panose="02000000000000000000" pitchFamily="2" charset="0"/>
              </a:rPr>
              <a:t>This project teaches children about the artform of weaving and how it has developed over time, including the materials and techniques required to create woven patterns and products.</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b="0" i="0" dirty="0">
                <a:solidFill>
                  <a:srgbClr val="303030"/>
                </a:solidFill>
                <a:effectLst/>
                <a:latin typeface="Twinkl Cursive Unlooped" panose="02000000000000000000" pitchFamily="2" charset="0"/>
              </a:rPr>
              <a:t>Egyptians</a:t>
            </a:r>
          </a:p>
          <a:p>
            <a:pPr marL="12700" marR="5080"/>
            <a:r>
              <a:rPr lang="en-GB" sz="1100" dirty="0">
                <a:solidFill>
                  <a:srgbClr val="303030"/>
                </a:solidFill>
                <a:latin typeface="Twinkl Cursive Unlooped" panose="02000000000000000000" pitchFamily="2" charset="0"/>
              </a:rPr>
              <a:t>Iron Age</a:t>
            </a:r>
          </a:p>
          <a:p>
            <a:pPr marL="12700" marR="5080"/>
            <a:r>
              <a:rPr lang="en-GB" sz="1100" b="0" i="0" dirty="0">
                <a:solidFill>
                  <a:srgbClr val="303030"/>
                </a:solidFill>
                <a:effectLst/>
                <a:latin typeface="Twinkl Cursive Unlooped" panose="02000000000000000000" pitchFamily="2" charset="0"/>
              </a:rPr>
              <a:t>Romans</a:t>
            </a:r>
          </a:p>
          <a:p>
            <a:pPr marL="12700" marR="5080"/>
            <a:r>
              <a:rPr lang="en-GB" sz="1100" dirty="0">
                <a:solidFill>
                  <a:srgbClr val="303030"/>
                </a:solidFill>
                <a:latin typeface="Twinkl Cursive Unlooped" panose="02000000000000000000" pitchFamily="2" charset="0"/>
              </a:rPr>
              <a:t>Anglo-Saxons</a:t>
            </a:r>
          </a:p>
          <a:p>
            <a:pPr marL="12700" marR="5080"/>
            <a:r>
              <a:rPr lang="en-GB" sz="1100" b="0" i="0" dirty="0">
                <a:solidFill>
                  <a:srgbClr val="303030"/>
                </a:solidFill>
                <a:effectLst/>
                <a:latin typeface="Twinkl Cursive Unlooped" panose="02000000000000000000" pitchFamily="2" charset="0"/>
              </a:rPr>
              <a:t>Vikings</a:t>
            </a:r>
          </a:p>
        </p:txBody>
      </p:sp>
    </p:spTree>
    <p:extLst>
      <p:ext uri="{BB962C8B-B14F-4D97-AF65-F5344CB8AC3E}">
        <p14:creationId xmlns:p14="http://schemas.microsoft.com/office/powerpoint/2010/main" val="2608130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970572824"/>
              </p:ext>
            </p:extLst>
          </p:nvPr>
        </p:nvGraphicFramePr>
        <p:xfrm>
          <a:off x="3276600" y="1379193"/>
          <a:ext cx="5105400" cy="2613758"/>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Weaving</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Egyptians</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Warp</a:t>
                      </a:r>
                    </a:p>
                  </a:txBody>
                  <a:tcPr/>
                </a:tc>
                <a:tc>
                  <a:txBody>
                    <a:bodyPr/>
                    <a:lstStyle/>
                    <a:p>
                      <a:r>
                        <a:rPr lang="en-GB" sz="1400" dirty="0">
                          <a:latin typeface="Twinkl Cursive Unlooped" panose="02000000000000000000" pitchFamily="2" charset="0"/>
                        </a:rPr>
                        <a:t>Pattern</a:t>
                      </a:r>
                    </a:p>
                  </a:txBody>
                  <a:tcPr/>
                </a:tc>
                <a:tc>
                  <a:txBody>
                    <a:bodyPr/>
                    <a:lstStyle/>
                    <a:p>
                      <a:r>
                        <a:rPr lang="en-GB" sz="1400" dirty="0">
                          <a:latin typeface="Twinkl Cursive Unlooped" panose="02000000000000000000" pitchFamily="2" charset="0"/>
                        </a:rPr>
                        <a:t>Iron age</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Weft</a:t>
                      </a:r>
                    </a:p>
                  </a:txBody>
                  <a:tcPr/>
                </a:tc>
                <a:tc>
                  <a:txBody>
                    <a:bodyPr/>
                    <a:lstStyle/>
                    <a:p>
                      <a:r>
                        <a:rPr lang="en-GB" sz="1400" dirty="0">
                          <a:latin typeface="Twinkl Cursive Unlooped" panose="02000000000000000000" pitchFamily="2" charset="0"/>
                        </a:rPr>
                        <a:t>Style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Romans</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Loom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Texture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Anglo-Saxons</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Yarn</a:t>
                      </a:r>
                    </a:p>
                  </a:txBody>
                  <a:tcPr/>
                </a:tc>
                <a:tc>
                  <a:txBody>
                    <a:bodyPr/>
                    <a:lstStyle/>
                    <a:p>
                      <a:r>
                        <a:rPr lang="en-GB" sz="1400" dirty="0">
                          <a:latin typeface="Twinkl Cursive Unlooped" panose="02000000000000000000" pitchFamily="2" charset="0"/>
                        </a:rPr>
                        <a:t>Technique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winkl Cursive Unlooped" panose="02000000000000000000" pitchFamily="2" charset="0"/>
                          <a:ea typeface="+mn-ea"/>
                          <a:cs typeface="Arial"/>
                        </a:rPr>
                        <a:t>Vikings</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Elasticity</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Victorians</a:t>
                      </a:r>
                    </a:p>
                  </a:txBody>
                  <a:tcPr/>
                </a:tc>
                <a:extLst>
                  <a:ext uri="{0D108BD9-81ED-4DB2-BD59-A6C34878D82A}">
                    <a16:rowId xmlns:a16="http://schemas.microsoft.com/office/drawing/2014/main" val="719473866"/>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Modern </a:t>
                      </a:r>
                    </a:p>
                  </a:txBody>
                  <a:tcPr/>
                </a:tc>
                <a:extLst>
                  <a:ext uri="{0D108BD9-81ED-4DB2-BD59-A6C34878D82A}">
                    <a16:rowId xmlns:a16="http://schemas.microsoft.com/office/drawing/2014/main" val="1645428582"/>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514586" y="562517"/>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Warp and Weft</a:t>
            </a:r>
          </a:p>
        </p:txBody>
      </p:sp>
    </p:spTree>
    <p:extLst>
      <p:ext uri="{BB962C8B-B14F-4D97-AF65-F5344CB8AC3E}">
        <p14:creationId xmlns:p14="http://schemas.microsoft.com/office/powerpoint/2010/main" val="1063392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45756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56262" y="565163"/>
            <a:ext cx="3386492" cy="1716496"/>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artists portray animals in their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artwork from different times and cultures.</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nimals have always been a favourite subject matter for artists. Some artists create realistic representations while some create more fantastical or abstract forms.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significant animal artists include George Stubbs, Leonardo da Vinci and contemporary artist, Damien Hirst.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ancient Egyptian and Pre-historic civilisations also created significant artworks about animals.</a:t>
            </a:r>
          </a:p>
          <a:p>
            <a:pPr>
              <a:buFont typeface="Arial" panose="020B0604020202020204" pitchFamily="34" charset="0"/>
              <a:buChar char="•"/>
            </a:pPr>
            <a:r>
              <a:rPr lang="en-GB" sz="900" dirty="0">
                <a:solidFill>
                  <a:srgbClr val="303030"/>
                </a:solidFill>
                <a:latin typeface="Twinkl Cursive Unlooped" panose="02000000000000000000" pitchFamily="2" charset="0"/>
              </a:rPr>
              <a:t>Sketch one of the artworks in books and explain features.</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248196" y="2096286"/>
            <a:ext cx="3890526" cy="1851889"/>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25061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Animal</a:t>
            </a:r>
          </a:p>
          <a:p>
            <a:pPr marL="12700" marR="5080"/>
            <a:r>
              <a:rPr lang="en-GB" sz="1100" b="0" i="0" dirty="0">
                <a:solidFill>
                  <a:srgbClr val="303030"/>
                </a:solidFill>
                <a:effectLst/>
                <a:latin typeface="Twinkl Cursive Unlooped" panose="02000000000000000000" pitchFamily="2" charset="0"/>
              </a:rPr>
              <a:t>This project teaches children about the historical and cultural portrayal of animals in art. They study the visual qualities of animals through sketching and  printmaking.</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George Stubbs</a:t>
            </a:r>
          </a:p>
          <a:p>
            <a:pPr marL="12700" marR="5080"/>
            <a:r>
              <a:rPr lang="en-GB" sz="1100" dirty="0">
                <a:solidFill>
                  <a:srgbClr val="303030"/>
                </a:solidFill>
                <a:latin typeface="Twinkl Cursive Unlooped" panose="02000000000000000000" pitchFamily="2" charset="0"/>
              </a:rPr>
              <a:t>Leonardo da Vinci</a:t>
            </a:r>
          </a:p>
          <a:p>
            <a:pPr marL="12700" marR="5080"/>
            <a:r>
              <a:rPr lang="en-GB" sz="1100" dirty="0">
                <a:solidFill>
                  <a:srgbClr val="303030"/>
                </a:solidFill>
                <a:latin typeface="Twinkl Cursive Unlooped" panose="02000000000000000000" pitchFamily="2" charset="0"/>
              </a:rPr>
              <a:t>Damien Hirst</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53969" y="5213976"/>
            <a:ext cx="1055559" cy="523861"/>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Statues, statuettes and figurines</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844984" y="207480"/>
            <a:ext cx="4280215" cy="190734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830829" y="2486709"/>
            <a:ext cx="4442372" cy="205444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142511" y="4053546"/>
            <a:ext cx="3945794"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549112" y="4777574"/>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61217" y="520465"/>
            <a:ext cx="3401351"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draw animals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series of sketches over time to develop ideas on a theme or mastery of a technique.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the properties of pen, ink and charcoal to create a range of effects in drawing.</a:t>
            </a:r>
          </a:p>
          <a:p>
            <a:r>
              <a:rPr lang="en-GB" sz="900" dirty="0">
                <a:solidFill>
                  <a:srgbClr val="303030"/>
                </a:solidFill>
                <a:latin typeface="Twinkl Cursive Unlooped" panose="02000000000000000000" pitchFamily="2" charset="0"/>
              </a:rPr>
              <a:t>Know that o</a:t>
            </a:r>
            <a:r>
              <a:rPr lang="en-GB" sz="900" b="0" i="0" dirty="0">
                <a:solidFill>
                  <a:srgbClr val="303030"/>
                </a:solidFill>
                <a:effectLst/>
                <a:latin typeface="Twinkl Cursive Unlooped" panose="02000000000000000000" pitchFamily="2" charset="0"/>
              </a:rPr>
              <a:t>bjects such as animals can be drawn using simple shapes. The simple shapes help the artist to focus on proportions and the relationships between its features.</a:t>
            </a:r>
          </a:p>
          <a:p>
            <a:pPr algn="l"/>
            <a:endParaRPr lang="en-GB" sz="900" b="0" i="0" dirty="0">
              <a:solidFill>
                <a:srgbClr val="303030"/>
              </a:solidFill>
              <a:effectLst/>
              <a:latin typeface="Twinkl Cursive Unlooped" panose="02000000000000000000" pitchFamily="2"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867761" y="34512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19803" y="330290"/>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DRAWING/SKETCHBOOK</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567288" y="226896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DRAWING/SKETCHBOOK</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12605" y="5150887"/>
            <a:ext cx="3032144"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 Give constructive feedback to others about ways to improve a piece of artwork. </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10252" y="485630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441805" y="2803642"/>
            <a:ext cx="3644481"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recreate animal patterns and textures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Combine a variety of printmaking techniques and materials to create a print on a theme, e.g. lino printing and </a:t>
            </a:r>
            <a:r>
              <a:rPr lang="en-GB" sz="900" b="0" i="0" dirty="0" err="1">
                <a:solidFill>
                  <a:srgbClr val="303030"/>
                </a:solidFill>
                <a:effectLst/>
                <a:latin typeface="Twinkl Cursive Unlooped" panose="02000000000000000000" pitchFamily="2" charset="0"/>
              </a:rPr>
              <a:t>collography</a:t>
            </a:r>
            <a:r>
              <a:rPr lang="en-GB" sz="900" b="0" i="0" dirty="0">
                <a:solidFill>
                  <a:srgbClr val="303030"/>
                </a:solidFill>
                <a:effectLst/>
                <a:latin typeface="Twinkl Cursive Unlooped" panose="02000000000000000000" pitchFamily="2" charset="0"/>
              </a:rPr>
              <a:t>.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Represent the detailed patterns found in natural phenomena, such as water, weather or animal skins.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animals patterns have always been a source of inspiration for artists and that they combine a range of colours, textures and shapes. </a:t>
            </a:r>
          </a:p>
        </p:txBody>
      </p:sp>
      <p:sp>
        <p:nvSpPr>
          <p:cNvPr id="62" name="TextBox 61">
            <a:extLst>
              <a:ext uri="{FF2B5EF4-FFF2-40B4-BE49-F238E27FC236}">
                <a16:creationId xmlns:a16="http://schemas.microsoft.com/office/drawing/2014/main" id="{EDCAEAC6-4FA0-4BB8-9E9A-B3D2B2A3E4CD}"/>
              </a:ext>
            </a:extLst>
          </p:cNvPr>
          <p:cNvSpPr txBox="1"/>
          <p:nvPr/>
        </p:nvSpPr>
        <p:spPr>
          <a:xfrm>
            <a:off x="5490588" y="2593769"/>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PRINTING</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359769" y="4272700"/>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DRAWING/PRINTING</a:t>
            </a:r>
          </a:p>
        </p:txBody>
      </p:sp>
      <p:sp>
        <p:nvSpPr>
          <p:cNvPr id="61" name="object 19">
            <a:extLst>
              <a:ext uri="{FF2B5EF4-FFF2-40B4-BE49-F238E27FC236}">
                <a16:creationId xmlns:a16="http://schemas.microsoft.com/office/drawing/2014/main" id="{40F1D07E-BEC6-4BB0-8FA9-A39AB718813D}"/>
              </a:ext>
            </a:extLst>
          </p:cNvPr>
          <p:cNvSpPr txBox="1"/>
          <p:nvPr/>
        </p:nvSpPr>
        <p:spPr>
          <a:xfrm>
            <a:off x="1483117" y="4536550"/>
            <a:ext cx="3260333" cy="60850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own artwork inspired by animals using work of famous artists as a guide. </a:t>
            </a:r>
            <a:endParaRPr lang="en-GB" sz="900" b="0" i="0" dirty="0">
              <a:solidFill>
                <a:srgbClr val="303030"/>
              </a:solidFill>
              <a:effectLst/>
              <a:latin typeface="Lato" panose="020F0502020204030203" pitchFamily="34" charset="0"/>
            </a:endParaRPr>
          </a:p>
        </p:txBody>
      </p:sp>
      <p:sp>
        <p:nvSpPr>
          <p:cNvPr id="50" name="object 19">
            <a:extLst>
              <a:ext uri="{FF2B5EF4-FFF2-40B4-BE49-F238E27FC236}">
                <a16:creationId xmlns:a16="http://schemas.microsoft.com/office/drawing/2014/main" id="{A12DDDC5-8ACC-4D45-B628-7F4E4C801574}"/>
              </a:ext>
            </a:extLst>
          </p:cNvPr>
          <p:cNvSpPr txBox="1"/>
          <p:nvPr/>
        </p:nvSpPr>
        <p:spPr>
          <a:xfrm>
            <a:off x="8731960" y="2512738"/>
            <a:ext cx="3205912"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draw animals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series of sketches over time to develop ideas on a theme or mastery of a technique.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the properties of pen, ink and charcoal to create a range of effects in drawing.</a:t>
            </a:r>
          </a:p>
          <a:p>
            <a:pPr algn="l"/>
            <a:endParaRPr lang="en-GB" sz="9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3469634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378950"/>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p:txBody>
      </p:sp>
      <p:sp>
        <p:nvSpPr>
          <p:cNvPr id="19" name="object 19"/>
          <p:cNvSpPr txBox="1">
            <a:spLocks noGrp="1"/>
          </p:cNvSpPr>
          <p:nvPr>
            <p:ph type="title"/>
          </p:nvPr>
        </p:nvSpPr>
        <p:spPr>
          <a:xfrm>
            <a:off x="28113" y="166232"/>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4</a:t>
            </a:r>
            <a:endParaRPr sz="2400" dirty="0">
              <a:latin typeface="Twinkl Cursive Unlooped" panose="02000000000000000000" pitchFamily="2" charset="0"/>
              <a:cs typeface="Segoe UI"/>
            </a:endParaRPr>
          </a:p>
        </p:txBody>
      </p:sp>
      <p:sp>
        <p:nvSpPr>
          <p:cNvPr id="21" name="object 21"/>
          <p:cNvSpPr txBox="1"/>
          <p:nvPr/>
        </p:nvSpPr>
        <p:spPr>
          <a:xfrm>
            <a:off x="472821" y="3521240"/>
            <a:ext cx="1819275" cy="135498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learnt about </a:t>
            </a:r>
            <a:r>
              <a:rPr lang="en-GB" sz="1100" b="0" i="0" dirty="0">
                <a:solidFill>
                  <a:srgbClr val="303030"/>
                </a:solidFill>
                <a:effectLst/>
                <a:latin typeface="Twinkl Cursive Unlooped" panose="02000000000000000000" pitchFamily="2" charset="0"/>
              </a:rPr>
              <a:t>basic colour theory by studying the colour wheel and colour mixing. It includes an exploration of primary and secondary colours and how artists use colour in their artwork.</a:t>
            </a:r>
            <a:endParaRPr sz="1100" dirty="0">
              <a:latin typeface="Twinkl Cursive Unlooped" panose="02000000000000000000" pitchFamily="2" charset="0"/>
              <a:cs typeface="Segoe UI"/>
            </a:endParaRPr>
          </a:p>
        </p:txBody>
      </p:sp>
      <p:sp>
        <p:nvSpPr>
          <p:cNvPr id="22" name="object 22"/>
          <p:cNvSpPr txBox="1"/>
          <p:nvPr/>
        </p:nvSpPr>
        <p:spPr>
          <a:xfrm>
            <a:off x="582612" y="5362173"/>
            <a:ext cx="1564640" cy="520655"/>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They will have made simple prints using a variety of tools. </a:t>
            </a:r>
            <a:endParaRPr sz="11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5181600" y="435082"/>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Animal</a:t>
            </a:r>
          </a:p>
        </p:txBody>
      </p:sp>
      <p:sp>
        <p:nvSpPr>
          <p:cNvPr id="26" name="object 31">
            <a:extLst>
              <a:ext uri="{FF2B5EF4-FFF2-40B4-BE49-F238E27FC236}">
                <a16:creationId xmlns:a16="http://schemas.microsoft.com/office/drawing/2014/main" id="{2AE7CDFA-7125-4B5C-BCE2-E549A29A2F72}"/>
              </a:ext>
            </a:extLst>
          </p:cNvPr>
          <p:cNvSpPr txBox="1"/>
          <p:nvPr/>
        </p:nvSpPr>
        <p:spPr>
          <a:xfrm>
            <a:off x="5105109" y="2368549"/>
            <a:ext cx="2039058" cy="225061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Animal</a:t>
            </a:r>
          </a:p>
          <a:p>
            <a:pPr marL="12700" marR="5080"/>
            <a:r>
              <a:rPr lang="en-GB" sz="1100" b="0" i="0" dirty="0">
                <a:solidFill>
                  <a:srgbClr val="303030"/>
                </a:solidFill>
                <a:effectLst/>
                <a:latin typeface="Twinkl Cursive Unlooped" panose="02000000000000000000" pitchFamily="2" charset="0"/>
              </a:rPr>
              <a:t>This project teaches children about the historical and cultural portrayal of animals in art. They study the visual qualities of animals through sketching and  printmaking.</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George Stubbs</a:t>
            </a:r>
          </a:p>
          <a:p>
            <a:pPr marL="12700" marR="5080"/>
            <a:r>
              <a:rPr lang="en-GB" sz="1100" dirty="0">
                <a:solidFill>
                  <a:srgbClr val="303030"/>
                </a:solidFill>
                <a:latin typeface="Twinkl Cursive Unlooped" panose="02000000000000000000" pitchFamily="2" charset="0"/>
              </a:rPr>
              <a:t>Leonardo da Vinci</a:t>
            </a:r>
          </a:p>
          <a:p>
            <a:pPr marL="12700" marR="5080"/>
            <a:r>
              <a:rPr lang="en-GB" sz="1100" dirty="0">
                <a:solidFill>
                  <a:srgbClr val="303030"/>
                </a:solidFill>
                <a:latin typeface="Twinkl Cursive Unlooped" panose="02000000000000000000" pitchFamily="2" charset="0"/>
              </a:rPr>
              <a:t>Damien Hirst</a:t>
            </a:r>
          </a:p>
        </p:txBody>
      </p:sp>
      <p:sp>
        <p:nvSpPr>
          <p:cNvPr id="29" name="TextBox 28">
            <a:extLst>
              <a:ext uri="{FF2B5EF4-FFF2-40B4-BE49-F238E27FC236}">
                <a16:creationId xmlns:a16="http://schemas.microsoft.com/office/drawing/2014/main" id="{DC95CCC7-AD7A-40A5-99CC-B9613F8D92CF}"/>
              </a:ext>
            </a:extLst>
          </p:cNvPr>
          <p:cNvSpPr txBox="1"/>
          <p:nvPr/>
        </p:nvSpPr>
        <p:spPr>
          <a:xfrm>
            <a:off x="3024188" y="3105835"/>
            <a:ext cx="1476375" cy="1107996"/>
          </a:xfrm>
          <a:prstGeom prst="rect">
            <a:avLst/>
          </a:prstGeom>
          <a:noFill/>
        </p:spPr>
        <p:txBody>
          <a:bodyPr wrap="square">
            <a:spAutoFit/>
          </a:bodyPr>
          <a:lstStyle/>
          <a:p>
            <a:pPr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visual elements of flowers, including shape, texture, colour, pattern and form. </a:t>
            </a:r>
            <a:endParaRPr lang="en-GB" sz="1100" dirty="0"/>
          </a:p>
        </p:txBody>
      </p:sp>
      <p:sp>
        <p:nvSpPr>
          <p:cNvPr id="30" name="TextBox 29">
            <a:extLst>
              <a:ext uri="{FF2B5EF4-FFF2-40B4-BE49-F238E27FC236}">
                <a16:creationId xmlns:a16="http://schemas.microsoft.com/office/drawing/2014/main" id="{1E12CAC4-CF64-4FFE-A7DE-7DA6CF73231D}"/>
              </a:ext>
            </a:extLst>
          </p:cNvPr>
          <p:cNvSpPr txBox="1"/>
          <p:nvPr/>
        </p:nvSpPr>
        <p:spPr>
          <a:xfrm>
            <a:off x="7474776" y="3221729"/>
            <a:ext cx="1996884" cy="1446550"/>
          </a:xfrm>
          <a:prstGeom prst="rect">
            <a:avLst/>
          </a:prstGeom>
          <a:noFill/>
        </p:spPr>
        <p:txBody>
          <a:bodyPr wrap="square">
            <a:spAutoFit/>
          </a:bodyPr>
          <a:lstStyle/>
          <a:p>
            <a:pPr algn="ctr"/>
            <a:r>
              <a:rPr lang="en-GB" sz="1100" dirty="0">
                <a:effectLst/>
                <a:latin typeface="Twinkl Cursive Unlooped" panose="02000000000000000000" pitchFamily="2" charset="0"/>
                <a:ea typeface="Calibri" panose="020F0502020204030204" pitchFamily="34" charset="0"/>
              </a:rPr>
              <a:t>Children will look at environmental art and how it addresses social and political issues relating to natural and urban environments.</a:t>
            </a:r>
          </a:p>
          <a:p>
            <a:pPr algn="ctr"/>
            <a:endParaRPr lang="en-GB" sz="1100" dirty="0">
              <a:effectLst/>
              <a:latin typeface="Twinkl Cursive Unlooped" panose="02000000000000000000" pitchFamily="2" charset="0"/>
              <a:ea typeface="Calibri" panose="020F0502020204030204" pitchFamily="34" charset="0"/>
            </a:endParaRPr>
          </a:p>
          <a:p>
            <a:pPr algn="ctr"/>
            <a:endParaRPr lang="en-GB" sz="1100" dirty="0">
              <a:latin typeface="Twinkl Cursive Unlooped" panose="02000000000000000000" pitchFamily="2" charset="0"/>
            </a:endParaRPr>
          </a:p>
          <a:p>
            <a:pPr algn="ctr"/>
            <a:endParaRPr lang="en-GB" sz="1100" dirty="0">
              <a:latin typeface="Twinkl Cursive Unlooped" panose="02000000000000000000" pitchFamily="2" charset="0"/>
            </a:endParaRPr>
          </a:p>
        </p:txBody>
      </p:sp>
      <p:sp>
        <p:nvSpPr>
          <p:cNvPr id="31" name="TextBox 30">
            <a:extLst>
              <a:ext uri="{FF2B5EF4-FFF2-40B4-BE49-F238E27FC236}">
                <a16:creationId xmlns:a16="http://schemas.microsoft.com/office/drawing/2014/main" id="{D2DE5FBC-8361-49B7-8753-74948904588A}"/>
              </a:ext>
            </a:extLst>
          </p:cNvPr>
          <p:cNvSpPr txBox="1"/>
          <p:nvPr/>
        </p:nvSpPr>
        <p:spPr>
          <a:xfrm>
            <a:off x="9943432" y="3636465"/>
            <a:ext cx="1621219" cy="769441"/>
          </a:xfrm>
          <a:prstGeom prst="rect">
            <a:avLst/>
          </a:prstGeom>
          <a:noFill/>
        </p:spPr>
        <p:txBody>
          <a:bodyPr wrap="square">
            <a:spAutoFit/>
          </a:bodyPr>
          <a:lstStyle/>
          <a:p>
            <a:pPr algn="ctr"/>
            <a:r>
              <a:rPr lang="en-GB" sz="1100" dirty="0">
                <a:effectLst/>
                <a:latin typeface="Twinkl Cursive Unlooped" panose="02000000000000000000" pitchFamily="2" charset="0"/>
                <a:ea typeface="Calibri" panose="020F0502020204030204" pitchFamily="34" charset="0"/>
              </a:rPr>
              <a:t>Children use the work of significant printmakers in their own pieces. </a:t>
            </a:r>
          </a:p>
        </p:txBody>
      </p:sp>
    </p:spTree>
    <p:extLst>
      <p:ext uri="{BB962C8B-B14F-4D97-AF65-F5344CB8AC3E}">
        <p14:creationId xmlns:p14="http://schemas.microsoft.com/office/powerpoint/2010/main" val="3336845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633833854"/>
              </p:ext>
            </p:extLst>
          </p:nvPr>
        </p:nvGraphicFramePr>
        <p:xfrm>
          <a:off x="3276600" y="1379193"/>
          <a:ext cx="5105400" cy="3360546"/>
        </p:xfrm>
        <a:graphic>
          <a:graphicData uri="http://schemas.openxmlformats.org/drawingml/2006/table">
            <a:tbl>
              <a:tblPr firstRow="1" bandRow="1">
                <a:tableStyleId>{BDBED569-4797-4DF1-A0F4-6AAB3CD982D8}</a:tableStyleId>
              </a:tblPr>
              <a:tblGrid>
                <a:gridCol w="15240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812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Print</a:t>
                      </a:r>
                    </a:p>
                  </a:txBody>
                  <a:tcPr/>
                </a:tc>
                <a:tc>
                  <a:txBody>
                    <a:bodyPr/>
                    <a:lstStyle/>
                    <a:p>
                      <a:r>
                        <a:rPr lang="en-GB" sz="1400" b="0" dirty="0">
                          <a:latin typeface="Twinkl Cursive Unlooped" panose="02000000000000000000" pitchFamily="2" charset="0"/>
                        </a:rPr>
                        <a:t>Contemporary</a:t>
                      </a:r>
                    </a:p>
                  </a:txBody>
                  <a:tcPr/>
                </a:tc>
                <a:tc>
                  <a:txBody>
                    <a:bodyPr/>
                    <a:lstStyle/>
                    <a:p>
                      <a:pPr marL="12700" marR="5080"/>
                      <a:r>
                        <a:rPr lang="en-GB" sz="1400" b="0" dirty="0">
                          <a:solidFill>
                            <a:srgbClr val="303030"/>
                          </a:solidFill>
                          <a:latin typeface="Twinkl Cursive Unlooped" panose="02000000000000000000" pitchFamily="2" charset="0"/>
                        </a:rPr>
                        <a:t>George Stubbs</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Pattern</a:t>
                      </a:r>
                    </a:p>
                  </a:txBody>
                  <a:tcPr/>
                </a:tc>
                <a:tc>
                  <a:txBody>
                    <a:bodyPr/>
                    <a:lstStyle/>
                    <a:p>
                      <a:r>
                        <a:rPr lang="en-GB" sz="1400" dirty="0">
                          <a:latin typeface="Twinkl Cursive Unlooped" panose="02000000000000000000" pitchFamily="2" charset="0"/>
                        </a:rPr>
                        <a:t>Historic</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Leonardo da Vinci</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Texture</a:t>
                      </a:r>
                    </a:p>
                  </a:txBody>
                  <a:tcPr/>
                </a:tc>
                <a:tc>
                  <a:txBody>
                    <a:bodyPr/>
                    <a:lstStyle/>
                    <a:p>
                      <a:r>
                        <a:rPr lang="en-GB" sz="1400" dirty="0">
                          <a:latin typeface="Twinkl Cursive Unlooped" panose="02000000000000000000" pitchFamily="2" charset="0"/>
                        </a:rPr>
                        <a:t>Pre-historic</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Damien Hirst</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Form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Theme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Technique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winkl Cursive Unlooped" panose="02000000000000000000" pitchFamily="2" charset="0"/>
                          <a:ea typeface="+mn-ea"/>
                          <a:cs typeface="Arial"/>
                        </a:rPr>
                        <a:t>Pen</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Line </a:t>
                      </a:r>
                    </a:p>
                  </a:txBody>
                  <a:tcPr/>
                </a:tc>
                <a:tc>
                  <a:txBody>
                    <a:bodyPr/>
                    <a:lstStyle/>
                    <a:p>
                      <a:r>
                        <a:rPr lang="en-GB" sz="1400" dirty="0">
                          <a:latin typeface="Twinkl Cursive Unlooped" panose="02000000000000000000" pitchFamily="2" charset="0"/>
                        </a:rPr>
                        <a:t>Printmaking </a:t>
                      </a:r>
                    </a:p>
                  </a:txBody>
                  <a:tcPr/>
                </a:tc>
                <a:tc>
                  <a:txBody>
                    <a:bodyPr/>
                    <a:lstStyle/>
                    <a:p>
                      <a:r>
                        <a:rPr lang="en-GB" sz="1400" dirty="0">
                          <a:latin typeface="Twinkl Cursive Unlooped" panose="02000000000000000000" pitchFamily="2" charset="0"/>
                        </a:rPr>
                        <a:t>Ink</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Proportion </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Charcoal </a:t>
                      </a: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Animal skin</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Lino printing</a:t>
                      </a:r>
                    </a:p>
                  </a:txBody>
                  <a:tcPr/>
                </a:tc>
                <a:extLst>
                  <a:ext uri="{0D108BD9-81ED-4DB2-BD59-A6C34878D82A}">
                    <a16:rowId xmlns:a16="http://schemas.microsoft.com/office/drawing/2014/main" val="3573780633"/>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srgbClr val="303030"/>
                          </a:solidFill>
                          <a:effectLst/>
                          <a:uLnTx/>
                          <a:uFillTx/>
                          <a:latin typeface="Twinkl Cursive Unlooped" panose="02000000000000000000" pitchFamily="2" charset="0"/>
                          <a:ea typeface="+mn-ea"/>
                          <a:cs typeface="+mn-cs"/>
                        </a:rPr>
                        <a:t>Collography</a:t>
                      </a: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 </a:t>
                      </a:r>
                    </a:p>
                  </a:txBody>
                  <a:tcPr/>
                </a:tc>
                <a:extLst>
                  <a:ext uri="{0D108BD9-81ED-4DB2-BD59-A6C34878D82A}">
                    <a16:rowId xmlns:a16="http://schemas.microsoft.com/office/drawing/2014/main" val="3117183122"/>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4114800" y="560905"/>
            <a:ext cx="819774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Animal</a:t>
            </a:r>
          </a:p>
        </p:txBody>
      </p:sp>
    </p:spTree>
    <p:extLst>
      <p:ext uri="{BB962C8B-B14F-4D97-AF65-F5344CB8AC3E}">
        <p14:creationId xmlns:p14="http://schemas.microsoft.com/office/powerpoint/2010/main" val="374546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078058"/>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59471" y="487738"/>
            <a:ext cx="3386492"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we draw people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and develop three-dimensional art that uses the human form, using ideas from contemporary or historical starting points.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figure drawing is a drawing of the human form in any of its various shapes and postures, using any of the drawing media</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using a range of drawing materials, including pen, ink, pencils and charcoal. </a:t>
            </a:r>
          </a:p>
        </p:txBody>
      </p:sp>
      <p:grpSp>
        <p:nvGrpSpPr>
          <p:cNvPr id="23" name="object 23"/>
          <p:cNvGrpSpPr/>
          <p:nvPr/>
        </p:nvGrpSpPr>
        <p:grpSpPr>
          <a:xfrm>
            <a:off x="8086286" y="2115879"/>
            <a:ext cx="4051602" cy="2219756"/>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3404778"/>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Statues, statuettes and figurines</a:t>
            </a:r>
          </a:p>
          <a:p>
            <a:pPr marL="12700" marR="5080"/>
            <a:r>
              <a:rPr lang="en-GB" sz="1100" b="0" i="0" dirty="0">
                <a:solidFill>
                  <a:srgbClr val="303030"/>
                </a:solidFill>
                <a:effectLst/>
                <a:latin typeface="Twinkl Cursive Unlooped" panose="02000000000000000000" pitchFamily="2" charset="0"/>
              </a:rPr>
              <a:t>This project teaches children about the 3-D representation of the human form, including statues, statuettes and figurines. They study examples from ancient civilisations, and use their clay skills to create a Sumer-style figurine.</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Sumerian</a:t>
            </a:r>
          </a:p>
          <a:p>
            <a:pPr marL="12700" marR="5080"/>
            <a:r>
              <a:rPr lang="en-GB" sz="1100" dirty="0">
                <a:solidFill>
                  <a:srgbClr val="303030"/>
                </a:solidFill>
                <a:latin typeface="Twinkl Cursive Unlooped" panose="02000000000000000000" pitchFamily="2" charset="0"/>
              </a:rPr>
              <a:t>Egyptians </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Significant statues</a:t>
            </a:r>
          </a:p>
          <a:p>
            <a:pPr marL="12700" marR="5080"/>
            <a:r>
              <a:rPr lang="en-GB" sz="1100" dirty="0">
                <a:solidFill>
                  <a:srgbClr val="303030"/>
                </a:solidFill>
                <a:latin typeface="Twinkl Cursive Unlooped" panose="02000000000000000000" pitchFamily="2" charset="0"/>
              </a:rPr>
              <a:t>Christ the Redeemer</a:t>
            </a:r>
          </a:p>
          <a:p>
            <a:pPr marL="12700" marR="5080"/>
            <a:r>
              <a:rPr lang="en-GB" sz="1100" dirty="0">
                <a:solidFill>
                  <a:srgbClr val="303030"/>
                </a:solidFill>
                <a:latin typeface="Twinkl Cursive Unlooped" panose="02000000000000000000" pitchFamily="2" charset="0"/>
              </a:rPr>
              <a:t>Statue of Liberty</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185307"/>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Year 5</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844984" y="207480"/>
            <a:ext cx="4280215" cy="190734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624180" y="2486709"/>
            <a:ext cx="4175483" cy="190779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789561" y="3893372"/>
            <a:ext cx="3945794"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549112" y="4777574"/>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61217" y="520465"/>
            <a:ext cx="3401351"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statue, statuette and figurine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tatues, statuettes and figurines have been used throughout history to represent religious and social narratives. Significant statues include the Statue of Liberty in the United States of America and Christ the Redeemer in Brazil.</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tatues, statuettes and figurines are forms of three-dimensional sculpture that depict the human form.</a:t>
            </a:r>
          </a:p>
          <a:p>
            <a:pPr algn="l"/>
            <a:endParaRPr lang="en-GB" sz="900" b="0" i="0" dirty="0">
              <a:solidFill>
                <a:srgbClr val="303030"/>
              </a:solidFill>
              <a:effectLst/>
              <a:latin typeface="Lato" panose="020F0502020204030203" pitchFamily="34" charset="0"/>
            </a:endParaRPr>
          </a:p>
          <a:p>
            <a:pPr algn="l"/>
            <a:endParaRPr lang="en-GB" sz="900" b="0" i="0" dirty="0">
              <a:solidFill>
                <a:srgbClr val="303030"/>
              </a:solidFill>
              <a:effectLst/>
              <a:latin typeface="Twinkl Cursive Unlooped" panose="02000000000000000000" pitchFamily="2"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825448" y="307864"/>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19803" y="330290"/>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341594" y="2316446"/>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52781" y="5081821"/>
            <a:ext cx="3032144"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 Give constructive feedback to others about ways to improve a piece of artwork. </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10252" y="4856305"/>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260713" y="2806293"/>
            <a:ext cx="3059734" cy="118558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techniques can I use to make my own statuette or figurine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n armature is an open framework on which a sculpture is moulded with clay or similar material and use one in their sculpture.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Use c</a:t>
            </a:r>
            <a:r>
              <a:rPr lang="en-GB" sz="900" b="0" i="0" dirty="0">
                <a:solidFill>
                  <a:srgbClr val="303030"/>
                </a:solidFill>
                <a:effectLst/>
                <a:latin typeface="Twinkl Cursive Unlooped" panose="02000000000000000000" pitchFamily="2" charset="0"/>
              </a:rPr>
              <a:t>lay skills include rolling, slapping, coiling, scoring and joining with slip and pins.</a:t>
            </a:r>
          </a:p>
        </p:txBody>
      </p:sp>
      <p:sp>
        <p:nvSpPr>
          <p:cNvPr id="62" name="TextBox 61">
            <a:extLst>
              <a:ext uri="{FF2B5EF4-FFF2-40B4-BE49-F238E27FC236}">
                <a16:creationId xmlns:a16="http://schemas.microsoft.com/office/drawing/2014/main" id="{EDCAEAC6-4FA0-4BB8-9E9A-B3D2B2A3E4CD}"/>
              </a:ext>
            </a:extLst>
          </p:cNvPr>
          <p:cNvSpPr txBox="1"/>
          <p:nvPr/>
        </p:nvSpPr>
        <p:spPr>
          <a:xfrm>
            <a:off x="5312940" y="261748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73" name="TextBox 72">
            <a:extLst>
              <a:ext uri="{FF2B5EF4-FFF2-40B4-BE49-F238E27FC236}">
                <a16:creationId xmlns:a16="http://schemas.microsoft.com/office/drawing/2014/main" id="{1BF78112-74B2-490C-AF36-C06DDEC5BE77}"/>
              </a:ext>
            </a:extLst>
          </p:cNvPr>
          <p:cNvSpPr txBox="1"/>
          <p:nvPr/>
        </p:nvSpPr>
        <p:spPr>
          <a:xfrm>
            <a:off x="1797260" y="4139287"/>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61" name="object 19">
            <a:extLst>
              <a:ext uri="{FF2B5EF4-FFF2-40B4-BE49-F238E27FC236}">
                <a16:creationId xmlns:a16="http://schemas.microsoft.com/office/drawing/2014/main" id="{40F1D07E-BEC6-4BB0-8FA9-A39AB718813D}"/>
              </a:ext>
            </a:extLst>
          </p:cNvPr>
          <p:cNvSpPr txBox="1"/>
          <p:nvPr/>
        </p:nvSpPr>
        <p:spPr>
          <a:xfrm>
            <a:off x="1110837" y="4400897"/>
            <a:ext cx="3523428"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clay to create a detailed or experimental 3-D form.</a:t>
            </a:r>
          </a:p>
          <a:p>
            <a:pPr>
              <a:buFont typeface="Arial" panose="020B0604020202020204" pitchFamily="34" charset="0"/>
              <a:buChar char="•"/>
            </a:pPr>
            <a:r>
              <a:rPr lang="en-GB" sz="900" dirty="0">
                <a:solidFill>
                  <a:srgbClr val="303030"/>
                </a:solidFill>
                <a:latin typeface="Twinkl Cursive Unlooped" panose="02000000000000000000" pitchFamily="2" charset="0"/>
              </a:rPr>
              <a:t>Use c</a:t>
            </a:r>
            <a:r>
              <a:rPr lang="en-GB" sz="900" b="0" i="0" dirty="0">
                <a:solidFill>
                  <a:srgbClr val="303030"/>
                </a:solidFill>
                <a:effectLst/>
                <a:latin typeface="Twinkl Cursive Unlooped" panose="02000000000000000000" pitchFamily="2" charset="0"/>
              </a:rPr>
              <a:t>lay skills include rolling, slapping, coiling, scoring and joining with slip and pins.</a:t>
            </a:r>
          </a:p>
        </p:txBody>
      </p:sp>
      <p:sp>
        <p:nvSpPr>
          <p:cNvPr id="50" name="object 19">
            <a:extLst>
              <a:ext uri="{FF2B5EF4-FFF2-40B4-BE49-F238E27FC236}">
                <a16:creationId xmlns:a16="http://schemas.microsoft.com/office/drawing/2014/main" id="{A12DDDC5-8ACC-4D45-B628-7F4E4C801574}"/>
              </a:ext>
            </a:extLst>
          </p:cNvPr>
          <p:cNvSpPr txBox="1"/>
          <p:nvPr/>
        </p:nvSpPr>
        <p:spPr>
          <a:xfrm>
            <a:off x="8534400" y="2563543"/>
            <a:ext cx="3205912" cy="146258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the significance of statues and statuettes in ancient civilisations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making of statues, statuettes and figurines is an ancient craft. The ancient Sumerians and Egyptians all created these human forms which can tell us about the past.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and develop three-dimensional art that uses the human form, using ideas from contemporary or historical starting points.</a:t>
            </a:r>
          </a:p>
          <a:p>
            <a:pPr algn="l"/>
            <a:endParaRPr lang="en-GB" sz="9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935392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dirty="0">
                <a:latin typeface="Twinkl Cursive Unlooped" panose="02000000000000000000" pitchFamily="2" charset="0"/>
                <a:cs typeface="Segoe UI"/>
              </a:rPr>
              <a:t>U</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sp>
        <p:nvSpPr>
          <p:cNvPr id="19" name="object 19"/>
          <p:cNvSpPr txBox="1">
            <a:spLocks noGrp="1"/>
          </p:cNvSpPr>
          <p:nvPr>
            <p:ph type="title"/>
          </p:nvPr>
        </p:nvSpPr>
        <p:spPr>
          <a:xfrm>
            <a:off x="28113" y="17857"/>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4</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2886138" y="47540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Statues, statuettes and figurines</a:t>
            </a:r>
          </a:p>
        </p:txBody>
      </p:sp>
      <p:sp>
        <p:nvSpPr>
          <p:cNvPr id="29" name="object 21">
            <a:extLst>
              <a:ext uri="{FF2B5EF4-FFF2-40B4-BE49-F238E27FC236}">
                <a16:creationId xmlns:a16="http://schemas.microsoft.com/office/drawing/2014/main" id="{05EC3653-EC25-441C-972C-1EB13D0164AB}"/>
              </a:ext>
            </a:extLst>
          </p:cNvPr>
          <p:cNvSpPr txBox="1"/>
          <p:nvPr/>
        </p:nvSpPr>
        <p:spPr>
          <a:xfrm>
            <a:off x="504366" y="3538364"/>
            <a:ext cx="1819275" cy="1898468"/>
          </a:xfrm>
          <a:prstGeom prst="rect">
            <a:avLst/>
          </a:prstGeom>
        </p:spPr>
        <p:txBody>
          <a:bodyPr vert="horz" wrap="square" lIns="0" tIns="13970" rIns="0" bIns="0" rtlCol="0">
            <a:spAutoFit/>
          </a:bodyPr>
          <a:lstStyle/>
          <a:p>
            <a:pPr marL="12700" marR="5080"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visual elements of flowers, including shape, texture, colour, pattern and form. They also explored various artistic methods, including 3-D forms, using paper and clay.</a:t>
            </a:r>
          </a:p>
          <a:p>
            <a:pPr marL="12700" marR="5080"/>
            <a:endParaRPr lang="en-GB" sz="1100" u="sng" dirty="0">
              <a:solidFill>
                <a:srgbClr val="303030"/>
              </a:solidFill>
              <a:latin typeface="Twinkl Cursive Unlooped" panose="02000000000000000000" pitchFamily="2" charset="0"/>
              <a:cs typeface="Arial"/>
            </a:endParaRPr>
          </a:p>
          <a:p>
            <a:pPr marL="12700" marR="5080" algn="ctr">
              <a:lnSpc>
                <a:spcPct val="99100"/>
              </a:lnSpc>
              <a:spcBef>
                <a:spcPts val="110"/>
              </a:spcBef>
            </a:pPr>
            <a:endParaRPr lang="en-GB" sz="1100" spc="30" dirty="0">
              <a:latin typeface="Twinkl Cursive Unlooped" panose="02000000000000000000" pitchFamily="2" charset="0"/>
              <a:cs typeface="Segoe UI"/>
            </a:endParaRPr>
          </a:p>
          <a:p>
            <a:pPr marL="12700" marR="5080" algn="ctr">
              <a:lnSpc>
                <a:spcPct val="99100"/>
              </a:lnSpc>
              <a:spcBef>
                <a:spcPts val="110"/>
              </a:spcBef>
            </a:pPr>
            <a:endParaRPr sz="1100" dirty="0">
              <a:latin typeface="Twinkl Cursive Unlooped" panose="02000000000000000000" pitchFamily="2" charset="0"/>
              <a:cs typeface="Segoe UI"/>
            </a:endParaRPr>
          </a:p>
        </p:txBody>
      </p:sp>
      <p:sp>
        <p:nvSpPr>
          <p:cNvPr id="31" name="object 21">
            <a:extLst>
              <a:ext uri="{FF2B5EF4-FFF2-40B4-BE49-F238E27FC236}">
                <a16:creationId xmlns:a16="http://schemas.microsoft.com/office/drawing/2014/main" id="{D1C36B63-14D4-4EED-809D-700ABD9C1619}"/>
              </a:ext>
            </a:extLst>
          </p:cNvPr>
          <p:cNvSpPr txBox="1"/>
          <p:nvPr/>
        </p:nvSpPr>
        <p:spPr>
          <a:xfrm>
            <a:off x="7510525" y="3378026"/>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will create sculptures using natural materials found in the environment. </a:t>
            </a:r>
            <a:endParaRPr sz="1100" dirty="0">
              <a:latin typeface="Twinkl Cursive Unlooped" panose="02000000000000000000" pitchFamily="2" charset="0"/>
              <a:cs typeface="Segoe UI"/>
            </a:endParaRPr>
          </a:p>
        </p:txBody>
      </p:sp>
      <p:sp>
        <p:nvSpPr>
          <p:cNvPr id="26" name="TextBox 25">
            <a:extLst>
              <a:ext uri="{FF2B5EF4-FFF2-40B4-BE49-F238E27FC236}">
                <a16:creationId xmlns:a16="http://schemas.microsoft.com/office/drawing/2014/main" id="{7E8C03E8-C14F-4075-A1F5-95969F41215B}"/>
              </a:ext>
            </a:extLst>
          </p:cNvPr>
          <p:cNvSpPr txBox="1"/>
          <p:nvPr/>
        </p:nvSpPr>
        <p:spPr>
          <a:xfrm>
            <a:off x="3047221" y="3178174"/>
            <a:ext cx="1476374" cy="1954381"/>
          </a:xfrm>
          <a:prstGeom prst="rect">
            <a:avLst/>
          </a:prstGeom>
          <a:noFill/>
        </p:spPr>
        <p:txBody>
          <a:bodyPr wrap="square">
            <a:spAutoFit/>
          </a:bodyPr>
          <a:lstStyle/>
          <a:p>
            <a:pPr marL="12700" marR="5080"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explored different clay techniques, which they use to make and decorate a Bell Beaker-style pot.</a:t>
            </a:r>
          </a:p>
          <a:p>
            <a:pPr marL="12700" marR="5080" algn="ctr"/>
            <a:endParaRPr lang="en-GB" sz="1100" dirty="0">
              <a:solidFill>
                <a:srgbClr val="303030"/>
              </a:solidFill>
              <a:latin typeface="Twinkl Cursive Unlooped" panose="02000000000000000000" pitchFamily="2" charset="0"/>
            </a:endParaRPr>
          </a:p>
          <a:p>
            <a:pPr marL="12700" marR="5080" algn="ctr"/>
            <a:r>
              <a:rPr lang="en-GB" sz="1100" b="0" i="0" dirty="0">
                <a:solidFill>
                  <a:srgbClr val="303030"/>
                </a:solidFill>
                <a:effectLst/>
                <a:latin typeface="Twinkl Cursive Unlooped" panose="02000000000000000000" pitchFamily="2" charset="0"/>
              </a:rPr>
              <a:t>They used natural materials to make patterns on the clay. </a:t>
            </a:r>
          </a:p>
        </p:txBody>
      </p:sp>
      <p:sp>
        <p:nvSpPr>
          <p:cNvPr id="32" name="object 31">
            <a:extLst>
              <a:ext uri="{FF2B5EF4-FFF2-40B4-BE49-F238E27FC236}">
                <a16:creationId xmlns:a16="http://schemas.microsoft.com/office/drawing/2014/main" id="{FC2E45DA-B5E1-4CD1-BB56-98EDACC738FD}"/>
              </a:ext>
            </a:extLst>
          </p:cNvPr>
          <p:cNvSpPr txBox="1"/>
          <p:nvPr/>
        </p:nvSpPr>
        <p:spPr>
          <a:xfrm>
            <a:off x="5098109" y="1919224"/>
            <a:ext cx="2039058" cy="3404778"/>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Statues, statuettes and figurines</a:t>
            </a:r>
          </a:p>
          <a:p>
            <a:pPr marL="12700" marR="5080"/>
            <a:r>
              <a:rPr lang="en-GB" sz="1100" b="0" i="0" dirty="0">
                <a:solidFill>
                  <a:srgbClr val="303030"/>
                </a:solidFill>
                <a:effectLst/>
                <a:latin typeface="Twinkl Cursive Unlooped" panose="02000000000000000000" pitchFamily="2" charset="0"/>
              </a:rPr>
              <a:t>This project teaches children about the 3-D representation of the human form, including statues, statuettes and figurines. They study examples from ancient civilisations, and use their clay skills to create a Sumer-style figurine.</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Sumerian</a:t>
            </a:r>
          </a:p>
          <a:p>
            <a:pPr marL="12700" marR="5080"/>
            <a:r>
              <a:rPr lang="en-GB" sz="1100" dirty="0">
                <a:solidFill>
                  <a:srgbClr val="303030"/>
                </a:solidFill>
                <a:latin typeface="Twinkl Cursive Unlooped" panose="02000000000000000000" pitchFamily="2" charset="0"/>
              </a:rPr>
              <a:t>Egyptians </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Significant statues</a:t>
            </a:r>
          </a:p>
          <a:p>
            <a:pPr marL="12700" marR="5080"/>
            <a:r>
              <a:rPr lang="en-GB" sz="1100" dirty="0">
                <a:solidFill>
                  <a:srgbClr val="303030"/>
                </a:solidFill>
                <a:latin typeface="Twinkl Cursive Unlooped" panose="02000000000000000000" pitchFamily="2" charset="0"/>
              </a:rPr>
              <a:t>Christ the Redeemer</a:t>
            </a:r>
          </a:p>
          <a:p>
            <a:pPr marL="12700" marR="5080"/>
            <a:r>
              <a:rPr lang="en-GB" sz="1100" dirty="0">
                <a:solidFill>
                  <a:srgbClr val="303030"/>
                </a:solidFill>
                <a:latin typeface="Twinkl Cursive Unlooped" panose="02000000000000000000" pitchFamily="2" charset="0"/>
              </a:rPr>
              <a:t>Statue of Liberty</a:t>
            </a:r>
          </a:p>
        </p:txBody>
      </p:sp>
    </p:spTree>
    <p:extLst>
      <p:ext uri="{BB962C8B-B14F-4D97-AF65-F5344CB8AC3E}">
        <p14:creationId xmlns:p14="http://schemas.microsoft.com/office/powerpoint/2010/main" val="2195373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394686408"/>
              </p:ext>
            </p:extLst>
          </p:nvPr>
        </p:nvGraphicFramePr>
        <p:xfrm>
          <a:off x="3276600" y="1379193"/>
          <a:ext cx="6096000" cy="3360546"/>
        </p:xfrm>
        <a:graphic>
          <a:graphicData uri="http://schemas.openxmlformats.org/drawingml/2006/table">
            <a:tbl>
              <a:tblPr firstRow="1" bandRow="1">
                <a:tableStyleId>{BDBED569-4797-4DF1-A0F4-6AAB3CD982D8}</a:tableStyleId>
              </a:tblPr>
              <a:tblGrid>
                <a:gridCol w="1447800">
                  <a:extLst>
                    <a:ext uri="{9D8B030D-6E8A-4147-A177-3AD203B41FA5}">
                      <a16:colId xmlns:a16="http://schemas.microsoft.com/office/drawing/2014/main" val="1839290384"/>
                    </a:ext>
                  </a:extLst>
                </a:gridCol>
                <a:gridCol w="1371600">
                  <a:extLst>
                    <a:ext uri="{9D8B030D-6E8A-4147-A177-3AD203B41FA5}">
                      <a16:colId xmlns:a16="http://schemas.microsoft.com/office/drawing/2014/main" val="2992277105"/>
                    </a:ext>
                  </a:extLst>
                </a:gridCol>
                <a:gridCol w="1447800">
                  <a:extLst>
                    <a:ext uri="{9D8B030D-6E8A-4147-A177-3AD203B41FA5}">
                      <a16:colId xmlns:a16="http://schemas.microsoft.com/office/drawing/2014/main" val="636905351"/>
                    </a:ext>
                  </a:extLst>
                </a:gridCol>
                <a:gridCol w="1828800">
                  <a:extLst>
                    <a:ext uri="{9D8B030D-6E8A-4147-A177-3AD203B41FA5}">
                      <a16:colId xmlns:a16="http://schemas.microsoft.com/office/drawing/2014/main" val="1471271216"/>
                    </a:ext>
                  </a:extLst>
                </a:gridCol>
              </a:tblGrid>
              <a:tr h="373394">
                <a:tc>
                  <a:txBody>
                    <a:bodyPr/>
                    <a:lstStyle/>
                    <a:p>
                      <a:r>
                        <a:rPr lang="en-GB" sz="1400" b="0" dirty="0">
                          <a:latin typeface="Twinkl Cursive Unlooped" panose="02000000000000000000" pitchFamily="2" charset="0"/>
                        </a:rPr>
                        <a:t>Sculpture</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Statue</a:t>
                      </a:r>
                    </a:p>
                  </a:txBody>
                  <a:tcPr/>
                </a:tc>
                <a:tc>
                  <a:txBody>
                    <a:bodyPr/>
                    <a:lstStyle/>
                    <a:p>
                      <a:pPr marL="12700" marR="5080"/>
                      <a:r>
                        <a:rPr lang="en-GB" sz="1400" b="0" dirty="0">
                          <a:solidFill>
                            <a:srgbClr val="303030"/>
                          </a:solidFill>
                          <a:latin typeface="Twinkl Cursive Unlooped" panose="02000000000000000000" pitchFamily="2" charset="0"/>
                        </a:rPr>
                        <a:t>Sumerian</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Compare</a:t>
                      </a:r>
                    </a:p>
                  </a:txBody>
                  <a:tcPr/>
                </a:tc>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Statuette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Egyptians</a:t>
                      </a: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Similar</a:t>
                      </a:r>
                    </a:p>
                  </a:txBody>
                  <a:tcPr/>
                </a:tc>
                <a:tc>
                  <a:txBody>
                    <a:bodyPr/>
                    <a:lstStyle/>
                    <a:p>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Figurine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Christ the Redeemer</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Different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Texture</a:t>
                      </a:r>
                    </a:p>
                  </a:txBody>
                  <a:tcPr/>
                </a:tc>
                <a:tc>
                  <a:txBody>
                    <a:bodyPr/>
                    <a:lstStyle/>
                    <a:p>
                      <a:r>
                        <a:rPr lang="en-GB" sz="1400" dirty="0">
                          <a:latin typeface="Twinkl Cursive Unlooped" panose="02000000000000000000" pitchFamily="2" charset="0"/>
                        </a:rPr>
                        <a:t>Mould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Statue of Liberty</a:t>
                      </a: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2802856763"/>
                  </a:ext>
                </a:extLst>
              </a:tr>
              <a:tr h="373394">
                <a:tc>
                  <a:txBody>
                    <a:bodyPr/>
                    <a:lstStyle/>
                    <a:p>
                      <a:r>
                        <a:rPr lang="en-GB" sz="1400">
                          <a:latin typeface="Twinkl Cursive Unlooped" panose="02000000000000000000" pitchFamily="2" charset="0"/>
                        </a:rPr>
                        <a:t>Style </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Pattern</a:t>
                      </a:r>
                    </a:p>
                  </a:txBody>
                  <a:tcPr/>
                </a:tc>
                <a:tc>
                  <a:txBody>
                    <a:bodyPr/>
                    <a:lstStyle/>
                    <a:p>
                      <a:r>
                        <a:rPr lang="en-GB" sz="1400" dirty="0">
                          <a:latin typeface="Twinkl Cursive Unlooped" panose="02000000000000000000" pitchFamily="2" charset="0"/>
                        </a:rPr>
                        <a:t>Armature </a:t>
                      </a:r>
                    </a:p>
                  </a:txBody>
                  <a:tcPr/>
                </a:tc>
                <a:tc>
                  <a:txBody>
                    <a:bodyPr/>
                    <a:lstStyle/>
                    <a:p>
                      <a:r>
                        <a:rPr lang="en-GB" sz="1400" dirty="0">
                          <a:latin typeface="Twinkl Cursive Unlooped" panose="02000000000000000000" pitchFamily="2" charset="0"/>
                        </a:rPr>
                        <a:t>Contemporary</a:t>
                      </a:r>
                    </a:p>
                  </a:txBody>
                  <a:tcPr/>
                </a:tc>
                <a:extLst>
                  <a:ext uri="{0D108BD9-81ED-4DB2-BD59-A6C34878D82A}">
                    <a16:rowId xmlns:a16="http://schemas.microsoft.com/office/drawing/2014/main" val="4644866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Detail </a:t>
                      </a:r>
                    </a:p>
                  </a:txBody>
                  <a:tcPr/>
                </a:tc>
                <a:tc>
                  <a:txBody>
                    <a:bodyPr/>
                    <a:lstStyle/>
                    <a:p>
                      <a:pPr marL="12700" marR="5080"/>
                      <a:endParaRPr lang="en-GB" sz="1400" dirty="0">
                        <a:solidFill>
                          <a:srgbClr val="303030"/>
                        </a:solidFill>
                        <a:latin typeface="Twinkl Cursive Unlooped" panose="02000000000000000000" pitchFamily="2" charset="0"/>
                      </a:endParaRPr>
                    </a:p>
                  </a:txBody>
                  <a:tcPr/>
                </a:tc>
                <a:tc>
                  <a:txBody>
                    <a:bodyPr/>
                    <a:lstStyle/>
                    <a:p>
                      <a:pPr marL="12700" marR="5080"/>
                      <a:r>
                        <a:rPr lang="en-GB" sz="1400" dirty="0">
                          <a:solidFill>
                            <a:srgbClr val="303030"/>
                          </a:solidFill>
                          <a:latin typeface="Twinkl Cursive Unlooped" panose="02000000000000000000" pitchFamily="2" charset="0"/>
                        </a:rPr>
                        <a:t>Historical </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Figure</a:t>
                      </a:r>
                    </a:p>
                  </a:txBody>
                  <a:tcPr/>
                </a:tc>
                <a:tc>
                  <a:txBody>
                    <a:bodyPr/>
                    <a:lstStyle/>
                    <a:p>
                      <a:r>
                        <a:rPr lang="en-GB" sz="1400" dirty="0">
                          <a:latin typeface="Twinkl Cursive Unlooped" panose="02000000000000000000" pitchFamily="2" charset="0"/>
                        </a:rPr>
                        <a:t>Proportion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Figure drawing</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srgbClr val="303030"/>
                        </a:solidFill>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1447100037"/>
                  </a:ext>
                </a:extLst>
              </a:tr>
              <a:tr h="373394">
                <a:tc>
                  <a:txBody>
                    <a:bodyPr/>
                    <a:lstStyle/>
                    <a:p>
                      <a:r>
                        <a:rPr lang="en-GB" sz="1400" dirty="0">
                          <a:latin typeface="Twinkl Cursive Unlooped" panose="02000000000000000000" pitchFamily="2" charset="0"/>
                        </a:rPr>
                        <a:t>Posture </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3154312159"/>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2886138" y="47540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Statues, statuettes and figurines</a:t>
            </a:r>
          </a:p>
        </p:txBody>
      </p:sp>
    </p:spTree>
    <p:extLst>
      <p:ext uri="{BB962C8B-B14F-4D97-AF65-F5344CB8AC3E}">
        <p14:creationId xmlns:p14="http://schemas.microsoft.com/office/powerpoint/2010/main" val="2078781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078058"/>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3028" y="548594"/>
            <a:ext cx="3386492"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we draw using a continuous line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Produce creative work on a theme, developing ideas through a range of preliminary sketches or models.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ketches that are made with one line that remains on the paper throughout the whole drawing is called a continuous line drawing.</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continuous line drawing require an artist to make careful observations. </a:t>
            </a:r>
            <a:endParaRPr lang="en-GB" sz="900" b="0" i="0" dirty="0">
              <a:solidFill>
                <a:srgbClr val="303030"/>
              </a:solidFill>
              <a:effectLst/>
              <a:latin typeface="Twinkl Cursive Unlooped" panose="02000000000000000000" pitchFamily="2" charset="0"/>
            </a:endParaRPr>
          </a:p>
        </p:txBody>
      </p:sp>
      <p:grpSp>
        <p:nvGrpSpPr>
          <p:cNvPr id="23" name="object 23"/>
          <p:cNvGrpSpPr/>
          <p:nvPr/>
        </p:nvGrpSpPr>
        <p:grpSpPr>
          <a:xfrm>
            <a:off x="8053467" y="2363854"/>
            <a:ext cx="4051602" cy="2213620"/>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306622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Line, Light and Shadows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visual qualities of line, light and shadow. They are introduced to a range of shading techniques. They take black and white photographs and use pencil, pen and ink wash to reimagine their photographs in a shaded drawing.</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Pablo Picasso</a:t>
            </a:r>
          </a:p>
          <a:p>
            <a:pPr marL="12700" marR="5080"/>
            <a:r>
              <a:rPr lang="en-GB" sz="1100" dirty="0">
                <a:solidFill>
                  <a:srgbClr val="303030"/>
                </a:solidFill>
                <a:latin typeface="Twinkl Cursive Unlooped" panose="02000000000000000000" pitchFamily="2" charset="0"/>
              </a:rPr>
              <a:t>Rembrandt</a:t>
            </a:r>
          </a:p>
          <a:p>
            <a:pPr marL="12700" marR="5080"/>
            <a:endParaRPr lang="en-GB" sz="1100" u="sng" dirty="0">
              <a:solidFill>
                <a:srgbClr val="303030"/>
              </a:solidFill>
              <a:latin typeface="Twinkl Cursive Unlooped" panose="02000000000000000000" pitchFamily="2" charset="0"/>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25" dirty="0">
                <a:solidFill>
                  <a:srgbClr val="0C6C82"/>
                </a:solidFill>
                <a:latin typeface="Segoe UI"/>
                <a:cs typeface="Segoe UI"/>
              </a:rPr>
              <a:t>Autumn</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185307"/>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Mixed Media</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08531"/>
            <a:ext cx="3397097" cy="949469"/>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731829" y="207479"/>
            <a:ext cx="4617271" cy="2151291"/>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2676204" y="2167696"/>
            <a:ext cx="5123460" cy="2226803"/>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609600" y="4110674"/>
            <a:ext cx="4694691" cy="1792845"/>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6150797" y="4740635"/>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40722" y="558080"/>
            <a:ext cx="3401351"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is Pablo Picasso and what art did he produce?</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discuss how different artists and cultures have used a range of visual elements in their work.</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Investigate and develop artwork using the characteristics of an artistic movement or methodology or genre.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Pablo Picasso pioneered the use of continuous line drawing.</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Pablo Picasso would take a complex subject matter and simplify it into one single unbroken line. </a:t>
            </a:r>
          </a:p>
        </p:txBody>
      </p:sp>
      <p:sp>
        <p:nvSpPr>
          <p:cNvPr id="70" name="TextBox 69">
            <a:extLst>
              <a:ext uri="{FF2B5EF4-FFF2-40B4-BE49-F238E27FC236}">
                <a16:creationId xmlns:a16="http://schemas.microsoft.com/office/drawing/2014/main" id="{85F9F2A4-2D8C-44B2-9608-48909A51CFE9}"/>
              </a:ext>
            </a:extLst>
          </p:cNvPr>
          <p:cNvSpPr txBox="1"/>
          <p:nvPr/>
        </p:nvSpPr>
        <p:spPr>
          <a:xfrm>
            <a:off x="3655530" y="33374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19803" y="330290"/>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242444" y="261748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DRAWING/SKETCHBOOK</a:t>
            </a:r>
          </a:p>
        </p:txBody>
      </p:sp>
      <p:sp>
        <p:nvSpPr>
          <p:cNvPr id="63" name="object 19">
            <a:extLst>
              <a:ext uri="{FF2B5EF4-FFF2-40B4-BE49-F238E27FC236}">
                <a16:creationId xmlns:a16="http://schemas.microsoft.com/office/drawing/2014/main" id="{7C9090A0-B33E-47D2-B658-216E082E1D7E}"/>
              </a:ext>
            </a:extLst>
          </p:cNvPr>
          <p:cNvSpPr txBox="1"/>
          <p:nvPr/>
        </p:nvSpPr>
        <p:spPr>
          <a:xfrm>
            <a:off x="6616291" y="5056687"/>
            <a:ext cx="3066532"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 Compare and comment on the ideas, methods and approaches in their own and others’ work.</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99735" y="4856209"/>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3210797" y="2630445"/>
            <a:ext cx="4170140"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are the properties of pen and ink and how can they be used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pen and ink, chalk and charcoal to add perspective, light and shade to a composition or model.</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Rembrandt (1606–1669) was one of the world's most accomplished artists. In his drawings Rembrandt used pens, chalks, ink and brushes to capture light and shade, form, and shadow.</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t</a:t>
            </a:r>
            <a:r>
              <a:rPr lang="en-GB" sz="900" b="0" i="0" dirty="0">
                <a:solidFill>
                  <a:srgbClr val="303030"/>
                </a:solidFill>
                <a:effectLst/>
                <a:latin typeface="Twinkl Cursive Unlooped" panose="02000000000000000000" pitchFamily="2" charset="0"/>
              </a:rPr>
              <a:t>echniques for creating areas of light and shade with a pen or pencil include cross hatching, hatching, contour lines and smudging.</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4517602" y="2342942"/>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340644" y="4200465"/>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a:t>
            </a:r>
          </a:p>
        </p:txBody>
      </p:sp>
      <p:sp>
        <p:nvSpPr>
          <p:cNvPr id="50" name="object 19">
            <a:extLst>
              <a:ext uri="{FF2B5EF4-FFF2-40B4-BE49-F238E27FC236}">
                <a16:creationId xmlns:a16="http://schemas.microsoft.com/office/drawing/2014/main" id="{A12DDDC5-8ACC-4D45-B628-7F4E4C801574}"/>
              </a:ext>
            </a:extLst>
          </p:cNvPr>
          <p:cNvSpPr txBox="1"/>
          <p:nvPr/>
        </p:nvSpPr>
        <p:spPr>
          <a:xfrm>
            <a:off x="8510930" y="2906907"/>
            <a:ext cx="3205912"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techniques can I use for light and shade?</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pen and ink, chalk and charcoal to add perspective, light and shade to a composition or model.</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a:t>
            </a:r>
            <a:r>
              <a:rPr lang="en-GB" sz="900" b="0" i="0" dirty="0">
                <a:solidFill>
                  <a:srgbClr val="303030"/>
                </a:solidFill>
                <a:effectLst/>
                <a:latin typeface="Twinkl Cursive Unlooped" panose="02000000000000000000" pitchFamily="2" charset="0"/>
              </a:rPr>
              <a:t>now that techniques for creating areas of light and shade with a pen or pencil include cross hatching, hatching, contour lines and smudging.</a:t>
            </a:r>
          </a:p>
          <a:p>
            <a:pPr algn="l"/>
            <a:endParaRPr lang="en-GB" sz="900" b="0" i="0" dirty="0">
              <a:solidFill>
                <a:srgbClr val="303030"/>
              </a:solidFill>
              <a:effectLst/>
              <a:latin typeface="Twinkl Cursive Unlooped" panose="02000000000000000000" pitchFamily="2" charset="0"/>
            </a:endParaRPr>
          </a:p>
        </p:txBody>
      </p:sp>
      <p:sp>
        <p:nvSpPr>
          <p:cNvPr id="55" name="object 19">
            <a:extLst>
              <a:ext uri="{FF2B5EF4-FFF2-40B4-BE49-F238E27FC236}">
                <a16:creationId xmlns:a16="http://schemas.microsoft.com/office/drawing/2014/main" id="{F212A28A-F46D-4250-8C5B-DA79A879F94D}"/>
              </a:ext>
            </a:extLst>
          </p:cNvPr>
          <p:cNvSpPr txBox="1"/>
          <p:nvPr/>
        </p:nvSpPr>
        <p:spPr>
          <a:xfrm>
            <a:off x="1121831" y="4485807"/>
            <a:ext cx="3867471"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own artwork inspired by Picasso and Rembrandt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pen and ink, chalk and charcoal to add perspective, light and shade to a composition or model.</a:t>
            </a:r>
          </a:p>
          <a:p>
            <a:pPr>
              <a:buFont typeface="Arial" panose="020B0604020202020204" pitchFamily="34" charset="0"/>
              <a:buChar char="•"/>
            </a:pPr>
            <a:r>
              <a:rPr lang="en-GB" sz="900" dirty="0">
                <a:solidFill>
                  <a:srgbClr val="303030"/>
                </a:solidFill>
                <a:latin typeface="Twinkl Cursive Unlooped" panose="02000000000000000000" pitchFamily="2" charset="0"/>
              </a:rPr>
              <a:t>K</a:t>
            </a:r>
            <a:r>
              <a:rPr lang="en-GB" sz="900" b="0" i="0" dirty="0">
                <a:solidFill>
                  <a:srgbClr val="303030"/>
                </a:solidFill>
                <a:effectLst/>
                <a:latin typeface="Twinkl Cursive Unlooped" panose="02000000000000000000" pitchFamily="2" charset="0"/>
              </a:rPr>
              <a:t>now that techniques for creating areas of light and shade with a pen or pencil include cross hatching, hatching, contour lines and smudging.</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82117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2603277"/>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know the primary colours and some children will know the secondary colours. </a:t>
            </a:r>
            <a:endParaRPr lang="en-GB" sz="1100" dirty="0">
              <a:latin typeface="Twinkl Cursive Unlooped" panose="02000000000000000000" pitchFamily="2" charset="0"/>
            </a:endParaRP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shared their creations with others, explaining their intentions and the techniques they used.</a:t>
            </a:r>
          </a:p>
          <a:p>
            <a:pPr marL="12700" marR="5080" indent="5080" algn="ctr">
              <a:lnSpc>
                <a:spcPct val="100099"/>
              </a:lnSpc>
              <a:spcBef>
                <a:spcPts val="100"/>
              </a:spcBef>
            </a:pPr>
            <a:endParaRPr lang="en-GB" sz="1100" dirty="0">
              <a:latin typeface="Twinkl Cursive Unlooped" panose="02000000000000000000" pitchFamily="2" charset="0"/>
            </a:endParaRPr>
          </a:p>
          <a:p>
            <a:pPr marL="12700" marR="5080" indent="5080" algn="ctr">
              <a:lnSpc>
                <a:spcPct val="100099"/>
              </a:lnSpc>
              <a:spcBef>
                <a:spcPts val="100"/>
              </a:spcBef>
            </a:pPr>
            <a:r>
              <a:rPr lang="en-GB" sz="1100" dirty="0">
                <a:latin typeface="Twinkl Cursive Unlooped" panose="02000000000000000000" pitchFamily="2" charset="0"/>
              </a:rPr>
              <a:t>They will have discussed similarities and differences in their own and others’ work.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899640"/>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use warm and cool colours and use tints and shades in their own artwork.  </a:t>
            </a:r>
          </a:p>
          <a:p>
            <a:pPr lvl="0">
              <a:lnSpc>
                <a:spcPct val="107000"/>
              </a:lnSpc>
              <a:spcAft>
                <a:spcPts val="800"/>
              </a:spcAft>
            </a:pPr>
            <a:endParaRPr lang="en-GB" sz="1100" dirty="0">
              <a:latin typeface="Twinkl Cursive Unlooped" panose="02000000000000000000" pitchFamily="2" charset="0"/>
            </a:endParaRPr>
          </a:p>
          <a:p>
            <a:pPr lvl="0" algn="ctr">
              <a:lnSpc>
                <a:spcPct val="107000"/>
              </a:lnSpc>
              <a:spcAft>
                <a:spcPts val="800"/>
              </a:spcAft>
            </a:pPr>
            <a:r>
              <a:rPr lang="en-GB" sz="1100" dirty="0">
                <a:latin typeface="Twinkl Cursive Unlooped" panose="02000000000000000000" pitchFamily="2" charset="0"/>
              </a:rPr>
              <a:t>They will </a:t>
            </a:r>
            <a:r>
              <a:rPr lang="en-GB" sz="1100" dirty="0">
                <a:latin typeface="Twinkl Cursive Unlooped" panose="02000000000000000000" pitchFamily="2" charset="0"/>
                <a:cs typeface="Calibri" panose="020F0502020204030204" pitchFamily="34" charset="0"/>
              </a:rPr>
              <a:t>k</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now that artists use colour to create an atmosphere or to represent feelings in an artwork, e.g., warm and cool colours. They will also know that artistic movements used colours in different ways. </a:t>
            </a: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3187429"/>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used primary and other colours paint and a range of methods of application.</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520655"/>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They will have made simple prints using a variety of tools. </a:t>
            </a:r>
            <a:endParaRPr sz="1100" dirty="0">
              <a:latin typeface="Twinkl Cursive Unlooped" panose="02000000000000000000" pitchFamily="2" charset="0"/>
              <a:cs typeface="Segoe UI"/>
            </a:endParaRPr>
          </a:p>
        </p:txBody>
      </p:sp>
      <p:sp>
        <p:nvSpPr>
          <p:cNvPr id="23" name="object 23"/>
          <p:cNvSpPr txBox="1"/>
          <p:nvPr/>
        </p:nvSpPr>
        <p:spPr>
          <a:xfrm>
            <a:off x="7532672" y="3178174"/>
            <a:ext cx="1819910" cy="1395254"/>
          </a:xfrm>
          <a:prstGeom prst="rect">
            <a:avLst/>
          </a:prstGeom>
        </p:spPr>
        <p:txBody>
          <a:bodyPr vert="horz" wrap="square" lIns="0" tIns="15240" rIns="0" bIns="0" rtlCol="0">
            <a:spAutoFit/>
          </a:bodyPr>
          <a:lstStyle/>
          <a:p>
            <a:pPr marL="12065" marR="5080" indent="5715" algn="ctr">
              <a:lnSpc>
                <a:spcPct val="100099"/>
              </a:lnSpc>
              <a:spcBef>
                <a:spcPts val="120"/>
              </a:spcBef>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lang="en-GB" sz="1100" spc="20" dirty="0">
                <a:latin typeface="Twinkl Cursive Unlooped" panose="02000000000000000000" pitchFamily="2" charset="0"/>
                <a:cs typeface="Segoe UI"/>
              </a:rPr>
              <a:t>continue to mix secondary colours, but will move on to using different shades too. </a:t>
            </a:r>
          </a:p>
          <a:p>
            <a:pPr marL="12065" marR="5080" indent="5715" algn="ctr">
              <a:lnSpc>
                <a:spcPct val="100099"/>
              </a:lnSpc>
              <a:spcBef>
                <a:spcPts val="120"/>
              </a:spcBef>
            </a:pPr>
            <a:endParaRPr lang="en-GB" sz="1100" spc="20" dirty="0">
              <a:latin typeface="Twinkl Cursive Unlooped" panose="02000000000000000000" pitchFamily="2" charset="0"/>
              <a:cs typeface="Segoe UI"/>
            </a:endParaRPr>
          </a:p>
          <a:p>
            <a:pPr marL="12065" marR="5080" indent="5715" algn="ctr">
              <a:lnSpc>
                <a:spcPct val="100099"/>
              </a:lnSpc>
              <a:spcBef>
                <a:spcPts val="120"/>
              </a:spcBef>
            </a:pPr>
            <a:r>
              <a:rPr lang="en-GB" sz="1100" spc="20" dirty="0">
                <a:latin typeface="Twinkl Cursive Unlooped" panose="02000000000000000000" pitchFamily="2" charset="0"/>
                <a:cs typeface="Segoe UI"/>
              </a:rPr>
              <a:t>Children will apply their learning to create portraits and natural prints. </a:t>
            </a: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5334000" y="471424"/>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Mix it</a:t>
            </a:r>
          </a:p>
        </p:txBody>
      </p:sp>
      <p:sp>
        <p:nvSpPr>
          <p:cNvPr id="25" name="object 31">
            <a:extLst>
              <a:ext uri="{FF2B5EF4-FFF2-40B4-BE49-F238E27FC236}">
                <a16:creationId xmlns:a16="http://schemas.microsoft.com/office/drawing/2014/main" id="{971E577B-84C1-4E3D-872C-E3AB1946ECEB}"/>
              </a:ext>
            </a:extLst>
          </p:cNvPr>
          <p:cNvSpPr txBox="1"/>
          <p:nvPr/>
        </p:nvSpPr>
        <p:spPr>
          <a:xfrm>
            <a:off x="5100632" y="2557607"/>
            <a:ext cx="2039058" cy="1742785"/>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Mix it</a:t>
            </a:r>
          </a:p>
          <a:p>
            <a:pPr marL="12700" marR="5080"/>
            <a:r>
              <a:rPr lang="en-GB" sz="1100" b="0" i="0" dirty="0">
                <a:solidFill>
                  <a:srgbClr val="303030"/>
                </a:solidFill>
                <a:effectLst/>
                <a:latin typeface="Twinkl Cursive Unlooped" panose="02000000000000000000" pitchFamily="2" charset="0"/>
              </a:rPr>
              <a:t>This project teaches children about basic colour theory by studying the colour wheel and colour mixing. It includes an exploration of primary and secondary colours and how artists use colour in their artwork.</a:t>
            </a:r>
            <a:endParaRPr sz="1100" dirty="0">
              <a:latin typeface="Twinkl Cursive Unlooped" panose="02000000000000000000" pitchFamily="2" charset="0"/>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784351" y="289556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3470718" y="2613562"/>
            <a:ext cx="1177481" cy="378950"/>
          </a:xfrm>
          <a:prstGeom prst="rect">
            <a:avLst/>
          </a:prstGeom>
        </p:spPr>
        <p:txBody>
          <a:bodyPr vert="horz" wrap="square" lIns="0" tIns="19685" rIns="0" bIns="0" rtlCol="0">
            <a:spAutoFit/>
          </a:bodyPr>
          <a:lstStyle/>
          <a:p>
            <a:pPr marL="193675" marR="5080" indent="-180975">
              <a:lnSpc>
                <a:spcPts val="1430"/>
              </a:lnSpc>
              <a:spcBef>
                <a:spcPts val="155"/>
              </a:spcBef>
            </a:pPr>
            <a:r>
              <a:rPr lang="en-GB" sz="1200" b="1" spc="20" dirty="0">
                <a:latin typeface="Twinkl Cursive Unlooped" panose="02000000000000000000" pitchFamily="2" charset="0"/>
                <a:cs typeface="Segoe UI"/>
              </a:rPr>
              <a:t>Prior Learning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sp>
        <p:nvSpPr>
          <p:cNvPr id="18" name="object 18"/>
          <p:cNvSpPr txBox="1"/>
          <p:nvPr/>
        </p:nvSpPr>
        <p:spPr>
          <a:xfrm>
            <a:off x="7549895" y="2828925"/>
            <a:ext cx="1740535" cy="2934265"/>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nSpc>
                <a:spcPct val="107000"/>
              </a:lnSpc>
              <a:spcAft>
                <a:spcPts val="800"/>
              </a:spcAft>
            </a:pPr>
            <a:endParaRPr lang="en-GB" sz="1100" dirty="0">
              <a:latin typeface="Twinkl Cursive Unlooped" panose="02000000000000000000" pitchFamily="2" charset="0"/>
            </a:endParaRPr>
          </a:p>
          <a:p>
            <a:pPr lvl="0" algn="ctr">
              <a:lnSpc>
                <a:spcPct val="107000"/>
              </a:lnSpc>
              <a:spcAft>
                <a:spcPts val="800"/>
              </a:spcAft>
            </a:pPr>
            <a:r>
              <a:rPr lang="en-GB" sz="1100" dirty="0">
                <a:latin typeface="Twinkl Cursive Unlooped" panose="02000000000000000000" pitchFamily="2" charset="0"/>
                <a:ea typeface="Calibri" panose="020F0502020204030204" pitchFamily="34" charset="0"/>
              </a:rPr>
              <a:t>Children will learn </a:t>
            </a:r>
            <a:r>
              <a:rPr lang="en-GB" sz="1100" dirty="0">
                <a:effectLst/>
                <a:latin typeface="Twinkl Cursive Unlooped" panose="02000000000000000000" pitchFamily="2" charset="0"/>
                <a:ea typeface="Calibri" panose="020F0502020204030204" pitchFamily="34" charset="0"/>
              </a:rPr>
              <a:t>that different artistic movements often use colour in a distinctive way.</a:t>
            </a:r>
          </a:p>
          <a:p>
            <a:pPr lvl="0" algn="ctr">
              <a:lnSpc>
                <a:spcPct val="107000"/>
              </a:lnSpc>
              <a:spcAft>
                <a:spcPts val="800"/>
              </a:spcAft>
            </a:pPr>
            <a:r>
              <a:rPr lang="en-GB" sz="1100" dirty="0">
                <a:effectLst/>
                <a:latin typeface="Twinkl Cursive Unlooped" panose="02000000000000000000" pitchFamily="2" charset="0"/>
                <a:ea typeface="Calibri" panose="020F0502020204030204" pitchFamily="34" charset="0"/>
              </a:rPr>
              <a:t> Expressionist artists use intense, non-naturalistic colours. Impressionist artists use complementary colours. Fauvist artists use flat areas or patches of colour. Naturalist artists use realistic colours.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5</a:t>
            </a:r>
            <a:endParaRPr sz="2400" dirty="0">
              <a:latin typeface="Twinkl Cursive Unlooped" panose="02000000000000000000" pitchFamily="2" charset="0"/>
              <a:cs typeface="Segoe UI"/>
            </a:endParaRPr>
          </a:p>
        </p:txBody>
      </p:sp>
      <p:sp>
        <p:nvSpPr>
          <p:cNvPr id="23" name="object 23"/>
          <p:cNvSpPr txBox="1"/>
          <p:nvPr/>
        </p:nvSpPr>
        <p:spPr>
          <a:xfrm>
            <a:off x="2963989" y="3340779"/>
            <a:ext cx="1819910" cy="2331407"/>
          </a:xfrm>
          <a:prstGeom prst="rect">
            <a:avLst/>
          </a:prstGeom>
        </p:spPr>
        <p:txBody>
          <a:bodyPr vert="horz" wrap="square" lIns="0" tIns="15240" rIns="0" bIns="0" rtlCol="0">
            <a:spAutoFit/>
          </a:bodyPr>
          <a:lstStyle/>
          <a:p>
            <a:pPr marL="12700" marR="5080" indent="3175" algn="ctr">
              <a:lnSpc>
                <a:spcPct val="100499"/>
              </a:lnSpc>
              <a:spcBef>
                <a:spcPts val="900"/>
              </a:spcBef>
            </a:pP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colour theory by studying the colour wheel and colour mixing. They know about tertiary colours, warm and cool colours, complementary colours, analogous colours and how artists use colour in their artwork.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have also </a:t>
            </a:r>
            <a:r>
              <a:rPr lang="en-GB" sz="1100" dirty="0">
                <a:latin typeface="Twinkl Cursive Unlooped" panose="02000000000000000000" pitchFamily="2" charset="0"/>
              </a:rPr>
              <a:t>used warm and cool colours and used tints and shades in their own artwork.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481451" y="413880"/>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Line, Light and Shadows</a:t>
            </a:r>
          </a:p>
        </p:txBody>
      </p:sp>
      <p:sp>
        <p:nvSpPr>
          <p:cNvPr id="26" name="TextBox 25">
            <a:extLst>
              <a:ext uri="{FF2B5EF4-FFF2-40B4-BE49-F238E27FC236}">
                <a16:creationId xmlns:a16="http://schemas.microsoft.com/office/drawing/2014/main" id="{1A16AA1B-9DAE-4496-A325-1D27D1C01C00}"/>
              </a:ext>
            </a:extLst>
          </p:cNvPr>
          <p:cNvSpPr txBox="1"/>
          <p:nvPr/>
        </p:nvSpPr>
        <p:spPr>
          <a:xfrm>
            <a:off x="357124" y="3411707"/>
            <a:ext cx="1990788" cy="1615827"/>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will have learnt about basic colour theory by studying the colour wheel and colour mixing. </a:t>
            </a:r>
            <a:endParaRPr lang="en-GB" sz="1100" dirty="0">
              <a:solidFill>
                <a:srgbClr val="303030"/>
              </a:solidFill>
              <a:latin typeface="Twinkl Cursive Unlooped" panose="02000000000000000000" pitchFamily="2" charset="0"/>
            </a:endParaRPr>
          </a:p>
          <a:p>
            <a:pPr marL="12700" marR="5080" algn="ctr"/>
            <a:endParaRPr lang="en-GB" sz="1100" b="0" i="0" dirty="0">
              <a:solidFill>
                <a:srgbClr val="303030"/>
              </a:solidFill>
              <a:effectLst/>
              <a:latin typeface="Twinkl Cursive Unlooped" panose="02000000000000000000" pitchFamily="2" charset="0"/>
            </a:endParaRPr>
          </a:p>
          <a:p>
            <a:pPr marL="12700" marR="5080" algn="ctr"/>
            <a:r>
              <a:rPr lang="en-GB" sz="1100" dirty="0">
                <a:solidFill>
                  <a:srgbClr val="303030"/>
                </a:solidFill>
                <a:latin typeface="Twinkl Cursive Unlooped" panose="02000000000000000000" pitchFamily="2" charset="0"/>
              </a:rPr>
              <a:t>They will have</a:t>
            </a:r>
            <a:r>
              <a:rPr lang="en-GB" sz="1100" b="0" i="0" dirty="0">
                <a:solidFill>
                  <a:srgbClr val="303030"/>
                </a:solidFill>
                <a:effectLst/>
                <a:latin typeface="Twinkl Cursive Unlooped" panose="02000000000000000000" pitchFamily="2" charset="0"/>
              </a:rPr>
              <a:t> explored primary and secondary colours and how artists use colour in their artwork.</a:t>
            </a:r>
            <a:endParaRPr lang="en-GB" sz="1100" dirty="0">
              <a:latin typeface="Twinkl Cursive Unlooped" panose="02000000000000000000" pitchFamily="2" charset="0"/>
              <a:cs typeface="Arial"/>
            </a:endParaRPr>
          </a:p>
        </p:txBody>
      </p:sp>
      <p:sp>
        <p:nvSpPr>
          <p:cNvPr id="24" name="object 31">
            <a:extLst>
              <a:ext uri="{FF2B5EF4-FFF2-40B4-BE49-F238E27FC236}">
                <a16:creationId xmlns:a16="http://schemas.microsoft.com/office/drawing/2014/main" id="{F489EBFB-FE97-42F8-AFE5-F8101ECAA5E4}"/>
              </a:ext>
            </a:extLst>
          </p:cNvPr>
          <p:cNvSpPr txBox="1"/>
          <p:nvPr/>
        </p:nvSpPr>
        <p:spPr>
          <a:xfrm>
            <a:off x="5072467" y="2287270"/>
            <a:ext cx="2039058" cy="306622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Line, Light and Shadows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visual qualities of line, light and shadow. They are introduced to a range of shading techniques. They take black and white photographs and use pencil, pen and ink wash to reimagine their photographs in a shaded drawing.</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Pablo Picasso</a:t>
            </a:r>
          </a:p>
          <a:p>
            <a:pPr marL="12700" marR="5080"/>
            <a:r>
              <a:rPr lang="en-GB" sz="1100" dirty="0">
                <a:solidFill>
                  <a:srgbClr val="303030"/>
                </a:solidFill>
                <a:latin typeface="Twinkl Cursive Unlooped" panose="02000000000000000000" pitchFamily="2" charset="0"/>
              </a:rPr>
              <a:t>Rembrandt</a:t>
            </a:r>
          </a:p>
          <a:p>
            <a:pPr marL="12700" marR="5080"/>
            <a:endParaRPr lang="en-GB" sz="1100" u="sng" dirty="0">
              <a:solidFill>
                <a:srgbClr val="303030"/>
              </a:solidFill>
              <a:latin typeface="Twinkl Cursive Unlooped" panose="02000000000000000000" pitchFamily="2" charset="0"/>
            </a:endParaRPr>
          </a:p>
        </p:txBody>
      </p:sp>
    </p:spTree>
    <p:extLst>
      <p:ext uri="{BB962C8B-B14F-4D97-AF65-F5344CB8AC3E}">
        <p14:creationId xmlns:p14="http://schemas.microsoft.com/office/powerpoint/2010/main" val="2397750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281865257"/>
              </p:ext>
            </p:extLst>
          </p:nvPr>
        </p:nvGraphicFramePr>
        <p:xfrm>
          <a:off x="3443017" y="1399908"/>
          <a:ext cx="4648200" cy="4107334"/>
        </p:xfrm>
        <a:graphic>
          <a:graphicData uri="http://schemas.openxmlformats.org/drawingml/2006/table">
            <a:tbl>
              <a:tblPr firstRow="1" bandRow="1">
                <a:tableStyleId>{BDBED569-4797-4DF1-A0F4-6AAB3CD982D8}</a:tableStyleId>
              </a:tblPr>
              <a:tblGrid>
                <a:gridCol w="1447800">
                  <a:extLst>
                    <a:ext uri="{9D8B030D-6E8A-4147-A177-3AD203B41FA5}">
                      <a16:colId xmlns:a16="http://schemas.microsoft.com/office/drawing/2014/main" val="1839290384"/>
                    </a:ext>
                  </a:extLst>
                </a:gridCol>
                <a:gridCol w="1371600">
                  <a:extLst>
                    <a:ext uri="{9D8B030D-6E8A-4147-A177-3AD203B41FA5}">
                      <a16:colId xmlns:a16="http://schemas.microsoft.com/office/drawing/2014/main" val="2992277105"/>
                    </a:ext>
                  </a:extLst>
                </a:gridCol>
                <a:gridCol w="18288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Line</a:t>
                      </a:r>
                    </a:p>
                  </a:txBody>
                  <a:tcPr/>
                </a:tc>
                <a:tc>
                  <a:txBody>
                    <a:bodyPr/>
                    <a:lstStyle/>
                    <a:p>
                      <a:r>
                        <a:rPr lang="en-GB" sz="1400" b="0" dirty="0">
                          <a:latin typeface="Twinkl Cursive Unlooped" panose="02000000000000000000" pitchFamily="2" charset="0"/>
                        </a:rPr>
                        <a:t>Photograph</a:t>
                      </a:r>
                    </a:p>
                  </a:txBody>
                  <a:tcPr/>
                </a:tc>
                <a:tc>
                  <a:txBody>
                    <a:bodyPr/>
                    <a:lstStyle/>
                    <a:p>
                      <a:r>
                        <a:rPr lang="en-GB" sz="1400" b="0" dirty="0">
                          <a:latin typeface="Twinkl Cursive Unlooped" panose="02000000000000000000" pitchFamily="2" charset="0"/>
                        </a:rPr>
                        <a:t>Explore</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Shape</a:t>
                      </a:r>
                    </a:p>
                  </a:txBody>
                  <a:tcPr/>
                </a:tc>
                <a:tc>
                  <a:txBody>
                    <a:bodyPr/>
                    <a:lstStyle/>
                    <a:p>
                      <a:r>
                        <a:rPr lang="en-GB" sz="1400" dirty="0">
                          <a:latin typeface="Twinkl Cursive Unlooped" panose="02000000000000000000" pitchFamily="2" charset="0"/>
                        </a:rPr>
                        <a:t>Contrast</a:t>
                      </a:r>
                    </a:p>
                  </a:txBody>
                  <a:tcPr/>
                </a:tc>
                <a:tc>
                  <a:txBody>
                    <a:bodyPr/>
                    <a:lstStyle/>
                    <a:p>
                      <a:r>
                        <a:rPr lang="en-GB" sz="1400" dirty="0">
                          <a:latin typeface="Twinkl Cursive Unlooped" panose="02000000000000000000" pitchFamily="2" charset="0"/>
                        </a:rPr>
                        <a:t>Method</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Visual element</a:t>
                      </a:r>
                    </a:p>
                  </a:txBody>
                  <a:tcPr/>
                </a:tc>
                <a:tc>
                  <a:txBody>
                    <a:bodyPr/>
                    <a:lstStyle/>
                    <a:p>
                      <a:r>
                        <a:rPr lang="en-GB" sz="1400" dirty="0">
                          <a:latin typeface="Twinkl Cursive Unlooped" panose="02000000000000000000" pitchFamily="2" charset="0"/>
                        </a:rPr>
                        <a:t>Natural form</a:t>
                      </a:r>
                    </a:p>
                  </a:txBody>
                  <a:tcPr/>
                </a:tc>
                <a:tc>
                  <a:txBody>
                    <a:bodyPr/>
                    <a:lstStyle/>
                    <a:p>
                      <a:r>
                        <a:rPr lang="en-GB" sz="1400" dirty="0">
                          <a:latin typeface="Twinkl Cursive Unlooped" panose="02000000000000000000" pitchFamily="2" charset="0"/>
                        </a:rPr>
                        <a:t>Technique</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Continuous line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Natural object</a:t>
                      </a:r>
                    </a:p>
                  </a:txBody>
                  <a:tcPr/>
                </a:tc>
                <a:tc>
                  <a:txBody>
                    <a:bodyPr/>
                    <a:lstStyle/>
                    <a:p>
                      <a:r>
                        <a:rPr lang="en-GB" sz="1400" dirty="0">
                          <a:latin typeface="Twinkl Cursive Unlooped" panose="02000000000000000000" pitchFamily="2" charset="0"/>
                        </a:rPr>
                        <a:t>Preliminary sketch</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Composition</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Contour line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Pablo Picasso</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Shade/shadow</a:t>
                      </a:r>
                    </a:p>
                  </a:txBody>
                  <a:tcPr/>
                </a:tc>
                <a:tc>
                  <a:txBody>
                    <a:bodyPr/>
                    <a:lstStyle/>
                    <a:p>
                      <a:r>
                        <a:rPr lang="en-GB" sz="1400" dirty="0">
                          <a:latin typeface="Twinkl Cursive Unlooped" panose="02000000000000000000" pitchFamily="2" charset="0"/>
                        </a:rPr>
                        <a:t>Cross-hatch</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Rembrandt </a:t>
                      </a: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Texture</a:t>
                      </a:r>
                    </a:p>
                  </a:txBody>
                  <a:tcPr/>
                </a:tc>
                <a:tc>
                  <a:txBody>
                    <a:bodyPr/>
                    <a:lstStyle/>
                    <a:p>
                      <a:r>
                        <a:rPr lang="en-GB" sz="1400" dirty="0">
                          <a:latin typeface="Twinkl Cursive Unlooped" panose="02000000000000000000" pitchFamily="2" charset="0"/>
                        </a:rPr>
                        <a:t>Scribble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1447100037"/>
                  </a:ext>
                </a:extLst>
              </a:tr>
              <a:tr h="373394">
                <a:tc>
                  <a:txBody>
                    <a:bodyPr/>
                    <a:lstStyle/>
                    <a:p>
                      <a:r>
                        <a:rPr lang="en-GB" sz="1400" dirty="0">
                          <a:latin typeface="Twinkl Cursive Unlooped" panose="02000000000000000000" pitchFamily="2" charset="0"/>
                        </a:rPr>
                        <a:t>Tone </a:t>
                      </a:r>
                    </a:p>
                  </a:txBody>
                  <a:tcPr/>
                </a:tc>
                <a:tc>
                  <a:txBody>
                    <a:bodyPr/>
                    <a:lstStyle/>
                    <a:p>
                      <a:r>
                        <a:rPr lang="en-GB" sz="1400" dirty="0">
                          <a:latin typeface="Twinkl Cursive Unlooped" panose="02000000000000000000" pitchFamily="2" charset="0"/>
                        </a:rPr>
                        <a:t>Smudge</a:t>
                      </a:r>
                    </a:p>
                  </a:txBody>
                  <a:tcPr/>
                </a:tc>
                <a:tc>
                  <a:txBody>
                    <a:bodyPr/>
                    <a:lstStyle/>
                    <a:p>
                      <a:pPr marL="12700" marR="5080"/>
                      <a:r>
                        <a:rPr lang="en-GB" sz="1400" b="0" dirty="0">
                          <a:solidFill>
                            <a:srgbClr val="303030"/>
                          </a:solidFill>
                          <a:latin typeface="Twinkl Cursive Unlooped" panose="02000000000000000000" pitchFamily="2" charset="0"/>
                        </a:rPr>
                        <a:t>Critique</a:t>
                      </a:r>
                    </a:p>
                  </a:txBody>
                  <a:tcPr/>
                </a:tc>
                <a:extLst>
                  <a:ext uri="{0D108BD9-81ED-4DB2-BD59-A6C34878D82A}">
                    <a16:rowId xmlns:a16="http://schemas.microsoft.com/office/drawing/2014/main" val="3154312159"/>
                  </a:ext>
                </a:extLst>
              </a:tr>
              <a:tr h="373394">
                <a:tc>
                  <a:txBody>
                    <a:bodyPr/>
                    <a:lstStyle/>
                    <a:p>
                      <a:r>
                        <a:rPr lang="en-GB" sz="1400" dirty="0">
                          <a:latin typeface="Twinkl Cursive Unlooped" panose="02000000000000000000" pitchFamily="2" charset="0"/>
                        </a:rPr>
                        <a:t>Pattern</a:t>
                      </a:r>
                    </a:p>
                  </a:txBody>
                  <a:tcPr/>
                </a:tc>
                <a:tc>
                  <a:txBody>
                    <a:bodyPr/>
                    <a:lstStyle/>
                    <a:p>
                      <a:r>
                        <a:rPr lang="en-GB" sz="1400" dirty="0">
                          <a:latin typeface="Twinkl Cursive Unlooped" panose="02000000000000000000" pitchFamily="2" charset="0"/>
                        </a:rPr>
                        <a:t>Stipple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Improvement</a:t>
                      </a:r>
                    </a:p>
                  </a:txBody>
                  <a:tcPr/>
                </a:tc>
                <a:extLst>
                  <a:ext uri="{0D108BD9-81ED-4DB2-BD59-A6C34878D82A}">
                    <a16:rowId xmlns:a16="http://schemas.microsoft.com/office/drawing/2014/main" val="1219633648"/>
                  </a:ext>
                </a:extLst>
              </a:tr>
              <a:tr h="373394">
                <a:tc>
                  <a:txBody>
                    <a:bodyPr/>
                    <a:lstStyle/>
                    <a:p>
                      <a:r>
                        <a:rPr lang="en-GB" sz="1400" dirty="0">
                          <a:latin typeface="Twinkl Cursive Unlooped" panose="02000000000000000000" pitchFamily="2" charset="0"/>
                        </a:rPr>
                        <a:t>Light </a:t>
                      </a:r>
                    </a:p>
                  </a:txBody>
                  <a:tcPr/>
                </a:tc>
                <a:tc>
                  <a:txBody>
                    <a:bodyPr/>
                    <a:lstStyle/>
                    <a:p>
                      <a:r>
                        <a:rPr lang="en-GB" sz="1400" dirty="0">
                          <a:latin typeface="Twinkl Cursive Unlooped" panose="02000000000000000000" pitchFamily="2" charset="0"/>
                        </a:rPr>
                        <a:t>Outline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Success </a:t>
                      </a:r>
                    </a:p>
                  </a:txBody>
                  <a:tcPr/>
                </a:tc>
                <a:extLst>
                  <a:ext uri="{0D108BD9-81ED-4DB2-BD59-A6C34878D82A}">
                    <a16:rowId xmlns:a16="http://schemas.microsoft.com/office/drawing/2014/main" val="2550799851"/>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2886138" y="47540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Line, Light and Shadows </a:t>
            </a:r>
          </a:p>
        </p:txBody>
      </p:sp>
    </p:spTree>
    <p:extLst>
      <p:ext uri="{BB962C8B-B14F-4D97-AF65-F5344CB8AC3E}">
        <p14:creationId xmlns:p14="http://schemas.microsoft.com/office/powerpoint/2010/main" val="2650813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1818140"/>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3028" y="548594"/>
            <a:ext cx="3386492"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paper collage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Investigate and develop artwork using the characteristics of an artistic movement or methodology or genre.</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artistic genre of collage uses cut, torn, folded, crumpled, layered and glued paper to create different visual effects</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080954" y="2252611"/>
            <a:ext cx="4051602" cy="216359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360483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Mixed Media</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paper crafts, papermaking and collage techniques, including paper, fabric, mixed media and photo collage. They use their learning to create a final piece of small-scale, mixed media collage</a:t>
            </a:r>
            <a:r>
              <a:rPr lang="en-GB" sz="1100" b="0" i="0" dirty="0">
                <a:solidFill>
                  <a:srgbClr val="303030"/>
                </a:solidFill>
                <a:effectLst/>
                <a:latin typeface="Lato" panose="020F0502020204030203" pitchFamily="34" charset="0"/>
              </a:rPr>
              <a:t>.</a:t>
            </a:r>
            <a:endParaRPr lang="en-GB" sz="1100" dirty="0">
              <a:solidFill>
                <a:srgbClr val="303030"/>
              </a:solidFill>
              <a:latin typeface="Twinkl Cursive Unlooped" panose="02000000000000000000" pitchFamily="2" charset="0"/>
            </a:endParaRP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 – paper collage</a:t>
            </a:r>
          </a:p>
          <a:p>
            <a:pPr marL="12700" marR="5080"/>
            <a:r>
              <a:rPr lang="en-GB" sz="1100" dirty="0">
                <a:solidFill>
                  <a:srgbClr val="303030"/>
                </a:solidFill>
                <a:latin typeface="Twinkl Cursive Unlooped" panose="02000000000000000000" pitchFamily="2" charset="0"/>
              </a:rPr>
              <a:t>Henri Matisse</a:t>
            </a:r>
          </a:p>
          <a:p>
            <a:pPr marL="12700" marR="5080"/>
            <a:r>
              <a:rPr lang="en-GB" sz="1100" dirty="0">
                <a:solidFill>
                  <a:srgbClr val="303030"/>
                </a:solidFill>
                <a:latin typeface="Twinkl Cursive Unlooped" panose="02000000000000000000" pitchFamily="2" charset="0"/>
              </a:rPr>
              <a:t>Joana </a:t>
            </a:r>
            <a:r>
              <a:rPr lang="en-GB" sz="1100" dirty="0" err="1">
                <a:solidFill>
                  <a:srgbClr val="303030"/>
                </a:solidFill>
                <a:latin typeface="Twinkl Cursive Unlooped" panose="02000000000000000000" pitchFamily="2" charset="0"/>
              </a:rPr>
              <a:t>Coccarelli</a:t>
            </a:r>
            <a:endParaRPr lang="en-GB" sz="1100" dirty="0">
              <a:solidFill>
                <a:srgbClr val="303030"/>
              </a:solidFill>
              <a:latin typeface="Twinkl Cursive Unlooped" panose="02000000000000000000" pitchFamily="2" charset="0"/>
            </a:endParaRP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 – Fabric collage</a:t>
            </a:r>
          </a:p>
          <a:p>
            <a:pPr marL="12700" marR="5080"/>
            <a:r>
              <a:rPr lang="en-GB" sz="1100" dirty="0">
                <a:solidFill>
                  <a:srgbClr val="303030"/>
                </a:solidFill>
                <a:latin typeface="Twinkl Cursive Unlooped" panose="02000000000000000000" pitchFamily="2" charset="0"/>
              </a:rPr>
              <a:t>Kurt Schwitters</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 - surrealism</a:t>
            </a:r>
          </a:p>
          <a:p>
            <a:pPr marL="12700" marR="5080"/>
            <a:r>
              <a:rPr lang="en-GB" sz="1100" dirty="0">
                <a:solidFill>
                  <a:srgbClr val="303030"/>
                </a:solidFill>
                <a:latin typeface="Twinkl Cursive Unlooped" panose="02000000000000000000" pitchFamily="2" charset="0"/>
              </a:rPr>
              <a:t>Sarah </a:t>
            </a:r>
            <a:r>
              <a:rPr lang="en-GB" sz="1100" dirty="0" err="1">
                <a:solidFill>
                  <a:srgbClr val="303030"/>
                </a:solidFill>
                <a:latin typeface="Twinkl Cursive Unlooped" panose="02000000000000000000" pitchFamily="2" charset="0"/>
              </a:rPr>
              <a:t>Eisenlohr</a:t>
            </a:r>
            <a:endParaRPr lang="en-GB" sz="1100" dirty="0">
              <a:solidFill>
                <a:srgbClr val="303030"/>
              </a:solidFill>
              <a:latin typeface="Twinkl Cursive Unlooped" panose="02000000000000000000" pitchFamily="2" charset="0"/>
            </a:endParaRPr>
          </a:p>
          <a:p>
            <a:pPr marL="12700" marR="5080"/>
            <a:r>
              <a:rPr lang="en-GB" sz="1100" dirty="0">
                <a:solidFill>
                  <a:srgbClr val="303030"/>
                </a:solidFill>
                <a:latin typeface="Twinkl Cursive Unlooped" panose="02000000000000000000" pitchFamily="2" charset="0"/>
              </a:rPr>
              <a:t>Rocio Montoya</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25" dirty="0">
                <a:solidFill>
                  <a:srgbClr val="0C6C82"/>
                </a:solidFill>
                <a:latin typeface="Segoe UI"/>
                <a:cs typeface="Segoe UI"/>
              </a:rPr>
              <a:t>Spring</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185307"/>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Nature’s Art</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6135"/>
            <a:ext cx="3119439" cy="87186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731829" y="207479"/>
            <a:ext cx="4617271" cy="1899455"/>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503039" y="2301521"/>
            <a:ext cx="4407342" cy="1853356"/>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548950" y="4031133"/>
            <a:ext cx="4492254" cy="2110638"/>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6150797" y="4740635"/>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40722" y="558080"/>
            <a:ext cx="3401351"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fabric collage?</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Combine fabrics with imagination to create a mixed media collage.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applique to add decoration to a product or artwork.</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 </a:t>
            </a:r>
            <a:r>
              <a:rPr lang="en-GB" sz="900" b="0" i="0" dirty="0">
                <a:solidFill>
                  <a:srgbClr val="303030"/>
                </a:solidFill>
                <a:effectLst/>
                <a:latin typeface="Twinkl Cursive Unlooped" panose="02000000000000000000" pitchFamily="2" charset="0"/>
              </a:rPr>
              <a:t>collage is artwork made by sticking materials, such as scraps of paper or fabric, onto a background.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pplique is a technique where pieces of material are attached to another material by stitching or gluing.</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655530" y="33374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170434" y="341628"/>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COLLAGE/SKETCHBOOK</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250265" y="2515897"/>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63" name="object 19">
            <a:extLst>
              <a:ext uri="{FF2B5EF4-FFF2-40B4-BE49-F238E27FC236}">
                <a16:creationId xmlns:a16="http://schemas.microsoft.com/office/drawing/2014/main" id="{7C9090A0-B33E-47D2-B658-216E082E1D7E}"/>
              </a:ext>
            </a:extLst>
          </p:cNvPr>
          <p:cNvSpPr txBox="1"/>
          <p:nvPr/>
        </p:nvSpPr>
        <p:spPr>
          <a:xfrm>
            <a:off x="6616291" y="5056687"/>
            <a:ext cx="3066532"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 Compare and comment on the ideas, methods and approaches in their own and others’ work.</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99735" y="4856209"/>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4065727" y="2847405"/>
            <a:ext cx="4170140"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photo collage and surrealism</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Add text or printed materials to a photographic background.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surreal artwork is characteristically bizarre and unreal.</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photo collage can include images, words and letters.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4606946" y="2543658"/>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791323" y="421406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COLLAGE/MIXED MEDIA</a:t>
            </a:r>
          </a:p>
        </p:txBody>
      </p:sp>
      <p:sp>
        <p:nvSpPr>
          <p:cNvPr id="50" name="object 19">
            <a:extLst>
              <a:ext uri="{FF2B5EF4-FFF2-40B4-BE49-F238E27FC236}">
                <a16:creationId xmlns:a16="http://schemas.microsoft.com/office/drawing/2014/main" id="{A12DDDC5-8ACC-4D45-B628-7F4E4C801574}"/>
              </a:ext>
            </a:extLst>
          </p:cNvPr>
          <p:cNvSpPr txBox="1"/>
          <p:nvPr/>
        </p:nvSpPr>
        <p:spPr>
          <a:xfrm>
            <a:off x="8589740" y="2760887"/>
            <a:ext cx="3470322"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mixed media collage?</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Analyse and answer questions about an artistic style. </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m</a:t>
            </a:r>
            <a:r>
              <a:rPr lang="en-GB" sz="900" b="0" i="0" dirty="0">
                <a:solidFill>
                  <a:srgbClr val="303030"/>
                </a:solidFill>
                <a:effectLst/>
                <a:latin typeface="Twinkl Cursive Unlooped" panose="02000000000000000000" pitchFamily="2" charset="0"/>
              </a:rPr>
              <a:t>ixed media collage combines paper, fabric and other materials. An artist might also use 3-D objects, such as cogs, buttons, blocks and coins.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m</a:t>
            </a:r>
            <a:r>
              <a:rPr lang="en-GB" sz="900" b="0" i="0" dirty="0">
                <a:solidFill>
                  <a:srgbClr val="303030"/>
                </a:solidFill>
                <a:effectLst/>
                <a:latin typeface="Twinkl Cursive Unlooped" panose="02000000000000000000" pitchFamily="2" charset="0"/>
              </a:rPr>
              <a:t>ixed media collage uses a range of different joining methods, including gluing, stitching and tying.</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5" name="object 19">
            <a:extLst>
              <a:ext uri="{FF2B5EF4-FFF2-40B4-BE49-F238E27FC236}">
                <a16:creationId xmlns:a16="http://schemas.microsoft.com/office/drawing/2014/main" id="{F212A28A-F46D-4250-8C5B-DA79A879F94D}"/>
              </a:ext>
            </a:extLst>
          </p:cNvPr>
          <p:cNvSpPr txBox="1"/>
          <p:nvPr/>
        </p:nvSpPr>
        <p:spPr>
          <a:xfrm>
            <a:off x="1990075" y="4471450"/>
            <a:ext cx="3860385"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m</a:t>
            </a:r>
            <a:r>
              <a:rPr kumimoji="0" lang="en-US" altLang="en-US" sz="900" b="0" i="0" u="none" strike="noStrike" cap="none" normalizeH="0" baseline="0" dirty="0">
                <a:ln>
                  <a:noFill/>
                </a:ln>
                <a:solidFill>
                  <a:srgbClr val="303030"/>
                </a:solidFill>
                <a:effectLst/>
                <a:latin typeface="Twinkl Cursive Unlooped" panose="02000000000000000000" pitchFamily="2" charset="0"/>
              </a:rPr>
              <a:t>ixed media collage combines paper, fabric and other materials. An artist might also use 3-D objects, such as cogs, buttons, blocks and coins.</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m</a:t>
            </a:r>
            <a:r>
              <a:rPr kumimoji="0" lang="en-US" altLang="en-US" sz="900" b="0" i="0" u="none" strike="noStrike" cap="none" normalizeH="0" baseline="0" dirty="0">
                <a:ln>
                  <a:noFill/>
                </a:ln>
                <a:solidFill>
                  <a:srgbClr val="303030"/>
                </a:solidFill>
                <a:effectLst/>
                <a:latin typeface="Twinkl Cursive Unlooped" panose="02000000000000000000" pitchFamily="2" charset="0"/>
              </a:rPr>
              <a:t>ixed media collage uses a range of different joining methods, including gluing, stitching and tying.</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t</a:t>
            </a:r>
            <a:r>
              <a:rPr kumimoji="0" lang="en-US" altLang="en-US" sz="900" b="0" i="0" u="none" strike="noStrike" cap="none" normalizeH="0" baseline="0" dirty="0">
                <a:ln>
                  <a:noFill/>
                </a:ln>
                <a:solidFill>
                  <a:srgbClr val="303030"/>
                </a:solidFill>
                <a:effectLst/>
                <a:latin typeface="Twinkl Cursive Unlooped" panose="02000000000000000000" pitchFamily="2" charset="0"/>
              </a:rPr>
              <a:t>he artistic genre of collage uses cut, torn, folded, crumpled, layered and glued paper to create different visual effects.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2881193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845819" y="2993452"/>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3165656" y="2715895"/>
            <a:ext cx="1228725" cy="404598"/>
          </a:xfrm>
          <a:prstGeom prst="rect">
            <a:avLst/>
          </a:prstGeom>
        </p:spPr>
        <p:txBody>
          <a:bodyPr vert="horz" wrap="square" lIns="0" tIns="19685" rIns="0" bIns="0" rtlCol="0">
            <a:spAutoFit/>
          </a:bodyPr>
          <a:lstStyle/>
          <a:p>
            <a:pPr marL="193675" marR="5080" indent="-180975" algn="ctr">
              <a:lnSpc>
                <a:spcPts val="1430"/>
              </a:lnSpc>
              <a:spcBef>
                <a:spcPts val="155"/>
              </a:spcBef>
            </a:pPr>
            <a:r>
              <a:rPr lang="en-GB" sz="1200" b="1" spc="20" dirty="0">
                <a:latin typeface="Twinkl Cursive Unlooped" panose="02000000000000000000" pitchFamily="2" charset="0"/>
                <a:cs typeface="Segoe UI"/>
              </a:rPr>
              <a:t>Prior Learning</a:t>
            </a:r>
          </a:p>
          <a:p>
            <a:pPr marL="193675" marR="5080" indent="-180975" algn="ctr">
              <a:lnSpc>
                <a:spcPts val="1430"/>
              </a:lnSpc>
              <a:spcBef>
                <a:spcPts val="155"/>
              </a:spcBef>
            </a:pP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sp>
        <p:nvSpPr>
          <p:cNvPr id="18" name="object 18"/>
          <p:cNvSpPr txBox="1"/>
          <p:nvPr/>
        </p:nvSpPr>
        <p:spPr>
          <a:xfrm>
            <a:off x="7591771" y="2993452"/>
            <a:ext cx="1740535" cy="2015488"/>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represent detailed patterns found in nature. </a:t>
            </a:r>
            <a:endParaRPr lang="en-GB" sz="1100" dirty="0">
              <a:latin typeface="Twinkl Cursive Unlooped" panose="02000000000000000000" pitchFamily="2" charset="0"/>
            </a:endParaRPr>
          </a:p>
          <a:p>
            <a:pPr lvl="0" algn="ctr">
              <a:lnSpc>
                <a:spcPct val="107000"/>
              </a:lnSpc>
            </a:pPr>
            <a:endParaRPr lang="en-GB" sz="1100" dirty="0">
              <a:latin typeface="Twinkl Cursive Unlooped" panose="02000000000000000000" pitchFamily="2" charset="0"/>
            </a:endParaRPr>
          </a:p>
          <a:p>
            <a:pPr lvl="0" algn="ctr">
              <a:lnSpc>
                <a:spcPct val="107000"/>
              </a:lnSpc>
            </a:pPr>
            <a:r>
              <a:rPr lang="en-GB" sz="1100" dirty="0">
                <a:latin typeface="Twinkl Cursive Unlooped" panose="02000000000000000000" pitchFamily="2" charset="0"/>
              </a:rPr>
              <a:t>They will </a:t>
            </a:r>
            <a:r>
              <a:rPr lang="en-GB" sz="1100" dirty="0">
                <a:latin typeface="Twinkl Cursive Unlooped" panose="02000000000000000000" pitchFamily="2" charset="0"/>
                <a:cs typeface="Calibri" panose="020F0502020204030204" pitchFamily="34" charset="0"/>
              </a:rPr>
              <a:t>add embellishments to mixed media collages. </a:t>
            </a:r>
            <a:endParaRPr lang="en-GB" sz="1100" dirty="0">
              <a:effectLst/>
              <a:latin typeface="Twinkl Cursive Unlooped" panose="02000000000000000000" pitchFamily="2" charset="0"/>
              <a:ea typeface="Calibri" panose="020F0502020204030204" pitchFamily="34" charset="0"/>
              <a:cs typeface="Calibri" panose="020F0502020204030204" pitchFamily="34" charset="0"/>
            </a:endParaRP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5</a:t>
            </a:r>
            <a:endParaRPr sz="2400" dirty="0">
              <a:latin typeface="Twinkl Cursive Unlooped" panose="02000000000000000000" pitchFamily="2" charset="0"/>
              <a:cs typeface="Segoe UI"/>
            </a:endParaRPr>
          </a:p>
        </p:txBody>
      </p:sp>
      <p:sp>
        <p:nvSpPr>
          <p:cNvPr id="21" name="object 21"/>
          <p:cNvSpPr txBox="1"/>
          <p:nvPr/>
        </p:nvSpPr>
        <p:spPr>
          <a:xfrm>
            <a:off x="512487" y="3502967"/>
            <a:ext cx="1819275" cy="860492"/>
          </a:xfrm>
          <a:prstGeom prst="rect">
            <a:avLst/>
          </a:prstGeom>
        </p:spPr>
        <p:txBody>
          <a:bodyPr vert="horz" wrap="square" lIns="0" tIns="13970" rIns="0" bIns="0" rtlCol="0">
            <a:spAutoFit/>
          </a:bodyPr>
          <a:lstStyle/>
          <a:p>
            <a:pPr marL="12700" marR="5080" algn="ctr"/>
            <a:r>
              <a:rPr lang="en-GB" sz="1100" b="0" i="0" dirty="0">
                <a:solidFill>
                  <a:srgbClr val="303030"/>
                </a:solidFill>
                <a:effectLst/>
                <a:latin typeface="Twinkl Cursive Unlooped" panose="02000000000000000000" pitchFamily="2" charset="0"/>
              </a:rPr>
              <a:t>Children have learnt about the concept of the portrait and how the collage technique can be used to make a portrait.</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295072" y="503536"/>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Mixed Media</a:t>
            </a:r>
          </a:p>
        </p:txBody>
      </p:sp>
      <p:sp>
        <p:nvSpPr>
          <p:cNvPr id="26" name="TextBox 25">
            <a:extLst>
              <a:ext uri="{FF2B5EF4-FFF2-40B4-BE49-F238E27FC236}">
                <a16:creationId xmlns:a16="http://schemas.microsoft.com/office/drawing/2014/main" id="{836954D0-F00C-4999-8297-EDD5E620A85D}"/>
              </a:ext>
            </a:extLst>
          </p:cNvPr>
          <p:cNvSpPr txBox="1"/>
          <p:nvPr/>
        </p:nvSpPr>
        <p:spPr>
          <a:xfrm>
            <a:off x="2841539" y="3306586"/>
            <a:ext cx="1876957" cy="1785104"/>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have learnt about the history of mosaics,  focusing on the colours, patterns and themes found in Roman mosaic. </a:t>
            </a:r>
          </a:p>
          <a:p>
            <a:pPr marL="12700" marR="5080" algn="ctr"/>
            <a:endParaRPr lang="en-GB" sz="1100" dirty="0">
              <a:solidFill>
                <a:srgbClr val="303030"/>
              </a:solidFill>
              <a:latin typeface="Twinkl Cursive Unlooped" panose="02000000000000000000" pitchFamily="2" charset="0"/>
            </a:endParaRPr>
          </a:p>
          <a:p>
            <a:pPr marL="12700" marR="5080" algn="ctr"/>
            <a:r>
              <a:rPr lang="en-GB" sz="1100" b="0" i="0" dirty="0">
                <a:solidFill>
                  <a:srgbClr val="303030"/>
                </a:solidFill>
                <a:effectLst/>
                <a:latin typeface="Twinkl Cursive Unlooped" panose="02000000000000000000" pitchFamily="2" charset="0"/>
              </a:rPr>
              <a:t>They have used the learnt techniques to help them design and make a mosaic border tile.</a:t>
            </a:r>
          </a:p>
        </p:txBody>
      </p:sp>
      <p:sp>
        <p:nvSpPr>
          <p:cNvPr id="30" name="object 31">
            <a:extLst>
              <a:ext uri="{FF2B5EF4-FFF2-40B4-BE49-F238E27FC236}">
                <a16:creationId xmlns:a16="http://schemas.microsoft.com/office/drawing/2014/main" id="{66D5728B-9DF3-4AC5-812D-20F9F7265BC8}"/>
              </a:ext>
            </a:extLst>
          </p:cNvPr>
          <p:cNvSpPr txBox="1"/>
          <p:nvPr/>
        </p:nvSpPr>
        <p:spPr>
          <a:xfrm>
            <a:off x="5059897" y="1853868"/>
            <a:ext cx="2039058" cy="360483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Mixed Media</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paper crafts, papermaking and collage techniques, including paper, fabric, mixed media and photo collage. They use their learning to create a final piece of small-scale, mixed media collage</a:t>
            </a:r>
            <a:r>
              <a:rPr lang="en-GB" sz="1100" b="0" i="0" dirty="0">
                <a:solidFill>
                  <a:srgbClr val="303030"/>
                </a:solidFill>
                <a:effectLst/>
                <a:latin typeface="Lato" panose="020F0502020204030203" pitchFamily="34" charset="0"/>
              </a:rPr>
              <a:t>.</a:t>
            </a:r>
            <a:endParaRPr lang="en-GB" sz="1100" dirty="0">
              <a:solidFill>
                <a:srgbClr val="303030"/>
              </a:solidFill>
              <a:latin typeface="Twinkl Cursive Unlooped" panose="02000000000000000000" pitchFamily="2" charset="0"/>
            </a:endParaRP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 – paper collage</a:t>
            </a:r>
          </a:p>
          <a:p>
            <a:pPr marL="12700" marR="5080"/>
            <a:r>
              <a:rPr lang="en-GB" sz="1100" dirty="0">
                <a:solidFill>
                  <a:srgbClr val="303030"/>
                </a:solidFill>
                <a:latin typeface="Twinkl Cursive Unlooped" panose="02000000000000000000" pitchFamily="2" charset="0"/>
              </a:rPr>
              <a:t>Henri Matisse</a:t>
            </a:r>
          </a:p>
          <a:p>
            <a:pPr marL="12700" marR="5080"/>
            <a:r>
              <a:rPr lang="en-GB" sz="1100" dirty="0">
                <a:solidFill>
                  <a:srgbClr val="303030"/>
                </a:solidFill>
                <a:latin typeface="Twinkl Cursive Unlooped" panose="02000000000000000000" pitchFamily="2" charset="0"/>
              </a:rPr>
              <a:t>Joana </a:t>
            </a:r>
            <a:r>
              <a:rPr lang="en-GB" sz="1100" dirty="0" err="1">
                <a:solidFill>
                  <a:srgbClr val="303030"/>
                </a:solidFill>
                <a:latin typeface="Twinkl Cursive Unlooped" panose="02000000000000000000" pitchFamily="2" charset="0"/>
              </a:rPr>
              <a:t>Coccarelli</a:t>
            </a:r>
            <a:endParaRPr lang="en-GB" sz="1100" dirty="0">
              <a:solidFill>
                <a:srgbClr val="303030"/>
              </a:solidFill>
              <a:latin typeface="Twinkl Cursive Unlooped" panose="02000000000000000000" pitchFamily="2" charset="0"/>
            </a:endParaRP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 – Fabric collage</a:t>
            </a:r>
          </a:p>
          <a:p>
            <a:pPr marL="12700" marR="5080"/>
            <a:r>
              <a:rPr lang="en-GB" sz="1100" dirty="0">
                <a:solidFill>
                  <a:srgbClr val="303030"/>
                </a:solidFill>
                <a:latin typeface="Twinkl Cursive Unlooped" panose="02000000000000000000" pitchFamily="2" charset="0"/>
              </a:rPr>
              <a:t>Kurt Schwitters</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 - surrealism</a:t>
            </a:r>
          </a:p>
          <a:p>
            <a:pPr marL="12700" marR="5080"/>
            <a:r>
              <a:rPr lang="en-GB" sz="1100" dirty="0">
                <a:solidFill>
                  <a:srgbClr val="303030"/>
                </a:solidFill>
                <a:latin typeface="Twinkl Cursive Unlooped" panose="02000000000000000000" pitchFamily="2" charset="0"/>
              </a:rPr>
              <a:t>Sarah </a:t>
            </a:r>
            <a:r>
              <a:rPr lang="en-GB" sz="1100" dirty="0" err="1">
                <a:solidFill>
                  <a:srgbClr val="303030"/>
                </a:solidFill>
                <a:latin typeface="Twinkl Cursive Unlooped" panose="02000000000000000000" pitchFamily="2" charset="0"/>
              </a:rPr>
              <a:t>Eisenlohr</a:t>
            </a:r>
            <a:endParaRPr lang="en-GB" sz="1100" dirty="0">
              <a:solidFill>
                <a:srgbClr val="303030"/>
              </a:solidFill>
              <a:latin typeface="Twinkl Cursive Unlooped" panose="02000000000000000000" pitchFamily="2" charset="0"/>
            </a:endParaRPr>
          </a:p>
          <a:p>
            <a:pPr marL="12700" marR="5080"/>
            <a:r>
              <a:rPr lang="en-GB" sz="1100" dirty="0">
                <a:solidFill>
                  <a:srgbClr val="303030"/>
                </a:solidFill>
                <a:latin typeface="Twinkl Cursive Unlooped" panose="02000000000000000000" pitchFamily="2" charset="0"/>
              </a:rPr>
              <a:t>Rocio Montoya</a:t>
            </a:r>
          </a:p>
        </p:txBody>
      </p:sp>
    </p:spTree>
    <p:extLst>
      <p:ext uri="{BB962C8B-B14F-4D97-AF65-F5344CB8AC3E}">
        <p14:creationId xmlns:p14="http://schemas.microsoft.com/office/powerpoint/2010/main" val="2614970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54233604"/>
              </p:ext>
            </p:extLst>
          </p:nvPr>
        </p:nvGraphicFramePr>
        <p:xfrm>
          <a:off x="3443017" y="1399908"/>
          <a:ext cx="4648200" cy="3360546"/>
        </p:xfrm>
        <a:graphic>
          <a:graphicData uri="http://schemas.openxmlformats.org/drawingml/2006/table">
            <a:tbl>
              <a:tblPr firstRow="1" bandRow="1">
                <a:tableStyleId>{BDBED569-4797-4DF1-A0F4-6AAB3CD982D8}</a:tableStyleId>
              </a:tblPr>
              <a:tblGrid>
                <a:gridCol w="1447800">
                  <a:extLst>
                    <a:ext uri="{9D8B030D-6E8A-4147-A177-3AD203B41FA5}">
                      <a16:colId xmlns:a16="http://schemas.microsoft.com/office/drawing/2014/main" val="1839290384"/>
                    </a:ext>
                  </a:extLst>
                </a:gridCol>
                <a:gridCol w="1371600">
                  <a:extLst>
                    <a:ext uri="{9D8B030D-6E8A-4147-A177-3AD203B41FA5}">
                      <a16:colId xmlns:a16="http://schemas.microsoft.com/office/drawing/2014/main" val="2992277105"/>
                    </a:ext>
                  </a:extLst>
                </a:gridCol>
                <a:gridCol w="18288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Collage</a:t>
                      </a:r>
                    </a:p>
                  </a:txBody>
                  <a:tcPr/>
                </a:tc>
                <a:tc>
                  <a:txBody>
                    <a:bodyPr/>
                    <a:lstStyle/>
                    <a:p>
                      <a:r>
                        <a:rPr lang="en-GB" sz="1400" b="0" dirty="0">
                          <a:latin typeface="Twinkl Cursive Unlooped" panose="02000000000000000000" pitchFamily="2" charset="0"/>
                        </a:rPr>
                        <a:t>Abstract</a:t>
                      </a:r>
                    </a:p>
                  </a:txBody>
                  <a:tcPr/>
                </a:tc>
                <a:tc>
                  <a:txBody>
                    <a:bodyPr/>
                    <a:lstStyle/>
                    <a:p>
                      <a:r>
                        <a:rPr lang="en-GB" sz="1400" b="0" dirty="0">
                          <a:latin typeface="Twinkl Cursive Unlooped" panose="02000000000000000000" pitchFamily="2" charset="0"/>
                        </a:rPr>
                        <a:t>Compare </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Colour</a:t>
                      </a:r>
                    </a:p>
                  </a:txBody>
                  <a:tcPr/>
                </a:tc>
                <a:tc>
                  <a:txBody>
                    <a:bodyPr/>
                    <a:lstStyle/>
                    <a:p>
                      <a:r>
                        <a:rPr lang="en-GB" sz="1400" dirty="0">
                          <a:latin typeface="Twinkl Cursive Unlooped" panose="02000000000000000000" pitchFamily="2" charset="0"/>
                        </a:rPr>
                        <a:t>Pictorial</a:t>
                      </a:r>
                    </a:p>
                  </a:txBody>
                  <a:tcPr/>
                </a:tc>
                <a:tc>
                  <a:txBody>
                    <a:bodyPr/>
                    <a:lstStyle/>
                    <a:p>
                      <a:r>
                        <a:rPr lang="en-GB" sz="1400" dirty="0">
                          <a:latin typeface="Twinkl Cursive Unlooped" panose="02000000000000000000" pitchFamily="2" charset="0"/>
                        </a:rPr>
                        <a:t>Evaluate </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Cut</a:t>
                      </a:r>
                    </a:p>
                  </a:txBody>
                  <a:tcPr/>
                </a:tc>
                <a:tc>
                  <a:txBody>
                    <a:bodyPr/>
                    <a:lstStyle/>
                    <a:p>
                      <a:r>
                        <a:rPr lang="en-GB" sz="1400" dirty="0">
                          <a:latin typeface="Twinkl Cursive Unlooped" panose="02000000000000000000" pitchFamily="2" charset="0"/>
                        </a:rPr>
                        <a:t>Surrealism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Decoupage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Henri Matisse</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Fold</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Joana </a:t>
                      </a:r>
                      <a:r>
                        <a:rPr lang="en-GB" sz="1400" dirty="0" err="1">
                          <a:latin typeface="Twinkl Cursive Unlooped" panose="02000000000000000000" pitchFamily="2" charset="0"/>
                        </a:rPr>
                        <a:t>Coccarelli</a:t>
                      </a:r>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Layer</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Kurt Schwitters</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Quilling</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Sarah </a:t>
                      </a:r>
                      <a:r>
                        <a:rPr lang="en-GB" sz="1400" dirty="0" err="1">
                          <a:solidFill>
                            <a:srgbClr val="303030"/>
                          </a:solidFill>
                          <a:latin typeface="Twinkl Cursive Unlooped" panose="02000000000000000000" pitchFamily="2" charset="0"/>
                        </a:rPr>
                        <a:t>Eisenlohr</a:t>
                      </a:r>
                      <a:endParaRPr lang="en-GB" sz="140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Texture</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Rocio Montoya </a:t>
                      </a:r>
                    </a:p>
                  </a:txBody>
                  <a:tcPr/>
                </a:tc>
                <a:extLst>
                  <a:ext uri="{0D108BD9-81ED-4DB2-BD59-A6C34878D82A}">
                    <a16:rowId xmlns:a16="http://schemas.microsoft.com/office/drawing/2014/main" val="1447100037"/>
                  </a:ext>
                </a:extLst>
              </a:tr>
              <a:tr h="373394">
                <a:tc>
                  <a:txBody>
                    <a:bodyPr/>
                    <a:lstStyle/>
                    <a:p>
                      <a:r>
                        <a:rPr lang="en-GB" sz="1400" dirty="0">
                          <a:latin typeface="Twinkl Cursive Unlooped" panose="02000000000000000000" pitchFamily="2" charset="0"/>
                        </a:rPr>
                        <a:t>Thickness </a:t>
                      </a:r>
                    </a:p>
                  </a:txBody>
                  <a:tcPr/>
                </a:tc>
                <a:tc>
                  <a:txBody>
                    <a:bodyPr/>
                    <a:lstStyle/>
                    <a:p>
                      <a:endParaRPr lang="en-GB" sz="1400" dirty="0">
                        <a:latin typeface="Twinkl Cursive Unlooped" panose="02000000000000000000" pitchFamily="2" charset="0"/>
                      </a:endParaRPr>
                    </a:p>
                  </a:txBody>
                  <a:tcPr/>
                </a:tc>
                <a:tc>
                  <a:txBody>
                    <a:bodyPr/>
                    <a:lstStyle/>
                    <a:p>
                      <a:pPr marL="12700" marR="5080"/>
                      <a:endParaRPr lang="en-GB" sz="1400" b="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3154312159"/>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4191000" y="57126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Mixed Media</a:t>
            </a:r>
          </a:p>
        </p:txBody>
      </p:sp>
    </p:spTree>
    <p:extLst>
      <p:ext uri="{BB962C8B-B14F-4D97-AF65-F5344CB8AC3E}">
        <p14:creationId xmlns:p14="http://schemas.microsoft.com/office/powerpoint/2010/main" val="8267882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6"/>
            <a:ext cx="4204793" cy="19742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3028" y="548594"/>
            <a:ext cx="3493972"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land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Produce creative work on a theme, developing ideas through a range of preliminary sketches or models.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l</a:t>
            </a:r>
            <a:r>
              <a:rPr lang="en-GB" sz="900" b="0" i="0" dirty="0">
                <a:solidFill>
                  <a:srgbClr val="303030"/>
                </a:solidFill>
                <a:effectLst/>
                <a:latin typeface="Twinkl Cursive Unlooped" panose="02000000000000000000" pitchFamily="2" charset="0"/>
              </a:rPr>
              <a:t>and art or earth art is art that is made directly in the landscape, by sculpting materials or making structures in the landscape using natural materials such as rocks, twigs and other natural materials.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080954" y="2252611"/>
            <a:ext cx="4051602" cy="216359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4198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Nature’s Art</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genre of land art. They work outdoors to sketch natural forms and explore the sculptural potential of natural materials before working collaboratively to create land art installations.</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Andy Goldsworthy</a:t>
            </a:r>
          </a:p>
          <a:p>
            <a:pPr marL="12700" marR="5080"/>
            <a:r>
              <a:rPr lang="en-GB" sz="1100" dirty="0">
                <a:solidFill>
                  <a:srgbClr val="303030"/>
                </a:solidFill>
                <a:latin typeface="Twinkl Cursive Unlooped" panose="02000000000000000000" pitchFamily="2" charset="0"/>
              </a:rPr>
              <a:t>Robert Smithson</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2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185307"/>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Year 6</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6135"/>
            <a:ext cx="3119439" cy="87186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731829" y="207480"/>
            <a:ext cx="4617271" cy="1868414"/>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267527" y="2084560"/>
            <a:ext cx="4776676" cy="207031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973904" y="3879850"/>
            <a:ext cx="5067300" cy="2102187"/>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6150797" y="4740635"/>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40722" y="558080"/>
            <a:ext cx="3401351"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materials are used to create land art?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discuss how different artists and cultures have used a range of visual elements in their work.</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w</a:t>
            </a:r>
            <a:r>
              <a:rPr lang="en-GB" sz="900" b="0" i="0" dirty="0">
                <a:solidFill>
                  <a:srgbClr val="303030"/>
                </a:solidFill>
                <a:effectLst/>
                <a:latin typeface="Twinkl Cursive Unlooped" panose="02000000000000000000" pitchFamily="2" charset="0"/>
              </a:rPr>
              <a:t>hen making land art, most artists will use materials from the local environment. Some artists will enhance a natural material by adding colour while some artists will use the natural textural or patterned qualities of the original material.</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655530" y="33374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170434" y="341628"/>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SCULPTURE/ANALYSE</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405296" y="242808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63" name="object 19">
            <a:extLst>
              <a:ext uri="{FF2B5EF4-FFF2-40B4-BE49-F238E27FC236}">
                <a16:creationId xmlns:a16="http://schemas.microsoft.com/office/drawing/2014/main" id="{7C9090A0-B33E-47D2-B658-216E082E1D7E}"/>
              </a:ext>
            </a:extLst>
          </p:cNvPr>
          <p:cNvSpPr txBox="1"/>
          <p:nvPr/>
        </p:nvSpPr>
        <p:spPr>
          <a:xfrm>
            <a:off x="6616291" y="5056687"/>
            <a:ext cx="3066532"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 Compare and comment on the ideas, methods and approaches in their own and others’ work.</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99735" y="4856209"/>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3945208" y="2473396"/>
            <a:ext cx="3621187" cy="146258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create a low-relief piece of land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relief form using a range of tools, techniques and materials.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relief sculpture projects out from a flat surface.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high-relief sculpture projects significantly from the surface and can sometimes resemble a free standing form.</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low-relief sculpture does not project far from its surface and is visibly attached to a surface.</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2" name="TextBox 61">
            <a:extLst>
              <a:ext uri="{FF2B5EF4-FFF2-40B4-BE49-F238E27FC236}">
                <a16:creationId xmlns:a16="http://schemas.microsoft.com/office/drawing/2014/main" id="{EDCAEAC6-4FA0-4BB8-9E9A-B3D2B2A3E4CD}"/>
              </a:ext>
            </a:extLst>
          </p:cNvPr>
          <p:cNvSpPr txBox="1"/>
          <p:nvPr/>
        </p:nvSpPr>
        <p:spPr>
          <a:xfrm>
            <a:off x="5257800" y="227455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614676" y="4073007"/>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SCULPTURE/SKETCHBOOK</a:t>
            </a:r>
          </a:p>
        </p:txBody>
      </p:sp>
      <p:sp>
        <p:nvSpPr>
          <p:cNvPr id="50" name="object 19">
            <a:extLst>
              <a:ext uri="{FF2B5EF4-FFF2-40B4-BE49-F238E27FC236}">
                <a16:creationId xmlns:a16="http://schemas.microsoft.com/office/drawing/2014/main" id="{A12DDDC5-8ACC-4D45-B628-7F4E4C801574}"/>
              </a:ext>
            </a:extLst>
          </p:cNvPr>
          <p:cNvSpPr txBox="1"/>
          <p:nvPr/>
        </p:nvSpPr>
        <p:spPr>
          <a:xfrm>
            <a:off x="8589740" y="2685866"/>
            <a:ext cx="3470322" cy="132408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are the properties of natural materials in the environment and how could they be used in art?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Produce creative work on a theme, developing ideas through a range of preliminary sketches or models.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l</a:t>
            </a:r>
            <a:r>
              <a:rPr lang="en-GB" sz="900" b="0" i="0" dirty="0">
                <a:solidFill>
                  <a:srgbClr val="303030"/>
                </a:solidFill>
                <a:effectLst/>
                <a:latin typeface="Twinkl Cursive Unlooped" panose="02000000000000000000" pitchFamily="2" charset="0"/>
              </a:rPr>
              <a:t>and art or earth art is art that is made directly in the landscape, by sculpting materials or making structures in the landscape using natural materials such as rocks, twigs and other natural materials.</a:t>
            </a:r>
          </a:p>
        </p:txBody>
      </p:sp>
      <p:sp>
        <p:nvSpPr>
          <p:cNvPr id="55" name="object 19">
            <a:extLst>
              <a:ext uri="{FF2B5EF4-FFF2-40B4-BE49-F238E27FC236}">
                <a16:creationId xmlns:a16="http://schemas.microsoft.com/office/drawing/2014/main" id="{F212A28A-F46D-4250-8C5B-DA79A879F94D}"/>
              </a:ext>
            </a:extLst>
          </p:cNvPr>
          <p:cNvSpPr txBox="1"/>
          <p:nvPr/>
        </p:nvSpPr>
        <p:spPr>
          <a:xfrm>
            <a:off x="1679660" y="4322379"/>
            <a:ext cx="3860385"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Review and revisit ideas and sketches to improve and develop ideas.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Investigate and develop artwork using the characteristics of an artistic movement or methodology or genre.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 art installation is a visual artwork, often created for indoor spaces, such as galleries and museums.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m</a:t>
            </a:r>
            <a:r>
              <a:rPr lang="en-GB" sz="900" b="0" i="0" dirty="0">
                <a:solidFill>
                  <a:srgbClr val="303030"/>
                </a:solidFill>
                <a:effectLst/>
                <a:latin typeface="Twinkl Cursive Unlooped" panose="02000000000000000000" pitchFamily="2" charset="0"/>
              </a:rPr>
              <a:t>ost installations will start by the artist making preliminary sketches and models, before refining them to create ideas for a finished piece.</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764053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sp>
        <p:nvSpPr>
          <p:cNvPr id="19" name="object 19"/>
          <p:cNvSpPr txBox="1">
            <a:spLocks noGrp="1"/>
          </p:cNvSpPr>
          <p:nvPr>
            <p:ph type="title"/>
          </p:nvPr>
        </p:nvSpPr>
        <p:spPr>
          <a:xfrm>
            <a:off x="28113" y="166232"/>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5</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800600" y="448392"/>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Nature’s Art</a:t>
            </a:r>
          </a:p>
        </p:txBody>
      </p:sp>
      <p:sp>
        <p:nvSpPr>
          <p:cNvPr id="29" name="TextBox 28">
            <a:extLst>
              <a:ext uri="{FF2B5EF4-FFF2-40B4-BE49-F238E27FC236}">
                <a16:creationId xmlns:a16="http://schemas.microsoft.com/office/drawing/2014/main" id="{DC95CCC7-AD7A-40A5-99CC-B9613F8D92CF}"/>
              </a:ext>
            </a:extLst>
          </p:cNvPr>
          <p:cNvSpPr txBox="1"/>
          <p:nvPr/>
        </p:nvSpPr>
        <p:spPr>
          <a:xfrm>
            <a:off x="626453" y="3515097"/>
            <a:ext cx="1476375" cy="1107996"/>
          </a:xfrm>
          <a:prstGeom prst="rect">
            <a:avLst/>
          </a:prstGeom>
          <a:noFill/>
        </p:spPr>
        <p:txBody>
          <a:bodyPr wrap="square">
            <a:spAutoFit/>
          </a:bodyPr>
          <a:lstStyle/>
          <a:p>
            <a:pPr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visual elements of flowers, including shape, texture, colour, pattern and form. </a:t>
            </a:r>
            <a:endParaRPr lang="en-GB" sz="1100" dirty="0"/>
          </a:p>
        </p:txBody>
      </p:sp>
      <p:sp>
        <p:nvSpPr>
          <p:cNvPr id="30" name="TextBox 29">
            <a:extLst>
              <a:ext uri="{FF2B5EF4-FFF2-40B4-BE49-F238E27FC236}">
                <a16:creationId xmlns:a16="http://schemas.microsoft.com/office/drawing/2014/main" id="{1E12CAC4-CF64-4FFE-A7DE-7DA6CF73231D}"/>
              </a:ext>
            </a:extLst>
          </p:cNvPr>
          <p:cNvSpPr txBox="1"/>
          <p:nvPr/>
        </p:nvSpPr>
        <p:spPr>
          <a:xfrm>
            <a:off x="7474776" y="3221729"/>
            <a:ext cx="1996884" cy="1446550"/>
          </a:xfrm>
          <a:prstGeom prst="rect">
            <a:avLst/>
          </a:prstGeom>
          <a:noFill/>
        </p:spPr>
        <p:txBody>
          <a:bodyPr wrap="square">
            <a:spAutoFit/>
          </a:bodyPr>
          <a:lstStyle/>
          <a:p>
            <a:pPr algn="ctr"/>
            <a:r>
              <a:rPr lang="en-GB" sz="1100" dirty="0">
                <a:effectLst/>
                <a:latin typeface="Twinkl Cursive Unlooped" panose="02000000000000000000" pitchFamily="2" charset="0"/>
                <a:ea typeface="Calibri" panose="020F0502020204030204" pitchFamily="34" charset="0"/>
              </a:rPr>
              <a:t>Children will look at environmental art and how it addresses social and political issues relating to natural and urban environments.</a:t>
            </a:r>
          </a:p>
          <a:p>
            <a:pPr algn="ctr"/>
            <a:endParaRPr lang="en-GB" sz="1100" dirty="0">
              <a:effectLst/>
              <a:latin typeface="Twinkl Cursive Unlooped" panose="02000000000000000000" pitchFamily="2" charset="0"/>
              <a:ea typeface="Calibri" panose="020F0502020204030204" pitchFamily="34" charset="0"/>
            </a:endParaRPr>
          </a:p>
          <a:p>
            <a:pPr algn="ctr"/>
            <a:endParaRPr lang="en-GB" sz="1100" dirty="0">
              <a:latin typeface="Twinkl Cursive Unlooped" panose="02000000000000000000" pitchFamily="2" charset="0"/>
            </a:endParaRPr>
          </a:p>
          <a:p>
            <a:pPr algn="ctr"/>
            <a:endParaRPr lang="en-GB" sz="1100" dirty="0">
              <a:latin typeface="Twinkl Cursive Unlooped" panose="02000000000000000000" pitchFamily="2" charset="0"/>
            </a:endParaRPr>
          </a:p>
        </p:txBody>
      </p:sp>
      <p:sp>
        <p:nvSpPr>
          <p:cNvPr id="32" name="TextBox 31">
            <a:extLst>
              <a:ext uri="{FF2B5EF4-FFF2-40B4-BE49-F238E27FC236}">
                <a16:creationId xmlns:a16="http://schemas.microsoft.com/office/drawing/2014/main" id="{1F60F4C3-1F2A-49D0-8285-D2F4E9EA4F64}"/>
              </a:ext>
            </a:extLst>
          </p:cNvPr>
          <p:cNvSpPr txBox="1"/>
          <p:nvPr/>
        </p:nvSpPr>
        <p:spPr>
          <a:xfrm>
            <a:off x="2971800" y="2970024"/>
            <a:ext cx="1600200" cy="1785104"/>
          </a:xfrm>
          <a:prstGeom prst="rect">
            <a:avLst/>
          </a:prstGeom>
          <a:noFill/>
        </p:spPr>
        <p:txBody>
          <a:bodyPr wrap="square">
            <a:spAutoFit/>
          </a:bodyPr>
          <a:lstStyle/>
          <a:p>
            <a:pPr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historical and cultural portrayal of animals in art. </a:t>
            </a:r>
          </a:p>
          <a:p>
            <a:pPr algn="ctr"/>
            <a:endParaRPr lang="en-GB" sz="1100" dirty="0">
              <a:solidFill>
                <a:srgbClr val="303030"/>
              </a:solidFill>
              <a:latin typeface="Twinkl Cursive Unlooped" panose="02000000000000000000" pitchFamily="2" charset="0"/>
            </a:endParaRPr>
          </a:p>
          <a:p>
            <a:pPr algn="ctr"/>
            <a:r>
              <a:rPr lang="en-GB" sz="1100" b="0" i="0" dirty="0">
                <a:solidFill>
                  <a:srgbClr val="303030"/>
                </a:solidFill>
                <a:effectLst/>
                <a:latin typeface="Twinkl Cursive Unlooped" panose="02000000000000000000" pitchFamily="2" charset="0"/>
              </a:rPr>
              <a:t>They have studied the visual qualities of animals through sketching and printmaking. </a:t>
            </a:r>
            <a:endParaRPr lang="en-GB" dirty="0"/>
          </a:p>
        </p:txBody>
      </p:sp>
      <p:sp>
        <p:nvSpPr>
          <p:cNvPr id="34" name="object 31">
            <a:extLst>
              <a:ext uri="{FF2B5EF4-FFF2-40B4-BE49-F238E27FC236}">
                <a16:creationId xmlns:a16="http://schemas.microsoft.com/office/drawing/2014/main" id="{578D83A2-EA84-4096-B636-CC40B7CE6128}"/>
              </a:ext>
            </a:extLst>
          </p:cNvPr>
          <p:cNvSpPr txBox="1"/>
          <p:nvPr/>
        </p:nvSpPr>
        <p:spPr>
          <a:xfrm>
            <a:off x="5113519" y="2219053"/>
            <a:ext cx="2039058" cy="24198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Nature’s Art</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genre of land art. They work outdoors to sketch natural forms and explore the sculptural potential of natural materials before working collaboratively to create land art installations.</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Andy Goldsworthy</a:t>
            </a:r>
          </a:p>
          <a:p>
            <a:pPr marL="12700" marR="5080"/>
            <a:r>
              <a:rPr lang="en-GB" sz="1100" dirty="0">
                <a:solidFill>
                  <a:srgbClr val="303030"/>
                </a:solidFill>
                <a:latin typeface="Twinkl Cursive Unlooped" panose="02000000000000000000" pitchFamily="2" charset="0"/>
              </a:rPr>
              <a:t>Robert Smithson</a:t>
            </a:r>
          </a:p>
        </p:txBody>
      </p:sp>
    </p:spTree>
    <p:extLst>
      <p:ext uri="{BB962C8B-B14F-4D97-AF65-F5344CB8AC3E}">
        <p14:creationId xmlns:p14="http://schemas.microsoft.com/office/powerpoint/2010/main" val="3152191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742902874"/>
              </p:ext>
            </p:extLst>
          </p:nvPr>
        </p:nvGraphicFramePr>
        <p:xfrm>
          <a:off x="3443017" y="1399908"/>
          <a:ext cx="4862783" cy="3733940"/>
        </p:xfrm>
        <a:graphic>
          <a:graphicData uri="http://schemas.openxmlformats.org/drawingml/2006/table">
            <a:tbl>
              <a:tblPr firstRow="1" bandRow="1">
                <a:tableStyleId>{BDBED569-4797-4DF1-A0F4-6AAB3CD982D8}</a:tableStyleId>
              </a:tblPr>
              <a:tblGrid>
                <a:gridCol w="1447800">
                  <a:extLst>
                    <a:ext uri="{9D8B030D-6E8A-4147-A177-3AD203B41FA5}">
                      <a16:colId xmlns:a16="http://schemas.microsoft.com/office/drawing/2014/main" val="1839290384"/>
                    </a:ext>
                  </a:extLst>
                </a:gridCol>
                <a:gridCol w="1738583">
                  <a:extLst>
                    <a:ext uri="{9D8B030D-6E8A-4147-A177-3AD203B41FA5}">
                      <a16:colId xmlns:a16="http://schemas.microsoft.com/office/drawing/2014/main" val="2992277105"/>
                    </a:ext>
                  </a:extLst>
                </a:gridCol>
                <a:gridCol w="16764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Impact </a:t>
                      </a:r>
                    </a:p>
                  </a:txBody>
                  <a:tcPr/>
                </a:tc>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Art installation</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Material</a:t>
                      </a:r>
                    </a:p>
                  </a:txBody>
                  <a:tcPr/>
                </a:tc>
                <a:tc>
                  <a:txBody>
                    <a:bodyPr/>
                    <a:lstStyle/>
                    <a:p>
                      <a:r>
                        <a:rPr lang="en-GB" sz="1400" dirty="0">
                          <a:latin typeface="Twinkl Cursive Unlooped" panose="02000000000000000000" pitchFamily="2" charset="0"/>
                        </a:rPr>
                        <a:t>Earth art</a:t>
                      </a:r>
                    </a:p>
                  </a:txBody>
                  <a:tcPr/>
                </a:tc>
                <a:tc>
                  <a:txBody>
                    <a:bodyPr/>
                    <a:lstStyle/>
                    <a:p>
                      <a:r>
                        <a:rPr lang="en-GB" sz="1400" dirty="0">
                          <a:latin typeface="Twinkl Cursive Unlooped" panose="02000000000000000000" pitchFamily="2" charset="0"/>
                        </a:rPr>
                        <a:t>Relief form</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Meaning</a:t>
                      </a:r>
                    </a:p>
                  </a:txBody>
                  <a:tcPr/>
                </a:tc>
                <a:tc>
                  <a:txBody>
                    <a:bodyPr/>
                    <a:lstStyle/>
                    <a:p>
                      <a:r>
                        <a:rPr lang="en-GB" sz="1400" dirty="0">
                          <a:latin typeface="Twinkl Cursive Unlooped" panose="02000000000000000000" pitchFamily="2" charset="0"/>
                        </a:rPr>
                        <a:t>Earthwork</a:t>
                      </a:r>
                    </a:p>
                  </a:txBody>
                  <a:tcPr/>
                </a:tc>
                <a:tc>
                  <a:txBody>
                    <a:bodyPr/>
                    <a:lstStyle/>
                    <a:p>
                      <a:r>
                        <a:rPr lang="en-GB" sz="1400" dirty="0">
                          <a:latin typeface="Twinkl Cursive Unlooped" panose="02000000000000000000" pitchFamily="2" charset="0"/>
                        </a:rPr>
                        <a:t>High-relief</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Opinion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Form</a:t>
                      </a:r>
                    </a:p>
                  </a:txBody>
                  <a:tcPr/>
                </a:tc>
                <a:tc>
                  <a:txBody>
                    <a:bodyPr/>
                    <a:lstStyle/>
                    <a:p>
                      <a:r>
                        <a:rPr lang="en-GB" sz="1400" dirty="0">
                          <a:latin typeface="Twinkl Cursive Unlooped" panose="02000000000000000000" pitchFamily="2" charset="0"/>
                        </a:rPr>
                        <a:t>Low-relief </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Discussion</a:t>
                      </a:r>
                    </a:p>
                  </a:txBody>
                  <a:tcPr/>
                </a:tc>
                <a:tc>
                  <a:txBody>
                    <a:bodyPr/>
                    <a:lstStyle/>
                    <a:p>
                      <a:r>
                        <a:rPr lang="en-GB" sz="1400" dirty="0">
                          <a:latin typeface="Twinkl Cursive Unlooped" panose="02000000000000000000" pitchFamily="2" charset="0"/>
                        </a:rPr>
                        <a:t>Land art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Exploration</a:t>
                      </a:r>
                    </a:p>
                  </a:txBody>
                  <a:tcPr/>
                </a:tc>
                <a:tc>
                  <a:txBody>
                    <a:bodyPr/>
                    <a:lstStyle/>
                    <a:p>
                      <a:r>
                        <a:rPr lang="en-GB" sz="1400" dirty="0">
                          <a:latin typeface="Twinkl Cursive Unlooped" panose="02000000000000000000" pitchFamily="2" charset="0"/>
                        </a:rPr>
                        <a:t>Local environment</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endParaRPr>
                    </a:p>
                  </a:txBody>
                  <a:tcPr/>
                </a:tc>
                <a:extLst>
                  <a:ext uri="{0D108BD9-81ED-4DB2-BD59-A6C34878D82A}">
                    <a16:rowId xmlns:a16="http://schemas.microsoft.com/office/drawing/2014/main" val="719473866"/>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Natural form</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1645428582"/>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Natural material</a:t>
                      </a:r>
                    </a:p>
                  </a:txBody>
                  <a:tcPr/>
                </a:tc>
                <a:tc>
                  <a:txBody>
                    <a:bodyPr/>
                    <a:lstStyle/>
                    <a:p>
                      <a:r>
                        <a:rPr lang="en-GB" sz="1400" dirty="0">
                          <a:latin typeface="Twinkl Cursive Unlooped" panose="02000000000000000000" pitchFamily="2" charset="0"/>
                        </a:rPr>
                        <a:t>Andy Goldsworthy</a:t>
                      </a:r>
                    </a:p>
                  </a:txBody>
                  <a:tcPr/>
                </a:tc>
                <a:extLst>
                  <a:ext uri="{0D108BD9-81ED-4DB2-BD59-A6C34878D82A}">
                    <a16:rowId xmlns:a16="http://schemas.microsoft.com/office/drawing/2014/main" val="144710003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Pattern</a:t>
                      </a:r>
                    </a:p>
                  </a:txBody>
                  <a:tcPr/>
                </a:tc>
                <a:tc>
                  <a:txBody>
                    <a:bodyPr/>
                    <a:lstStyle/>
                    <a:p>
                      <a:r>
                        <a:rPr lang="en-GB" sz="1400" dirty="0">
                          <a:latin typeface="Twinkl Cursive Unlooped" panose="02000000000000000000" pitchFamily="2" charset="0"/>
                        </a:rPr>
                        <a:t>Robert Smithson</a:t>
                      </a:r>
                    </a:p>
                  </a:txBody>
                  <a:tcPr/>
                </a:tc>
                <a:extLst>
                  <a:ext uri="{0D108BD9-81ED-4DB2-BD59-A6C34878D82A}">
                    <a16:rowId xmlns:a16="http://schemas.microsoft.com/office/drawing/2014/main" val="3154312159"/>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Shape </a:t>
                      </a:r>
                    </a:p>
                  </a:txBody>
                  <a:tcPr/>
                </a:tc>
                <a:tc>
                  <a:txBody>
                    <a:bodyPr/>
                    <a:lstStyle/>
                    <a:p>
                      <a:pPr marL="12700" marR="5080"/>
                      <a:endParaRPr lang="en-GB" sz="1400" b="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2120753292"/>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4191000" y="57126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Nature’s Art</a:t>
            </a:r>
          </a:p>
        </p:txBody>
      </p:sp>
    </p:spTree>
    <p:extLst>
      <p:ext uri="{BB962C8B-B14F-4D97-AF65-F5344CB8AC3E}">
        <p14:creationId xmlns:p14="http://schemas.microsoft.com/office/powerpoint/2010/main" val="15947789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2968" y="159962"/>
            <a:ext cx="4204793" cy="1818140"/>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3028" y="548594"/>
            <a:ext cx="3386492"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are the significant black artists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Gather, record and develop information from a range of sources to create a mood board, montage or annotated sketch to inform their thinking about a piece of art.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sk</a:t>
            </a:r>
            <a:r>
              <a:rPr lang="en-GB" sz="900" b="0" i="0" dirty="0">
                <a:solidFill>
                  <a:srgbClr val="303030"/>
                </a:solidFill>
                <a:effectLst/>
                <a:latin typeface="Twinkl Cursive Unlooped" panose="02000000000000000000" pitchFamily="2" charset="0"/>
              </a:rPr>
              <a:t>etchbooks are a significant tool for artists to generate and reflect upon their ideas about their own work and the work of others.</a:t>
            </a:r>
          </a:p>
        </p:txBody>
      </p:sp>
      <p:grpSp>
        <p:nvGrpSpPr>
          <p:cNvPr id="23" name="object 23"/>
          <p:cNvGrpSpPr/>
          <p:nvPr/>
        </p:nvGrpSpPr>
        <p:grpSpPr>
          <a:xfrm>
            <a:off x="2327793" y="1984315"/>
            <a:ext cx="5262410" cy="2345986"/>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306622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Trailblazers, Barrier Breakers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significant black artists and their work, and provides opportunities to analyse and create artwork inspired by them</a:t>
            </a:r>
            <a:r>
              <a:rPr lang="en-GB" sz="1100" b="0" i="0" dirty="0">
                <a:solidFill>
                  <a:srgbClr val="303030"/>
                </a:solidFill>
                <a:effectLst/>
                <a:latin typeface="Lato" panose="020F0502020204030203" pitchFamily="34" charset="0"/>
              </a:rPr>
              <a:t>.</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Edmonia Lewis – Forever Free (1867)</a:t>
            </a:r>
          </a:p>
          <a:p>
            <a:pPr marL="12700" marR="5080"/>
            <a:r>
              <a:rPr lang="en-GB" sz="1100" dirty="0">
                <a:solidFill>
                  <a:srgbClr val="303030"/>
                </a:solidFill>
                <a:latin typeface="Twinkl Cursive Unlooped" panose="02000000000000000000" pitchFamily="2" charset="0"/>
              </a:rPr>
              <a:t>Henry Ossawa Tanner – The Banjo Lesson (1893)</a:t>
            </a:r>
          </a:p>
          <a:p>
            <a:pPr marL="12700" marR="5080"/>
            <a:r>
              <a:rPr lang="en-GB" sz="1100" dirty="0">
                <a:solidFill>
                  <a:srgbClr val="303030"/>
                </a:solidFill>
                <a:latin typeface="Twinkl Cursive Unlooped" panose="02000000000000000000" pitchFamily="2" charset="0"/>
              </a:rPr>
              <a:t>Chris </a:t>
            </a:r>
            <a:r>
              <a:rPr lang="en-GB" sz="1100" dirty="0" err="1">
                <a:solidFill>
                  <a:srgbClr val="303030"/>
                </a:solidFill>
                <a:latin typeface="Twinkl Cursive Unlooped" panose="02000000000000000000" pitchFamily="2" charset="0"/>
              </a:rPr>
              <a:t>Ofili</a:t>
            </a:r>
            <a:r>
              <a:rPr lang="en-GB" sz="1100" dirty="0">
                <a:solidFill>
                  <a:srgbClr val="303030"/>
                </a:solidFill>
                <a:latin typeface="Twinkl Cursive Unlooped" panose="02000000000000000000" pitchFamily="2" charset="0"/>
              </a:rPr>
              <a:t> - No Woman, No Cry (1998)</a:t>
            </a:r>
          </a:p>
          <a:p>
            <a:pPr marL="12700" marR="5080"/>
            <a:endParaRPr lang="en-GB" sz="1100" u="sng" dirty="0">
              <a:solidFill>
                <a:srgbClr val="303030"/>
              </a:solidFill>
              <a:latin typeface="Twinkl Cursive Unlooped" panose="02000000000000000000" pitchFamily="2" charset="0"/>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25" dirty="0">
                <a:solidFill>
                  <a:srgbClr val="0C6C82"/>
                </a:solidFill>
                <a:latin typeface="Segoe UI"/>
                <a:cs typeface="Segoe UI"/>
              </a:rPr>
              <a:t>Autumn</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354584"/>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Environmental Artists</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6135"/>
            <a:ext cx="3119439" cy="87186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731829" y="207479"/>
            <a:ext cx="5186298" cy="2828613"/>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039034" y="4329069"/>
            <a:ext cx="4492254" cy="1812702"/>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6560634" y="4740635"/>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62487" y="669941"/>
            <a:ext cx="3908379" cy="187807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barriers did these significant artists overcome? What are the common themes? </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significance of different artworks and artists from a range of times and cultures and use elements of these to create their own artworks.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si</a:t>
            </a:r>
            <a:r>
              <a:rPr lang="en-GB" sz="900" b="0" i="0" dirty="0">
                <a:solidFill>
                  <a:srgbClr val="303030"/>
                </a:solidFill>
                <a:effectLst/>
                <a:latin typeface="Twinkl Cursive Unlooped" panose="02000000000000000000" pitchFamily="2" charset="0"/>
              </a:rPr>
              <a:t>gnificant artworks by black artists include Forever Free (1867) by Edmonia Lewis, The Banjo Lesson (1893) by Henry Ossawa Tanner and No Woman, No Cry (1998) by Chris </a:t>
            </a:r>
            <a:r>
              <a:rPr lang="en-GB" sz="900" b="0" i="0" dirty="0" err="1">
                <a:solidFill>
                  <a:srgbClr val="303030"/>
                </a:solidFill>
                <a:effectLst/>
                <a:latin typeface="Twinkl Cursive Unlooped" panose="02000000000000000000" pitchFamily="2" charset="0"/>
              </a:rPr>
              <a:t>Ofili</a:t>
            </a:r>
            <a:r>
              <a:rPr lang="en-GB" sz="900" b="0" i="0" dirty="0">
                <a:solidFill>
                  <a:srgbClr val="303030"/>
                </a:solidFill>
                <a:effectLst/>
                <a:latin typeface="Twinkl Cursive Unlooped" panose="02000000000000000000" pitchFamily="2" charset="0"/>
              </a:rPr>
              <a:t>. Each tells a story about aspects of Black history and social issues.</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artists’ use of perspective, abstraction, figurative and conceptual art.</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rt works can be compared by mood, emotional response and meaning as well as more obvious visual elements.</a:t>
            </a:r>
          </a:p>
        </p:txBody>
      </p:sp>
      <p:sp>
        <p:nvSpPr>
          <p:cNvPr id="70" name="TextBox 69">
            <a:extLst>
              <a:ext uri="{FF2B5EF4-FFF2-40B4-BE49-F238E27FC236}">
                <a16:creationId xmlns:a16="http://schemas.microsoft.com/office/drawing/2014/main" id="{85F9F2A4-2D8C-44B2-9608-48909A51CFE9}"/>
              </a:ext>
            </a:extLst>
          </p:cNvPr>
          <p:cNvSpPr txBox="1"/>
          <p:nvPr/>
        </p:nvSpPr>
        <p:spPr>
          <a:xfrm>
            <a:off x="3655530" y="33374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966816" y="405340"/>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59" name="TextBox 58">
            <a:extLst>
              <a:ext uri="{FF2B5EF4-FFF2-40B4-BE49-F238E27FC236}">
                <a16:creationId xmlns:a16="http://schemas.microsoft.com/office/drawing/2014/main" id="{8716B945-0A0A-4312-8FAC-A2FE14122410}"/>
              </a:ext>
            </a:extLst>
          </p:cNvPr>
          <p:cNvSpPr txBox="1"/>
          <p:nvPr/>
        </p:nvSpPr>
        <p:spPr>
          <a:xfrm>
            <a:off x="4549475" y="2117487"/>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a:t>
            </a:r>
          </a:p>
        </p:txBody>
      </p:sp>
      <p:sp>
        <p:nvSpPr>
          <p:cNvPr id="63" name="object 19">
            <a:extLst>
              <a:ext uri="{FF2B5EF4-FFF2-40B4-BE49-F238E27FC236}">
                <a16:creationId xmlns:a16="http://schemas.microsoft.com/office/drawing/2014/main" id="{7C9090A0-B33E-47D2-B658-216E082E1D7E}"/>
              </a:ext>
            </a:extLst>
          </p:cNvPr>
          <p:cNvSpPr txBox="1"/>
          <p:nvPr/>
        </p:nvSpPr>
        <p:spPr>
          <a:xfrm>
            <a:off x="7064004" y="5103532"/>
            <a:ext cx="3066532"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Adapt and refine artwork in light of constructive feedback and reflection.</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735333" y="4856209"/>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73" name="TextBox 72">
            <a:extLst>
              <a:ext uri="{FF2B5EF4-FFF2-40B4-BE49-F238E27FC236}">
                <a16:creationId xmlns:a16="http://schemas.microsoft.com/office/drawing/2014/main" id="{1BF78112-74B2-490C-AF36-C06DDEC5BE77}"/>
              </a:ext>
            </a:extLst>
          </p:cNvPr>
          <p:cNvSpPr txBox="1"/>
          <p:nvPr/>
        </p:nvSpPr>
        <p:spPr>
          <a:xfrm>
            <a:off x="3519098" y="4514580"/>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PAINTING/DRAWING</a:t>
            </a:r>
          </a:p>
        </p:txBody>
      </p:sp>
      <p:sp>
        <p:nvSpPr>
          <p:cNvPr id="50" name="object 19">
            <a:extLst>
              <a:ext uri="{FF2B5EF4-FFF2-40B4-BE49-F238E27FC236}">
                <a16:creationId xmlns:a16="http://schemas.microsoft.com/office/drawing/2014/main" id="{A12DDDC5-8ACC-4D45-B628-7F4E4C801574}"/>
              </a:ext>
            </a:extLst>
          </p:cNvPr>
          <p:cNvSpPr txBox="1"/>
          <p:nvPr/>
        </p:nvSpPr>
        <p:spPr>
          <a:xfrm>
            <a:off x="2947169" y="2364618"/>
            <a:ext cx="4231578" cy="1716496"/>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messages does Chris </a:t>
            </a:r>
            <a:r>
              <a:rPr lang="en-GB" sz="1050" b="1" u="sng" spc="-5" dirty="0" err="1">
                <a:latin typeface="Twinkl Cursive Unlooped" panose="02000000000000000000" pitchFamily="2" charset="0"/>
                <a:cs typeface="Calibri"/>
              </a:rPr>
              <a:t>Ofili</a:t>
            </a:r>
            <a:r>
              <a:rPr lang="en-GB" sz="1050" b="1" u="sng" spc="-5" dirty="0">
                <a:latin typeface="Twinkl Cursive Unlooped" panose="02000000000000000000" pitchFamily="2" charset="0"/>
                <a:cs typeface="Calibri"/>
              </a:rPr>
              <a:t> give in his work?</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significance of different artworks and artists from a range of times and cultures and use elements of these to create their own artworks.</a:t>
            </a:r>
          </a:p>
          <a:p>
            <a:pPr>
              <a:buFont typeface="Arial" panose="020B0604020202020204" pitchFamily="34" charset="0"/>
              <a:buChar char="•"/>
            </a:pPr>
            <a:r>
              <a:rPr lang="en-GB" sz="900" dirty="0">
                <a:solidFill>
                  <a:srgbClr val="303030"/>
                </a:solidFill>
                <a:latin typeface="Twinkl Cursive Unlooped" panose="02000000000000000000" pitchFamily="2" charset="0"/>
              </a:rPr>
              <a:t> Know that C</a:t>
            </a:r>
            <a:r>
              <a:rPr lang="en-GB" sz="900" b="0" i="0" dirty="0">
                <a:solidFill>
                  <a:srgbClr val="303030"/>
                </a:solidFill>
                <a:effectLst/>
                <a:latin typeface="Twinkl Cursive Unlooped" panose="02000000000000000000" pitchFamily="2" charset="0"/>
              </a:rPr>
              <a:t>hris </a:t>
            </a:r>
            <a:r>
              <a:rPr lang="en-GB" sz="900" b="0" i="0" dirty="0" err="1">
                <a:solidFill>
                  <a:srgbClr val="303030"/>
                </a:solidFill>
                <a:effectLst/>
                <a:latin typeface="Twinkl Cursive Unlooped" panose="02000000000000000000" pitchFamily="2" charset="0"/>
              </a:rPr>
              <a:t>Ofili</a:t>
            </a:r>
            <a:r>
              <a:rPr lang="en-GB" sz="900" b="0" i="0" dirty="0">
                <a:solidFill>
                  <a:srgbClr val="303030"/>
                </a:solidFill>
                <a:effectLst/>
                <a:latin typeface="Twinkl Cursive Unlooped" panose="02000000000000000000" pitchFamily="2" charset="0"/>
              </a:rPr>
              <a:t> is a significant black artist whose work portrays messages about black culture and history.</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painting </a:t>
            </a:r>
            <a:r>
              <a:rPr lang="en-GB" sz="900" b="0" i="1" dirty="0">
                <a:solidFill>
                  <a:srgbClr val="303030"/>
                </a:solidFill>
                <a:effectLst/>
                <a:latin typeface="Twinkl Cursive Unlooped" panose="02000000000000000000" pitchFamily="2" charset="0"/>
              </a:rPr>
              <a:t>‘No Woman, No Cry’</a:t>
            </a:r>
            <a:r>
              <a:rPr lang="en-GB" sz="900" b="0" i="0" dirty="0">
                <a:solidFill>
                  <a:srgbClr val="303030"/>
                </a:solidFill>
                <a:effectLst/>
                <a:latin typeface="Twinkl Cursive Unlooped" panose="02000000000000000000" pitchFamily="2" charset="0"/>
              </a:rPr>
              <a:t> by Chris </a:t>
            </a:r>
            <a:r>
              <a:rPr lang="en-GB" sz="900" b="0" i="0" dirty="0" err="1">
                <a:solidFill>
                  <a:srgbClr val="303030"/>
                </a:solidFill>
                <a:effectLst/>
                <a:latin typeface="Twinkl Cursive Unlooped" panose="02000000000000000000" pitchFamily="2" charset="0"/>
              </a:rPr>
              <a:t>Ofili</a:t>
            </a:r>
            <a:r>
              <a:rPr lang="en-GB" sz="900" b="0" i="0" dirty="0">
                <a:solidFill>
                  <a:srgbClr val="303030"/>
                </a:solidFill>
                <a:effectLst/>
                <a:latin typeface="Twinkl Cursive Unlooped" panose="02000000000000000000" pitchFamily="2" charset="0"/>
              </a:rPr>
              <a:t> bears a inscription that indicates that the crying woman depicted is Baroness Lawrence of Clarendon OBE, the mother of Stephen Lawrence, who was murdered in an unprovoked racist attack in London in 1993. The photographs inside the tears in this painting are all images of Stephen.</a:t>
            </a:r>
          </a:p>
          <a:p>
            <a:pPr>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55" name="object 19">
            <a:extLst>
              <a:ext uri="{FF2B5EF4-FFF2-40B4-BE49-F238E27FC236}">
                <a16:creationId xmlns:a16="http://schemas.microsoft.com/office/drawing/2014/main" id="{F212A28A-F46D-4250-8C5B-DA79A879F94D}"/>
              </a:ext>
            </a:extLst>
          </p:cNvPr>
          <p:cNvSpPr txBox="1"/>
          <p:nvPr/>
        </p:nvSpPr>
        <p:spPr>
          <a:xfrm>
            <a:off x="2532333" y="4740635"/>
            <a:ext cx="3860385"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4&amp;5.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innovative art that addresses an important social, cultural, historical or personal issue.</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rt with a personal idea or theme might express the artist's feelings about social matters or their own personal experience of social issues.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15518595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64360" y="1428241"/>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784351" y="3081510"/>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3" name="object 13"/>
          <p:cNvSpPr txBox="1"/>
          <p:nvPr/>
        </p:nvSpPr>
        <p:spPr>
          <a:xfrm>
            <a:off x="3160140" y="2653981"/>
            <a:ext cx="1376299" cy="404598"/>
          </a:xfrm>
          <a:prstGeom prst="rect">
            <a:avLst/>
          </a:prstGeom>
        </p:spPr>
        <p:txBody>
          <a:bodyPr vert="horz" wrap="square" lIns="0" tIns="19685" rIns="0" bIns="0" rtlCol="0">
            <a:spAutoFit/>
          </a:bodyPr>
          <a:lstStyle/>
          <a:p>
            <a:pPr marL="193675" marR="5080" indent="-180975" algn="ctr">
              <a:lnSpc>
                <a:spcPts val="1430"/>
              </a:lnSpc>
              <a:spcBef>
                <a:spcPts val="155"/>
              </a:spcBef>
            </a:pPr>
            <a:r>
              <a:rPr lang="en-GB" sz="1200" b="1" spc="20" dirty="0">
                <a:latin typeface="Twinkl Cursive Unlooped" panose="02000000000000000000" pitchFamily="2" charset="0"/>
                <a:cs typeface="Segoe UI"/>
              </a:rPr>
              <a:t>Prior Learning</a:t>
            </a:r>
          </a:p>
          <a:p>
            <a:pPr marL="193675" marR="5080" indent="-180975" algn="ctr">
              <a:lnSpc>
                <a:spcPts val="1430"/>
              </a:lnSpc>
              <a:spcBef>
                <a:spcPts val="155"/>
              </a:spcBef>
            </a:pP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934265"/>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lvl="0">
              <a:lnSpc>
                <a:spcPct val="107000"/>
              </a:lnSpc>
              <a:spcAft>
                <a:spcPts val="800"/>
              </a:spcAft>
            </a:pPr>
            <a:endParaRPr lang="en-GB" sz="1100" dirty="0">
              <a:latin typeface="Twinkl Cursive Unlooped" panose="02000000000000000000" pitchFamily="2" charset="0"/>
            </a:endParaRPr>
          </a:p>
          <a:p>
            <a:pPr lvl="0" algn="ctr">
              <a:lnSpc>
                <a:spcPct val="107000"/>
              </a:lnSpc>
              <a:spcAft>
                <a:spcPts val="800"/>
              </a:spcAft>
            </a:pPr>
            <a:r>
              <a:rPr lang="en-GB" sz="1100" dirty="0">
                <a:latin typeface="Twinkl Cursive Unlooped" panose="02000000000000000000" pitchFamily="2" charset="0"/>
                <a:ea typeface="Calibri" panose="020F0502020204030204" pitchFamily="34" charset="0"/>
              </a:rPr>
              <a:t>Children will learn </a:t>
            </a:r>
            <a:r>
              <a:rPr lang="en-GB" sz="1100" dirty="0">
                <a:effectLst/>
                <a:latin typeface="Twinkl Cursive Unlooped" panose="02000000000000000000" pitchFamily="2" charset="0"/>
                <a:ea typeface="Calibri" panose="020F0502020204030204" pitchFamily="34" charset="0"/>
              </a:rPr>
              <a:t>that different artistic movements often use colour in a distinctive way.</a:t>
            </a:r>
          </a:p>
          <a:p>
            <a:pPr lvl="0" algn="ctr">
              <a:lnSpc>
                <a:spcPct val="107000"/>
              </a:lnSpc>
              <a:spcAft>
                <a:spcPts val="800"/>
              </a:spcAft>
            </a:pPr>
            <a:r>
              <a:rPr lang="en-GB" sz="1100" dirty="0">
                <a:effectLst/>
                <a:latin typeface="Twinkl Cursive Unlooped" panose="02000000000000000000" pitchFamily="2" charset="0"/>
                <a:ea typeface="Calibri" panose="020F0502020204030204" pitchFamily="34" charset="0"/>
              </a:rPr>
              <a:t> Expressionist artists use intense, non-naturalistic colours. Impressionist artists use complementary colours. Fauvist artists use flat areas or patches of colour. Naturalist artists use realistic colours.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6</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2971800" y="384124"/>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Trailblazers, Barrier breakers</a:t>
            </a:r>
          </a:p>
        </p:txBody>
      </p:sp>
      <p:sp>
        <p:nvSpPr>
          <p:cNvPr id="26" name="TextBox 25">
            <a:extLst>
              <a:ext uri="{FF2B5EF4-FFF2-40B4-BE49-F238E27FC236}">
                <a16:creationId xmlns:a16="http://schemas.microsoft.com/office/drawing/2014/main" id="{1A16AA1B-9DAE-4496-A325-1D27D1C01C00}"/>
              </a:ext>
            </a:extLst>
          </p:cNvPr>
          <p:cNvSpPr txBox="1"/>
          <p:nvPr/>
        </p:nvSpPr>
        <p:spPr>
          <a:xfrm>
            <a:off x="449761" y="3643146"/>
            <a:ext cx="1990788" cy="1615827"/>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will have learnt about basic colour theory by studying the colour wheel and colour mixing. </a:t>
            </a:r>
            <a:endParaRPr lang="en-GB" sz="1100" dirty="0">
              <a:solidFill>
                <a:srgbClr val="303030"/>
              </a:solidFill>
              <a:latin typeface="Twinkl Cursive Unlooped" panose="02000000000000000000" pitchFamily="2" charset="0"/>
            </a:endParaRPr>
          </a:p>
          <a:p>
            <a:pPr marL="12700" marR="5080" algn="ctr"/>
            <a:endParaRPr lang="en-GB" sz="1100" b="0" i="0" dirty="0">
              <a:solidFill>
                <a:srgbClr val="303030"/>
              </a:solidFill>
              <a:effectLst/>
              <a:latin typeface="Twinkl Cursive Unlooped" panose="02000000000000000000" pitchFamily="2" charset="0"/>
            </a:endParaRPr>
          </a:p>
          <a:p>
            <a:pPr marL="12700" marR="5080" algn="ctr"/>
            <a:r>
              <a:rPr lang="en-GB" sz="1100" dirty="0">
                <a:solidFill>
                  <a:srgbClr val="303030"/>
                </a:solidFill>
                <a:latin typeface="Twinkl Cursive Unlooped" panose="02000000000000000000" pitchFamily="2" charset="0"/>
              </a:rPr>
              <a:t>They will have</a:t>
            </a:r>
            <a:r>
              <a:rPr lang="en-GB" sz="1100" b="0" i="0" dirty="0">
                <a:solidFill>
                  <a:srgbClr val="303030"/>
                </a:solidFill>
                <a:effectLst/>
                <a:latin typeface="Twinkl Cursive Unlooped" panose="02000000000000000000" pitchFamily="2" charset="0"/>
              </a:rPr>
              <a:t> explored primary and secondary colours and how artists use colour in their artwork.</a:t>
            </a:r>
            <a:endParaRPr lang="en-GB" sz="1100" dirty="0">
              <a:latin typeface="Twinkl Cursive Unlooped" panose="02000000000000000000" pitchFamily="2" charset="0"/>
              <a:cs typeface="Arial"/>
            </a:endParaRPr>
          </a:p>
        </p:txBody>
      </p:sp>
      <p:sp>
        <p:nvSpPr>
          <p:cNvPr id="25" name="TextBox 24">
            <a:extLst>
              <a:ext uri="{FF2B5EF4-FFF2-40B4-BE49-F238E27FC236}">
                <a16:creationId xmlns:a16="http://schemas.microsoft.com/office/drawing/2014/main" id="{629DB4BD-99C6-426B-803E-A5D13B7559E6}"/>
              </a:ext>
            </a:extLst>
          </p:cNvPr>
          <p:cNvSpPr txBox="1"/>
          <p:nvPr/>
        </p:nvSpPr>
        <p:spPr>
          <a:xfrm>
            <a:off x="2942217" y="3252371"/>
            <a:ext cx="1757127" cy="2292935"/>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have learnt about colour theory by studying the colour wheel and colour mixing.</a:t>
            </a:r>
          </a:p>
          <a:p>
            <a:pPr marL="12700" marR="5080"/>
            <a:endParaRPr lang="en-GB" sz="1100" dirty="0">
              <a:solidFill>
                <a:srgbClr val="303030"/>
              </a:solidFill>
              <a:latin typeface="Twinkl Cursive Unlooped" panose="02000000000000000000" pitchFamily="2" charset="0"/>
            </a:endParaRPr>
          </a:p>
          <a:p>
            <a:pPr marL="12700" marR="5080" algn="ctr"/>
            <a:r>
              <a:rPr lang="en-GB" sz="1100" b="0" i="0" dirty="0">
                <a:solidFill>
                  <a:srgbClr val="303030"/>
                </a:solidFill>
                <a:effectLst/>
                <a:latin typeface="Twinkl Cursive Unlooped" panose="02000000000000000000" pitchFamily="2" charset="0"/>
              </a:rPr>
              <a:t>They </a:t>
            </a:r>
            <a:r>
              <a:rPr lang="en-GB" sz="1100" dirty="0">
                <a:solidFill>
                  <a:srgbClr val="303030"/>
                </a:solidFill>
                <a:latin typeface="Twinkl Cursive Unlooped" panose="02000000000000000000" pitchFamily="2" charset="0"/>
              </a:rPr>
              <a:t>have </a:t>
            </a:r>
            <a:r>
              <a:rPr lang="en-GB" sz="1100" b="0" i="0" dirty="0">
                <a:solidFill>
                  <a:srgbClr val="303030"/>
                </a:solidFill>
                <a:effectLst/>
                <a:latin typeface="Twinkl Cursive Unlooped" panose="02000000000000000000" pitchFamily="2" charset="0"/>
              </a:rPr>
              <a:t>explored tertiary colours, warm and cool colours and complementary colours, and how artists use colour in their artwork to create mood and emotions. </a:t>
            </a:r>
          </a:p>
        </p:txBody>
      </p:sp>
      <p:sp>
        <p:nvSpPr>
          <p:cNvPr id="30" name="object 31">
            <a:extLst>
              <a:ext uri="{FF2B5EF4-FFF2-40B4-BE49-F238E27FC236}">
                <a16:creationId xmlns:a16="http://schemas.microsoft.com/office/drawing/2014/main" id="{960D297A-2D49-4F18-AC84-50287EFCB6B9}"/>
              </a:ext>
            </a:extLst>
          </p:cNvPr>
          <p:cNvSpPr txBox="1"/>
          <p:nvPr/>
        </p:nvSpPr>
        <p:spPr>
          <a:xfrm>
            <a:off x="6243918" y="2305050"/>
            <a:ext cx="2039058" cy="306622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Trailblazers, Barrier Breakers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significant black artists and their work, and provides opportunities to analyse and create artwork inspired by them</a:t>
            </a:r>
            <a:r>
              <a:rPr lang="en-GB" sz="1100" b="0" i="0" dirty="0">
                <a:solidFill>
                  <a:srgbClr val="303030"/>
                </a:solidFill>
                <a:effectLst/>
                <a:latin typeface="Lato" panose="020F0502020204030203" pitchFamily="34" charset="0"/>
              </a:rPr>
              <a:t>.</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Edmonia Lewis – Forever Free (1867)</a:t>
            </a:r>
          </a:p>
          <a:p>
            <a:pPr marL="12700" marR="5080"/>
            <a:r>
              <a:rPr lang="en-GB" sz="1100" dirty="0">
                <a:solidFill>
                  <a:srgbClr val="303030"/>
                </a:solidFill>
                <a:latin typeface="Twinkl Cursive Unlooped" panose="02000000000000000000" pitchFamily="2" charset="0"/>
              </a:rPr>
              <a:t>Henry Ossawa Tanner – The Banjo Lesson (1893)</a:t>
            </a:r>
          </a:p>
          <a:p>
            <a:pPr marL="12700" marR="5080"/>
            <a:r>
              <a:rPr lang="en-GB" sz="1100" dirty="0">
                <a:solidFill>
                  <a:srgbClr val="303030"/>
                </a:solidFill>
                <a:latin typeface="Twinkl Cursive Unlooped" panose="02000000000000000000" pitchFamily="2" charset="0"/>
              </a:rPr>
              <a:t>Chris </a:t>
            </a:r>
            <a:r>
              <a:rPr lang="en-GB" sz="1100" dirty="0" err="1">
                <a:solidFill>
                  <a:srgbClr val="303030"/>
                </a:solidFill>
                <a:latin typeface="Twinkl Cursive Unlooped" panose="02000000000000000000" pitchFamily="2" charset="0"/>
              </a:rPr>
              <a:t>Ofili</a:t>
            </a:r>
            <a:r>
              <a:rPr lang="en-GB" sz="1100" dirty="0">
                <a:solidFill>
                  <a:srgbClr val="303030"/>
                </a:solidFill>
                <a:latin typeface="Twinkl Cursive Unlooped" panose="02000000000000000000" pitchFamily="2" charset="0"/>
              </a:rPr>
              <a:t> - No Woman, No Cry (1998)</a:t>
            </a:r>
          </a:p>
          <a:p>
            <a:pPr marL="12700" marR="5080"/>
            <a:endParaRPr lang="en-GB" sz="1100" u="sng" dirty="0">
              <a:solidFill>
                <a:srgbClr val="303030"/>
              </a:solidFill>
              <a:latin typeface="Twinkl Cursive Unlooped" panose="02000000000000000000" pitchFamily="2" charset="0"/>
            </a:endParaRPr>
          </a:p>
        </p:txBody>
      </p:sp>
    </p:spTree>
    <p:extLst>
      <p:ext uri="{BB962C8B-B14F-4D97-AF65-F5344CB8AC3E}">
        <p14:creationId xmlns:p14="http://schemas.microsoft.com/office/powerpoint/2010/main" val="46895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57414481"/>
              </p:ext>
            </p:extLst>
          </p:nvPr>
        </p:nvGraphicFramePr>
        <p:xfrm>
          <a:off x="3276600" y="1427480"/>
          <a:ext cx="3627166" cy="4003040"/>
        </p:xfrm>
        <a:graphic>
          <a:graphicData uri="http://schemas.openxmlformats.org/drawingml/2006/table">
            <a:tbl>
              <a:tblPr firstRow="1" bandRow="1">
                <a:tableStyleId>{BDBED569-4797-4DF1-A0F4-6AAB3CD982D8}</a:tableStyleId>
              </a:tblPr>
              <a:tblGrid>
                <a:gridCol w="1828800">
                  <a:extLst>
                    <a:ext uri="{9D8B030D-6E8A-4147-A177-3AD203B41FA5}">
                      <a16:colId xmlns:a16="http://schemas.microsoft.com/office/drawing/2014/main" val="1839290384"/>
                    </a:ext>
                  </a:extLst>
                </a:gridCol>
                <a:gridCol w="1798366">
                  <a:extLst>
                    <a:ext uri="{9D8B030D-6E8A-4147-A177-3AD203B41FA5}">
                      <a16:colId xmlns:a16="http://schemas.microsoft.com/office/drawing/2014/main" val="2992277105"/>
                    </a:ext>
                  </a:extLst>
                </a:gridCol>
              </a:tblGrid>
              <a:tr h="370840">
                <a:tc>
                  <a:txBody>
                    <a:bodyPr/>
                    <a:lstStyle/>
                    <a:p>
                      <a:r>
                        <a:rPr lang="en-GB" sz="1400" b="0" dirty="0">
                          <a:latin typeface="Twinkl Cursive Unlooped" panose="02000000000000000000" pitchFamily="2" charset="0"/>
                        </a:rPr>
                        <a:t>Colour</a:t>
                      </a:r>
                    </a:p>
                  </a:txBody>
                  <a:tcPr/>
                </a:tc>
                <a:tc>
                  <a:txBody>
                    <a:bodyPr/>
                    <a:lstStyle/>
                    <a:p>
                      <a:r>
                        <a:rPr lang="en-GB" sz="1400" b="0" dirty="0">
                          <a:latin typeface="Twinkl Cursive Unlooped" panose="02000000000000000000" pitchFamily="2" charset="0"/>
                        </a:rPr>
                        <a:t>Composition</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Mix</a:t>
                      </a:r>
                    </a:p>
                  </a:txBody>
                  <a:tcPr/>
                </a:tc>
                <a:tc>
                  <a:txBody>
                    <a:bodyPr/>
                    <a:lstStyle/>
                    <a:p>
                      <a:r>
                        <a:rPr lang="en-GB" sz="1400" dirty="0">
                          <a:latin typeface="Twinkl Cursive Unlooped" panose="02000000000000000000" pitchFamily="2" charset="0"/>
                        </a:rPr>
                        <a:t>Artist</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Paint</a:t>
                      </a:r>
                    </a:p>
                  </a:txBody>
                  <a:tcPr/>
                </a:tc>
                <a:tc>
                  <a:txBody>
                    <a:bodyPr/>
                    <a:lstStyle/>
                    <a:p>
                      <a:r>
                        <a:rPr lang="en-GB" sz="1400" dirty="0">
                          <a:latin typeface="Twinkl Cursive Unlooped" panose="02000000000000000000" pitchFamily="2" charset="0"/>
                        </a:rPr>
                        <a:t>Artwork</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Print</a:t>
                      </a:r>
                    </a:p>
                  </a:txBody>
                  <a:tcPr/>
                </a:tc>
                <a:tc>
                  <a:txBody>
                    <a:bodyPr/>
                    <a:lstStyle/>
                    <a:p>
                      <a:r>
                        <a:rPr lang="en-GB" sz="1400" dirty="0">
                          <a:latin typeface="Twinkl Cursive Unlooped" panose="02000000000000000000" pitchFamily="2" charset="0"/>
                        </a:rPr>
                        <a:t>Contrast</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Patterns </a:t>
                      </a:r>
                    </a:p>
                  </a:txBody>
                  <a:tcPr/>
                </a:tc>
                <a:tc>
                  <a:txBody>
                    <a:bodyPr/>
                    <a:lstStyle/>
                    <a:p>
                      <a:r>
                        <a:rPr lang="en-GB" sz="1400" dirty="0">
                          <a:latin typeface="Twinkl Cursive Unlooped" panose="02000000000000000000" pitchFamily="2" charset="0"/>
                        </a:rPr>
                        <a:t>Similar</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Primary – red, blue, yellow</a:t>
                      </a:r>
                    </a:p>
                  </a:txBody>
                  <a:tcPr/>
                </a:tc>
                <a:tc>
                  <a:txBody>
                    <a:bodyPr/>
                    <a:lstStyle/>
                    <a:p>
                      <a:r>
                        <a:rPr lang="en-GB" sz="1400" dirty="0">
                          <a:latin typeface="Twinkl Cursive Unlooped" panose="02000000000000000000" pitchFamily="2" charset="0"/>
                        </a:rPr>
                        <a:t>Different </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Secondary – orange, purple, green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Colour wheel</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palette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735241" y="53965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Mix it</a:t>
            </a:r>
          </a:p>
        </p:txBody>
      </p:sp>
    </p:spTree>
    <p:extLst>
      <p:ext uri="{BB962C8B-B14F-4D97-AF65-F5344CB8AC3E}">
        <p14:creationId xmlns:p14="http://schemas.microsoft.com/office/powerpoint/2010/main" val="2223290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50126" y="4476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402045548"/>
              </p:ext>
            </p:extLst>
          </p:nvPr>
        </p:nvGraphicFramePr>
        <p:xfrm>
          <a:off x="3443017" y="1399908"/>
          <a:ext cx="5167583" cy="3733940"/>
        </p:xfrm>
        <a:graphic>
          <a:graphicData uri="http://schemas.openxmlformats.org/drawingml/2006/table">
            <a:tbl>
              <a:tblPr firstRow="1" bandRow="1">
                <a:tableStyleId>{BDBED569-4797-4DF1-A0F4-6AAB3CD982D8}</a:tableStyleId>
              </a:tblPr>
              <a:tblGrid>
                <a:gridCol w="1447800">
                  <a:extLst>
                    <a:ext uri="{9D8B030D-6E8A-4147-A177-3AD203B41FA5}">
                      <a16:colId xmlns:a16="http://schemas.microsoft.com/office/drawing/2014/main" val="1839290384"/>
                    </a:ext>
                  </a:extLst>
                </a:gridCol>
                <a:gridCol w="1967183">
                  <a:extLst>
                    <a:ext uri="{9D8B030D-6E8A-4147-A177-3AD203B41FA5}">
                      <a16:colId xmlns:a16="http://schemas.microsoft.com/office/drawing/2014/main" val="2992277105"/>
                    </a:ext>
                  </a:extLst>
                </a:gridCol>
                <a:gridCol w="17526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Mood board</a:t>
                      </a:r>
                    </a:p>
                  </a:txBody>
                  <a:tcPr/>
                </a:tc>
                <a:tc>
                  <a:txBody>
                    <a:bodyPr/>
                    <a:lstStyle/>
                    <a:p>
                      <a:r>
                        <a:rPr lang="en-GB" sz="1400" b="0" dirty="0">
                          <a:latin typeface="Twinkl Cursive Unlooped" panose="02000000000000000000" pitchFamily="2" charset="0"/>
                        </a:rPr>
                        <a:t>Edmonia Lewis</a:t>
                      </a:r>
                    </a:p>
                  </a:txBody>
                  <a:tcPr/>
                </a:tc>
                <a:tc>
                  <a:txBody>
                    <a:bodyPr/>
                    <a:lstStyle/>
                    <a:p>
                      <a:r>
                        <a:rPr lang="en-GB" sz="1400" b="0" dirty="0">
                          <a:latin typeface="Twinkl Cursive Unlooped" panose="02000000000000000000" pitchFamily="2" charset="0"/>
                        </a:rPr>
                        <a:t>Analyse</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Montage</a:t>
                      </a:r>
                    </a:p>
                  </a:txBody>
                  <a:tcPr/>
                </a:tc>
                <a:tc>
                  <a:txBody>
                    <a:bodyPr/>
                    <a:lstStyle/>
                    <a:p>
                      <a:r>
                        <a:rPr lang="en-GB" sz="1400" dirty="0">
                          <a:latin typeface="Twinkl Cursive Unlooped" panose="02000000000000000000" pitchFamily="2" charset="0"/>
                        </a:rPr>
                        <a:t>Chris </a:t>
                      </a:r>
                      <a:r>
                        <a:rPr lang="en-GB" sz="1400" dirty="0" err="1">
                          <a:latin typeface="Twinkl Cursive Unlooped" panose="02000000000000000000" pitchFamily="2" charset="0"/>
                        </a:rPr>
                        <a:t>Ofili</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Compare</a:t>
                      </a:r>
                    </a:p>
                  </a:txBody>
                  <a:tcPr/>
                </a:tc>
                <a:extLst>
                  <a:ext uri="{0D108BD9-81ED-4DB2-BD59-A6C34878D82A}">
                    <a16:rowId xmlns:a16="http://schemas.microsoft.com/office/drawing/2014/main" val="2942176537"/>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Henry Ossawa Tanner</a:t>
                      </a:r>
                    </a:p>
                  </a:txBody>
                  <a:tcPr/>
                </a:tc>
                <a:tc>
                  <a:txBody>
                    <a:bodyPr/>
                    <a:lstStyle/>
                    <a:p>
                      <a:r>
                        <a:rPr lang="en-GB" sz="1400" dirty="0">
                          <a:latin typeface="Twinkl Cursive Unlooped" panose="02000000000000000000" pitchFamily="2" charset="0"/>
                        </a:rPr>
                        <a:t>Effect</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Colour</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Meaning</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Element</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Theme</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Form</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Technique </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Line</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Improve</a:t>
                      </a:r>
                    </a:p>
                  </a:txBody>
                  <a:tcPr/>
                </a:tc>
                <a:extLst>
                  <a:ext uri="{0D108BD9-81ED-4DB2-BD59-A6C34878D82A}">
                    <a16:rowId xmlns:a16="http://schemas.microsoft.com/office/drawing/2014/main" val="1645428582"/>
                  </a:ext>
                </a:extLst>
              </a:tr>
              <a:tr h="373394">
                <a:tc>
                  <a:txBody>
                    <a:bodyPr/>
                    <a:lstStyle/>
                    <a:p>
                      <a:r>
                        <a:rPr lang="en-GB" sz="1400" dirty="0">
                          <a:latin typeface="Twinkl Cursive Unlooped" panose="02000000000000000000" pitchFamily="2" charset="0"/>
                        </a:rPr>
                        <a:t>Pattern</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Reflect </a:t>
                      </a:r>
                    </a:p>
                  </a:txBody>
                  <a:tcPr/>
                </a:tc>
                <a:extLst>
                  <a:ext uri="{0D108BD9-81ED-4DB2-BD59-A6C34878D82A}">
                    <a16:rowId xmlns:a16="http://schemas.microsoft.com/office/drawing/2014/main" val="1447100037"/>
                  </a:ext>
                </a:extLst>
              </a:tr>
              <a:tr h="373394">
                <a:tc>
                  <a:txBody>
                    <a:bodyPr/>
                    <a:lstStyle/>
                    <a:p>
                      <a:r>
                        <a:rPr lang="en-GB" sz="1400" dirty="0">
                          <a:latin typeface="Twinkl Cursive Unlooped" panose="02000000000000000000" pitchFamily="2" charset="0"/>
                        </a:rPr>
                        <a:t>Replica</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r h="373394">
                <a:tc>
                  <a:txBody>
                    <a:bodyPr/>
                    <a:lstStyle/>
                    <a:p>
                      <a:r>
                        <a:rPr lang="en-GB" sz="1400" dirty="0">
                          <a:latin typeface="Twinkl Cursive Unlooped" panose="02000000000000000000" pitchFamily="2" charset="0"/>
                        </a:rPr>
                        <a:t>Texture </a:t>
                      </a:r>
                    </a:p>
                  </a:txBody>
                  <a:tcPr/>
                </a:tc>
                <a:tc>
                  <a:txBody>
                    <a:bodyPr/>
                    <a:lstStyle/>
                    <a:p>
                      <a:endParaRPr lang="en-GB" sz="1400" dirty="0">
                        <a:latin typeface="Twinkl Cursive Unlooped" panose="02000000000000000000" pitchFamily="2" charset="0"/>
                      </a:endParaRPr>
                    </a:p>
                  </a:txBody>
                  <a:tcPr/>
                </a:tc>
                <a:tc>
                  <a:txBody>
                    <a:bodyPr/>
                    <a:lstStyle/>
                    <a:p>
                      <a:pPr marL="12700" marR="5080"/>
                      <a:endParaRPr lang="en-GB" sz="1400" b="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2120753292"/>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2733814" y="537914"/>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Trailblazers, Barrier Breakers</a:t>
            </a:r>
          </a:p>
        </p:txBody>
      </p:sp>
    </p:spTree>
    <p:extLst>
      <p:ext uri="{BB962C8B-B14F-4D97-AF65-F5344CB8AC3E}">
        <p14:creationId xmlns:p14="http://schemas.microsoft.com/office/powerpoint/2010/main" val="19217875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6"/>
            <a:ext cx="4204793" cy="19742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3028" y="548594"/>
            <a:ext cx="3493972" cy="13009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environmental art and why is it important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e</a:t>
            </a:r>
            <a:r>
              <a:rPr lang="en-GB" sz="900" b="0" i="0" dirty="0">
                <a:solidFill>
                  <a:srgbClr val="303030"/>
                </a:solidFill>
                <a:effectLst/>
                <a:latin typeface="Twinkl Cursive Unlooped" panose="02000000000000000000" pitchFamily="2" charset="0"/>
              </a:rPr>
              <a:t>nvironmental artists use recycled materials to create their art.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use of recycled materials can give a message about the importance of recycling but can also portray important messages about damage to the environment or how human behaviour is impacting the world.</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080954" y="2252611"/>
            <a:ext cx="4051602" cy="236945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197766" y="546145"/>
            <a:ext cx="2039058" cy="365099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Environmental Artists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genre of environmental art. They study how artists create artwork that addresses social and political issues related to the natural and urban environment. Children work collaboratively to create artwork with an environmental message.</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0" algn="l" fontAlgn="t">
              <a:spcBef>
                <a:spcPts val="0"/>
              </a:spcBef>
              <a:spcAft>
                <a:spcPts val="0"/>
              </a:spcAft>
            </a:pPr>
            <a:r>
              <a:rPr lang="en-GB" sz="1100" i="0" u="none" strike="noStrike" dirty="0">
                <a:effectLst/>
                <a:latin typeface="Twinkl Cursive Unlooped" panose="02000000000000000000" pitchFamily="2" charset="0"/>
              </a:rPr>
              <a:t>Antony Gormley</a:t>
            </a:r>
            <a:endParaRPr lang="en-GB" sz="1100" i="0" u="none" strike="noStrike" dirty="0">
              <a:effectLst/>
              <a:latin typeface="Arial" panose="020B0604020202020204" pitchFamily="34" charset="0"/>
            </a:endParaRPr>
          </a:p>
          <a:p>
            <a:pPr marL="9144" marR="9144" indent="0" algn="l" rtl="0" eaLnBrk="1" fontAlgn="auto" latinLnBrk="0" hangingPunct="1">
              <a:spcBef>
                <a:spcPts val="0"/>
              </a:spcBef>
              <a:spcAft>
                <a:spcPts val="0"/>
              </a:spcAft>
            </a:pPr>
            <a:r>
              <a:rPr lang="en-GB" sz="1100" i="0" u="none" strike="noStrike" kern="1200" spc="0" baseline="0" dirty="0">
                <a:ln>
                  <a:noFill/>
                </a:ln>
                <a:effectLst/>
                <a:latin typeface="Twinkl Cursive Unlooped" panose="02000000000000000000" pitchFamily="2" charset="0"/>
              </a:rPr>
              <a:t>Chris Jordan</a:t>
            </a:r>
            <a:endParaRPr lang="en-GB" sz="1100" i="0" u="none" strike="noStrike" dirty="0">
              <a:effectLst/>
              <a:latin typeface="Arial" panose="020B0604020202020204" pitchFamily="34" charset="0"/>
            </a:endParaRPr>
          </a:p>
          <a:p>
            <a:pPr marL="9144" marR="9144" indent="0" algn="l" rtl="0" eaLnBrk="1" fontAlgn="auto" latinLnBrk="0" hangingPunct="1">
              <a:spcBef>
                <a:spcPts val="0"/>
              </a:spcBef>
              <a:spcAft>
                <a:spcPts val="0"/>
              </a:spcAft>
            </a:pPr>
            <a:r>
              <a:rPr lang="en-GB" sz="1100" i="0" u="none" strike="noStrike" dirty="0">
                <a:effectLst/>
                <a:latin typeface="Twinkl Cursive Unlooped" panose="02000000000000000000" pitchFamily="2" charset="0"/>
              </a:rPr>
              <a:t>Edith </a:t>
            </a:r>
            <a:r>
              <a:rPr lang="en-GB" sz="1100" i="0" u="none" strike="noStrike" dirty="0" err="1">
                <a:effectLst/>
                <a:latin typeface="Twinkl Cursive Unlooped" panose="02000000000000000000" pitchFamily="2" charset="0"/>
              </a:rPr>
              <a:t>Meusnier</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effectLst/>
                <a:latin typeface="Twinkl Cursive Unlooped" panose="02000000000000000000" pitchFamily="2" charset="0"/>
              </a:rPr>
              <a:t>John </a:t>
            </a:r>
            <a:r>
              <a:rPr lang="en-GB" sz="1100" i="0" u="none" strike="noStrike" dirty="0" err="1">
                <a:effectLst/>
                <a:latin typeface="Twinkl Cursive Unlooped" panose="02000000000000000000" pitchFamily="2" charset="0"/>
              </a:rPr>
              <a:t>Akomfrah</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effectLst/>
                <a:latin typeface="Twinkl Cursive Unlooped" panose="02000000000000000000" pitchFamily="2" charset="0"/>
              </a:rPr>
              <a:t>Olafur Eliasson </a:t>
            </a:r>
            <a:endParaRPr lang="en-GB" sz="1100" i="0" u="none" strike="noStrike" dirty="0">
              <a:effectLst/>
              <a:latin typeface="Arial" panose="020B0604020202020204" pitchFamily="34" charset="0"/>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25" dirty="0">
                <a:solidFill>
                  <a:srgbClr val="0C6C82"/>
                </a:solidFill>
                <a:latin typeface="Segoe UI"/>
                <a:cs typeface="Segoe UI"/>
              </a:rPr>
              <a:t>Spring</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354584"/>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Distortion and Abstraction</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6135"/>
            <a:ext cx="3119439" cy="87186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731829" y="207480"/>
            <a:ext cx="4880037" cy="2059286"/>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2886348" y="2376683"/>
            <a:ext cx="4710487" cy="2047875"/>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433830" y="4733648"/>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440722" y="558080"/>
            <a:ext cx="3401351" cy="146258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materials and techniques do environmental artists use?</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Gather, record and develop information from a range of sources to create a mood board, montage or annotated sketch to inform their thinking about a piece of art.</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sketchbooks can contain drawings, written work and personal thoughts and ideas about pieces of art.</a:t>
            </a:r>
          </a:p>
          <a:p>
            <a:pPr>
              <a:buFont typeface="Arial" panose="020B0604020202020204" pitchFamily="34" charset="0"/>
              <a:buChar char="•"/>
            </a:pPr>
            <a:r>
              <a:rPr lang="en-GB" sz="900" dirty="0">
                <a:solidFill>
                  <a:srgbClr val="303030"/>
                </a:solidFill>
                <a:latin typeface="Twinkl Cursive Unlooped" panose="02000000000000000000" pitchFamily="2" charset="0"/>
              </a:rPr>
              <a:t>Collect recyclable materials for own environmental art.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655530" y="33374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170434" y="341628"/>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SCULPTURE/ANALYSE</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405296" y="242808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SCULPTURE/COLLAGE</a:t>
            </a:r>
          </a:p>
        </p:txBody>
      </p:sp>
      <p:sp>
        <p:nvSpPr>
          <p:cNvPr id="63" name="object 19">
            <a:extLst>
              <a:ext uri="{FF2B5EF4-FFF2-40B4-BE49-F238E27FC236}">
                <a16:creationId xmlns:a16="http://schemas.microsoft.com/office/drawing/2014/main" id="{7C9090A0-B33E-47D2-B658-216E082E1D7E}"/>
              </a:ext>
            </a:extLst>
          </p:cNvPr>
          <p:cNvSpPr txBox="1"/>
          <p:nvPr/>
        </p:nvSpPr>
        <p:spPr>
          <a:xfrm>
            <a:off x="6000585" y="5029582"/>
            <a:ext cx="3066532" cy="10470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use my artwork to spread an important environmental message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Select, use and combine a variety of software, including internet services, to meet a goal.</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Comment on own and other’s work to identify key messages. </a:t>
            </a:r>
            <a:endParaRPr lang="en-GB" sz="900" b="0" i="0" dirty="0">
              <a:solidFill>
                <a:srgbClr val="303030"/>
              </a:solidFill>
              <a:effectLst/>
              <a:latin typeface="Twinkl Cursive Unlooped" panose="02000000000000000000" pitchFamily="2" charset="0"/>
            </a:endParaRPr>
          </a:p>
        </p:txBody>
      </p:sp>
      <p:sp>
        <p:nvSpPr>
          <p:cNvPr id="66" name="TextBox 65">
            <a:extLst>
              <a:ext uri="{FF2B5EF4-FFF2-40B4-BE49-F238E27FC236}">
                <a16:creationId xmlns:a16="http://schemas.microsoft.com/office/drawing/2014/main" id="{59D6C909-1515-4418-8578-745C1C914BE1}"/>
              </a:ext>
            </a:extLst>
          </p:cNvPr>
          <p:cNvSpPr txBox="1"/>
          <p:nvPr/>
        </p:nvSpPr>
        <p:spPr>
          <a:xfrm>
            <a:off x="6799102" y="4794261"/>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3524684" y="2728243"/>
            <a:ext cx="3621187" cy="132408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4&amp;5.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create a piece of art raising awareness of an environmental issue (large scale – group/whole class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Combine the qualities of different materials including paper, fabric and print techniques to create textural effects.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materials can be joined by tying, gluing, knotting, twisting and threading.</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recycled materials such as plastic, glass, card, wire and net can be used to create visual effects in new artworks</a:t>
            </a:r>
          </a:p>
        </p:txBody>
      </p:sp>
      <p:sp>
        <p:nvSpPr>
          <p:cNvPr id="62" name="TextBox 61">
            <a:extLst>
              <a:ext uri="{FF2B5EF4-FFF2-40B4-BE49-F238E27FC236}">
                <a16:creationId xmlns:a16="http://schemas.microsoft.com/office/drawing/2014/main" id="{EDCAEAC6-4FA0-4BB8-9E9A-B3D2B2A3E4CD}"/>
              </a:ext>
            </a:extLst>
          </p:cNvPr>
          <p:cNvSpPr txBox="1"/>
          <p:nvPr/>
        </p:nvSpPr>
        <p:spPr>
          <a:xfrm>
            <a:off x="4692982" y="251067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SCULPTURE</a:t>
            </a:r>
          </a:p>
        </p:txBody>
      </p:sp>
      <p:sp>
        <p:nvSpPr>
          <p:cNvPr id="50" name="object 19">
            <a:extLst>
              <a:ext uri="{FF2B5EF4-FFF2-40B4-BE49-F238E27FC236}">
                <a16:creationId xmlns:a16="http://schemas.microsoft.com/office/drawing/2014/main" id="{A12DDDC5-8ACC-4D45-B628-7F4E4C801574}"/>
              </a:ext>
            </a:extLst>
          </p:cNvPr>
          <p:cNvSpPr txBox="1"/>
          <p:nvPr/>
        </p:nvSpPr>
        <p:spPr>
          <a:xfrm>
            <a:off x="8589740" y="2685866"/>
            <a:ext cx="3328387" cy="146258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recyclable materials in my own work (small scale - individual?</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art using recyclable materials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environmental artists use recycled materials to create their art.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use of recycled materials can give a message about the importance of recycling but can also portray important messages about damage to the environment or how human behaviour is impacting the world.</a:t>
            </a:r>
          </a:p>
        </p:txBody>
      </p:sp>
    </p:spTree>
    <p:extLst>
      <p:ext uri="{BB962C8B-B14F-4D97-AF65-F5344CB8AC3E}">
        <p14:creationId xmlns:p14="http://schemas.microsoft.com/office/powerpoint/2010/main" val="13919185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9" name="object 19"/>
          <p:cNvSpPr txBox="1">
            <a:spLocks noGrp="1"/>
          </p:cNvSpPr>
          <p:nvPr>
            <p:ph type="title"/>
          </p:nvPr>
        </p:nvSpPr>
        <p:spPr>
          <a:xfrm>
            <a:off x="28113" y="166232"/>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6</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962400" y="428058"/>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Environmental Artists</a:t>
            </a:r>
          </a:p>
        </p:txBody>
      </p:sp>
      <p:sp>
        <p:nvSpPr>
          <p:cNvPr id="29" name="TextBox 28">
            <a:extLst>
              <a:ext uri="{FF2B5EF4-FFF2-40B4-BE49-F238E27FC236}">
                <a16:creationId xmlns:a16="http://schemas.microsoft.com/office/drawing/2014/main" id="{DC95CCC7-AD7A-40A5-99CC-B9613F8D92CF}"/>
              </a:ext>
            </a:extLst>
          </p:cNvPr>
          <p:cNvSpPr txBox="1"/>
          <p:nvPr/>
        </p:nvSpPr>
        <p:spPr>
          <a:xfrm>
            <a:off x="626453" y="3515097"/>
            <a:ext cx="1476375" cy="1107996"/>
          </a:xfrm>
          <a:prstGeom prst="rect">
            <a:avLst/>
          </a:prstGeom>
          <a:noFill/>
        </p:spPr>
        <p:txBody>
          <a:bodyPr wrap="square">
            <a:spAutoFit/>
          </a:bodyPr>
          <a:lstStyle/>
          <a:p>
            <a:pPr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visual elements of flowers, including shape, texture, colour, pattern and form. </a:t>
            </a:r>
            <a:endParaRPr lang="en-GB" sz="1100" dirty="0"/>
          </a:p>
        </p:txBody>
      </p:sp>
      <p:sp>
        <p:nvSpPr>
          <p:cNvPr id="32" name="TextBox 31">
            <a:extLst>
              <a:ext uri="{FF2B5EF4-FFF2-40B4-BE49-F238E27FC236}">
                <a16:creationId xmlns:a16="http://schemas.microsoft.com/office/drawing/2014/main" id="{1F60F4C3-1F2A-49D0-8285-D2F4E9EA4F64}"/>
              </a:ext>
            </a:extLst>
          </p:cNvPr>
          <p:cNvSpPr txBox="1"/>
          <p:nvPr/>
        </p:nvSpPr>
        <p:spPr>
          <a:xfrm>
            <a:off x="2971800" y="2970024"/>
            <a:ext cx="1600200" cy="2970044"/>
          </a:xfrm>
          <a:prstGeom prst="rect">
            <a:avLst/>
          </a:prstGeom>
          <a:noFill/>
        </p:spPr>
        <p:txBody>
          <a:bodyPr wrap="square">
            <a:spAutoFit/>
          </a:bodyPr>
          <a:lstStyle/>
          <a:p>
            <a:pPr marL="12700" marR="5080"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the genre of land art. They have worked outdoors to sketch natural forms and explore the sculptural potential of natural materials before working collaboratively to create land art installations.</a:t>
            </a:r>
          </a:p>
          <a:p>
            <a:pPr marL="12700" marR="5080"/>
            <a:endParaRPr lang="en-GB" sz="1100" dirty="0">
              <a:solidFill>
                <a:srgbClr val="303030"/>
              </a:solidFill>
              <a:latin typeface="Twinkl Cursive Unlooped" panose="02000000000000000000" pitchFamily="2" charset="0"/>
            </a:endParaRPr>
          </a:p>
          <a:p>
            <a:pPr marL="12700" marR="5080" algn="ctr"/>
            <a:r>
              <a:rPr lang="en-GB" sz="1100" b="0" i="0" dirty="0">
                <a:solidFill>
                  <a:srgbClr val="303030"/>
                </a:solidFill>
                <a:effectLst/>
                <a:latin typeface="Twinkl Cursive Unlooped" panose="02000000000000000000" pitchFamily="2" charset="0"/>
              </a:rPr>
              <a:t>They have looked at the artists Andy Goldsworthy and Robert Smithson.</a:t>
            </a:r>
          </a:p>
        </p:txBody>
      </p:sp>
      <p:sp>
        <p:nvSpPr>
          <p:cNvPr id="20" name="object 31">
            <a:extLst>
              <a:ext uri="{FF2B5EF4-FFF2-40B4-BE49-F238E27FC236}">
                <a16:creationId xmlns:a16="http://schemas.microsoft.com/office/drawing/2014/main" id="{81FFEEAC-1209-40BA-870C-A98A5FD75F7F}"/>
              </a:ext>
            </a:extLst>
          </p:cNvPr>
          <p:cNvSpPr txBox="1"/>
          <p:nvPr/>
        </p:nvSpPr>
        <p:spPr>
          <a:xfrm>
            <a:off x="5093171" y="1881857"/>
            <a:ext cx="2039058" cy="365099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Environmental Artists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genre of environmental art. They study how artists create artwork that addresses social and political issues related to the natural and urban environment. Children work collaboratively to create artwork with an environmental message.</a:t>
            </a:r>
          </a:p>
          <a:p>
            <a:pPr marL="12700" marR="5080"/>
            <a:endParaRPr lang="en-GB" sz="1100" u="sng"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0" algn="l" fontAlgn="t">
              <a:spcBef>
                <a:spcPts val="0"/>
              </a:spcBef>
              <a:spcAft>
                <a:spcPts val="0"/>
              </a:spcAft>
            </a:pPr>
            <a:r>
              <a:rPr lang="en-GB" sz="1100" i="0" u="none" strike="noStrike" dirty="0">
                <a:effectLst/>
                <a:latin typeface="Twinkl Cursive Unlooped" panose="02000000000000000000" pitchFamily="2" charset="0"/>
              </a:rPr>
              <a:t>Antony Gormley</a:t>
            </a:r>
            <a:endParaRPr lang="en-GB" sz="1100" i="0" u="none" strike="noStrike" dirty="0">
              <a:effectLst/>
              <a:latin typeface="Arial" panose="020B0604020202020204" pitchFamily="34" charset="0"/>
            </a:endParaRPr>
          </a:p>
          <a:p>
            <a:pPr marL="9144" marR="9144" indent="0" algn="l" rtl="0" eaLnBrk="1" fontAlgn="auto" latinLnBrk="0" hangingPunct="1">
              <a:spcBef>
                <a:spcPts val="0"/>
              </a:spcBef>
              <a:spcAft>
                <a:spcPts val="0"/>
              </a:spcAft>
            </a:pPr>
            <a:r>
              <a:rPr lang="en-GB" sz="1100" i="0" u="none" strike="noStrike" kern="1200" spc="0" baseline="0" dirty="0">
                <a:ln>
                  <a:noFill/>
                </a:ln>
                <a:effectLst/>
                <a:latin typeface="Twinkl Cursive Unlooped" panose="02000000000000000000" pitchFamily="2" charset="0"/>
              </a:rPr>
              <a:t>Chris Jordan</a:t>
            </a:r>
            <a:endParaRPr lang="en-GB" sz="1100" i="0" u="none" strike="noStrike" dirty="0">
              <a:effectLst/>
              <a:latin typeface="Arial" panose="020B0604020202020204" pitchFamily="34" charset="0"/>
            </a:endParaRPr>
          </a:p>
          <a:p>
            <a:pPr marL="9144" marR="9144" indent="0" algn="l" rtl="0" eaLnBrk="1" fontAlgn="auto" latinLnBrk="0" hangingPunct="1">
              <a:spcBef>
                <a:spcPts val="0"/>
              </a:spcBef>
              <a:spcAft>
                <a:spcPts val="0"/>
              </a:spcAft>
            </a:pPr>
            <a:r>
              <a:rPr lang="en-GB" sz="1100" i="0" u="none" strike="noStrike" dirty="0">
                <a:effectLst/>
                <a:latin typeface="Twinkl Cursive Unlooped" panose="02000000000000000000" pitchFamily="2" charset="0"/>
              </a:rPr>
              <a:t>Edith </a:t>
            </a:r>
            <a:r>
              <a:rPr lang="en-GB" sz="1100" i="0" u="none" strike="noStrike" dirty="0" err="1">
                <a:effectLst/>
                <a:latin typeface="Twinkl Cursive Unlooped" panose="02000000000000000000" pitchFamily="2" charset="0"/>
              </a:rPr>
              <a:t>Meusnier</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effectLst/>
                <a:latin typeface="Twinkl Cursive Unlooped" panose="02000000000000000000" pitchFamily="2" charset="0"/>
              </a:rPr>
              <a:t>John </a:t>
            </a:r>
            <a:r>
              <a:rPr lang="en-GB" sz="1100" i="0" u="none" strike="noStrike" dirty="0" err="1">
                <a:effectLst/>
                <a:latin typeface="Twinkl Cursive Unlooped" panose="02000000000000000000" pitchFamily="2" charset="0"/>
              </a:rPr>
              <a:t>Akomfrah</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effectLst/>
                <a:latin typeface="Twinkl Cursive Unlooped" panose="02000000000000000000" pitchFamily="2" charset="0"/>
              </a:rPr>
              <a:t>Olafur Eliasson </a:t>
            </a:r>
            <a:endParaRPr lang="en-GB" sz="1100" i="0" u="none" strike="noStrike" dirty="0">
              <a:effectLst/>
              <a:latin typeface="Arial" panose="020B0604020202020204" pitchFamily="34" charset="0"/>
            </a:endParaRPr>
          </a:p>
        </p:txBody>
      </p:sp>
    </p:spTree>
    <p:extLst>
      <p:ext uri="{BB962C8B-B14F-4D97-AF65-F5344CB8AC3E}">
        <p14:creationId xmlns:p14="http://schemas.microsoft.com/office/powerpoint/2010/main" val="3810144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50126" y="4476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627643792"/>
              </p:ext>
            </p:extLst>
          </p:nvPr>
        </p:nvGraphicFramePr>
        <p:xfrm>
          <a:off x="3443017" y="1399908"/>
          <a:ext cx="5167583" cy="3733940"/>
        </p:xfrm>
        <a:graphic>
          <a:graphicData uri="http://schemas.openxmlformats.org/drawingml/2006/table">
            <a:tbl>
              <a:tblPr firstRow="1" bandRow="1">
                <a:tableStyleId>{BDBED569-4797-4DF1-A0F4-6AAB3CD982D8}</a:tableStyleId>
              </a:tblPr>
              <a:tblGrid>
                <a:gridCol w="1662383">
                  <a:extLst>
                    <a:ext uri="{9D8B030D-6E8A-4147-A177-3AD203B41FA5}">
                      <a16:colId xmlns:a16="http://schemas.microsoft.com/office/drawing/2014/main" val="1839290384"/>
                    </a:ext>
                  </a:extLst>
                </a:gridCol>
                <a:gridCol w="1752600">
                  <a:extLst>
                    <a:ext uri="{9D8B030D-6E8A-4147-A177-3AD203B41FA5}">
                      <a16:colId xmlns:a16="http://schemas.microsoft.com/office/drawing/2014/main" val="2992277105"/>
                    </a:ext>
                  </a:extLst>
                </a:gridCol>
                <a:gridCol w="1752600">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Environmental art</a:t>
                      </a:r>
                    </a:p>
                  </a:txBody>
                  <a:tcPr/>
                </a:tc>
                <a:tc>
                  <a:txBody>
                    <a:bodyPr/>
                    <a:lstStyle/>
                    <a:p>
                      <a:r>
                        <a:rPr lang="en-GB" sz="1400" b="0" dirty="0">
                          <a:latin typeface="Twinkl Cursive Unlooped" panose="02000000000000000000" pitchFamily="2" charset="0"/>
                        </a:rPr>
                        <a:t>Discussion</a:t>
                      </a:r>
                    </a:p>
                  </a:txBody>
                  <a:tcPr/>
                </a:tc>
                <a:tc>
                  <a:txBody>
                    <a:bodyPr/>
                    <a:lstStyle/>
                    <a:p>
                      <a:r>
                        <a:rPr lang="en-GB" sz="1400" b="0" dirty="0">
                          <a:latin typeface="Twinkl Cursive Unlooped" panose="02000000000000000000" pitchFamily="2" charset="0"/>
                        </a:rPr>
                        <a:t>Adaptation</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Land art</a:t>
                      </a:r>
                    </a:p>
                  </a:txBody>
                  <a:tcPr/>
                </a:tc>
                <a:tc>
                  <a:txBody>
                    <a:bodyPr/>
                    <a:lstStyle/>
                    <a:p>
                      <a:r>
                        <a:rPr lang="en-GB" sz="1400" dirty="0">
                          <a:latin typeface="Twinkl Cursive Unlooped" panose="02000000000000000000" pitchFamily="2" charset="0"/>
                        </a:rPr>
                        <a:t>Experimentation</a:t>
                      </a:r>
                    </a:p>
                  </a:txBody>
                  <a:tcPr/>
                </a:tc>
                <a:tc>
                  <a:txBody>
                    <a:bodyPr/>
                    <a:lstStyle/>
                    <a:p>
                      <a:r>
                        <a:rPr lang="en-GB" sz="1400" dirty="0">
                          <a:latin typeface="Twinkl Cursive Unlooped" panose="02000000000000000000" pitchFamily="2" charset="0"/>
                        </a:rPr>
                        <a:t>Change</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Meaning</a:t>
                      </a:r>
                    </a:p>
                  </a:txBody>
                  <a:tcPr/>
                </a:tc>
                <a:tc>
                  <a:txBody>
                    <a:bodyPr/>
                    <a:lstStyle/>
                    <a:p>
                      <a:r>
                        <a:rPr lang="en-GB" sz="1400" dirty="0">
                          <a:latin typeface="Twinkl Cursive Unlooped" panose="02000000000000000000" pitchFamily="2" charset="0"/>
                        </a:rPr>
                        <a:t>Exploration</a:t>
                      </a:r>
                    </a:p>
                  </a:txBody>
                  <a:tcPr/>
                </a:tc>
                <a:tc>
                  <a:txBody>
                    <a:bodyPr/>
                    <a:lstStyle/>
                    <a:p>
                      <a:r>
                        <a:rPr lang="en-GB" sz="1400" dirty="0">
                          <a:latin typeface="Twinkl Cursive Unlooped" panose="02000000000000000000" pitchFamily="2" charset="0"/>
                        </a:rPr>
                        <a:t>Reflect </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Message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Inspiration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802856763"/>
                  </a:ext>
                </a:extLst>
              </a:tr>
              <a:tr h="37339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Montage</a:t>
                      </a:r>
                    </a:p>
                  </a:txBody>
                  <a:tcPr/>
                </a:tc>
                <a:tc>
                  <a:txBody>
                    <a:bodyPr/>
                    <a:lstStyle/>
                    <a:p>
                      <a:r>
                        <a:rPr lang="en-GB" sz="1400" dirty="0">
                          <a:latin typeface="Twinkl Cursive Unlooped" panose="02000000000000000000" pitchFamily="2" charset="0"/>
                        </a:rPr>
                        <a:t>Antony Gormley</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3D form</a:t>
                      </a:r>
                    </a:p>
                  </a:txBody>
                  <a:tcPr/>
                </a:tc>
                <a:tc>
                  <a:txBody>
                    <a:bodyPr/>
                    <a:lstStyle/>
                    <a:p>
                      <a:r>
                        <a:rPr lang="en-GB" sz="1400" dirty="0">
                          <a:latin typeface="Twinkl Cursive Unlooped" panose="02000000000000000000" pitchFamily="2" charset="0"/>
                        </a:rPr>
                        <a:t>Research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Chris Jordan</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sculpture</a:t>
                      </a:r>
                    </a:p>
                  </a:txBody>
                  <a:tcPr/>
                </a:tc>
                <a:tc>
                  <a:txBody>
                    <a:bodyPr/>
                    <a:lstStyle/>
                    <a:p>
                      <a:endParaRPr lang="en-GB" sz="1400" dirty="0">
                        <a:latin typeface="Twinkl Cursive Unlooped" panose="02000000000000000000" pitchFamily="2" charset="0"/>
                      </a:endParaRP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303030"/>
                          </a:solidFill>
                          <a:latin typeface="Twinkl Cursive Unlooped" panose="02000000000000000000" pitchFamily="2" charset="0"/>
                        </a:rPr>
                        <a:t>Edith </a:t>
                      </a:r>
                      <a:r>
                        <a:rPr lang="en-GB" sz="1400" dirty="0" err="1">
                          <a:solidFill>
                            <a:srgbClr val="303030"/>
                          </a:solidFill>
                          <a:latin typeface="Twinkl Cursive Unlooped" panose="02000000000000000000" pitchFamily="2" charset="0"/>
                        </a:rPr>
                        <a:t>Meusnier</a:t>
                      </a:r>
                      <a:endParaRPr lang="en-GB" sz="140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1645428582"/>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John </a:t>
                      </a:r>
                      <a:r>
                        <a:rPr lang="en-GB" sz="1400" dirty="0" err="1">
                          <a:latin typeface="Twinkl Cursive Unlooped" panose="02000000000000000000" pitchFamily="2" charset="0"/>
                        </a:rPr>
                        <a:t>Akomfrah</a:t>
                      </a:r>
                      <a:endParaRPr lang="en-GB" sz="1400" dirty="0">
                        <a:latin typeface="Twinkl Cursive Unlooped" panose="02000000000000000000" pitchFamily="2" charset="0"/>
                      </a:endParaRPr>
                    </a:p>
                  </a:txBody>
                  <a:tcPr/>
                </a:tc>
                <a:extLst>
                  <a:ext uri="{0D108BD9-81ED-4DB2-BD59-A6C34878D82A}">
                    <a16:rowId xmlns:a16="http://schemas.microsoft.com/office/drawing/2014/main" val="1447100037"/>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Olafur Eliasson </a:t>
                      </a:r>
                    </a:p>
                  </a:txBody>
                  <a:tcPr/>
                </a:tc>
                <a:extLst>
                  <a:ext uri="{0D108BD9-81ED-4DB2-BD59-A6C34878D82A}">
                    <a16:rowId xmlns:a16="http://schemas.microsoft.com/office/drawing/2014/main" val="3154312159"/>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12700" marR="5080"/>
                      <a:endParaRPr lang="en-GB" sz="1400" b="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2120753292"/>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3443017" y="56429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Environmental Artists</a:t>
            </a:r>
          </a:p>
        </p:txBody>
      </p:sp>
    </p:spTree>
    <p:extLst>
      <p:ext uri="{BB962C8B-B14F-4D97-AF65-F5344CB8AC3E}">
        <p14:creationId xmlns:p14="http://schemas.microsoft.com/office/powerpoint/2010/main" val="27850908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136207"/>
            <a:ext cx="4204793" cy="2078058"/>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3027" y="548594"/>
            <a:ext cx="3542081" cy="1577996"/>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abstract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significance of different artworks and artists from a range of times and cultures and use elements of these to create their own artworks.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abstract art uses simple shapes to represent objects and landscapes. Significant abstract artists include Wassily Kandinsky, Piet Mondrian and Marsden Hartley.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bstraction by shape is a technique artists use to represent objects using shape only.</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053467" y="2363855"/>
            <a:ext cx="4051602" cy="1957640"/>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194066" y="507111"/>
            <a:ext cx="2039058" cy="3404778"/>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Distortion and Abstraction</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concepts of abstraction and distortion. They study the visual characteristics of abstraction and create a musically-inspired, abstract painting.</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Wassily Kandinsky</a:t>
            </a:r>
          </a:p>
          <a:p>
            <a:pPr marL="12700" marR="5080"/>
            <a:r>
              <a:rPr lang="en-GB" sz="1100" dirty="0">
                <a:solidFill>
                  <a:srgbClr val="303030"/>
                </a:solidFill>
                <a:latin typeface="Twinkl Cursive Unlooped" panose="02000000000000000000" pitchFamily="2" charset="0"/>
              </a:rPr>
              <a:t>Piet Mondrian</a:t>
            </a:r>
          </a:p>
          <a:p>
            <a:pPr marL="12700" marR="5080"/>
            <a:r>
              <a:rPr lang="en-GB" sz="1100" dirty="0">
                <a:solidFill>
                  <a:srgbClr val="303030"/>
                </a:solidFill>
                <a:latin typeface="Twinkl Cursive Unlooped" panose="02000000000000000000" pitchFamily="2" charset="0"/>
              </a:rPr>
              <a:t>Marsden Hartley</a:t>
            </a:r>
          </a:p>
          <a:p>
            <a:pPr marL="12700" marR="5080"/>
            <a:r>
              <a:rPr lang="en-GB" sz="1100" dirty="0">
                <a:solidFill>
                  <a:srgbClr val="303030"/>
                </a:solidFill>
                <a:latin typeface="Twinkl Cursive Unlooped" panose="02000000000000000000" pitchFamily="2" charset="0"/>
              </a:rPr>
              <a:t>Paul Klee</a:t>
            </a:r>
          </a:p>
          <a:p>
            <a:pPr marL="12700" marR="5080"/>
            <a:r>
              <a:rPr lang="en-GB" sz="1100" dirty="0">
                <a:solidFill>
                  <a:srgbClr val="303030"/>
                </a:solidFill>
                <a:latin typeface="Twinkl Cursive Unlooped" panose="02000000000000000000" pitchFamily="2" charset="0"/>
              </a:rPr>
              <a:t>Josef Albers</a:t>
            </a:r>
          </a:p>
          <a:p>
            <a:pPr marL="12700" marR="5080"/>
            <a:r>
              <a:rPr lang="en-GB" sz="1100" dirty="0">
                <a:solidFill>
                  <a:srgbClr val="303030"/>
                </a:solidFill>
                <a:latin typeface="Twinkl Cursive Unlooped" panose="02000000000000000000" pitchFamily="2" charset="0"/>
              </a:rPr>
              <a:t>Kazimir Malevich</a:t>
            </a:r>
          </a:p>
          <a:p>
            <a:pPr marL="12700" marR="5080"/>
            <a:r>
              <a:rPr lang="en-GB" sz="1100" dirty="0">
                <a:solidFill>
                  <a:srgbClr val="303030"/>
                </a:solidFill>
                <a:latin typeface="Twinkl Cursive Unlooped" panose="02000000000000000000" pitchFamily="2" charset="0"/>
              </a:rPr>
              <a:t>Robert and Sonia Delaunay</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2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62568" y="5358711"/>
            <a:ext cx="1055559" cy="185307"/>
          </a:xfrm>
          <a:prstGeom prst="rect">
            <a:avLst/>
          </a:prstGeom>
        </p:spPr>
        <p:txBody>
          <a:bodyPr vert="horz" wrap="square" lIns="0" tIns="15875" rIns="0" bIns="0" rtlCol="0">
            <a:spAutoFit/>
          </a:bodyPr>
          <a:lstStyle/>
          <a:p>
            <a:pPr marL="12700" algn="ctr">
              <a:lnSpc>
                <a:spcPct val="100000"/>
              </a:lnSpc>
              <a:spcBef>
                <a:spcPts val="125"/>
              </a:spcBef>
            </a:pPr>
            <a:r>
              <a:rPr lang="en-GB" sz="1100" b="1" dirty="0">
                <a:latin typeface="Arial" panose="020B0604020202020204" pitchFamily="34" charset="0"/>
                <a:cs typeface="Arial" panose="020B0604020202020204" pitchFamily="34" charset="0"/>
              </a:rPr>
              <a:t>KS3</a:t>
            </a:r>
            <a:endParaRPr sz="1100" b="1" dirty="0">
              <a:latin typeface="Arial" panose="020B0604020202020204" pitchFamily="34" charset="0"/>
              <a:cs typeface="Arial" panose="020B0604020202020204" pitchFamily="34" charset="0"/>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08531"/>
            <a:ext cx="3397097" cy="949469"/>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32986" y="207480"/>
            <a:ext cx="4416114" cy="207860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401870" y="2326464"/>
            <a:ext cx="4238970" cy="1965379"/>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766625" y="4205789"/>
            <a:ext cx="4694691" cy="1639577"/>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6150797" y="4740635"/>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4" name="object 19">
            <a:extLst>
              <a:ext uri="{FF2B5EF4-FFF2-40B4-BE49-F238E27FC236}">
                <a16:creationId xmlns:a16="http://schemas.microsoft.com/office/drawing/2014/main" id="{378E03F5-16C6-4DD2-9198-7D17C20F0A53}"/>
              </a:ext>
            </a:extLst>
          </p:cNvPr>
          <p:cNvSpPr txBox="1"/>
          <p:nvPr/>
        </p:nvSpPr>
        <p:spPr>
          <a:xfrm>
            <a:off x="7541768" y="589851"/>
            <a:ext cx="3401351" cy="143949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distort an image using lines?</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distortion, abstraction and exaggeration to create interesting effects in portraiture or figure drawing.</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distortion is an alteration to an original shape.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bstraction refers to art that doesn't depict the world realistically.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e</a:t>
            </a:r>
            <a:r>
              <a:rPr lang="en-GB" sz="900" b="0" i="0" dirty="0">
                <a:solidFill>
                  <a:srgbClr val="303030"/>
                </a:solidFill>
                <a:effectLst/>
                <a:latin typeface="Twinkl Cursive Unlooped" panose="02000000000000000000" pitchFamily="2" charset="0"/>
              </a:rPr>
              <a:t>xaggeration is the depiction of something that is larger than in real life.</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3655530" y="333745"/>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160629" y="351595"/>
            <a:ext cx="1857375"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DRAWING/SKETCHBOOK</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242444" y="2617484"/>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SKETCHBOOK</a:t>
            </a:r>
          </a:p>
        </p:txBody>
      </p:sp>
      <p:sp>
        <p:nvSpPr>
          <p:cNvPr id="63" name="object 19">
            <a:extLst>
              <a:ext uri="{FF2B5EF4-FFF2-40B4-BE49-F238E27FC236}">
                <a16:creationId xmlns:a16="http://schemas.microsoft.com/office/drawing/2014/main" id="{7C9090A0-B33E-47D2-B658-216E082E1D7E}"/>
              </a:ext>
            </a:extLst>
          </p:cNvPr>
          <p:cNvSpPr txBox="1"/>
          <p:nvPr/>
        </p:nvSpPr>
        <p:spPr>
          <a:xfrm>
            <a:off x="6616291" y="5056687"/>
            <a:ext cx="3066532"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what went well and what they found difficult.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 Adapt and refine artwork in light of constructive feedback and reflection.</a:t>
            </a:r>
          </a:p>
        </p:txBody>
      </p:sp>
      <p:sp>
        <p:nvSpPr>
          <p:cNvPr id="66" name="TextBox 65">
            <a:extLst>
              <a:ext uri="{FF2B5EF4-FFF2-40B4-BE49-F238E27FC236}">
                <a16:creationId xmlns:a16="http://schemas.microsoft.com/office/drawing/2014/main" id="{59D6C909-1515-4418-8578-745C1C914BE1}"/>
              </a:ext>
            </a:extLst>
          </p:cNvPr>
          <p:cNvSpPr txBox="1"/>
          <p:nvPr/>
        </p:nvSpPr>
        <p:spPr>
          <a:xfrm>
            <a:off x="7099735" y="4856209"/>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51" name="object 19">
            <a:extLst>
              <a:ext uri="{FF2B5EF4-FFF2-40B4-BE49-F238E27FC236}">
                <a16:creationId xmlns:a16="http://schemas.microsoft.com/office/drawing/2014/main" id="{786A3B53-E131-403D-AFF1-E309EED9D1A0}"/>
              </a:ext>
            </a:extLst>
          </p:cNvPr>
          <p:cNvSpPr txBox="1"/>
          <p:nvPr/>
        </p:nvSpPr>
        <p:spPr>
          <a:xfrm>
            <a:off x="8519560" y="2968829"/>
            <a:ext cx="3801705"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create abstract art using shape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line, tone or shape to draw observational detail or perspective.</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Abstraction can be created using basic shapes.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how artists have used shape. </a:t>
            </a:r>
          </a:p>
        </p:txBody>
      </p:sp>
      <p:sp>
        <p:nvSpPr>
          <p:cNvPr id="62" name="TextBox 61">
            <a:extLst>
              <a:ext uri="{FF2B5EF4-FFF2-40B4-BE49-F238E27FC236}">
                <a16:creationId xmlns:a16="http://schemas.microsoft.com/office/drawing/2014/main" id="{EDCAEAC6-4FA0-4BB8-9E9A-B3D2B2A3E4CD}"/>
              </a:ext>
            </a:extLst>
          </p:cNvPr>
          <p:cNvSpPr txBox="1"/>
          <p:nvPr/>
        </p:nvSpPr>
        <p:spPr>
          <a:xfrm>
            <a:off x="4828373" y="2536712"/>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SKETCHBOOK</a:t>
            </a:r>
          </a:p>
        </p:txBody>
      </p:sp>
      <p:sp>
        <p:nvSpPr>
          <p:cNvPr id="73" name="TextBox 72">
            <a:extLst>
              <a:ext uri="{FF2B5EF4-FFF2-40B4-BE49-F238E27FC236}">
                <a16:creationId xmlns:a16="http://schemas.microsoft.com/office/drawing/2014/main" id="{1BF78112-74B2-490C-AF36-C06DDEC5BE77}"/>
              </a:ext>
            </a:extLst>
          </p:cNvPr>
          <p:cNvSpPr txBox="1"/>
          <p:nvPr/>
        </p:nvSpPr>
        <p:spPr>
          <a:xfrm>
            <a:off x="2249805" y="4382716"/>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DRAWING/PAINTING</a:t>
            </a:r>
          </a:p>
        </p:txBody>
      </p:sp>
      <p:sp>
        <p:nvSpPr>
          <p:cNvPr id="55" name="object 19">
            <a:extLst>
              <a:ext uri="{FF2B5EF4-FFF2-40B4-BE49-F238E27FC236}">
                <a16:creationId xmlns:a16="http://schemas.microsoft.com/office/drawing/2014/main" id="{F212A28A-F46D-4250-8C5B-DA79A879F94D}"/>
              </a:ext>
            </a:extLst>
          </p:cNvPr>
          <p:cNvSpPr txBox="1"/>
          <p:nvPr/>
        </p:nvSpPr>
        <p:spPr>
          <a:xfrm>
            <a:off x="3901661" y="2839919"/>
            <a:ext cx="3457969"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Orphism</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O</a:t>
            </a:r>
            <a:r>
              <a:rPr lang="en-GB" sz="900" b="0" i="0" dirty="0">
                <a:solidFill>
                  <a:srgbClr val="303030"/>
                </a:solidFill>
                <a:effectLst/>
                <a:latin typeface="Twinkl Cursive Unlooped" panose="02000000000000000000" pitchFamily="2" charset="0"/>
              </a:rPr>
              <a:t>rphism was an artistic movement started by artists Robert and Sonia Delaunay.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O</a:t>
            </a:r>
            <a:r>
              <a:rPr lang="en-GB" sz="900" b="0" i="0" dirty="0">
                <a:solidFill>
                  <a:srgbClr val="303030"/>
                </a:solidFill>
                <a:effectLst/>
                <a:latin typeface="Twinkl Cursive Unlooped" panose="02000000000000000000" pitchFamily="2" charset="0"/>
              </a:rPr>
              <a:t>rphism was recognised as an abstract art form inspired by Cubism. Orphism focused on pure abstraction and bright colours.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1" name="object 19">
            <a:extLst>
              <a:ext uri="{FF2B5EF4-FFF2-40B4-BE49-F238E27FC236}">
                <a16:creationId xmlns:a16="http://schemas.microsoft.com/office/drawing/2014/main" id="{A459A9D6-8B65-4969-B387-275A25D7C121}"/>
              </a:ext>
            </a:extLst>
          </p:cNvPr>
          <p:cNvSpPr txBox="1"/>
          <p:nvPr/>
        </p:nvSpPr>
        <p:spPr>
          <a:xfrm>
            <a:off x="1290324" y="4685248"/>
            <a:ext cx="3860385"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innovative art that is inspired by Orphism using abstraction and bright colours.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in conceptual art the idea or concept presented by the artist is considered more important than its appearance or execution.</a:t>
            </a:r>
          </a:p>
        </p:txBody>
      </p:sp>
    </p:spTree>
    <p:extLst>
      <p:ext uri="{BB962C8B-B14F-4D97-AF65-F5344CB8AC3E}">
        <p14:creationId xmlns:p14="http://schemas.microsoft.com/office/powerpoint/2010/main" val="27388298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784351" y="289556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5376989"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3470718" y="2613562"/>
            <a:ext cx="1177481" cy="378950"/>
          </a:xfrm>
          <a:prstGeom prst="rect">
            <a:avLst/>
          </a:prstGeom>
        </p:spPr>
        <p:txBody>
          <a:bodyPr vert="horz" wrap="square" lIns="0" tIns="19685" rIns="0" bIns="0" rtlCol="0">
            <a:spAutoFit/>
          </a:bodyPr>
          <a:lstStyle/>
          <a:p>
            <a:pPr marL="193675" marR="5080" indent="-180975">
              <a:lnSpc>
                <a:spcPts val="1430"/>
              </a:lnSpc>
              <a:spcBef>
                <a:spcPts val="155"/>
              </a:spcBef>
            </a:pPr>
            <a:r>
              <a:rPr lang="en-GB" sz="1200" b="1" spc="20" dirty="0">
                <a:latin typeface="Twinkl Cursive Unlooped" panose="02000000000000000000" pitchFamily="2" charset="0"/>
                <a:cs typeface="Segoe UI"/>
              </a:rPr>
              <a:t>Prior Learning </a:t>
            </a:r>
            <a:r>
              <a:rPr lang="en-GB" sz="1200" b="1" dirty="0">
                <a:latin typeface="Twinkl Cursive Unlooped" panose="02000000000000000000" pitchFamily="2" charset="0"/>
                <a:cs typeface="Segoe UI"/>
              </a:rPr>
              <a:t>L</a:t>
            </a:r>
            <a:r>
              <a:rPr lang="en-GB" sz="1200" b="1" spc="-60" dirty="0">
                <a:latin typeface="Twinkl Cursive Unlooped" panose="02000000000000000000" pitchFamily="2" charset="0"/>
                <a:cs typeface="Segoe UI"/>
              </a:rPr>
              <a:t>KS2</a:t>
            </a:r>
            <a:endParaRPr sz="1200" dirty="0">
              <a:latin typeface="Twinkl Cursive Unlooped" panose="02000000000000000000" pitchFamily="2" charset="0"/>
              <a:cs typeface="Segoe UI"/>
            </a:endParaRPr>
          </a:p>
        </p:txBody>
      </p:sp>
      <p:sp>
        <p:nvSpPr>
          <p:cNvPr id="14" name="object 14"/>
          <p:cNvSpPr/>
          <p:nvPr/>
        </p:nvSpPr>
        <p:spPr>
          <a:xfrm rot="10800000">
            <a:off x="6234239" y="14713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sp>
        <p:nvSpPr>
          <p:cNvPr id="18" name="object 18"/>
          <p:cNvSpPr txBox="1"/>
          <p:nvPr/>
        </p:nvSpPr>
        <p:spPr>
          <a:xfrm>
            <a:off x="5673533" y="2623918"/>
            <a:ext cx="1740535" cy="2873544"/>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Prior Learning U</a:t>
            </a:r>
            <a:r>
              <a:rPr lang="en-GB" sz="1200" b="1" spc="-10" dirty="0">
                <a:latin typeface="Segoe UI"/>
                <a:cs typeface="Segoe UI"/>
              </a:rPr>
              <a:t>KS2</a:t>
            </a:r>
            <a:endParaRPr lang="en-GB" sz="1200" dirty="0">
              <a:latin typeface="Segoe UI"/>
              <a:cs typeface="Segoe UI"/>
            </a:endParaRPr>
          </a:p>
          <a:p>
            <a:pPr lvl="0">
              <a:lnSpc>
                <a:spcPct val="107000"/>
              </a:lnSpc>
              <a:spcAft>
                <a:spcPts val="800"/>
              </a:spcAft>
            </a:pPr>
            <a:endParaRPr lang="en-GB" sz="1100" dirty="0">
              <a:latin typeface="Twinkl Cursive Unlooped" panose="02000000000000000000" pitchFamily="2" charset="0"/>
            </a:endParaRPr>
          </a:p>
          <a:p>
            <a:pPr marL="12700" marR="5080" algn="ct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know about the visual qualities of line, light and shadow. They have been introduced to a range of shading techniques. </a:t>
            </a:r>
          </a:p>
          <a:p>
            <a:pPr marL="12700" marR="5080"/>
            <a:endParaRPr lang="en-GB" sz="1100" dirty="0">
              <a:solidFill>
                <a:srgbClr val="303030"/>
              </a:solidFill>
              <a:latin typeface="Twinkl Cursive Unlooped" panose="02000000000000000000" pitchFamily="2" charset="0"/>
            </a:endParaRPr>
          </a:p>
          <a:p>
            <a:pPr marL="12700" marR="5080" algn="ctr"/>
            <a:r>
              <a:rPr lang="en-GB" sz="1100" b="0" i="0" dirty="0">
                <a:solidFill>
                  <a:srgbClr val="303030"/>
                </a:solidFill>
                <a:effectLst/>
                <a:latin typeface="Twinkl Cursive Unlooped" panose="02000000000000000000" pitchFamily="2" charset="0"/>
              </a:rPr>
              <a:t>They have taken black and white photographs and used pencil and pen to reimagine their photographs in a shaded drawing.</a:t>
            </a: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6</a:t>
            </a:r>
            <a:endParaRPr sz="2400" dirty="0">
              <a:latin typeface="Twinkl Cursive Unlooped" panose="02000000000000000000" pitchFamily="2" charset="0"/>
              <a:cs typeface="Segoe UI"/>
            </a:endParaRPr>
          </a:p>
        </p:txBody>
      </p:sp>
      <p:sp>
        <p:nvSpPr>
          <p:cNvPr id="23" name="object 23"/>
          <p:cNvSpPr txBox="1"/>
          <p:nvPr/>
        </p:nvSpPr>
        <p:spPr>
          <a:xfrm>
            <a:off x="2963989" y="3340779"/>
            <a:ext cx="1819910" cy="2331407"/>
          </a:xfrm>
          <a:prstGeom prst="rect">
            <a:avLst/>
          </a:prstGeom>
        </p:spPr>
        <p:txBody>
          <a:bodyPr vert="horz" wrap="square" lIns="0" tIns="15240" rIns="0" bIns="0" rtlCol="0">
            <a:spAutoFit/>
          </a:bodyPr>
          <a:lstStyle/>
          <a:p>
            <a:pPr marL="12700" marR="5080" indent="3175" algn="ctr">
              <a:lnSpc>
                <a:spcPct val="100499"/>
              </a:lnSpc>
              <a:spcBef>
                <a:spcPts val="900"/>
              </a:spcBef>
            </a:pPr>
            <a:r>
              <a:rPr lang="en-GB" sz="1100" dirty="0">
                <a:solidFill>
                  <a:srgbClr val="303030"/>
                </a:solidFill>
                <a:latin typeface="Twinkl Cursive Unlooped" panose="02000000000000000000" pitchFamily="2" charset="0"/>
              </a:rPr>
              <a:t>C</a:t>
            </a:r>
            <a:r>
              <a:rPr lang="en-GB" sz="1100" b="0" i="0" dirty="0">
                <a:solidFill>
                  <a:srgbClr val="303030"/>
                </a:solidFill>
                <a:effectLst/>
                <a:latin typeface="Twinkl Cursive Unlooped" panose="02000000000000000000" pitchFamily="2" charset="0"/>
              </a:rPr>
              <a:t>hildren have learnt about colour theory by studying the colour wheel and colour mixing. They know about tertiary colours, warm and cool colours, complementary colours, analogous colours and how artists use colour in their artwork.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have also </a:t>
            </a:r>
            <a:r>
              <a:rPr lang="en-GB" sz="1100" dirty="0">
                <a:latin typeface="Twinkl Cursive Unlooped" panose="02000000000000000000" pitchFamily="2" charset="0"/>
              </a:rPr>
              <a:t>used warm and cool colours and used tints and shades in their own artwork.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124200" y="413880"/>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Distortion and Abstraction</a:t>
            </a:r>
          </a:p>
        </p:txBody>
      </p:sp>
      <p:sp>
        <p:nvSpPr>
          <p:cNvPr id="26" name="TextBox 25">
            <a:extLst>
              <a:ext uri="{FF2B5EF4-FFF2-40B4-BE49-F238E27FC236}">
                <a16:creationId xmlns:a16="http://schemas.microsoft.com/office/drawing/2014/main" id="{1A16AA1B-9DAE-4496-A325-1D27D1C01C00}"/>
              </a:ext>
            </a:extLst>
          </p:cNvPr>
          <p:cNvSpPr txBox="1"/>
          <p:nvPr/>
        </p:nvSpPr>
        <p:spPr>
          <a:xfrm>
            <a:off x="357124" y="3411707"/>
            <a:ext cx="1990788" cy="1615827"/>
          </a:xfrm>
          <a:prstGeom prst="rect">
            <a:avLst/>
          </a:prstGeom>
          <a:noFill/>
        </p:spPr>
        <p:txBody>
          <a:bodyPr wrap="square">
            <a:spAutoFit/>
          </a:bodyPr>
          <a:lstStyle/>
          <a:p>
            <a:pPr marL="12700" marR="5080" algn="ctr"/>
            <a:r>
              <a:rPr lang="en-GB" sz="1100" b="0" i="0" dirty="0">
                <a:solidFill>
                  <a:srgbClr val="303030"/>
                </a:solidFill>
                <a:effectLst/>
                <a:latin typeface="Twinkl Cursive Unlooped" panose="02000000000000000000" pitchFamily="2" charset="0"/>
              </a:rPr>
              <a:t>Children will have learnt about basic colour theory by studying the colour wheel and colour mixing. </a:t>
            </a:r>
            <a:endParaRPr lang="en-GB" sz="1100" dirty="0">
              <a:solidFill>
                <a:srgbClr val="303030"/>
              </a:solidFill>
              <a:latin typeface="Twinkl Cursive Unlooped" panose="02000000000000000000" pitchFamily="2" charset="0"/>
            </a:endParaRPr>
          </a:p>
          <a:p>
            <a:pPr marL="12700" marR="5080" algn="ctr"/>
            <a:endParaRPr lang="en-GB" sz="1100" b="0" i="0" dirty="0">
              <a:solidFill>
                <a:srgbClr val="303030"/>
              </a:solidFill>
              <a:effectLst/>
              <a:latin typeface="Twinkl Cursive Unlooped" panose="02000000000000000000" pitchFamily="2" charset="0"/>
            </a:endParaRPr>
          </a:p>
          <a:p>
            <a:pPr marL="12700" marR="5080" algn="ctr"/>
            <a:r>
              <a:rPr lang="en-GB" sz="1100" dirty="0">
                <a:solidFill>
                  <a:srgbClr val="303030"/>
                </a:solidFill>
                <a:latin typeface="Twinkl Cursive Unlooped" panose="02000000000000000000" pitchFamily="2" charset="0"/>
              </a:rPr>
              <a:t>They will have</a:t>
            </a:r>
            <a:r>
              <a:rPr lang="en-GB" sz="1100" b="0" i="0" dirty="0">
                <a:solidFill>
                  <a:srgbClr val="303030"/>
                </a:solidFill>
                <a:effectLst/>
                <a:latin typeface="Twinkl Cursive Unlooped" panose="02000000000000000000" pitchFamily="2" charset="0"/>
              </a:rPr>
              <a:t> explored primary and secondary colours and how artists use colour in their artwork.</a:t>
            </a:r>
            <a:endParaRPr lang="en-GB" sz="1100" dirty="0">
              <a:latin typeface="Twinkl Cursive Unlooped" panose="02000000000000000000" pitchFamily="2" charset="0"/>
              <a:cs typeface="Arial"/>
            </a:endParaRPr>
          </a:p>
        </p:txBody>
      </p:sp>
      <p:sp>
        <p:nvSpPr>
          <p:cNvPr id="20" name="object 31">
            <a:extLst>
              <a:ext uri="{FF2B5EF4-FFF2-40B4-BE49-F238E27FC236}">
                <a16:creationId xmlns:a16="http://schemas.microsoft.com/office/drawing/2014/main" id="{97983381-2DEF-4458-86F6-7F9EABCCE9C6}"/>
              </a:ext>
            </a:extLst>
          </p:cNvPr>
          <p:cNvSpPr txBox="1"/>
          <p:nvPr/>
        </p:nvSpPr>
        <p:spPr>
          <a:xfrm>
            <a:off x="8628941" y="1858645"/>
            <a:ext cx="2039058" cy="3404778"/>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Distortion and Abstraction</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 concepts of abstraction and distortion. They study the visual characteristics of abstraction and create a musically-inspired, abstract painting.</a:t>
            </a:r>
          </a:p>
          <a:p>
            <a:pPr marL="12700" marR="5080"/>
            <a:endParaRPr lang="en-GB" sz="1100" dirty="0">
              <a:solidFill>
                <a:srgbClr val="303030"/>
              </a:solidFill>
              <a:latin typeface="Twinkl Cursive Unlooped" panose="02000000000000000000" pitchFamily="2" charset="0"/>
            </a:endParaRPr>
          </a:p>
          <a:p>
            <a:pPr marL="12700" marR="5080"/>
            <a:r>
              <a:rPr lang="en-GB" sz="1100" u="sng" dirty="0">
                <a:solidFill>
                  <a:srgbClr val="303030"/>
                </a:solidFill>
                <a:latin typeface="Twinkl Cursive Unlooped" panose="02000000000000000000" pitchFamily="2" charset="0"/>
              </a:rPr>
              <a:t>Artist</a:t>
            </a:r>
          </a:p>
          <a:p>
            <a:pPr marL="12700" marR="5080"/>
            <a:r>
              <a:rPr lang="en-GB" sz="1100" dirty="0">
                <a:solidFill>
                  <a:srgbClr val="303030"/>
                </a:solidFill>
                <a:latin typeface="Twinkl Cursive Unlooped" panose="02000000000000000000" pitchFamily="2" charset="0"/>
              </a:rPr>
              <a:t>Wassily Kandinsky</a:t>
            </a:r>
          </a:p>
          <a:p>
            <a:pPr marL="12700" marR="5080"/>
            <a:r>
              <a:rPr lang="en-GB" sz="1100" dirty="0">
                <a:solidFill>
                  <a:srgbClr val="303030"/>
                </a:solidFill>
                <a:latin typeface="Twinkl Cursive Unlooped" panose="02000000000000000000" pitchFamily="2" charset="0"/>
              </a:rPr>
              <a:t>Piet Mondrian</a:t>
            </a:r>
          </a:p>
          <a:p>
            <a:pPr marL="12700" marR="5080"/>
            <a:r>
              <a:rPr lang="en-GB" sz="1100" dirty="0">
                <a:solidFill>
                  <a:srgbClr val="303030"/>
                </a:solidFill>
                <a:latin typeface="Twinkl Cursive Unlooped" panose="02000000000000000000" pitchFamily="2" charset="0"/>
              </a:rPr>
              <a:t>Marsden Hartley</a:t>
            </a:r>
          </a:p>
          <a:p>
            <a:pPr marL="12700" marR="5080"/>
            <a:r>
              <a:rPr lang="en-GB" sz="1100" dirty="0">
                <a:solidFill>
                  <a:srgbClr val="303030"/>
                </a:solidFill>
                <a:latin typeface="Twinkl Cursive Unlooped" panose="02000000000000000000" pitchFamily="2" charset="0"/>
              </a:rPr>
              <a:t>Paul Klee</a:t>
            </a:r>
          </a:p>
          <a:p>
            <a:pPr marL="12700" marR="5080"/>
            <a:r>
              <a:rPr lang="en-GB" sz="1100" dirty="0">
                <a:solidFill>
                  <a:srgbClr val="303030"/>
                </a:solidFill>
                <a:latin typeface="Twinkl Cursive Unlooped" panose="02000000000000000000" pitchFamily="2" charset="0"/>
              </a:rPr>
              <a:t>Josef Albers</a:t>
            </a:r>
          </a:p>
          <a:p>
            <a:pPr marL="12700" marR="5080"/>
            <a:r>
              <a:rPr lang="en-GB" sz="1100" dirty="0">
                <a:solidFill>
                  <a:srgbClr val="303030"/>
                </a:solidFill>
                <a:latin typeface="Twinkl Cursive Unlooped" panose="02000000000000000000" pitchFamily="2" charset="0"/>
              </a:rPr>
              <a:t>Kazimir Malevich</a:t>
            </a:r>
          </a:p>
          <a:p>
            <a:pPr marL="12700" marR="5080"/>
            <a:r>
              <a:rPr lang="en-GB" sz="1100" dirty="0">
                <a:solidFill>
                  <a:srgbClr val="303030"/>
                </a:solidFill>
                <a:latin typeface="Twinkl Cursive Unlooped" panose="02000000000000000000" pitchFamily="2" charset="0"/>
              </a:rPr>
              <a:t>Robert and Sonia Delaunay</a:t>
            </a:r>
          </a:p>
        </p:txBody>
      </p:sp>
    </p:spTree>
    <p:extLst>
      <p:ext uri="{BB962C8B-B14F-4D97-AF65-F5344CB8AC3E}">
        <p14:creationId xmlns:p14="http://schemas.microsoft.com/office/powerpoint/2010/main" val="1844126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50126" y="4476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936554783"/>
              </p:ext>
            </p:extLst>
          </p:nvPr>
        </p:nvGraphicFramePr>
        <p:xfrm>
          <a:off x="3419709" y="1399908"/>
          <a:ext cx="4200291" cy="3667462"/>
        </p:xfrm>
        <a:graphic>
          <a:graphicData uri="http://schemas.openxmlformats.org/drawingml/2006/table">
            <a:tbl>
              <a:tblPr firstRow="1" bandRow="1">
                <a:tableStyleId>{BDBED569-4797-4DF1-A0F4-6AAB3CD982D8}</a:tableStyleId>
              </a:tblPr>
              <a:tblGrid>
                <a:gridCol w="1662383">
                  <a:extLst>
                    <a:ext uri="{9D8B030D-6E8A-4147-A177-3AD203B41FA5}">
                      <a16:colId xmlns:a16="http://schemas.microsoft.com/office/drawing/2014/main" val="1839290384"/>
                    </a:ext>
                  </a:extLst>
                </a:gridCol>
                <a:gridCol w="2537908">
                  <a:extLst>
                    <a:ext uri="{9D8B030D-6E8A-4147-A177-3AD203B41FA5}">
                      <a16:colId xmlns:a16="http://schemas.microsoft.com/office/drawing/2014/main" val="2992277105"/>
                    </a:ext>
                  </a:extLst>
                </a:gridCol>
              </a:tblGrid>
              <a:tr h="373394">
                <a:tc>
                  <a:txBody>
                    <a:bodyPr/>
                    <a:lstStyle/>
                    <a:p>
                      <a:r>
                        <a:rPr lang="en-GB" sz="1400" b="0" dirty="0">
                          <a:latin typeface="Twinkl Cursive Unlooped" panose="02000000000000000000" pitchFamily="2" charset="0"/>
                        </a:rPr>
                        <a:t>Abstract art</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Wassily Kandinsky</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Abstraction</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Piet Mondrian</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Distortion</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Marsden Hartley</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Exaggeration </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Paul Klee</a:t>
                      </a:r>
                    </a:p>
                  </a:txBody>
                  <a:tcPr/>
                </a:tc>
                <a:extLst>
                  <a:ext uri="{0D108BD9-81ED-4DB2-BD59-A6C34878D82A}">
                    <a16:rowId xmlns:a16="http://schemas.microsoft.com/office/drawing/2014/main" val="2802856763"/>
                  </a:ext>
                </a:extLst>
              </a:tr>
              <a:tr h="306916">
                <a:tc>
                  <a:txBody>
                    <a:bodyPr/>
                    <a:lstStyle/>
                    <a:p>
                      <a:r>
                        <a:rPr lang="en-GB" sz="1400" dirty="0">
                          <a:latin typeface="Twinkl Cursive Unlooped" panose="02000000000000000000" pitchFamily="2" charset="0"/>
                        </a:rPr>
                        <a:t>Shape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Josef Albers</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Colour</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Kazimir Malevich</a:t>
                      </a: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Line</a:t>
                      </a:r>
                    </a:p>
                  </a:txBody>
                  <a:tcPr/>
                </a:tc>
                <a:tc>
                  <a:txBody>
                    <a:bodyPr/>
                    <a:lstStyle/>
                    <a:p>
                      <a:pPr marL="12700" marR="508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03030"/>
                          </a:solidFill>
                          <a:effectLst/>
                          <a:uLnTx/>
                          <a:uFillTx/>
                          <a:latin typeface="Twinkl Cursive Unlooped" panose="02000000000000000000" pitchFamily="2" charset="0"/>
                          <a:ea typeface="+mn-ea"/>
                          <a:cs typeface="+mn-cs"/>
                        </a:rPr>
                        <a:t>Robert and Sonia Delaunay</a:t>
                      </a:r>
                      <a:endParaRPr lang="en-GB" sz="1800" b="0" dirty="0">
                        <a:solidFill>
                          <a:srgbClr val="303030"/>
                        </a:solidFill>
                        <a:latin typeface="Twinkl Cursive Unlooped" panose="02000000000000000000" pitchFamily="2" charset="0"/>
                      </a:endParaRPr>
                    </a:p>
                  </a:txBody>
                  <a:tcPr/>
                </a:tc>
                <a:extLst>
                  <a:ext uri="{0D108BD9-81ED-4DB2-BD59-A6C34878D82A}">
                    <a16:rowId xmlns:a16="http://schemas.microsoft.com/office/drawing/2014/main" val="1645428582"/>
                  </a:ext>
                </a:extLst>
              </a:tr>
              <a:tr h="373394">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47100037"/>
                  </a:ext>
                </a:extLst>
              </a:tr>
              <a:tr h="373394">
                <a:tc>
                  <a:txBody>
                    <a:bodyPr/>
                    <a:lstStyle/>
                    <a:p>
                      <a:r>
                        <a:rPr lang="en-GB" sz="1400" b="0" dirty="0">
                          <a:latin typeface="Twinkl Cursive Unlooped" panose="02000000000000000000" pitchFamily="2" charset="0"/>
                        </a:rPr>
                        <a:t>Portrait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154312159"/>
                  </a:ext>
                </a:extLst>
              </a:tr>
              <a:tr h="373394">
                <a:tc>
                  <a:txBody>
                    <a:bodyPr/>
                    <a:lstStyle/>
                    <a:p>
                      <a:r>
                        <a:rPr lang="en-GB" sz="1400" dirty="0">
                          <a:latin typeface="Twinkl Cursive Unlooped" panose="02000000000000000000" pitchFamily="2" charset="0"/>
                        </a:rPr>
                        <a:t>Orphism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120753292"/>
                  </a:ext>
                </a:extLst>
              </a:tr>
            </a:tbl>
          </a:graphicData>
        </a:graphic>
      </p:graphicFrame>
      <p:sp>
        <p:nvSpPr>
          <p:cNvPr id="10" name="TextBox 9">
            <a:extLst>
              <a:ext uri="{FF2B5EF4-FFF2-40B4-BE49-F238E27FC236}">
                <a16:creationId xmlns:a16="http://schemas.microsoft.com/office/drawing/2014/main" id="{8D53932F-23CD-4029-91F2-5C86A62AE637}"/>
              </a:ext>
            </a:extLst>
          </p:cNvPr>
          <p:cNvSpPr txBox="1"/>
          <p:nvPr/>
        </p:nvSpPr>
        <p:spPr>
          <a:xfrm>
            <a:off x="3443017" y="564292"/>
            <a:ext cx="944473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Distortion and Abstraction</a:t>
            </a:r>
          </a:p>
        </p:txBody>
      </p:sp>
    </p:spTree>
    <p:extLst>
      <p:ext uri="{BB962C8B-B14F-4D97-AF65-F5344CB8AC3E}">
        <p14:creationId xmlns:p14="http://schemas.microsoft.com/office/powerpoint/2010/main" val="270381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14677" y="420413"/>
            <a:ext cx="4014724" cy="166723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126777" y="727963"/>
            <a:ext cx="3099807" cy="152157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buildings are around us and what features do they have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Draw or paint a place from memory, imagination or observation.</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sketch or drawing of a place or space is called a landscape.</a:t>
            </a:r>
          </a:p>
          <a:p>
            <a:pPr algn="l"/>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385784" y="2076450"/>
            <a:ext cx="3752938" cy="1690799"/>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08133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Street View</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artwork depicting streets and buildings and focuses on the work of the American pop artist, James </a:t>
            </a:r>
            <a:r>
              <a:rPr lang="en-GB" sz="1100" b="0" i="0" dirty="0" err="1">
                <a:solidFill>
                  <a:srgbClr val="303030"/>
                </a:solidFill>
                <a:effectLst/>
                <a:latin typeface="Twinkl Cursive Unlooped" panose="02000000000000000000" pitchFamily="2" charset="0"/>
              </a:rPr>
              <a:t>Rizzi</a:t>
            </a:r>
            <a:r>
              <a:rPr lang="en-GB" sz="1100" b="0" i="0" dirty="0">
                <a:solidFill>
                  <a:srgbClr val="303030"/>
                </a:solidFill>
                <a:effectLst/>
                <a:latin typeface="Twinkl Cursive Unlooped" panose="02000000000000000000" pitchFamily="2" charset="0"/>
              </a:rPr>
              <a:t>. They create a 3-D mural based on </a:t>
            </a:r>
            <a:r>
              <a:rPr lang="en-GB" sz="1100" b="0" i="0" dirty="0" err="1">
                <a:solidFill>
                  <a:srgbClr val="303030"/>
                </a:solidFill>
                <a:effectLst/>
                <a:latin typeface="Twinkl Cursive Unlooped" panose="02000000000000000000" pitchFamily="2" charset="0"/>
              </a:rPr>
              <a:t>Rizzi's</a:t>
            </a:r>
            <a:r>
              <a:rPr lang="en-GB" sz="1100" b="0" i="0" dirty="0">
                <a:solidFill>
                  <a:srgbClr val="303030"/>
                </a:solidFill>
                <a:effectLst/>
                <a:latin typeface="Twinkl Cursive Unlooped" panose="02000000000000000000" pitchFamily="2" charset="0"/>
              </a:rPr>
              <a:t> work.</a:t>
            </a:r>
          </a:p>
          <a:p>
            <a:pPr marL="12700" marR="5080"/>
            <a:endParaRPr lang="en-GB" sz="1100" dirty="0">
              <a:solidFill>
                <a:srgbClr val="303030"/>
              </a:solidFill>
              <a:latin typeface="Twinkl Cursive Unlooped" panose="02000000000000000000" pitchFamily="2" charset="0"/>
              <a:cs typeface="Arial"/>
            </a:endParaRPr>
          </a:p>
          <a:p>
            <a:pPr marL="12700" marR="5080"/>
            <a:r>
              <a:rPr lang="en-GB" sz="1100" u="sng" dirty="0">
                <a:solidFill>
                  <a:srgbClr val="303030"/>
                </a:solidFill>
                <a:latin typeface="Twinkl Cursive Unlooped" panose="02000000000000000000" pitchFamily="2" charset="0"/>
                <a:cs typeface="Arial"/>
              </a:rPr>
              <a:t>Artist</a:t>
            </a:r>
          </a:p>
          <a:p>
            <a:pPr marL="12700" marR="5080"/>
            <a:r>
              <a:rPr lang="en-GB" sz="1100" dirty="0">
                <a:solidFill>
                  <a:srgbClr val="303030"/>
                </a:solidFill>
                <a:latin typeface="Twinkl Cursive Unlooped" panose="02000000000000000000" pitchFamily="2" charset="0"/>
                <a:cs typeface="Arial"/>
              </a:rPr>
              <a:t>James </a:t>
            </a:r>
            <a:r>
              <a:rPr lang="en-GB" sz="1100" dirty="0" err="1">
                <a:solidFill>
                  <a:srgbClr val="303030"/>
                </a:solidFill>
                <a:latin typeface="Twinkl Cursive Unlooped" panose="02000000000000000000" pitchFamily="2" charset="0"/>
                <a:cs typeface="Arial"/>
              </a:rPr>
              <a:t>Rizzi</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593111"/>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Funny faces and fabulous features</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6"/>
            <a:ext cx="3779590" cy="157955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18501" y="2272412"/>
            <a:ext cx="3834899" cy="175361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82503" y="2889107"/>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688302" y="4385652"/>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7274769" y="766514"/>
            <a:ext cx="3089102"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are different street views portrayed in Art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similarities and differences between two or more pieces of art.</a:t>
            </a: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art on a similar theme can be different because of the colours or style the artist uses.</a:t>
            </a:r>
          </a:p>
        </p:txBody>
      </p:sp>
      <p:sp>
        <p:nvSpPr>
          <p:cNvPr id="70" name="TextBox 69">
            <a:extLst>
              <a:ext uri="{FF2B5EF4-FFF2-40B4-BE49-F238E27FC236}">
                <a16:creationId xmlns:a16="http://schemas.microsoft.com/office/drawing/2014/main" id="{85F9F2A4-2D8C-44B2-9608-48909A51CFE9}"/>
              </a:ext>
            </a:extLst>
          </p:cNvPr>
          <p:cNvSpPr txBox="1"/>
          <p:nvPr/>
        </p:nvSpPr>
        <p:spPr>
          <a:xfrm>
            <a:off x="3943350" y="508263"/>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DRAWING/FORM</a:t>
            </a:r>
          </a:p>
        </p:txBody>
      </p:sp>
      <p:sp>
        <p:nvSpPr>
          <p:cNvPr id="71" name="TextBox 70">
            <a:extLst>
              <a:ext uri="{FF2B5EF4-FFF2-40B4-BE49-F238E27FC236}">
                <a16:creationId xmlns:a16="http://schemas.microsoft.com/office/drawing/2014/main" id="{5CEE301E-7CE5-41B3-808F-CA04419CC0DE}"/>
              </a:ext>
            </a:extLst>
          </p:cNvPr>
          <p:cNvSpPr txBox="1"/>
          <p:nvPr/>
        </p:nvSpPr>
        <p:spPr>
          <a:xfrm>
            <a:off x="7931817" y="523324"/>
            <a:ext cx="2011409"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 &amp; ANALYSE</a:t>
            </a:r>
          </a:p>
        </p:txBody>
      </p:sp>
      <p:sp>
        <p:nvSpPr>
          <p:cNvPr id="50" name="object 19">
            <a:extLst>
              <a:ext uri="{FF2B5EF4-FFF2-40B4-BE49-F238E27FC236}">
                <a16:creationId xmlns:a16="http://schemas.microsoft.com/office/drawing/2014/main" id="{994B6526-3EC8-4719-B226-C9B36AE993FC}"/>
              </a:ext>
            </a:extLst>
          </p:cNvPr>
          <p:cNvSpPr txBox="1"/>
          <p:nvPr/>
        </p:nvSpPr>
        <p:spPr>
          <a:xfrm>
            <a:off x="8867285" y="2660352"/>
            <a:ext cx="2910929" cy="7469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is James </a:t>
            </a:r>
            <a:r>
              <a:rPr lang="en-GB" sz="1050" b="1" u="sng" spc="-5" dirty="0" err="1">
                <a:latin typeface="Twinkl Cursive Unlooped" panose="02000000000000000000" pitchFamily="2" charset="0"/>
                <a:cs typeface="Calibri"/>
              </a:rPr>
              <a:t>Rizzi</a:t>
            </a:r>
            <a:r>
              <a:rPr lang="en-GB" sz="1050" b="1" u="sng" spc="-5" dirty="0">
                <a:latin typeface="Twinkl Cursive Unlooped" panose="02000000000000000000" pitchFamily="2" charset="0"/>
                <a:cs typeface="Calibri"/>
              </a:rPr>
              <a:t> and why is he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explore the work of a significant artist.</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James </a:t>
            </a:r>
            <a:r>
              <a:rPr lang="en-GB" sz="900" b="0" i="0" dirty="0" err="1">
                <a:solidFill>
                  <a:srgbClr val="303030"/>
                </a:solidFill>
                <a:effectLst/>
                <a:latin typeface="Twinkl Cursive Unlooped" panose="02000000000000000000" pitchFamily="2" charset="0"/>
              </a:rPr>
              <a:t>Rizzi</a:t>
            </a:r>
            <a:r>
              <a:rPr lang="en-GB" sz="900" b="0" i="0" dirty="0">
                <a:solidFill>
                  <a:srgbClr val="303030"/>
                </a:solidFill>
                <a:effectLst/>
                <a:latin typeface="Twinkl Cursive Unlooped" panose="02000000000000000000" pitchFamily="2" charset="0"/>
              </a:rPr>
              <a:t> was a significant American artist and illustrator.</a:t>
            </a:r>
          </a:p>
        </p:txBody>
      </p:sp>
      <p:sp>
        <p:nvSpPr>
          <p:cNvPr id="51" name="TextBox 50">
            <a:extLst>
              <a:ext uri="{FF2B5EF4-FFF2-40B4-BE49-F238E27FC236}">
                <a16:creationId xmlns:a16="http://schemas.microsoft.com/office/drawing/2014/main" id="{DEEA6EC2-A79E-40A7-98F4-A24EDA71C63F}"/>
              </a:ext>
            </a:extLst>
          </p:cNvPr>
          <p:cNvSpPr txBox="1"/>
          <p:nvPr/>
        </p:nvSpPr>
        <p:spPr>
          <a:xfrm>
            <a:off x="9296400" y="2234004"/>
            <a:ext cx="22098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55" name="object 19">
            <a:extLst>
              <a:ext uri="{FF2B5EF4-FFF2-40B4-BE49-F238E27FC236}">
                <a16:creationId xmlns:a16="http://schemas.microsoft.com/office/drawing/2014/main" id="{70AEFC16-FF35-4EEC-A9A1-2A605349980C}"/>
              </a:ext>
            </a:extLst>
          </p:cNvPr>
          <p:cNvSpPr txBox="1"/>
          <p:nvPr/>
        </p:nvSpPr>
        <p:spPr>
          <a:xfrm>
            <a:off x="4830679" y="2774639"/>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types of colour does James </a:t>
            </a:r>
            <a:r>
              <a:rPr lang="en-GB" sz="1050" b="1" u="sng" spc="-5" dirty="0" err="1">
                <a:latin typeface="Twinkl Cursive Unlooped" panose="02000000000000000000" pitchFamily="2" charset="0"/>
                <a:cs typeface="Calibri"/>
              </a:rPr>
              <a:t>Rizzi</a:t>
            </a:r>
            <a:r>
              <a:rPr lang="en-GB" sz="1050" b="1" u="sng" spc="-5" dirty="0">
                <a:latin typeface="Twinkl Cursive Unlooped" panose="02000000000000000000" pitchFamily="2" charset="0"/>
                <a:cs typeface="Calibri"/>
              </a:rPr>
              <a:t> use and why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and use paints in the primary and secondary colours.</a:t>
            </a:r>
          </a:p>
        </p:txBody>
      </p:sp>
      <p:sp>
        <p:nvSpPr>
          <p:cNvPr id="59" name="TextBox 58">
            <a:extLst>
              <a:ext uri="{FF2B5EF4-FFF2-40B4-BE49-F238E27FC236}">
                <a16:creationId xmlns:a16="http://schemas.microsoft.com/office/drawing/2014/main" id="{8716B945-0A0A-4312-8FAC-A2FE14122410}"/>
              </a:ext>
            </a:extLst>
          </p:cNvPr>
          <p:cNvSpPr txBox="1"/>
          <p:nvPr/>
        </p:nvSpPr>
        <p:spPr>
          <a:xfrm>
            <a:off x="5371987" y="2444219"/>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ANALYSE/COLOUR</a:t>
            </a:r>
          </a:p>
        </p:txBody>
      </p:sp>
      <p:sp>
        <p:nvSpPr>
          <p:cNvPr id="61" name="object 19">
            <a:extLst>
              <a:ext uri="{FF2B5EF4-FFF2-40B4-BE49-F238E27FC236}">
                <a16:creationId xmlns:a16="http://schemas.microsoft.com/office/drawing/2014/main" id="{80D5F495-FBD7-488A-90DF-68150101C29E}"/>
              </a:ext>
            </a:extLst>
          </p:cNvPr>
          <p:cNvSpPr txBox="1"/>
          <p:nvPr/>
        </p:nvSpPr>
        <p:spPr>
          <a:xfrm>
            <a:off x="1063360" y="3245939"/>
            <a:ext cx="3032144" cy="88549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does James </a:t>
            </a:r>
            <a:r>
              <a:rPr lang="en-GB" sz="1050" b="1" u="sng" spc="-5" dirty="0" err="1">
                <a:latin typeface="Twinkl Cursive Unlooped" panose="02000000000000000000" pitchFamily="2" charset="0"/>
                <a:cs typeface="Calibri"/>
              </a:rPr>
              <a:t>Rizzi</a:t>
            </a:r>
            <a:r>
              <a:rPr lang="en-GB" sz="1050" b="1" u="sng" spc="-5" dirty="0">
                <a:latin typeface="Twinkl Cursive Unlooped" panose="02000000000000000000" pitchFamily="2" charset="0"/>
                <a:cs typeface="Calibri"/>
              </a:rPr>
              <a:t> use form by layering</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Manipulate paper and card to create a simple form by cutting, layering and overlapping.</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ard and paper can be layered to create a 3-dimensional effect.</a:t>
            </a:r>
          </a:p>
        </p:txBody>
      </p:sp>
      <p:sp>
        <p:nvSpPr>
          <p:cNvPr id="62" name="TextBox 61">
            <a:extLst>
              <a:ext uri="{FF2B5EF4-FFF2-40B4-BE49-F238E27FC236}">
                <a16:creationId xmlns:a16="http://schemas.microsoft.com/office/drawing/2014/main" id="{918DF125-540D-461B-960D-57DF657DC2E0}"/>
              </a:ext>
            </a:extLst>
          </p:cNvPr>
          <p:cNvSpPr txBox="1"/>
          <p:nvPr/>
        </p:nvSpPr>
        <p:spPr>
          <a:xfrm>
            <a:off x="1873510" y="2978326"/>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FORM/3-D</a:t>
            </a:r>
          </a:p>
        </p:txBody>
      </p:sp>
      <p:sp>
        <p:nvSpPr>
          <p:cNvPr id="63" name="object 19">
            <a:extLst>
              <a:ext uri="{FF2B5EF4-FFF2-40B4-BE49-F238E27FC236}">
                <a16:creationId xmlns:a16="http://schemas.microsoft.com/office/drawing/2014/main" id="{7C9090A0-B33E-47D2-B658-216E082E1D7E}"/>
              </a:ext>
            </a:extLst>
          </p:cNvPr>
          <p:cNvSpPr txBox="1"/>
          <p:nvPr/>
        </p:nvSpPr>
        <p:spPr>
          <a:xfrm>
            <a:off x="3157613" y="4677559"/>
            <a:ext cx="3251242"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Can I apply what I have learnt to my own 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Communicate their ideas simply before creating artwork.</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Draw or paint a place from memory, imagination or observation.</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l</a:t>
            </a:r>
            <a:r>
              <a:rPr lang="en-GB" sz="900" b="0" i="0" dirty="0">
                <a:solidFill>
                  <a:srgbClr val="303030"/>
                </a:solidFill>
                <a:effectLst/>
                <a:latin typeface="Twinkl Cursive Unlooped" panose="02000000000000000000" pitchFamily="2" charset="0"/>
              </a:rPr>
              <a:t>andscape art can include things that are natural and things that are human made</a:t>
            </a:r>
          </a:p>
        </p:txBody>
      </p:sp>
      <p:sp>
        <p:nvSpPr>
          <p:cNvPr id="66" name="TextBox 65">
            <a:extLst>
              <a:ext uri="{FF2B5EF4-FFF2-40B4-BE49-F238E27FC236}">
                <a16:creationId xmlns:a16="http://schemas.microsoft.com/office/drawing/2014/main" id="{59D6C909-1515-4418-8578-745C1C914BE1}"/>
              </a:ext>
            </a:extLst>
          </p:cNvPr>
          <p:cNvSpPr txBox="1"/>
          <p:nvPr/>
        </p:nvSpPr>
        <p:spPr>
          <a:xfrm>
            <a:off x="3825767" y="4438910"/>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COLOUR &amp; FORM</a:t>
            </a:r>
          </a:p>
        </p:txBody>
      </p:sp>
      <p:sp>
        <p:nvSpPr>
          <p:cNvPr id="65" name="object 45">
            <a:extLst>
              <a:ext uri="{FF2B5EF4-FFF2-40B4-BE49-F238E27FC236}">
                <a16:creationId xmlns:a16="http://schemas.microsoft.com/office/drawing/2014/main" id="{CE74CD79-D4CE-454D-ACF4-54AC8FAD4165}"/>
              </a:ext>
            </a:extLst>
          </p:cNvPr>
          <p:cNvSpPr/>
          <p:nvPr/>
        </p:nvSpPr>
        <p:spPr>
          <a:xfrm>
            <a:off x="6870619" y="4634922"/>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7" name="object 19">
            <a:extLst>
              <a:ext uri="{FF2B5EF4-FFF2-40B4-BE49-F238E27FC236}">
                <a16:creationId xmlns:a16="http://schemas.microsoft.com/office/drawing/2014/main" id="{AF7E28D2-D663-4C1E-B0D6-0DEFF528F6EE}"/>
              </a:ext>
            </a:extLst>
          </p:cNvPr>
          <p:cNvSpPr txBox="1"/>
          <p:nvPr/>
        </p:nvSpPr>
        <p:spPr>
          <a:xfrm>
            <a:off x="7270357" y="5071551"/>
            <a:ext cx="3251242"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to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Say what they like about their own or others’ work using simple artistic vocabulary.</a:t>
            </a:r>
          </a:p>
        </p:txBody>
      </p:sp>
      <p:sp>
        <p:nvSpPr>
          <p:cNvPr id="68" name="TextBox 67">
            <a:extLst>
              <a:ext uri="{FF2B5EF4-FFF2-40B4-BE49-F238E27FC236}">
                <a16:creationId xmlns:a16="http://schemas.microsoft.com/office/drawing/2014/main" id="{7F3B24E6-3422-4CEF-881A-2BD3A8BE284E}"/>
              </a:ext>
            </a:extLst>
          </p:cNvPr>
          <p:cNvSpPr txBox="1"/>
          <p:nvPr/>
        </p:nvSpPr>
        <p:spPr>
          <a:xfrm>
            <a:off x="8233609" y="4754592"/>
            <a:ext cx="2011409"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Tree>
    <p:extLst>
      <p:ext uri="{BB962C8B-B14F-4D97-AF65-F5344CB8AC3E}">
        <p14:creationId xmlns:p14="http://schemas.microsoft.com/office/powerpoint/2010/main" val="231596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94664" y="3472076"/>
            <a:ext cx="1754505" cy="2603277"/>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know the primary colours and some children will know the secondary colours. </a:t>
            </a:r>
            <a:endParaRPr lang="en-GB" sz="1100" dirty="0">
              <a:latin typeface="Twinkl Cursive Unlooped" panose="02000000000000000000" pitchFamily="2" charset="0"/>
            </a:endParaRP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shared their creations with others, explaining their intentions and the techniques they used.</a:t>
            </a:r>
          </a:p>
          <a:p>
            <a:pPr marL="12700" marR="5080" indent="5080" algn="ctr">
              <a:lnSpc>
                <a:spcPct val="100099"/>
              </a:lnSpc>
              <a:spcBef>
                <a:spcPts val="100"/>
              </a:spcBef>
            </a:pPr>
            <a:endParaRPr lang="en-GB" sz="1100" dirty="0">
              <a:latin typeface="Twinkl Cursive Unlooped" panose="02000000000000000000" pitchFamily="2" charset="0"/>
            </a:endParaRPr>
          </a:p>
          <a:p>
            <a:pPr marL="12700" marR="5080" indent="5080" algn="ctr">
              <a:lnSpc>
                <a:spcPct val="100099"/>
              </a:lnSpc>
              <a:spcBef>
                <a:spcPts val="100"/>
              </a:spcBef>
            </a:pPr>
            <a:r>
              <a:rPr lang="en-GB" sz="1100" dirty="0">
                <a:latin typeface="Twinkl Cursive Unlooped" panose="02000000000000000000" pitchFamily="2" charset="0"/>
              </a:rPr>
              <a:t>They will have discussed similarities and differences in their own and others’ work.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3011915"/>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use warm and cool colours and use tints and shades in their own artwork.  </a:t>
            </a:r>
          </a:p>
          <a:p>
            <a:pPr lvl="0">
              <a:lnSpc>
                <a:spcPct val="107000"/>
              </a:lnSpc>
              <a:spcAft>
                <a:spcPts val="800"/>
              </a:spcAft>
            </a:pPr>
            <a:endParaRPr lang="en-GB" sz="1100" dirty="0">
              <a:latin typeface="Twinkl Cursive Unlooped" panose="02000000000000000000" pitchFamily="2" charset="0"/>
            </a:endParaRPr>
          </a:p>
          <a:p>
            <a:pPr lvl="0" algn="ctr">
              <a:lnSpc>
                <a:spcPct val="107000"/>
              </a:lnSpc>
            </a:pPr>
            <a:r>
              <a:rPr lang="en-GB" sz="1100" dirty="0">
                <a:latin typeface="Twinkl Cursive Unlooped" panose="02000000000000000000" pitchFamily="2" charset="0"/>
              </a:rPr>
              <a:t>They will </a:t>
            </a:r>
            <a:r>
              <a:rPr lang="en-GB" sz="1100" dirty="0">
                <a:latin typeface="Twinkl Cursive Unlooped" panose="02000000000000000000" pitchFamily="2" charset="0"/>
                <a:cs typeface="Calibri" panose="020F0502020204030204" pitchFamily="34" charset="0"/>
              </a:rPr>
              <a:t>learn</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 that a 3-D form is a sculpture made modelling, casting or constructing. </a:t>
            </a:r>
            <a:r>
              <a:rPr lang="en-GB" sz="1100" dirty="0">
                <a:latin typeface="Twinkl Cursive Unlooped" panose="02000000000000000000" pitchFamily="2" charset="0"/>
                <a:ea typeface="Calibri" panose="020F0502020204030204" pitchFamily="34" charset="0"/>
                <a:cs typeface="Times New Roman" panose="02020603050405020304" pitchFamily="18" charset="0"/>
              </a:rPr>
              <a:t>They will k</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now that the size and scale of 3D artwork changes the effect of the piece.</a:t>
            </a:r>
          </a:p>
          <a:p>
            <a:pPr lvl="0" algn="ctr">
              <a:lnSpc>
                <a:spcPct val="107000"/>
              </a:lnSpc>
              <a:spcAft>
                <a:spcPts val="800"/>
              </a:spcAft>
            </a:pPr>
            <a:endParaRPr lang="en-GB" sz="1800" dirty="0">
              <a:effectLst/>
              <a:latin typeface="Twinkl Cursive Unlooped" panose="02000000000000000000" pitchFamily="2" charset="0"/>
              <a:ea typeface="Calibri" panose="020F0502020204030204" pitchFamily="34" charset="0"/>
              <a:cs typeface="Times New Roman" panose="02020603050405020304" pitchFamily="18" charset="0"/>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3187429"/>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lang="en-GB" sz="1100" spc="30" dirty="0">
                <a:latin typeface="Twinkl Cursive Unlooped" panose="02000000000000000000" pitchFamily="2" charset="0"/>
                <a:cs typeface="Segoe UI"/>
              </a:rPr>
              <a:t>have used primary and other colours paint and a range of methods of application.</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689932"/>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They will k</a:t>
            </a:r>
            <a:r>
              <a:rPr lang="en-GB" sz="1100" dirty="0">
                <a:effectLst/>
                <a:latin typeface="Twinkl Cursive Unlooped" panose="02000000000000000000" pitchFamily="2" charset="0"/>
                <a:ea typeface="Calibri" panose="020F0502020204030204" pitchFamily="34" charset="0"/>
              </a:rPr>
              <a:t>now that we can fold, roll and scrunch paper to change its shape</a:t>
            </a:r>
            <a:endParaRPr sz="1100" dirty="0">
              <a:latin typeface="Twinkl Cursive Unlooped" panose="02000000000000000000" pitchFamily="2" charset="0"/>
              <a:cs typeface="Segoe UI"/>
            </a:endParaRPr>
          </a:p>
        </p:txBody>
      </p:sp>
      <p:sp>
        <p:nvSpPr>
          <p:cNvPr id="23" name="object 23"/>
          <p:cNvSpPr txBox="1"/>
          <p:nvPr/>
        </p:nvSpPr>
        <p:spPr>
          <a:xfrm>
            <a:off x="7532672" y="3178174"/>
            <a:ext cx="1819910" cy="1915909"/>
          </a:xfrm>
          <a:prstGeom prst="rect">
            <a:avLst/>
          </a:prstGeom>
        </p:spPr>
        <p:txBody>
          <a:bodyPr vert="horz" wrap="square" lIns="0" tIns="15240" rIns="0" bIns="0" rtlCol="0">
            <a:spAutoFit/>
          </a:bodyPr>
          <a:lstStyle/>
          <a:p>
            <a:pPr marL="12065" marR="5080" indent="5715" algn="ctr">
              <a:lnSpc>
                <a:spcPct val="100099"/>
              </a:lnSpc>
              <a:spcBef>
                <a:spcPts val="120"/>
              </a:spcBef>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lang="en-GB" sz="1100" spc="20" dirty="0">
                <a:latin typeface="Twinkl Cursive Unlooped" panose="02000000000000000000" pitchFamily="2" charset="0"/>
                <a:cs typeface="Segoe UI"/>
              </a:rPr>
              <a:t>continue to mix secondary colours, but will move on to using different shades too. </a:t>
            </a:r>
          </a:p>
          <a:p>
            <a:pPr marL="12065" marR="5080" indent="5715" algn="ctr">
              <a:lnSpc>
                <a:spcPct val="100099"/>
              </a:lnSpc>
              <a:spcBef>
                <a:spcPts val="120"/>
              </a:spcBef>
            </a:pPr>
            <a:endParaRPr lang="en-GB" sz="1100" spc="20" dirty="0">
              <a:latin typeface="Twinkl Cursive Unlooped" panose="02000000000000000000" pitchFamily="2" charset="0"/>
              <a:cs typeface="Segoe UI"/>
            </a:endParaRPr>
          </a:p>
          <a:p>
            <a:pPr marL="12065" marR="5080" indent="5715" algn="ctr">
              <a:lnSpc>
                <a:spcPct val="100099"/>
              </a:lnSpc>
              <a:spcBef>
                <a:spcPts val="120"/>
              </a:spcBef>
            </a:pPr>
            <a:r>
              <a:rPr lang="en-GB" sz="1100" spc="20" dirty="0">
                <a:latin typeface="Twinkl Cursive Unlooped" panose="02000000000000000000" pitchFamily="2" charset="0"/>
                <a:cs typeface="Segoe UI"/>
              </a:rPr>
              <a:t>Children will </a:t>
            </a:r>
            <a:r>
              <a:rPr lang="en-GB" sz="1100" spc="20" dirty="0">
                <a:latin typeface="Twinkl Cursive Unlooped" panose="02000000000000000000" pitchFamily="2" charset="0"/>
                <a:cs typeface="Calibri" panose="020F0502020204030204" pitchFamily="34" charset="0"/>
              </a:rPr>
              <a:t>learn</a:t>
            </a:r>
            <a:r>
              <a:rPr lang="en-GB" sz="1100" dirty="0">
                <a:effectLst/>
                <a:latin typeface="Twinkl Cursive Unlooped" panose="02000000000000000000" pitchFamily="2" charset="0"/>
                <a:ea typeface="Calibri" panose="020F0502020204030204" pitchFamily="34" charset="0"/>
                <a:cs typeface="Calibri" panose="020F0502020204030204" pitchFamily="34" charset="0"/>
              </a:rPr>
              <a:t> that three-dimensional forms are either natural (organic) or geometric (mathematical shapes).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800600" y="428058"/>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Street View</a:t>
            </a:r>
          </a:p>
        </p:txBody>
      </p:sp>
      <p:sp>
        <p:nvSpPr>
          <p:cNvPr id="26" name="object 31">
            <a:extLst>
              <a:ext uri="{FF2B5EF4-FFF2-40B4-BE49-F238E27FC236}">
                <a16:creationId xmlns:a16="http://schemas.microsoft.com/office/drawing/2014/main" id="{67115E8C-250D-4B0A-9712-84FDEE582C2E}"/>
              </a:ext>
            </a:extLst>
          </p:cNvPr>
          <p:cNvSpPr txBox="1"/>
          <p:nvPr/>
        </p:nvSpPr>
        <p:spPr>
          <a:xfrm>
            <a:off x="5101372" y="2627888"/>
            <a:ext cx="2039058" cy="1573508"/>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dirty="0">
                <a:solidFill>
                  <a:schemeClr val="accent5">
                    <a:lumMod val="75000"/>
                  </a:schemeClr>
                </a:solidFill>
                <a:latin typeface="Twinkl Cursive Unlooped" panose="02000000000000000000" pitchFamily="2" charset="0"/>
              </a:rPr>
              <a:t>Street View</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artwork depicting streets and buildings and focuses on the work of the American pop artist, James </a:t>
            </a:r>
            <a:r>
              <a:rPr lang="en-GB" sz="1100" b="0" i="0" dirty="0" err="1">
                <a:solidFill>
                  <a:srgbClr val="303030"/>
                </a:solidFill>
                <a:effectLst/>
                <a:latin typeface="Twinkl Cursive Unlooped" panose="02000000000000000000" pitchFamily="2" charset="0"/>
              </a:rPr>
              <a:t>Rizzi</a:t>
            </a:r>
            <a:r>
              <a:rPr lang="en-GB" sz="1100" b="0" i="0" dirty="0">
                <a:solidFill>
                  <a:srgbClr val="303030"/>
                </a:solidFill>
                <a:effectLst/>
                <a:latin typeface="Twinkl Cursive Unlooped" panose="02000000000000000000" pitchFamily="2" charset="0"/>
              </a:rPr>
              <a:t>. They create a 3-D mural based on </a:t>
            </a:r>
            <a:r>
              <a:rPr lang="en-GB" sz="1100" b="0" i="0" dirty="0" err="1">
                <a:solidFill>
                  <a:srgbClr val="303030"/>
                </a:solidFill>
                <a:effectLst/>
                <a:latin typeface="Twinkl Cursive Unlooped" panose="02000000000000000000" pitchFamily="2" charset="0"/>
              </a:rPr>
              <a:t>Rizzi's</a:t>
            </a:r>
            <a:r>
              <a:rPr lang="en-GB" sz="1100" b="0" i="0" dirty="0">
                <a:solidFill>
                  <a:srgbClr val="303030"/>
                </a:solidFill>
                <a:effectLst/>
                <a:latin typeface="Twinkl Cursive Unlooped" panose="02000000000000000000" pitchFamily="2" charset="0"/>
              </a:rPr>
              <a:t> work.</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140441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644690920"/>
              </p:ext>
            </p:extLst>
          </p:nvPr>
        </p:nvGraphicFramePr>
        <p:xfrm>
          <a:off x="3276600" y="1379193"/>
          <a:ext cx="5105400" cy="3650007"/>
        </p:xfrm>
        <a:graphic>
          <a:graphicData uri="http://schemas.openxmlformats.org/drawingml/2006/table">
            <a:tbl>
              <a:tblPr firstRow="1" bandRow="1">
                <a:tableStyleId>{BDBED569-4797-4DF1-A0F4-6AAB3CD982D8}</a:tableStyleId>
              </a:tblPr>
              <a:tblGrid>
                <a:gridCol w="1720892">
                  <a:extLst>
                    <a:ext uri="{9D8B030D-6E8A-4147-A177-3AD203B41FA5}">
                      <a16:colId xmlns:a16="http://schemas.microsoft.com/office/drawing/2014/main" val="1839290384"/>
                    </a:ext>
                  </a:extLst>
                </a:gridCol>
                <a:gridCol w="1692254">
                  <a:extLst>
                    <a:ext uri="{9D8B030D-6E8A-4147-A177-3AD203B41FA5}">
                      <a16:colId xmlns:a16="http://schemas.microsoft.com/office/drawing/2014/main" val="2992277105"/>
                    </a:ext>
                  </a:extLst>
                </a:gridCol>
                <a:gridCol w="1692254">
                  <a:extLst>
                    <a:ext uri="{9D8B030D-6E8A-4147-A177-3AD203B41FA5}">
                      <a16:colId xmlns:a16="http://schemas.microsoft.com/office/drawing/2014/main" val="636905351"/>
                    </a:ext>
                  </a:extLst>
                </a:gridCol>
              </a:tblGrid>
              <a:tr h="373394">
                <a:tc>
                  <a:txBody>
                    <a:bodyPr/>
                    <a:lstStyle/>
                    <a:p>
                      <a:r>
                        <a:rPr lang="en-GB" sz="1400" b="0" dirty="0">
                          <a:latin typeface="Twinkl Cursive Unlooped" panose="02000000000000000000" pitchFamily="2" charset="0"/>
                        </a:rPr>
                        <a:t>Sketch</a:t>
                      </a:r>
                    </a:p>
                  </a:txBody>
                  <a:tcPr/>
                </a:tc>
                <a:tc>
                  <a:txBody>
                    <a:bodyPr/>
                    <a:lstStyle/>
                    <a:p>
                      <a:r>
                        <a:rPr lang="en-GB" sz="1400" b="0" dirty="0">
                          <a:latin typeface="Twinkl Cursive Unlooped" panose="02000000000000000000" pitchFamily="2" charset="0"/>
                        </a:rPr>
                        <a:t>Form</a:t>
                      </a:r>
                    </a:p>
                  </a:txBody>
                  <a:tcPr/>
                </a:tc>
                <a:tc>
                  <a:txBody>
                    <a:bodyPr/>
                    <a:lstStyle/>
                    <a:p>
                      <a:r>
                        <a:rPr lang="en-GB" sz="1400" b="0" dirty="0">
                          <a:latin typeface="Twinkl Cursive Unlooped" panose="02000000000000000000" pitchFamily="2" charset="0"/>
                        </a:rPr>
                        <a:t>Compose</a:t>
                      </a:r>
                    </a:p>
                  </a:txBody>
                  <a:tcPr/>
                </a:tc>
                <a:extLst>
                  <a:ext uri="{0D108BD9-81ED-4DB2-BD59-A6C34878D82A}">
                    <a16:rowId xmlns:a16="http://schemas.microsoft.com/office/drawing/2014/main" val="2127023597"/>
                  </a:ext>
                </a:extLst>
              </a:tr>
              <a:tr h="373394">
                <a:tc>
                  <a:txBody>
                    <a:bodyPr/>
                    <a:lstStyle/>
                    <a:p>
                      <a:r>
                        <a:rPr lang="en-GB" sz="1400" dirty="0">
                          <a:latin typeface="Twinkl Cursive Unlooped" panose="02000000000000000000" pitchFamily="2" charset="0"/>
                        </a:rPr>
                        <a:t>Landscape</a:t>
                      </a:r>
                    </a:p>
                  </a:txBody>
                  <a:tcPr/>
                </a:tc>
                <a:tc>
                  <a:txBody>
                    <a:bodyPr/>
                    <a:lstStyle/>
                    <a:p>
                      <a:r>
                        <a:rPr lang="en-GB" sz="1400" dirty="0">
                          <a:latin typeface="Twinkl Cursive Unlooped" panose="02000000000000000000" pitchFamily="2" charset="0"/>
                        </a:rPr>
                        <a:t>Layering</a:t>
                      </a:r>
                    </a:p>
                  </a:txBody>
                  <a:tcPr/>
                </a:tc>
                <a:tc>
                  <a:txBody>
                    <a:bodyPr/>
                    <a:lstStyle/>
                    <a:p>
                      <a:r>
                        <a:rPr lang="en-GB" sz="1400" dirty="0">
                          <a:latin typeface="Twinkl Cursive Unlooped" panose="02000000000000000000" pitchFamily="2" charset="0"/>
                        </a:rPr>
                        <a:t>Communicate</a:t>
                      </a:r>
                    </a:p>
                  </a:txBody>
                  <a:tcPr/>
                </a:tc>
                <a:extLst>
                  <a:ext uri="{0D108BD9-81ED-4DB2-BD59-A6C34878D82A}">
                    <a16:rowId xmlns:a16="http://schemas.microsoft.com/office/drawing/2014/main" val="2942176537"/>
                  </a:ext>
                </a:extLst>
              </a:tr>
              <a:tr h="373394">
                <a:tc>
                  <a:txBody>
                    <a:bodyPr/>
                    <a:lstStyle/>
                    <a:p>
                      <a:r>
                        <a:rPr lang="en-GB" sz="1400" dirty="0">
                          <a:latin typeface="Twinkl Cursive Unlooped" panose="02000000000000000000" pitchFamily="2" charset="0"/>
                        </a:rPr>
                        <a:t>Buildings</a:t>
                      </a:r>
                    </a:p>
                  </a:txBody>
                  <a:tcPr/>
                </a:tc>
                <a:tc>
                  <a:txBody>
                    <a:bodyPr/>
                    <a:lstStyle/>
                    <a:p>
                      <a:r>
                        <a:rPr lang="en-GB" sz="1400" dirty="0">
                          <a:latin typeface="Twinkl Cursive Unlooped" panose="02000000000000000000" pitchFamily="2" charset="0"/>
                        </a:rPr>
                        <a:t>Folding</a:t>
                      </a:r>
                    </a:p>
                  </a:txBody>
                  <a:tcPr/>
                </a:tc>
                <a:tc>
                  <a:txBody>
                    <a:bodyPr/>
                    <a:lstStyle/>
                    <a:p>
                      <a:r>
                        <a:rPr lang="en-GB" sz="1400" dirty="0">
                          <a:latin typeface="Twinkl Cursive Unlooped" panose="02000000000000000000" pitchFamily="2" charset="0"/>
                        </a:rPr>
                        <a:t>Discuss</a:t>
                      </a:r>
                    </a:p>
                  </a:txBody>
                  <a:tcPr/>
                </a:tc>
                <a:extLst>
                  <a:ext uri="{0D108BD9-81ED-4DB2-BD59-A6C34878D82A}">
                    <a16:rowId xmlns:a16="http://schemas.microsoft.com/office/drawing/2014/main" val="2518623503"/>
                  </a:ext>
                </a:extLst>
              </a:tr>
              <a:tr h="373394">
                <a:tc>
                  <a:txBody>
                    <a:bodyPr/>
                    <a:lstStyle/>
                    <a:p>
                      <a:r>
                        <a:rPr lang="en-GB" sz="1400" dirty="0">
                          <a:latin typeface="Twinkl Cursive Unlooped" panose="02000000000000000000" pitchFamily="2" charset="0"/>
                        </a:rPr>
                        <a:t>Street view</a:t>
                      </a:r>
                    </a:p>
                  </a:txBody>
                  <a:tcPr/>
                </a:tc>
                <a:tc>
                  <a:txBody>
                    <a:bodyPr/>
                    <a:lstStyle/>
                    <a:p>
                      <a:r>
                        <a:rPr lang="en-GB" sz="1400" dirty="0">
                          <a:latin typeface="Twinkl Cursive Unlooped" panose="02000000000000000000" pitchFamily="2" charset="0"/>
                        </a:rPr>
                        <a:t>Overlapping</a:t>
                      </a:r>
                    </a:p>
                  </a:txBody>
                  <a:tcPr/>
                </a:tc>
                <a:tc>
                  <a:txBody>
                    <a:bodyPr/>
                    <a:lstStyle/>
                    <a:p>
                      <a:r>
                        <a:rPr lang="en-GB" sz="1400" dirty="0">
                          <a:latin typeface="Twinkl Cursive Unlooped" panose="02000000000000000000" pitchFamily="2" charset="0"/>
                        </a:rPr>
                        <a:t>Explore</a:t>
                      </a:r>
                    </a:p>
                  </a:txBody>
                  <a:tcPr/>
                </a:tc>
                <a:extLst>
                  <a:ext uri="{0D108BD9-81ED-4DB2-BD59-A6C34878D82A}">
                    <a16:rowId xmlns:a16="http://schemas.microsoft.com/office/drawing/2014/main" val="2802856763"/>
                  </a:ext>
                </a:extLst>
              </a:tr>
              <a:tr h="373394">
                <a:tc>
                  <a:txBody>
                    <a:bodyPr/>
                    <a:lstStyle/>
                    <a:p>
                      <a:r>
                        <a:rPr lang="en-GB" sz="1400" dirty="0">
                          <a:latin typeface="Twinkl Cursive Unlooped" panose="02000000000000000000" pitchFamily="2" charset="0"/>
                        </a:rPr>
                        <a:t>Urban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Imagine</a:t>
                      </a:r>
                    </a:p>
                  </a:txBody>
                  <a:tcPr/>
                </a:tc>
                <a:extLst>
                  <a:ext uri="{0D108BD9-81ED-4DB2-BD59-A6C34878D82A}">
                    <a16:rowId xmlns:a16="http://schemas.microsoft.com/office/drawing/2014/main" val="46448667"/>
                  </a:ext>
                </a:extLst>
              </a:tr>
              <a:tr h="373394">
                <a:tc>
                  <a:txBody>
                    <a:bodyPr/>
                    <a:lstStyle/>
                    <a:p>
                      <a:r>
                        <a:rPr lang="en-GB" sz="1400" dirty="0">
                          <a:latin typeface="Twinkl Cursive Unlooped" panose="02000000000000000000" pitchFamily="2" charset="0"/>
                        </a:rPr>
                        <a:t>James </a:t>
                      </a:r>
                      <a:r>
                        <a:rPr lang="en-GB" sz="1400" dirty="0" err="1">
                          <a:latin typeface="Twinkl Cursive Unlooped" panose="02000000000000000000" pitchFamily="2" charset="0"/>
                        </a:rPr>
                        <a:t>Rizzi</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Natural</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719473866"/>
                  </a:ext>
                </a:extLst>
              </a:tr>
              <a:tr h="373394">
                <a:tc>
                  <a:txBody>
                    <a:bodyPr/>
                    <a:lstStyle/>
                    <a:p>
                      <a:r>
                        <a:rPr lang="en-GB" sz="1400" dirty="0">
                          <a:latin typeface="Twinkl Cursive Unlooped" panose="02000000000000000000" pitchFamily="2" charset="0"/>
                        </a:rPr>
                        <a:t>Pop art</a:t>
                      </a:r>
                    </a:p>
                  </a:txBody>
                  <a:tcPr/>
                </a:tc>
                <a:tc>
                  <a:txBody>
                    <a:bodyPr/>
                    <a:lstStyle/>
                    <a:p>
                      <a:r>
                        <a:rPr lang="en-GB" sz="1400" dirty="0">
                          <a:latin typeface="Twinkl Cursive Unlooped" panose="02000000000000000000" pitchFamily="2" charset="0"/>
                        </a:rPr>
                        <a:t>Manmade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373394">
                <a:tc>
                  <a:txBody>
                    <a:bodyPr/>
                    <a:lstStyle/>
                    <a:p>
                      <a:r>
                        <a:rPr lang="en-GB" sz="1400" dirty="0">
                          <a:latin typeface="Twinkl Cursive Unlooped" panose="02000000000000000000" pitchFamily="2" charset="0"/>
                        </a:rPr>
                        <a:t>3-D art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37340">
                <a:tc>
                  <a:txBody>
                    <a:bodyPr/>
                    <a:lstStyle/>
                    <a:p>
                      <a:r>
                        <a:rPr lang="en-GB" sz="1400" dirty="0">
                          <a:latin typeface="Twinkl Cursive Unlooped" panose="02000000000000000000" pitchFamily="2" charset="0"/>
                        </a:rPr>
                        <a:t>Primary colours</a:t>
                      </a:r>
                    </a:p>
                  </a:txBody>
                  <a:tcPr/>
                </a:tc>
                <a:tc>
                  <a:txBody>
                    <a:bodyPr/>
                    <a:lstStyle/>
                    <a:p>
                      <a:r>
                        <a:rPr lang="en-GB" sz="1400" dirty="0">
                          <a:latin typeface="Twinkl Cursive Unlooped" panose="02000000000000000000" pitchFamily="2" charset="0"/>
                        </a:rPr>
                        <a:t>Similarity</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25515">
                <a:tc>
                  <a:txBody>
                    <a:bodyPr/>
                    <a:lstStyle/>
                    <a:p>
                      <a:r>
                        <a:rPr lang="en-GB" sz="1400" dirty="0">
                          <a:latin typeface="Twinkl Cursive Unlooped" panose="02000000000000000000" pitchFamily="2" charset="0"/>
                        </a:rPr>
                        <a:t>Secondary colours </a:t>
                      </a:r>
                    </a:p>
                  </a:txBody>
                  <a:tcPr/>
                </a:tc>
                <a:tc>
                  <a:txBody>
                    <a:bodyPr/>
                    <a:lstStyle/>
                    <a:p>
                      <a:r>
                        <a:rPr lang="en-GB" sz="1400" dirty="0">
                          <a:latin typeface="Twinkl Cursive Unlooped" panose="02000000000000000000" pitchFamily="2" charset="0"/>
                        </a:rPr>
                        <a:t>Difference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3711567" y="53965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Street View</a:t>
            </a:r>
          </a:p>
        </p:txBody>
      </p:sp>
    </p:spTree>
    <p:extLst>
      <p:ext uri="{BB962C8B-B14F-4D97-AF65-F5344CB8AC3E}">
        <p14:creationId xmlns:p14="http://schemas.microsoft.com/office/powerpoint/2010/main" val="82400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258371"/>
            <a:ext cx="4168848" cy="182928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80677" y="586765"/>
            <a:ext cx="3500960" cy="142154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is a portrait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portrait is a drawing, photograph or painting of a face.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self-portrait is a portrait that someone makes of themselves.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Represent the human face, using drawing, painting, sculpture or collage from observation, imagination or memory with some attention to facial features.</a:t>
            </a:r>
            <a:endParaRPr lang="en-GB" sz="9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623564" y="2280998"/>
            <a:ext cx="3515158" cy="1691951"/>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55839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Funny faces and fabulous features</a:t>
            </a:r>
          </a:p>
          <a:p>
            <a:pPr marL="12700" marR="5080"/>
            <a:r>
              <a:rPr lang="en-GB" sz="1100" b="0" i="0" dirty="0">
                <a:solidFill>
                  <a:srgbClr val="303030"/>
                </a:solidFill>
                <a:effectLst/>
                <a:latin typeface="Twinkl Cursive Unlooped" panose="02000000000000000000" pitchFamily="2" charset="0"/>
              </a:rPr>
              <a:t>This project teaches children about the concept of the portrait and how the collage technique can be used to make a portrait.</a:t>
            </a:r>
          </a:p>
          <a:p>
            <a:pPr marL="12700" marR="5080"/>
            <a:endParaRPr lang="en-GB" sz="1100" dirty="0">
              <a:solidFill>
                <a:srgbClr val="303030"/>
              </a:solidFill>
              <a:latin typeface="Twinkl Cursive Unlooped" panose="02000000000000000000" pitchFamily="2" charset="0"/>
              <a:cs typeface="Arial"/>
            </a:endParaRPr>
          </a:p>
          <a:p>
            <a:pPr marL="0" algn="l" fontAlgn="t">
              <a:spcBef>
                <a:spcPts val="0"/>
              </a:spcBef>
              <a:spcAft>
                <a:spcPts val="0"/>
              </a:spcAft>
            </a:pPr>
            <a:r>
              <a:rPr lang="en-GB" sz="1100" u="sng" dirty="0">
                <a:solidFill>
                  <a:srgbClr val="303030"/>
                </a:solidFill>
                <a:latin typeface="Twinkl Cursive Unlooped" panose="02000000000000000000" pitchFamily="2" charset="0"/>
                <a:cs typeface="Arial"/>
              </a:rPr>
              <a:t>Artists </a:t>
            </a: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Andy Warhol</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Pablo Picasso</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Frida Kahlo</a:t>
            </a:r>
            <a:endParaRPr lang="en-GB" sz="1100" i="0" u="none" strike="noStrike" dirty="0">
              <a:effectLst/>
              <a:latin typeface="Arial" panose="020B0604020202020204" pitchFamily="34" charset="0"/>
            </a:endParaRPr>
          </a:p>
          <a:p>
            <a:pPr marL="0" algn="l" fontAlgn="t">
              <a:spcBef>
                <a:spcPts val="0"/>
              </a:spcBef>
              <a:spcAft>
                <a:spcPts val="0"/>
              </a:spcAft>
            </a:pPr>
            <a:r>
              <a:rPr lang="en-GB" sz="1100" i="0" u="none" strike="noStrike" dirty="0">
                <a:solidFill>
                  <a:srgbClr val="000000"/>
                </a:solidFill>
                <a:effectLst/>
                <a:latin typeface="Twinkl Cursive Unlooped" panose="02000000000000000000" pitchFamily="2" charset="0"/>
              </a:rPr>
              <a:t>Ernst Ludwig Kirchner</a:t>
            </a:r>
            <a:endParaRPr lang="en-GB" sz="1100" i="0" u="none" strike="noStrike" dirty="0">
              <a:effectLst/>
              <a:latin typeface="Arial" panose="020B0604020202020204" pitchFamily="34" charset="0"/>
            </a:endParaRPr>
          </a:p>
          <a:p>
            <a:pPr marL="12700" marR="5080"/>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Street View</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6"/>
            <a:ext cx="3779590" cy="1579550"/>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18501" y="2272412"/>
            <a:ext cx="3834899" cy="175361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45673" y="3500904"/>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38674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7379489" y="661013"/>
            <a:ext cx="3089102"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we make a face using collage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Represent the human face, using drawing, painting, sculpture or collage from observation, imagination or memory with some attention to facial features.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collage is a picture or pattern made by sticking paper onto another surface</a:t>
            </a:r>
            <a:r>
              <a:rPr lang="en-GB" sz="900" b="0" i="0" dirty="0">
                <a:solidFill>
                  <a:srgbClr val="303030"/>
                </a:solidFill>
                <a:effectLst/>
                <a:latin typeface="Lato" panose="020F0502020204030203" pitchFamily="34" charset="0"/>
              </a:rPr>
              <a:t>.</a:t>
            </a:r>
          </a:p>
        </p:txBody>
      </p:sp>
      <p:sp>
        <p:nvSpPr>
          <p:cNvPr id="70" name="TextBox 69">
            <a:extLst>
              <a:ext uri="{FF2B5EF4-FFF2-40B4-BE49-F238E27FC236}">
                <a16:creationId xmlns:a16="http://schemas.microsoft.com/office/drawing/2014/main" id="{85F9F2A4-2D8C-44B2-9608-48909A51CFE9}"/>
              </a:ext>
            </a:extLst>
          </p:cNvPr>
          <p:cNvSpPr txBox="1"/>
          <p:nvPr/>
        </p:nvSpPr>
        <p:spPr>
          <a:xfrm>
            <a:off x="3648275" y="399403"/>
            <a:ext cx="23648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ANALYSE/SKETCHBOOK</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068445" y="460057"/>
            <a:ext cx="1600200"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SHAPE/COLLAGE</a:t>
            </a:r>
          </a:p>
        </p:txBody>
      </p:sp>
      <p:sp>
        <p:nvSpPr>
          <p:cNvPr id="50" name="object 19">
            <a:extLst>
              <a:ext uri="{FF2B5EF4-FFF2-40B4-BE49-F238E27FC236}">
                <a16:creationId xmlns:a16="http://schemas.microsoft.com/office/drawing/2014/main" id="{994B6526-3EC8-4719-B226-C9B36AE993FC}"/>
              </a:ext>
            </a:extLst>
          </p:cNvPr>
          <p:cNvSpPr txBox="1"/>
          <p:nvPr/>
        </p:nvSpPr>
        <p:spPr>
          <a:xfrm>
            <a:off x="4805366" y="2635189"/>
            <a:ext cx="3032144" cy="11624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Are all portraits the same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similarities and differences between two or more pieces of art.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explore the work of a significant artist.</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rt on a similar theme can be different because of the colours or style the artist uses.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1" name="TextBox 50">
            <a:extLst>
              <a:ext uri="{FF2B5EF4-FFF2-40B4-BE49-F238E27FC236}">
                <a16:creationId xmlns:a16="http://schemas.microsoft.com/office/drawing/2014/main" id="{DEEA6EC2-A79E-40A7-98F4-A24EDA71C63F}"/>
              </a:ext>
            </a:extLst>
          </p:cNvPr>
          <p:cNvSpPr txBox="1"/>
          <p:nvPr/>
        </p:nvSpPr>
        <p:spPr>
          <a:xfrm>
            <a:off x="5301442" y="2418144"/>
            <a:ext cx="2143357" cy="261610"/>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ANALYSE/SKETCHBOOK</a:t>
            </a:r>
          </a:p>
        </p:txBody>
      </p:sp>
      <p:sp>
        <p:nvSpPr>
          <p:cNvPr id="55" name="object 19">
            <a:extLst>
              <a:ext uri="{FF2B5EF4-FFF2-40B4-BE49-F238E27FC236}">
                <a16:creationId xmlns:a16="http://schemas.microsoft.com/office/drawing/2014/main" id="{70AEFC16-FF35-4EEC-A9A1-2A605349980C}"/>
              </a:ext>
            </a:extLst>
          </p:cNvPr>
          <p:cNvSpPr txBox="1"/>
          <p:nvPr/>
        </p:nvSpPr>
        <p:spPr>
          <a:xfrm>
            <a:off x="8937082" y="2668349"/>
            <a:ext cx="3032144"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the techniques in my own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Design and make art to express ideas.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textural materials, including paper and fabric, to create a simple collage.</a:t>
            </a:r>
          </a:p>
        </p:txBody>
      </p:sp>
      <p:sp>
        <p:nvSpPr>
          <p:cNvPr id="59" name="TextBox 58">
            <a:extLst>
              <a:ext uri="{FF2B5EF4-FFF2-40B4-BE49-F238E27FC236}">
                <a16:creationId xmlns:a16="http://schemas.microsoft.com/office/drawing/2014/main" id="{8716B945-0A0A-4312-8FAC-A2FE14122410}"/>
              </a:ext>
            </a:extLst>
          </p:cNvPr>
          <p:cNvSpPr txBox="1"/>
          <p:nvPr/>
        </p:nvSpPr>
        <p:spPr>
          <a:xfrm>
            <a:off x="9974696" y="2409887"/>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COLLAGE</a:t>
            </a:r>
          </a:p>
        </p:txBody>
      </p:sp>
      <p:sp>
        <p:nvSpPr>
          <p:cNvPr id="62" name="TextBox 61">
            <a:extLst>
              <a:ext uri="{FF2B5EF4-FFF2-40B4-BE49-F238E27FC236}">
                <a16:creationId xmlns:a16="http://schemas.microsoft.com/office/drawing/2014/main" id="{918DF125-540D-461B-960D-57DF657DC2E0}"/>
              </a:ext>
            </a:extLst>
          </p:cNvPr>
          <p:cNvSpPr txBox="1"/>
          <p:nvPr/>
        </p:nvSpPr>
        <p:spPr>
          <a:xfrm>
            <a:off x="1861835" y="3613571"/>
            <a:ext cx="2007507"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DRAW</a:t>
            </a:r>
          </a:p>
        </p:txBody>
      </p:sp>
      <p:sp>
        <p:nvSpPr>
          <p:cNvPr id="63" name="object 19">
            <a:extLst>
              <a:ext uri="{FF2B5EF4-FFF2-40B4-BE49-F238E27FC236}">
                <a16:creationId xmlns:a16="http://schemas.microsoft.com/office/drawing/2014/main" id="{7C9090A0-B33E-47D2-B658-216E082E1D7E}"/>
              </a:ext>
            </a:extLst>
          </p:cNvPr>
          <p:cNvSpPr txBox="1"/>
          <p:nvPr/>
        </p:nvSpPr>
        <p:spPr>
          <a:xfrm>
            <a:off x="4771400" y="4984591"/>
            <a:ext cx="3032144" cy="77008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Have I applied what I have learnt in my own work well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Say what they like about their own or others’ work using simple artistic vocabulary</a:t>
            </a:r>
            <a:r>
              <a:rPr lang="en-GB" sz="900" dirty="0">
                <a:solidFill>
                  <a:srgbClr val="303030"/>
                </a:solidFill>
                <a:latin typeface="Twinkl Cursive Unlooped" panose="02000000000000000000" pitchFamily="2" charset="0"/>
              </a:rPr>
              <a:t>.</a:t>
            </a:r>
            <a:endParaRPr lang="en-GB" sz="900" b="0" i="0" dirty="0">
              <a:solidFill>
                <a:srgbClr val="303030"/>
              </a:solidFill>
              <a:effectLst/>
              <a:latin typeface="Twinkl Cursive Unlooped" panose="02000000000000000000" pitchFamily="2" charset="0"/>
            </a:endParaRPr>
          </a:p>
        </p:txBody>
      </p:sp>
      <p:sp>
        <p:nvSpPr>
          <p:cNvPr id="66" name="TextBox 65">
            <a:extLst>
              <a:ext uri="{FF2B5EF4-FFF2-40B4-BE49-F238E27FC236}">
                <a16:creationId xmlns:a16="http://schemas.microsoft.com/office/drawing/2014/main" id="{59D6C909-1515-4418-8578-745C1C914BE1}"/>
              </a:ext>
            </a:extLst>
          </p:cNvPr>
          <p:cNvSpPr txBox="1"/>
          <p:nvPr/>
        </p:nvSpPr>
        <p:spPr>
          <a:xfrm>
            <a:off x="5682595" y="4733768"/>
            <a:ext cx="2583088" cy="261610"/>
          </a:xfrm>
          <a:prstGeom prst="rect">
            <a:avLst/>
          </a:prstGeom>
          <a:noFill/>
        </p:spPr>
        <p:txBody>
          <a:bodyPr wrap="square" rtlCol="0">
            <a:spAutoFit/>
          </a:bodyPr>
          <a:lstStyle/>
          <a:p>
            <a:r>
              <a:rPr lang="en-GB" sz="1100" b="1" dirty="0">
                <a:solidFill>
                  <a:schemeClr val="accent5">
                    <a:lumMod val="75000"/>
                  </a:schemeClr>
                </a:solidFill>
                <a:latin typeface="Twinkl Cursive Unlooped" panose="02000000000000000000" pitchFamily="2" charset="0"/>
              </a:rPr>
              <a:t>EVALUATE</a:t>
            </a:r>
          </a:p>
        </p:txBody>
      </p:sp>
      <p:sp>
        <p:nvSpPr>
          <p:cNvPr id="65" name="object 19">
            <a:extLst>
              <a:ext uri="{FF2B5EF4-FFF2-40B4-BE49-F238E27FC236}">
                <a16:creationId xmlns:a16="http://schemas.microsoft.com/office/drawing/2014/main" id="{DF52EB15-F1A2-4ACA-836B-ADE36EFA8460}"/>
              </a:ext>
            </a:extLst>
          </p:cNvPr>
          <p:cNvSpPr txBox="1"/>
          <p:nvPr/>
        </p:nvSpPr>
        <p:spPr>
          <a:xfrm>
            <a:off x="1018463" y="3834721"/>
            <a:ext cx="3032144" cy="9085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I use the techniques in my own artwork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Design and make art to express ideas.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Represent the human face using drawing from observation with some attention to facial features.</a:t>
            </a:r>
          </a:p>
        </p:txBody>
      </p:sp>
    </p:spTree>
    <p:extLst>
      <p:ext uri="{BB962C8B-B14F-4D97-AF65-F5344CB8AC3E}">
        <p14:creationId xmlns:p14="http://schemas.microsoft.com/office/powerpoint/2010/main" val="340308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C6C8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8" ma:contentTypeDescription="Create a new document." ma:contentTypeScope="" ma:versionID="6967873846610242cc70dc0886e162c6">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3b9f72aaebed8d62e154685198cd71d"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0D87E2-3CD7-46E0-AC04-212B93FD8E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E0FC8D-1398-4AC6-8103-3D4AE9690B1E}">
  <ds:schemaRefs>
    <ds:schemaRef ds:uri="http://schemas.openxmlformats.org/package/2006/metadata/core-properties"/>
    <ds:schemaRef ds:uri="http://purl.org/dc/dcmitype/"/>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microsoft.com/office/infopath/2007/PartnerControls"/>
    <ds:schemaRef ds:uri="beab8350-a27f-4811-8d61-4b617fe51f81"/>
    <ds:schemaRef ds:uri="4130f798-555d-4283-877d-47ca23db3ba0"/>
  </ds:schemaRefs>
</ds:datastoreItem>
</file>

<file path=customXml/itemProps3.xml><?xml version="1.0" encoding="utf-8"?>
<ds:datastoreItem xmlns:ds="http://schemas.openxmlformats.org/officeDocument/2006/customXml" ds:itemID="{B690396B-4BDF-4C1B-AD93-7E8B58E22D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48701</TotalTime>
  <Words>12480</Words>
  <Application>Microsoft Office PowerPoint</Application>
  <PresentationFormat>Widescreen</PresentationFormat>
  <Paragraphs>1685</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Lato</vt:lpstr>
      <vt:lpstr>Segoe UI</vt:lpstr>
      <vt:lpstr>Twinkl Cursive Unlooped</vt:lpstr>
      <vt:lpstr>Office Theme</vt:lpstr>
      <vt:lpstr>PowerPoint Presentation</vt:lpstr>
      <vt:lpstr>PowerPoint Presentation</vt:lpstr>
      <vt:lpstr>PowerPoint Presentation</vt:lpstr>
      <vt:lpstr>Year 1</vt:lpstr>
      <vt:lpstr>PowerPoint Presentation</vt:lpstr>
      <vt:lpstr>PowerPoint Presentation</vt:lpstr>
      <vt:lpstr>Year 1</vt:lpstr>
      <vt:lpstr>PowerPoint Presentation</vt:lpstr>
      <vt:lpstr>PowerPoint Presentation</vt:lpstr>
      <vt:lpstr>Year 1</vt:lpstr>
      <vt:lpstr>PowerPoint Presentation</vt:lpstr>
      <vt:lpstr>PowerPoint Presentation</vt:lpstr>
      <vt:lpstr>Year 2</vt:lpstr>
      <vt:lpstr>PowerPoint Presentation</vt:lpstr>
      <vt:lpstr>PowerPoint Presentation</vt:lpstr>
      <vt:lpstr>Year 2</vt:lpstr>
      <vt:lpstr>PowerPoint Presentation</vt:lpstr>
      <vt:lpstr>PowerPoint Presentation</vt:lpstr>
      <vt:lpstr>Year 2</vt:lpstr>
      <vt:lpstr>PowerPoint Presentation</vt:lpstr>
      <vt:lpstr>PowerPoint Presentation</vt:lpstr>
      <vt:lpstr>Year 3</vt:lpstr>
      <vt:lpstr>PowerPoint Presentation</vt:lpstr>
      <vt:lpstr>PowerPoint Presentation</vt:lpstr>
      <vt:lpstr>Year 3</vt:lpstr>
      <vt:lpstr>PowerPoint Presentation</vt:lpstr>
      <vt:lpstr>PowerPoint Presentation</vt:lpstr>
      <vt:lpstr>Year 3</vt:lpstr>
      <vt:lpstr>PowerPoint Presentation</vt:lpstr>
      <vt:lpstr>PowerPoint Presentation</vt:lpstr>
      <vt:lpstr>Year 4</vt:lpstr>
      <vt:lpstr>PowerPoint Presentation</vt:lpstr>
      <vt:lpstr>PowerPoint Presentation</vt:lpstr>
      <vt:lpstr>Year 4</vt:lpstr>
      <vt:lpstr>PowerPoint Presentation</vt:lpstr>
      <vt:lpstr>PowerPoint Presentation</vt:lpstr>
      <vt:lpstr>Year 4</vt:lpstr>
      <vt:lpstr>PowerPoint Presentation</vt:lpstr>
      <vt:lpstr>PowerPoint Presentation</vt:lpstr>
      <vt:lpstr>Year 5</vt:lpstr>
      <vt:lpstr>PowerPoint Presentation</vt:lpstr>
      <vt:lpstr>PowerPoint Presentation</vt:lpstr>
      <vt:lpstr>Year 5</vt:lpstr>
      <vt:lpstr>PowerPoint Presentation</vt:lpstr>
      <vt:lpstr>PowerPoint Presentation</vt:lpstr>
      <vt:lpstr>Year 5</vt:lpstr>
      <vt:lpstr>PowerPoint Presentation</vt:lpstr>
      <vt:lpstr>PowerPoint Presentation</vt:lpstr>
      <vt:lpstr>Year 6</vt:lpstr>
      <vt:lpstr>PowerPoint Presentation</vt:lpstr>
      <vt:lpstr>PowerPoint Presentation</vt:lpstr>
      <vt:lpstr>Year 6</vt:lpstr>
      <vt:lpstr>PowerPoint Presentation</vt:lpstr>
      <vt:lpstr>PowerPoint Presentation</vt:lpstr>
      <vt:lpstr>Year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 Tonks</dc:creator>
  <cp:lastModifiedBy>Carly Tonks</cp:lastModifiedBy>
  <cp:revision>304</cp:revision>
  <cp:lastPrinted>2024-07-17T09:48:13Z</cp:lastPrinted>
  <dcterms:created xsi:type="dcterms:W3CDTF">2024-03-05T11:42:27Z</dcterms:created>
  <dcterms:modified xsi:type="dcterms:W3CDTF">2024-09-05T09:32:49Z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2023-11-12T00:00:00Z</vt:filetime>
  </property>
  <property fmtid="{D5CDD505-2E9C-101B-9397-08002B2CF9AE}" pid="3" name="LastSaved">
    <vt:filetime>2024-03-05T00:00:00Z</vt:filetime>
  </property>
  <property fmtid="{D5CDD505-2E9C-101B-9397-08002B2CF9AE}" pid="4" name="ContentTypeId">
    <vt:lpwstr>0x010100FBF96D6B0A3E3B42A8F754A3BC10923B</vt:lpwstr>
  </property>
  <property fmtid="{D5CDD505-2E9C-101B-9397-08002B2CF9AE}" pid="5" name="MediaServiceImageTags">
    <vt:lpwstr/>
  </property>
</Properties>
</file>