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notesMasterIdLst>
    <p:notesMasterId r:id="rId61"/>
  </p:notesMasterIdLst>
  <p:sldIdLst>
    <p:sldId id="256" r:id="rId4"/>
    <p:sldId id="257" r:id="rId5"/>
    <p:sldId id="301" r:id="rId6"/>
    <p:sldId id="258" r:id="rId7"/>
    <p:sldId id="305" r:id="rId8"/>
    <p:sldId id="304" r:id="rId9"/>
    <p:sldId id="306" r:id="rId10"/>
    <p:sldId id="307" r:id="rId11"/>
    <p:sldId id="259" r:id="rId12"/>
    <p:sldId id="261" r:id="rId13"/>
    <p:sldId id="302" r:id="rId14"/>
    <p:sldId id="262" r:id="rId15"/>
    <p:sldId id="303" r:id="rId16"/>
    <p:sldId id="308" r:id="rId17"/>
    <p:sldId id="311" r:id="rId18"/>
    <p:sldId id="310" r:id="rId19"/>
    <p:sldId id="309" r:id="rId20"/>
    <p:sldId id="314" r:id="rId21"/>
    <p:sldId id="315" r:id="rId22"/>
    <p:sldId id="317" r:id="rId23"/>
    <p:sldId id="316" r:id="rId24"/>
    <p:sldId id="353" r:id="rId25"/>
    <p:sldId id="354" r:id="rId26"/>
    <p:sldId id="318" r:id="rId27"/>
    <p:sldId id="320" r:id="rId28"/>
    <p:sldId id="319" r:id="rId29"/>
    <p:sldId id="321" r:id="rId30"/>
    <p:sldId id="322" r:id="rId31"/>
    <p:sldId id="324" r:id="rId32"/>
    <p:sldId id="326" r:id="rId33"/>
    <p:sldId id="323" r:id="rId34"/>
    <p:sldId id="330" r:id="rId35"/>
    <p:sldId id="331" r:id="rId36"/>
    <p:sldId id="332" r:id="rId37"/>
    <p:sldId id="328" r:id="rId38"/>
    <p:sldId id="325" r:id="rId39"/>
    <p:sldId id="327" r:id="rId40"/>
    <p:sldId id="333" r:id="rId41"/>
    <p:sldId id="335" r:id="rId42"/>
    <p:sldId id="336" r:id="rId43"/>
    <p:sldId id="334" r:id="rId44"/>
    <p:sldId id="338" r:id="rId45"/>
    <p:sldId id="337" r:id="rId46"/>
    <p:sldId id="342" r:id="rId47"/>
    <p:sldId id="339" r:id="rId48"/>
    <p:sldId id="340" r:id="rId49"/>
    <p:sldId id="341" r:id="rId50"/>
    <p:sldId id="344" r:id="rId51"/>
    <p:sldId id="345" r:id="rId52"/>
    <p:sldId id="347" r:id="rId53"/>
    <p:sldId id="343" r:id="rId54"/>
    <p:sldId id="350" r:id="rId55"/>
    <p:sldId id="352" r:id="rId56"/>
    <p:sldId id="351" r:id="rId57"/>
    <p:sldId id="349" r:id="rId58"/>
    <p:sldId id="346" r:id="rId59"/>
    <p:sldId id="348" r:id="rId6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AA0A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79" autoAdjust="0"/>
  </p:normalViewPr>
  <p:slideViewPr>
    <p:cSldViewPr>
      <p:cViewPr varScale="1">
        <p:scale>
          <a:sx n="105" d="100"/>
          <a:sy n="105" d="100"/>
        </p:scale>
        <p:origin x="798"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microsoft.com/office/2016/11/relationships/changesInfo" Target="changesInfos/changesInfo1.xml"/><Relationship Id="rId5" Type="http://schemas.openxmlformats.org/officeDocument/2006/relationships/slide" Target="slides/slide2.xml"/><Relationship Id="rId61" Type="http://schemas.openxmlformats.org/officeDocument/2006/relationships/notesMaster" Target="notesMasters/notesMaster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y Tonks" userId="27cc7892-7acb-40e9-b4c5-623257c472fb" providerId="ADAL" clId="{70C7A4BE-1810-43D8-840A-33B2C3691B2D}"/>
    <pc:docChg chg="delSld">
      <pc:chgData name="Carly Tonks" userId="27cc7892-7acb-40e9-b4c5-623257c472fb" providerId="ADAL" clId="{70C7A4BE-1810-43D8-840A-33B2C3691B2D}" dt="2024-09-05T12:13:06.372" v="31" actId="47"/>
      <pc:docMkLst>
        <pc:docMk/>
      </pc:docMkLst>
      <pc:sldChg chg="del">
        <pc:chgData name="Carly Tonks" userId="27cc7892-7acb-40e9-b4c5-623257c472fb" providerId="ADAL" clId="{70C7A4BE-1810-43D8-840A-33B2C3691B2D}" dt="2024-09-05T12:12:28.544" v="0" actId="47"/>
        <pc:sldMkLst>
          <pc:docMk/>
          <pc:sldMk cId="0" sldId="260"/>
        </pc:sldMkLst>
      </pc:sldChg>
      <pc:sldChg chg="del">
        <pc:chgData name="Carly Tonks" userId="27cc7892-7acb-40e9-b4c5-623257c472fb" providerId="ADAL" clId="{70C7A4BE-1810-43D8-840A-33B2C3691B2D}" dt="2024-09-05T12:12:33.143" v="4" actId="47"/>
        <pc:sldMkLst>
          <pc:docMk/>
          <pc:sldMk cId="3627489240" sldId="355"/>
        </pc:sldMkLst>
      </pc:sldChg>
      <pc:sldChg chg="del">
        <pc:chgData name="Carly Tonks" userId="27cc7892-7acb-40e9-b4c5-623257c472fb" providerId="ADAL" clId="{70C7A4BE-1810-43D8-840A-33B2C3691B2D}" dt="2024-09-05T12:12:37.169" v="6" actId="47"/>
        <pc:sldMkLst>
          <pc:docMk/>
          <pc:sldMk cId="238505146" sldId="357"/>
        </pc:sldMkLst>
      </pc:sldChg>
      <pc:sldChg chg="del">
        <pc:chgData name="Carly Tonks" userId="27cc7892-7acb-40e9-b4c5-623257c472fb" providerId="ADAL" clId="{70C7A4BE-1810-43D8-840A-33B2C3691B2D}" dt="2024-09-05T12:12:38.888" v="7" actId="47"/>
        <pc:sldMkLst>
          <pc:docMk/>
          <pc:sldMk cId="2749677284" sldId="358"/>
        </pc:sldMkLst>
      </pc:sldChg>
      <pc:sldChg chg="del">
        <pc:chgData name="Carly Tonks" userId="27cc7892-7acb-40e9-b4c5-623257c472fb" providerId="ADAL" clId="{70C7A4BE-1810-43D8-840A-33B2C3691B2D}" dt="2024-09-05T12:12:41.294" v="10" actId="47"/>
        <pc:sldMkLst>
          <pc:docMk/>
          <pc:sldMk cId="3760617209" sldId="359"/>
        </pc:sldMkLst>
      </pc:sldChg>
      <pc:sldChg chg="del">
        <pc:chgData name="Carly Tonks" userId="27cc7892-7acb-40e9-b4c5-623257c472fb" providerId="ADAL" clId="{70C7A4BE-1810-43D8-840A-33B2C3691B2D}" dt="2024-09-05T12:12:43.119" v="12" actId="47"/>
        <pc:sldMkLst>
          <pc:docMk/>
          <pc:sldMk cId="3975181113" sldId="360"/>
        </pc:sldMkLst>
      </pc:sldChg>
      <pc:sldChg chg="del">
        <pc:chgData name="Carly Tonks" userId="27cc7892-7acb-40e9-b4c5-623257c472fb" providerId="ADAL" clId="{70C7A4BE-1810-43D8-840A-33B2C3691B2D}" dt="2024-09-05T12:12:46.458" v="16" actId="47"/>
        <pc:sldMkLst>
          <pc:docMk/>
          <pc:sldMk cId="544480690" sldId="361"/>
        </pc:sldMkLst>
      </pc:sldChg>
      <pc:sldChg chg="del">
        <pc:chgData name="Carly Tonks" userId="27cc7892-7acb-40e9-b4c5-623257c472fb" providerId="ADAL" clId="{70C7A4BE-1810-43D8-840A-33B2C3691B2D}" dt="2024-09-05T12:12:48.599" v="18" actId="47"/>
        <pc:sldMkLst>
          <pc:docMk/>
          <pc:sldMk cId="3968098770" sldId="362"/>
        </pc:sldMkLst>
      </pc:sldChg>
      <pc:sldChg chg="del">
        <pc:chgData name="Carly Tonks" userId="27cc7892-7acb-40e9-b4c5-623257c472fb" providerId="ADAL" clId="{70C7A4BE-1810-43D8-840A-33B2C3691B2D}" dt="2024-09-05T12:12:53.321" v="20" actId="47"/>
        <pc:sldMkLst>
          <pc:docMk/>
          <pc:sldMk cId="3718746907" sldId="363"/>
        </pc:sldMkLst>
      </pc:sldChg>
      <pc:sldChg chg="del">
        <pc:chgData name="Carly Tonks" userId="27cc7892-7acb-40e9-b4c5-623257c472fb" providerId="ADAL" clId="{70C7A4BE-1810-43D8-840A-33B2C3691B2D}" dt="2024-09-05T12:12:54.015" v="21" actId="47"/>
        <pc:sldMkLst>
          <pc:docMk/>
          <pc:sldMk cId="2010815238" sldId="364"/>
        </pc:sldMkLst>
      </pc:sldChg>
      <pc:sldChg chg="del">
        <pc:chgData name="Carly Tonks" userId="27cc7892-7acb-40e9-b4c5-623257c472fb" providerId="ADAL" clId="{70C7A4BE-1810-43D8-840A-33B2C3691B2D}" dt="2024-09-05T12:12:56.328" v="22" actId="47"/>
        <pc:sldMkLst>
          <pc:docMk/>
          <pc:sldMk cId="1302643000" sldId="365"/>
        </pc:sldMkLst>
      </pc:sldChg>
      <pc:sldChg chg="del">
        <pc:chgData name="Carly Tonks" userId="27cc7892-7acb-40e9-b4c5-623257c472fb" providerId="ADAL" clId="{70C7A4BE-1810-43D8-840A-33B2C3691B2D}" dt="2024-09-05T12:12:59.134" v="24" actId="47"/>
        <pc:sldMkLst>
          <pc:docMk/>
          <pc:sldMk cId="2303889818" sldId="366"/>
        </pc:sldMkLst>
      </pc:sldChg>
      <pc:sldChg chg="del">
        <pc:chgData name="Carly Tonks" userId="27cc7892-7acb-40e9-b4c5-623257c472fb" providerId="ADAL" clId="{70C7A4BE-1810-43D8-840A-33B2C3691B2D}" dt="2024-09-05T12:13:02.453" v="28" actId="47"/>
        <pc:sldMkLst>
          <pc:docMk/>
          <pc:sldMk cId="2278809661" sldId="367"/>
        </pc:sldMkLst>
      </pc:sldChg>
      <pc:sldChg chg="del">
        <pc:chgData name="Carly Tonks" userId="27cc7892-7acb-40e9-b4c5-623257c472fb" providerId="ADAL" clId="{70C7A4BE-1810-43D8-840A-33B2C3691B2D}" dt="2024-09-05T12:13:04.353" v="30" actId="47"/>
        <pc:sldMkLst>
          <pc:docMk/>
          <pc:sldMk cId="3836397133" sldId="368"/>
        </pc:sldMkLst>
      </pc:sldChg>
      <pc:sldChg chg="del">
        <pc:chgData name="Carly Tonks" userId="27cc7892-7acb-40e9-b4c5-623257c472fb" providerId="ADAL" clId="{70C7A4BE-1810-43D8-840A-33B2C3691B2D}" dt="2024-09-05T12:13:06.372" v="31" actId="47"/>
        <pc:sldMkLst>
          <pc:docMk/>
          <pc:sldMk cId="120205066" sldId="369"/>
        </pc:sldMkLst>
      </pc:sldChg>
      <pc:sldChg chg="del">
        <pc:chgData name="Carly Tonks" userId="27cc7892-7acb-40e9-b4c5-623257c472fb" providerId="ADAL" clId="{70C7A4BE-1810-43D8-840A-33B2C3691B2D}" dt="2024-09-05T12:13:02.841" v="29" actId="47"/>
        <pc:sldMkLst>
          <pc:docMk/>
          <pc:sldMk cId="2231262116" sldId="370"/>
        </pc:sldMkLst>
      </pc:sldChg>
      <pc:sldChg chg="del">
        <pc:chgData name="Carly Tonks" userId="27cc7892-7acb-40e9-b4c5-623257c472fb" providerId="ADAL" clId="{70C7A4BE-1810-43D8-840A-33B2C3691B2D}" dt="2024-09-05T12:12:50.984" v="19" actId="47"/>
        <pc:sldMkLst>
          <pc:docMk/>
          <pc:sldMk cId="2248297186" sldId="371"/>
        </pc:sldMkLst>
      </pc:sldChg>
      <pc:sldChg chg="del">
        <pc:chgData name="Carly Tonks" userId="27cc7892-7acb-40e9-b4c5-623257c472fb" providerId="ADAL" clId="{70C7A4BE-1810-43D8-840A-33B2C3691B2D}" dt="2024-09-05T12:12:56.998" v="23" actId="47"/>
        <pc:sldMkLst>
          <pc:docMk/>
          <pc:sldMk cId="2314983522" sldId="372"/>
        </pc:sldMkLst>
      </pc:sldChg>
      <pc:sldChg chg="del">
        <pc:chgData name="Carly Tonks" userId="27cc7892-7acb-40e9-b4c5-623257c472fb" providerId="ADAL" clId="{70C7A4BE-1810-43D8-840A-33B2C3691B2D}" dt="2024-09-05T12:12:59.573" v="25" actId="47"/>
        <pc:sldMkLst>
          <pc:docMk/>
          <pc:sldMk cId="2107208152" sldId="373"/>
        </pc:sldMkLst>
      </pc:sldChg>
      <pc:sldChg chg="del">
        <pc:chgData name="Carly Tonks" userId="27cc7892-7acb-40e9-b4c5-623257c472fb" providerId="ADAL" clId="{70C7A4BE-1810-43D8-840A-33B2C3691B2D}" dt="2024-09-05T12:13:00.274" v="26" actId="47"/>
        <pc:sldMkLst>
          <pc:docMk/>
          <pc:sldMk cId="392190828" sldId="374"/>
        </pc:sldMkLst>
      </pc:sldChg>
      <pc:sldChg chg="del">
        <pc:chgData name="Carly Tonks" userId="27cc7892-7acb-40e9-b4c5-623257c472fb" providerId="ADAL" clId="{70C7A4BE-1810-43D8-840A-33B2C3691B2D}" dt="2024-09-05T12:13:00.767" v="27" actId="47"/>
        <pc:sldMkLst>
          <pc:docMk/>
          <pc:sldMk cId="2610846676" sldId="375"/>
        </pc:sldMkLst>
      </pc:sldChg>
      <pc:sldChg chg="del">
        <pc:chgData name="Carly Tonks" userId="27cc7892-7acb-40e9-b4c5-623257c472fb" providerId="ADAL" clId="{70C7A4BE-1810-43D8-840A-33B2C3691B2D}" dt="2024-09-05T12:12:46.828" v="17" actId="47"/>
        <pc:sldMkLst>
          <pc:docMk/>
          <pc:sldMk cId="4120226715" sldId="376"/>
        </pc:sldMkLst>
      </pc:sldChg>
      <pc:sldChg chg="del">
        <pc:chgData name="Carly Tonks" userId="27cc7892-7acb-40e9-b4c5-623257c472fb" providerId="ADAL" clId="{70C7A4BE-1810-43D8-840A-33B2C3691B2D}" dt="2024-09-05T12:12:29.099" v="1" actId="47"/>
        <pc:sldMkLst>
          <pc:docMk/>
          <pc:sldMk cId="335636540" sldId="377"/>
        </pc:sldMkLst>
      </pc:sldChg>
      <pc:sldChg chg="del">
        <pc:chgData name="Carly Tonks" userId="27cc7892-7acb-40e9-b4c5-623257c472fb" providerId="ADAL" clId="{70C7A4BE-1810-43D8-840A-33B2C3691B2D}" dt="2024-09-05T12:12:29.584" v="2" actId="47"/>
        <pc:sldMkLst>
          <pc:docMk/>
          <pc:sldMk cId="45089771" sldId="378"/>
        </pc:sldMkLst>
      </pc:sldChg>
      <pc:sldChg chg="del">
        <pc:chgData name="Carly Tonks" userId="27cc7892-7acb-40e9-b4c5-623257c472fb" providerId="ADAL" clId="{70C7A4BE-1810-43D8-840A-33B2C3691B2D}" dt="2024-09-05T12:12:30.603" v="3" actId="47"/>
        <pc:sldMkLst>
          <pc:docMk/>
          <pc:sldMk cId="45613211" sldId="379"/>
        </pc:sldMkLst>
      </pc:sldChg>
      <pc:sldChg chg="del">
        <pc:chgData name="Carly Tonks" userId="27cc7892-7acb-40e9-b4c5-623257c472fb" providerId="ADAL" clId="{70C7A4BE-1810-43D8-840A-33B2C3691B2D}" dt="2024-09-05T12:12:39.311" v="8" actId="47"/>
        <pc:sldMkLst>
          <pc:docMk/>
          <pc:sldMk cId="1959746005" sldId="380"/>
        </pc:sldMkLst>
      </pc:sldChg>
      <pc:sldChg chg="del">
        <pc:chgData name="Carly Tonks" userId="27cc7892-7acb-40e9-b4c5-623257c472fb" providerId="ADAL" clId="{70C7A4BE-1810-43D8-840A-33B2C3691B2D}" dt="2024-09-05T12:12:39.737" v="9" actId="47"/>
        <pc:sldMkLst>
          <pc:docMk/>
          <pc:sldMk cId="1888228494" sldId="381"/>
        </pc:sldMkLst>
      </pc:sldChg>
      <pc:sldChg chg="del">
        <pc:chgData name="Carly Tonks" userId="27cc7892-7acb-40e9-b4c5-623257c472fb" providerId="ADAL" clId="{70C7A4BE-1810-43D8-840A-33B2C3691B2D}" dt="2024-09-05T12:12:41.616" v="11" actId="47"/>
        <pc:sldMkLst>
          <pc:docMk/>
          <pc:sldMk cId="3452106014" sldId="382"/>
        </pc:sldMkLst>
      </pc:sldChg>
      <pc:sldChg chg="del">
        <pc:chgData name="Carly Tonks" userId="27cc7892-7acb-40e9-b4c5-623257c472fb" providerId="ADAL" clId="{70C7A4BE-1810-43D8-840A-33B2C3691B2D}" dt="2024-09-05T12:12:43.483" v="13" actId="47"/>
        <pc:sldMkLst>
          <pc:docMk/>
          <pc:sldMk cId="2858197116" sldId="383"/>
        </pc:sldMkLst>
      </pc:sldChg>
      <pc:sldChg chg="del">
        <pc:chgData name="Carly Tonks" userId="27cc7892-7acb-40e9-b4c5-623257c472fb" providerId="ADAL" clId="{70C7A4BE-1810-43D8-840A-33B2C3691B2D}" dt="2024-09-05T12:12:43.884" v="14" actId="47"/>
        <pc:sldMkLst>
          <pc:docMk/>
          <pc:sldMk cId="2511535566" sldId="384"/>
        </pc:sldMkLst>
      </pc:sldChg>
      <pc:sldChg chg="del">
        <pc:chgData name="Carly Tonks" userId="27cc7892-7acb-40e9-b4c5-623257c472fb" providerId="ADAL" clId="{70C7A4BE-1810-43D8-840A-33B2C3691B2D}" dt="2024-09-05T12:12:44.732" v="15" actId="47"/>
        <pc:sldMkLst>
          <pc:docMk/>
          <pc:sldMk cId="3095508703" sldId="385"/>
        </pc:sldMkLst>
      </pc:sldChg>
      <pc:sldChg chg="del">
        <pc:chgData name="Carly Tonks" userId="27cc7892-7acb-40e9-b4c5-623257c472fb" providerId="ADAL" clId="{70C7A4BE-1810-43D8-840A-33B2C3691B2D}" dt="2024-09-05T12:12:35.150" v="5" actId="47"/>
        <pc:sldMkLst>
          <pc:docMk/>
          <pc:sldMk cId="2875155056" sldId="3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885" y="0"/>
            <a:ext cx="3038319" cy="465242"/>
          </a:xfrm>
          <a:prstGeom prst="rect">
            <a:avLst/>
          </a:prstGeom>
        </p:spPr>
        <p:txBody>
          <a:bodyPr vert="horz" lIns="91440" tIns="45720" rIns="91440" bIns="45720" rtlCol="0"/>
          <a:lstStyle>
            <a:lvl1pPr algn="r">
              <a:defRPr sz="1200"/>
            </a:lvl1pPr>
          </a:lstStyle>
          <a:p>
            <a:fld id="{B13AB8E3-764A-4414-AFCF-AEEC0DBCB9BA}" type="datetimeFigureOut">
              <a:rPr lang="en-GB" smtClean="0"/>
              <a:t>05/09/2024</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519" y="4473472"/>
            <a:ext cx="5607362" cy="3660878"/>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831160"/>
            <a:ext cx="3038319" cy="46524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885" y="8831160"/>
            <a:ext cx="3038319" cy="465240"/>
          </a:xfrm>
          <a:prstGeom prst="rect">
            <a:avLst/>
          </a:prstGeom>
        </p:spPr>
        <p:txBody>
          <a:bodyPr vert="horz" lIns="91440" tIns="45720" rIns="91440" bIns="45720" rtlCol="0" anchor="b"/>
          <a:lstStyle>
            <a:lvl1pPr algn="r">
              <a:defRPr sz="1200"/>
            </a:lvl1pPr>
          </a:lstStyle>
          <a:p>
            <a:fld id="{5572B6A4-5BEC-4E21-B872-4A3C819EDE90}" type="slidenum">
              <a:rPr lang="en-GB" smtClean="0"/>
              <a:t>‹#›</a:t>
            </a:fld>
            <a:endParaRPr lang="en-GB"/>
          </a:p>
        </p:txBody>
      </p:sp>
    </p:spTree>
    <p:extLst>
      <p:ext uri="{BB962C8B-B14F-4D97-AF65-F5344CB8AC3E}">
        <p14:creationId xmlns:p14="http://schemas.microsoft.com/office/powerpoint/2010/main" val="2009961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18</a:t>
            </a:fld>
            <a:endParaRPr lang="en-GB"/>
          </a:p>
        </p:txBody>
      </p:sp>
    </p:spTree>
    <p:extLst>
      <p:ext uri="{BB962C8B-B14F-4D97-AF65-F5344CB8AC3E}">
        <p14:creationId xmlns:p14="http://schemas.microsoft.com/office/powerpoint/2010/main" val="1351516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45</a:t>
            </a:fld>
            <a:endParaRPr lang="en-GB"/>
          </a:p>
        </p:txBody>
      </p:sp>
    </p:spTree>
    <p:extLst>
      <p:ext uri="{BB962C8B-B14F-4D97-AF65-F5344CB8AC3E}">
        <p14:creationId xmlns:p14="http://schemas.microsoft.com/office/powerpoint/2010/main" val="2208552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48</a:t>
            </a:fld>
            <a:endParaRPr lang="en-GB"/>
          </a:p>
        </p:txBody>
      </p:sp>
    </p:spTree>
    <p:extLst>
      <p:ext uri="{BB962C8B-B14F-4D97-AF65-F5344CB8AC3E}">
        <p14:creationId xmlns:p14="http://schemas.microsoft.com/office/powerpoint/2010/main" val="615904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51</a:t>
            </a:fld>
            <a:endParaRPr lang="en-GB"/>
          </a:p>
        </p:txBody>
      </p:sp>
    </p:spTree>
    <p:extLst>
      <p:ext uri="{BB962C8B-B14F-4D97-AF65-F5344CB8AC3E}">
        <p14:creationId xmlns:p14="http://schemas.microsoft.com/office/powerpoint/2010/main" val="957603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52</a:t>
            </a:fld>
            <a:endParaRPr lang="en-GB"/>
          </a:p>
        </p:txBody>
      </p:sp>
    </p:spTree>
    <p:extLst>
      <p:ext uri="{BB962C8B-B14F-4D97-AF65-F5344CB8AC3E}">
        <p14:creationId xmlns:p14="http://schemas.microsoft.com/office/powerpoint/2010/main" val="919959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55</a:t>
            </a:fld>
            <a:endParaRPr lang="en-GB"/>
          </a:p>
        </p:txBody>
      </p:sp>
    </p:spTree>
    <p:extLst>
      <p:ext uri="{BB962C8B-B14F-4D97-AF65-F5344CB8AC3E}">
        <p14:creationId xmlns:p14="http://schemas.microsoft.com/office/powerpoint/2010/main" val="1209995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24</a:t>
            </a:fld>
            <a:endParaRPr lang="en-GB"/>
          </a:p>
        </p:txBody>
      </p:sp>
    </p:spTree>
    <p:extLst>
      <p:ext uri="{BB962C8B-B14F-4D97-AF65-F5344CB8AC3E}">
        <p14:creationId xmlns:p14="http://schemas.microsoft.com/office/powerpoint/2010/main" val="3473098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28</a:t>
            </a:fld>
            <a:endParaRPr lang="en-GB"/>
          </a:p>
        </p:txBody>
      </p:sp>
    </p:spTree>
    <p:extLst>
      <p:ext uri="{BB962C8B-B14F-4D97-AF65-F5344CB8AC3E}">
        <p14:creationId xmlns:p14="http://schemas.microsoft.com/office/powerpoint/2010/main" val="2163273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31</a:t>
            </a:fld>
            <a:endParaRPr lang="en-GB"/>
          </a:p>
        </p:txBody>
      </p:sp>
    </p:spTree>
    <p:extLst>
      <p:ext uri="{BB962C8B-B14F-4D97-AF65-F5344CB8AC3E}">
        <p14:creationId xmlns:p14="http://schemas.microsoft.com/office/powerpoint/2010/main" val="2052542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32</a:t>
            </a:fld>
            <a:endParaRPr lang="en-GB"/>
          </a:p>
        </p:txBody>
      </p:sp>
    </p:spTree>
    <p:extLst>
      <p:ext uri="{BB962C8B-B14F-4D97-AF65-F5344CB8AC3E}">
        <p14:creationId xmlns:p14="http://schemas.microsoft.com/office/powerpoint/2010/main" val="2669791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35</a:t>
            </a:fld>
            <a:endParaRPr lang="en-GB"/>
          </a:p>
        </p:txBody>
      </p:sp>
    </p:spTree>
    <p:extLst>
      <p:ext uri="{BB962C8B-B14F-4D97-AF65-F5344CB8AC3E}">
        <p14:creationId xmlns:p14="http://schemas.microsoft.com/office/powerpoint/2010/main" val="3499431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38</a:t>
            </a:fld>
            <a:endParaRPr lang="en-GB"/>
          </a:p>
        </p:txBody>
      </p:sp>
    </p:spTree>
    <p:extLst>
      <p:ext uri="{BB962C8B-B14F-4D97-AF65-F5344CB8AC3E}">
        <p14:creationId xmlns:p14="http://schemas.microsoft.com/office/powerpoint/2010/main" val="2702283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41</a:t>
            </a:fld>
            <a:endParaRPr lang="en-GB"/>
          </a:p>
        </p:txBody>
      </p:sp>
    </p:spTree>
    <p:extLst>
      <p:ext uri="{BB962C8B-B14F-4D97-AF65-F5344CB8AC3E}">
        <p14:creationId xmlns:p14="http://schemas.microsoft.com/office/powerpoint/2010/main" val="274017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72B6A4-5BEC-4E21-B872-4A3C819EDE90}" type="slidenum">
              <a:rPr lang="en-GB" smtClean="0"/>
              <a:t>44</a:t>
            </a:fld>
            <a:endParaRPr lang="en-GB"/>
          </a:p>
        </p:txBody>
      </p:sp>
    </p:spTree>
    <p:extLst>
      <p:ext uri="{BB962C8B-B14F-4D97-AF65-F5344CB8AC3E}">
        <p14:creationId xmlns:p14="http://schemas.microsoft.com/office/powerpoint/2010/main" val="1583581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430390" y="1082611"/>
            <a:ext cx="5413375" cy="3717290"/>
          </a:xfrm>
          <a:prstGeom prst="rect">
            <a:avLst/>
          </a:prstGeom>
        </p:spPr>
        <p:txBody>
          <a:bodyPr wrap="square" lIns="0" tIns="0" rIns="0" bIns="0">
            <a:spAutoFit/>
          </a:bodyPr>
          <a:lstStyle>
            <a:lvl1pPr>
              <a:defRPr sz="1100" b="0" i="0">
                <a:solidFill>
                  <a:srgbClr val="0C6C82"/>
                </a:solidFill>
                <a:latin typeface="Segoe UI"/>
                <a:cs typeface="Segoe UI"/>
              </a:defRPr>
            </a:lvl1pPr>
          </a:lstStyle>
          <a:p>
            <a:endParaRPr/>
          </a:p>
        </p:txBody>
      </p:sp>
      <p:sp>
        <p:nvSpPr>
          <p:cNvPr id="5" name="Holder 5"/>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600825"/>
            <a:ext cx="1628775" cy="257175"/>
          </a:xfrm>
          <a:custGeom>
            <a:avLst/>
            <a:gdLst/>
            <a:ahLst/>
            <a:cxnLst/>
            <a:rect l="l" t="t" r="r" b="b"/>
            <a:pathLst>
              <a:path w="1628775" h="257175">
                <a:moveTo>
                  <a:pt x="0" y="257175"/>
                </a:moveTo>
                <a:lnTo>
                  <a:pt x="1628775" y="257175"/>
                </a:lnTo>
                <a:lnTo>
                  <a:pt x="1628775" y="0"/>
                </a:lnTo>
                <a:lnTo>
                  <a:pt x="0" y="0"/>
                </a:lnTo>
                <a:lnTo>
                  <a:pt x="0" y="257175"/>
                </a:lnTo>
                <a:close/>
              </a:path>
            </a:pathLst>
          </a:custGeom>
          <a:solidFill>
            <a:srgbClr val="23C6EB"/>
          </a:solidFill>
        </p:spPr>
        <p:txBody>
          <a:bodyPr wrap="square" lIns="0" tIns="0" rIns="0" bIns="0" rtlCol="0"/>
          <a:lstStyle/>
          <a:p>
            <a:endParaRPr/>
          </a:p>
        </p:txBody>
      </p:sp>
      <p:sp>
        <p:nvSpPr>
          <p:cNvPr id="17" name="bg object 17"/>
          <p:cNvSpPr/>
          <p:nvPr/>
        </p:nvSpPr>
        <p:spPr>
          <a:xfrm>
            <a:off x="2533650" y="6600825"/>
            <a:ext cx="9658350" cy="257175"/>
          </a:xfrm>
          <a:custGeom>
            <a:avLst/>
            <a:gdLst/>
            <a:ahLst/>
            <a:cxnLst/>
            <a:rect l="l" t="t" r="r" b="b"/>
            <a:pathLst>
              <a:path w="9658350" h="257175">
                <a:moveTo>
                  <a:pt x="0" y="257175"/>
                </a:moveTo>
                <a:lnTo>
                  <a:pt x="9658350" y="257175"/>
                </a:lnTo>
                <a:lnTo>
                  <a:pt x="9658350" y="0"/>
                </a:lnTo>
                <a:lnTo>
                  <a:pt x="0" y="0"/>
                </a:lnTo>
                <a:lnTo>
                  <a:pt x="0" y="257175"/>
                </a:lnTo>
                <a:close/>
              </a:path>
            </a:pathLst>
          </a:custGeom>
          <a:solidFill>
            <a:srgbClr val="23C6EB"/>
          </a:solidFill>
        </p:spPr>
        <p:txBody>
          <a:bodyPr wrap="square" lIns="0" tIns="0" rIns="0" bIns="0" rtlCol="0"/>
          <a:lstStyle/>
          <a:p>
            <a:endParaRPr/>
          </a:p>
        </p:txBody>
      </p:sp>
      <p:sp>
        <p:nvSpPr>
          <p:cNvPr id="2" name="Holder 2"/>
          <p:cNvSpPr>
            <a:spLocks noGrp="1"/>
          </p:cNvSpPr>
          <p:nvPr>
            <p:ph type="title"/>
          </p:nvPr>
        </p:nvSpPr>
        <p:spPr>
          <a:xfrm>
            <a:off x="3348990" y="269938"/>
            <a:ext cx="5733415" cy="758190"/>
          </a:xfrm>
          <a:prstGeom prst="rect">
            <a:avLst/>
          </a:prstGeom>
        </p:spPr>
        <p:txBody>
          <a:bodyPr wrap="square" lIns="0" tIns="0" rIns="0" bIns="0">
            <a:spAutoFit/>
          </a:bodyPr>
          <a:lstStyle>
            <a:lvl1pPr>
              <a:defRPr sz="4800" b="1" i="0">
                <a:solidFill>
                  <a:schemeClr val="tx1"/>
                </a:solidFill>
                <a:latin typeface="Arial"/>
                <a:cs typeface="Arial"/>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711070" y="6499214"/>
            <a:ext cx="685164" cy="330200"/>
          </a:xfrm>
          <a:prstGeom prst="rect">
            <a:avLst/>
          </a:prstGeom>
        </p:spPr>
        <p:txBody>
          <a:bodyPr wrap="square" lIns="0" tIns="0" rIns="0" bIns="0">
            <a:spAutoFit/>
          </a:bodyPr>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9/5/2024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latin typeface="Twinkl Cursive Unlooped" panose="02000000000000000000" pitchFamily="2" charset="0"/>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latin typeface="Twinkl Cursive Unlooped" panose="02000000000000000000" pitchFamily="2" charset="0"/>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pic>
        <p:nvPicPr>
          <p:cNvPr id="7" name="object 7"/>
          <p:cNvPicPr/>
          <p:nvPr/>
        </p:nvPicPr>
        <p:blipFill>
          <a:blip r:embed="rId4" cstate="print"/>
          <a:stretch>
            <a:fillRect/>
          </a:stretch>
        </p:blipFill>
        <p:spPr>
          <a:xfrm>
            <a:off x="4419600" y="5314950"/>
            <a:ext cx="7772400" cy="361950"/>
          </a:xfrm>
          <a:prstGeom prst="rect">
            <a:avLst/>
          </a:prstGeom>
        </p:spPr>
      </p:pic>
      <p:grpSp>
        <p:nvGrpSpPr>
          <p:cNvPr id="30" name="object 30"/>
          <p:cNvGrpSpPr/>
          <p:nvPr/>
        </p:nvGrpSpPr>
        <p:grpSpPr>
          <a:xfrm>
            <a:off x="316229" y="773430"/>
            <a:ext cx="1110615" cy="1120140"/>
            <a:chOff x="316229" y="773430"/>
            <a:chExt cx="1110615" cy="1120140"/>
          </a:xfrm>
        </p:grpSpPr>
        <p:sp>
          <p:nvSpPr>
            <p:cNvPr id="31" name="object 31"/>
            <p:cNvSpPr/>
            <p:nvPr/>
          </p:nvSpPr>
          <p:spPr>
            <a:xfrm>
              <a:off x="352424" y="809625"/>
              <a:ext cx="1038225" cy="1047750"/>
            </a:xfrm>
            <a:custGeom>
              <a:avLst/>
              <a:gdLst/>
              <a:ahLst/>
              <a:cxnLst/>
              <a:rect l="l" t="t" r="r" b="b"/>
              <a:pathLst>
                <a:path w="1038225" h="1047750">
                  <a:moveTo>
                    <a:pt x="519112" y="0"/>
                  </a:moveTo>
                  <a:lnTo>
                    <a:pt x="471861" y="2141"/>
                  </a:lnTo>
                  <a:lnTo>
                    <a:pt x="425800" y="8441"/>
                  </a:lnTo>
                  <a:lnTo>
                    <a:pt x="381110" y="18714"/>
                  </a:lnTo>
                  <a:lnTo>
                    <a:pt x="337975" y="32777"/>
                  </a:lnTo>
                  <a:lnTo>
                    <a:pt x="296579" y="50443"/>
                  </a:lnTo>
                  <a:lnTo>
                    <a:pt x="257104" y="71529"/>
                  </a:lnTo>
                  <a:lnTo>
                    <a:pt x="219734" y="95848"/>
                  </a:lnTo>
                  <a:lnTo>
                    <a:pt x="184653" y="123216"/>
                  </a:lnTo>
                  <a:lnTo>
                    <a:pt x="152042" y="153447"/>
                  </a:lnTo>
                  <a:lnTo>
                    <a:pt x="122087" y="186358"/>
                  </a:lnTo>
                  <a:lnTo>
                    <a:pt x="94969" y="221762"/>
                  </a:lnTo>
                  <a:lnTo>
                    <a:pt x="70873" y="259475"/>
                  </a:lnTo>
                  <a:lnTo>
                    <a:pt x="49980" y="299311"/>
                  </a:lnTo>
                  <a:lnTo>
                    <a:pt x="32476" y="341086"/>
                  </a:lnTo>
                  <a:lnTo>
                    <a:pt x="18542" y="384615"/>
                  </a:lnTo>
                  <a:lnTo>
                    <a:pt x="8363" y="429713"/>
                  </a:lnTo>
                  <a:lnTo>
                    <a:pt x="2121" y="476194"/>
                  </a:lnTo>
                  <a:lnTo>
                    <a:pt x="0" y="523875"/>
                  </a:lnTo>
                  <a:lnTo>
                    <a:pt x="2121" y="571555"/>
                  </a:lnTo>
                  <a:lnTo>
                    <a:pt x="8363" y="618036"/>
                  </a:lnTo>
                  <a:lnTo>
                    <a:pt x="18542" y="663134"/>
                  </a:lnTo>
                  <a:lnTo>
                    <a:pt x="32476" y="706663"/>
                  </a:lnTo>
                  <a:lnTo>
                    <a:pt x="49980" y="748438"/>
                  </a:lnTo>
                  <a:lnTo>
                    <a:pt x="70873" y="788274"/>
                  </a:lnTo>
                  <a:lnTo>
                    <a:pt x="94969" y="825987"/>
                  </a:lnTo>
                  <a:lnTo>
                    <a:pt x="122087" y="861391"/>
                  </a:lnTo>
                  <a:lnTo>
                    <a:pt x="152042" y="894302"/>
                  </a:lnTo>
                  <a:lnTo>
                    <a:pt x="184653" y="924533"/>
                  </a:lnTo>
                  <a:lnTo>
                    <a:pt x="219734" y="951901"/>
                  </a:lnTo>
                  <a:lnTo>
                    <a:pt x="257104" y="976220"/>
                  </a:lnTo>
                  <a:lnTo>
                    <a:pt x="296579" y="997306"/>
                  </a:lnTo>
                  <a:lnTo>
                    <a:pt x="337975" y="1014972"/>
                  </a:lnTo>
                  <a:lnTo>
                    <a:pt x="381110" y="1029035"/>
                  </a:lnTo>
                  <a:lnTo>
                    <a:pt x="425800" y="1039308"/>
                  </a:lnTo>
                  <a:lnTo>
                    <a:pt x="471861" y="1045608"/>
                  </a:lnTo>
                  <a:lnTo>
                    <a:pt x="519112" y="1047750"/>
                  </a:lnTo>
                  <a:lnTo>
                    <a:pt x="566363" y="1045608"/>
                  </a:lnTo>
                  <a:lnTo>
                    <a:pt x="612424" y="1039308"/>
                  </a:lnTo>
                  <a:lnTo>
                    <a:pt x="657114" y="1029035"/>
                  </a:lnTo>
                  <a:lnTo>
                    <a:pt x="700249" y="1014972"/>
                  </a:lnTo>
                  <a:lnTo>
                    <a:pt x="741645" y="997306"/>
                  </a:lnTo>
                  <a:lnTo>
                    <a:pt x="781120" y="976220"/>
                  </a:lnTo>
                  <a:lnTo>
                    <a:pt x="818490" y="951901"/>
                  </a:lnTo>
                  <a:lnTo>
                    <a:pt x="853571" y="924533"/>
                  </a:lnTo>
                  <a:lnTo>
                    <a:pt x="886182" y="894302"/>
                  </a:lnTo>
                  <a:lnTo>
                    <a:pt x="916137" y="861391"/>
                  </a:lnTo>
                  <a:lnTo>
                    <a:pt x="943255" y="825987"/>
                  </a:lnTo>
                  <a:lnTo>
                    <a:pt x="967351" y="788274"/>
                  </a:lnTo>
                  <a:lnTo>
                    <a:pt x="988244" y="748438"/>
                  </a:lnTo>
                  <a:lnTo>
                    <a:pt x="1005748" y="706663"/>
                  </a:lnTo>
                  <a:lnTo>
                    <a:pt x="1019682" y="663134"/>
                  </a:lnTo>
                  <a:lnTo>
                    <a:pt x="1029861" y="618036"/>
                  </a:lnTo>
                  <a:lnTo>
                    <a:pt x="1036103" y="571555"/>
                  </a:lnTo>
                  <a:lnTo>
                    <a:pt x="1038225" y="523875"/>
                  </a:lnTo>
                  <a:lnTo>
                    <a:pt x="1036103" y="476194"/>
                  </a:lnTo>
                  <a:lnTo>
                    <a:pt x="1029861" y="429713"/>
                  </a:lnTo>
                  <a:lnTo>
                    <a:pt x="1019682" y="384615"/>
                  </a:lnTo>
                  <a:lnTo>
                    <a:pt x="1005748" y="341086"/>
                  </a:lnTo>
                  <a:lnTo>
                    <a:pt x="988244" y="299311"/>
                  </a:lnTo>
                  <a:lnTo>
                    <a:pt x="967351" y="259475"/>
                  </a:lnTo>
                  <a:lnTo>
                    <a:pt x="943255" y="221762"/>
                  </a:lnTo>
                  <a:lnTo>
                    <a:pt x="916137" y="186358"/>
                  </a:lnTo>
                  <a:lnTo>
                    <a:pt x="886182" y="153447"/>
                  </a:lnTo>
                  <a:lnTo>
                    <a:pt x="853571" y="123216"/>
                  </a:lnTo>
                  <a:lnTo>
                    <a:pt x="818490" y="95848"/>
                  </a:lnTo>
                  <a:lnTo>
                    <a:pt x="781120" y="71529"/>
                  </a:lnTo>
                  <a:lnTo>
                    <a:pt x="741645" y="50443"/>
                  </a:lnTo>
                  <a:lnTo>
                    <a:pt x="700249" y="32777"/>
                  </a:lnTo>
                  <a:lnTo>
                    <a:pt x="657114" y="18714"/>
                  </a:lnTo>
                  <a:lnTo>
                    <a:pt x="612424" y="8441"/>
                  </a:lnTo>
                  <a:lnTo>
                    <a:pt x="566363" y="2141"/>
                  </a:lnTo>
                  <a:lnTo>
                    <a:pt x="519112" y="0"/>
                  </a:lnTo>
                  <a:close/>
                </a:path>
              </a:pathLst>
            </a:custGeom>
            <a:solidFill>
              <a:srgbClr val="F39D20"/>
            </a:solidFill>
          </p:spPr>
          <p:txBody>
            <a:bodyPr wrap="square" lIns="0" tIns="0" rIns="0" bIns="0" rtlCol="0"/>
            <a:lstStyle/>
            <a:p>
              <a:endParaRPr>
                <a:latin typeface="Twinkl Cursive Unlooped" panose="02000000000000000000" pitchFamily="2" charset="0"/>
              </a:endParaRPr>
            </a:p>
          </p:txBody>
        </p:sp>
        <p:sp>
          <p:nvSpPr>
            <p:cNvPr id="32" name="object 32"/>
            <p:cNvSpPr/>
            <p:nvPr/>
          </p:nvSpPr>
          <p:spPr>
            <a:xfrm>
              <a:off x="352424" y="809625"/>
              <a:ext cx="1038225" cy="1047750"/>
            </a:xfrm>
            <a:custGeom>
              <a:avLst/>
              <a:gdLst/>
              <a:ahLst/>
              <a:cxnLst/>
              <a:rect l="l" t="t" r="r" b="b"/>
              <a:pathLst>
                <a:path w="1038225" h="1047750">
                  <a:moveTo>
                    <a:pt x="0" y="523875"/>
                  </a:moveTo>
                  <a:lnTo>
                    <a:pt x="2121" y="476194"/>
                  </a:lnTo>
                  <a:lnTo>
                    <a:pt x="8363" y="429713"/>
                  </a:lnTo>
                  <a:lnTo>
                    <a:pt x="18542" y="384615"/>
                  </a:lnTo>
                  <a:lnTo>
                    <a:pt x="32476" y="341086"/>
                  </a:lnTo>
                  <a:lnTo>
                    <a:pt x="49980" y="299311"/>
                  </a:lnTo>
                  <a:lnTo>
                    <a:pt x="70873" y="259475"/>
                  </a:lnTo>
                  <a:lnTo>
                    <a:pt x="94969" y="221762"/>
                  </a:lnTo>
                  <a:lnTo>
                    <a:pt x="122087" y="186358"/>
                  </a:lnTo>
                  <a:lnTo>
                    <a:pt x="152042" y="153447"/>
                  </a:lnTo>
                  <a:lnTo>
                    <a:pt x="184653" y="123216"/>
                  </a:lnTo>
                  <a:lnTo>
                    <a:pt x="219734" y="95848"/>
                  </a:lnTo>
                  <a:lnTo>
                    <a:pt x="257104" y="71529"/>
                  </a:lnTo>
                  <a:lnTo>
                    <a:pt x="296579" y="50443"/>
                  </a:lnTo>
                  <a:lnTo>
                    <a:pt x="337975" y="32777"/>
                  </a:lnTo>
                  <a:lnTo>
                    <a:pt x="381110" y="18714"/>
                  </a:lnTo>
                  <a:lnTo>
                    <a:pt x="425800" y="8441"/>
                  </a:lnTo>
                  <a:lnTo>
                    <a:pt x="471861" y="2141"/>
                  </a:lnTo>
                  <a:lnTo>
                    <a:pt x="519112" y="0"/>
                  </a:lnTo>
                  <a:lnTo>
                    <a:pt x="566363" y="2141"/>
                  </a:lnTo>
                  <a:lnTo>
                    <a:pt x="612424" y="8441"/>
                  </a:lnTo>
                  <a:lnTo>
                    <a:pt x="657114" y="18714"/>
                  </a:lnTo>
                  <a:lnTo>
                    <a:pt x="700249" y="32777"/>
                  </a:lnTo>
                  <a:lnTo>
                    <a:pt x="741645" y="50443"/>
                  </a:lnTo>
                  <a:lnTo>
                    <a:pt x="781120" y="71529"/>
                  </a:lnTo>
                  <a:lnTo>
                    <a:pt x="818490" y="95848"/>
                  </a:lnTo>
                  <a:lnTo>
                    <a:pt x="853571" y="123216"/>
                  </a:lnTo>
                  <a:lnTo>
                    <a:pt x="886182" y="153447"/>
                  </a:lnTo>
                  <a:lnTo>
                    <a:pt x="916137" y="186358"/>
                  </a:lnTo>
                  <a:lnTo>
                    <a:pt x="943255" y="221762"/>
                  </a:lnTo>
                  <a:lnTo>
                    <a:pt x="967351" y="259475"/>
                  </a:lnTo>
                  <a:lnTo>
                    <a:pt x="988244" y="299311"/>
                  </a:lnTo>
                  <a:lnTo>
                    <a:pt x="1005748" y="341086"/>
                  </a:lnTo>
                  <a:lnTo>
                    <a:pt x="1019682" y="384615"/>
                  </a:lnTo>
                  <a:lnTo>
                    <a:pt x="1029861" y="429713"/>
                  </a:lnTo>
                  <a:lnTo>
                    <a:pt x="1036103" y="476194"/>
                  </a:lnTo>
                  <a:lnTo>
                    <a:pt x="1038225" y="523875"/>
                  </a:lnTo>
                  <a:lnTo>
                    <a:pt x="1036103" y="571555"/>
                  </a:lnTo>
                  <a:lnTo>
                    <a:pt x="1029861" y="618036"/>
                  </a:lnTo>
                  <a:lnTo>
                    <a:pt x="1019682" y="663134"/>
                  </a:lnTo>
                  <a:lnTo>
                    <a:pt x="1005748" y="706663"/>
                  </a:lnTo>
                  <a:lnTo>
                    <a:pt x="988244" y="748438"/>
                  </a:lnTo>
                  <a:lnTo>
                    <a:pt x="967351" y="788274"/>
                  </a:lnTo>
                  <a:lnTo>
                    <a:pt x="943255" y="825987"/>
                  </a:lnTo>
                  <a:lnTo>
                    <a:pt x="916137" y="861391"/>
                  </a:lnTo>
                  <a:lnTo>
                    <a:pt x="886182" y="894302"/>
                  </a:lnTo>
                  <a:lnTo>
                    <a:pt x="853571" y="924533"/>
                  </a:lnTo>
                  <a:lnTo>
                    <a:pt x="818490" y="951901"/>
                  </a:lnTo>
                  <a:lnTo>
                    <a:pt x="781120" y="976220"/>
                  </a:lnTo>
                  <a:lnTo>
                    <a:pt x="741645" y="997306"/>
                  </a:lnTo>
                  <a:lnTo>
                    <a:pt x="700249" y="1014972"/>
                  </a:lnTo>
                  <a:lnTo>
                    <a:pt x="657114" y="1029035"/>
                  </a:lnTo>
                  <a:lnTo>
                    <a:pt x="612424" y="1039308"/>
                  </a:lnTo>
                  <a:lnTo>
                    <a:pt x="566363" y="1045608"/>
                  </a:lnTo>
                  <a:lnTo>
                    <a:pt x="519112" y="1047750"/>
                  </a:lnTo>
                  <a:lnTo>
                    <a:pt x="471861" y="1045608"/>
                  </a:lnTo>
                  <a:lnTo>
                    <a:pt x="425800" y="1039308"/>
                  </a:lnTo>
                  <a:lnTo>
                    <a:pt x="381110" y="1029035"/>
                  </a:lnTo>
                  <a:lnTo>
                    <a:pt x="337975" y="1014972"/>
                  </a:lnTo>
                  <a:lnTo>
                    <a:pt x="296579" y="997306"/>
                  </a:lnTo>
                  <a:lnTo>
                    <a:pt x="257104" y="976220"/>
                  </a:lnTo>
                  <a:lnTo>
                    <a:pt x="219734" y="951901"/>
                  </a:lnTo>
                  <a:lnTo>
                    <a:pt x="184653" y="924533"/>
                  </a:lnTo>
                  <a:lnTo>
                    <a:pt x="152042" y="894302"/>
                  </a:lnTo>
                  <a:lnTo>
                    <a:pt x="122087" y="861391"/>
                  </a:lnTo>
                  <a:lnTo>
                    <a:pt x="94969" y="825987"/>
                  </a:lnTo>
                  <a:lnTo>
                    <a:pt x="70873" y="788274"/>
                  </a:lnTo>
                  <a:lnTo>
                    <a:pt x="49980" y="748438"/>
                  </a:lnTo>
                  <a:lnTo>
                    <a:pt x="32476" y="706663"/>
                  </a:lnTo>
                  <a:lnTo>
                    <a:pt x="18542" y="663134"/>
                  </a:lnTo>
                  <a:lnTo>
                    <a:pt x="8363" y="618036"/>
                  </a:lnTo>
                  <a:lnTo>
                    <a:pt x="2121" y="571555"/>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33" name="object 33"/>
          <p:cNvSpPr txBox="1"/>
          <p:nvPr/>
        </p:nvSpPr>
        <p:spPr>
          <a:xfrm>
            <a:off x="546417" y="1134110"/>
            <a:ext cx="643255" cy="358140"/>
          </a:xfrm>
          <a:prstGeom prst="rect">
            <a:avLst/>
          </a:prstGeom>
        </p:spPr>
        <p:txBody>
          <a:bodyPr vert="horz" wrap="square" lIns="0" tIns="16510" rIns="0" bIns="0" rtlCol="0">
            <a:spAutoFit/>
          </a:bodyPr>
          <a:lstStyle/>
          <a:p>
            <a:pPr marL="12700">
              <a:lnSpc>
                <a:spcPct val="100000"/>
              </a:lnSpc>
              <a:spcBef>
                <a:spcPts val="130"/>
              </a:spcBef>
            </a:pPr>
            <a:r>
              <a:rPr sz="2150" b="1" spc="-165" dirty="0">
                <a:solidFill>
                  <a:srgbClr val="454D54"/>
                </a:solidFill>
                <a:latin typeface="Twinkl Cursive Unlooped" panose="02000000000000000000" pitchFamily="2" charset="0"/>
                <a:cs typeface="Arial"/>
              </a:rPr>
              <a:t>E</a:t>
            </a:r>
            <a:r>
              <a:rPr sz="2150" b="1" spc="-315" dirty="0">
                <a:solidFill>
                  <a:srgbClr val="454D54"/>
                </a:solidFill>
                <a:latin typeface="Twinkl Cursive Unlooped" panose="02000000000000000000" pitchFamily="2" charset="0"/>
                <a:cs typeface="Arial"/>
              </a:rPr>
              <a:t>Y</a:t>
            </a:r>
            <a:r>
              <a:rPr sz="2150" b="1" spc="-120" dirty="0">
                <a:solidFill>
                  <a:srgbClr val="454D54"/>
                </a:solidFill>
                <a:latin typeface="Twinkl Cursive Unlooped" panose="02000000000000000000" pitchFamily="2" charset="0"/>
                <a:cs typeface="Arial"/>
              </a:rPr>
              <a:t>F</a:t>
            </a:r>
            <a:r>
              <a:rPr sz="2150" b="1" spc="-170" dirty="0">
                <a:solidFill>
                  <a:srgbClr val="454D54"/>
                </a:solidFill>
                <a:latin typeface="Twinkl Cursive Unlooped" panose="02000000000000000000" pitchFamily="2" charset="0"/>
                <a:cs typeface="Arial"/>
              </a:rPr>
              <a:t>S</a:t>
            </a:r>
            <a:endParaRPr sz="2150">
              <a:latin typeface="Twinkl Cursive Unlooped" panose="02000000000000000000" pitchFamily="2" charset="0"/>
              <a:cs typeface="Arial"/>
            </a:endParaRPr>
          </a:p>
        </p:txBody>
      </p:sp>
      <p:sp>
        <p:nvSpPr>
          <p:cNvPr id="34" name="object 34"/>
          <p:cNvSpPr txBox="1"/>
          <p:nvPr/>
        </p:nvSpPr>
        <p:spPr>
          <a:xfrm>
            <a:off x="3021964" y="306323"/>
            <a:ext cx="44450" cy="116057"/>
          </a:xfrm>
          <a:prstGeom prst="rect">
            <a:avLst/>
          </a:prstGeom>
        </p:spPr>
        <p:txBody>
          <a:bodyPr vert="horz" wrap="square" lIns="0" tIns="15875" rIns="0" bIns="0" rtlCol="0">
            <a:spAutoFit/>
          </a:bodyPr>
          <a:lstStyle/>
          <a:p>
            <a:pPr marL="12700">
              <a:lnSpc>
                <a:spcPct val="100000"/>
              </a:lnSpc>
              <a:spcBef>
                <a:spcPts val="125"/>
              </a:spcBef>
            </a:pPr>
            <a:r>
              <a:rPr sz="650" i="1" spc="5" dirty="0">
                <a:solidFill>
                  <a:srgbClr val="454D54"/>
                </a:solidFill>
                <a:latin typeface="Twinkl Cursive Unlooped" panose="02000000000000000000" pitchFamily="2" charset="0"/>
                <a:cs typeface="Segoe UI"/>
              </a:rPr>
              <a:t>;</a:t>
            </a:r>
            <a:endParaRPr sz="650">
              <a:latin typeface="Twinkl Cursive Unlooped" panose="02000000000000000000" pitchFamily="2" charset="0"/>
              <a:cs typeface="Segoe UI"/>
            </a:endParaRPr>
          </a:p>
        </p:txBody>
      </p:sp>
      <p:sp>
        <p:nvSpPr>
          <p:cNvPr id="35" name="object 35"/>
          <p:cNvSpPr txBox="1"/>
          <p:nvPr/>
        </p:nvSpPr>
        <p:spPr>
          <a:xfrm>
            <a:off x="2745104" y="401637"/>
            <a:ext cx="441325" cy="243656"/>
          </a:xfrm>
          <a:prstGeom prst="rect">
            <a:avLst/>
          </a:prstGeom>
        </p:spPr>
        <p:txBody>
          <a:bodyPr vert="horz" wrap="square" lIns="0" tIns="12700" rIns="0" bIns="0" rtlCol="0">
            <a:spAutoFit/>
          </a:bodyPr>
          <a:lstStyle/>
          <a:p>
            <a:pPr marL="12700">
              <a:lnSpc>
                <a:spcPct val="100000"/>
              </a:lnSpc>
              <a:spcBef>
                <a:spcPts val="100"/>
              </a:spcBef>
            </a:pPr>
            <a:r>
              <a:rPr sz="2250" b="1" spc="-270" baseline="1851" dirty="0">
                <a:solidFill>
                  <a:srgbClr val="B9C72E"/>
                </a:solidFill>
                <a:latin typeface="Twinkl Cursive Unlooped" panose="02000000000000000000" pitchFamily="2" charset="0"/>
                <a:cs typeface="Arial"/>
              </a:rPr>
              <a:t>E</a:t>
            </a:r>
            <a:r>
              <a:rPr sz="2250" b="1" spc="-382" baseline="1851" dirty="0">
                <a:solidFill>
                  <a:srgbClr val="B9C72E"/>
                </a:solidFill>
                <a:latin typeface="Twinkl Cursive Unlooped" panose="02000000000000000000" pitchFamily="2" charset="0"/>
                <a:cs typeface="Arial"/>
              </a:rPr>
              <a:t>Y</a:t>
            </a:r>
            <a:r>
              <a:rPr sz="2250" b="1" spc="-585" baseline="1851" dirty="0">
                <a:solidFill>
                  <a:srgbClr val="B9C72E"/>
                </a:solidFill>
                <a:latin typeface="Twinkl Cursive Unlooped" panose="02000000000000000000" pitchFamily="2" charset="0"/>
                <a:cs typeface="Arial"/>
              </a:rPr>
              <a:t>F</a:t>
            </a:r>
            <a:r>
              <a:rPr sz="650" i="1" spc="5" dirty="0">
                <a:solidFill>
                  <a:srgbClr val="454D54"/>
                </a:solidFill>
                <a:latin typeface="Twinkl Cursive Unlooped" panose="02000000000000000000" pitchFamily="2" charset="0"/>
                <a:cs typeface="Segoe UI"/>
              </a:rPr>
              <a:t>·</a:t>
            </a:r>
            <a:r>
              <a:rPr sz="650" i="1" spc="-35" dirty="0">
                <a:solidFill>
                  <a:srgbClr val="454D54"/>
                </a:solidFill>
                <a:latin typeface="Twinkl Cursive Unlooped" panose="02000000000000000000" pitchFamily="2" charset="0"/>
                <a:cs typeface="Segoe UI"/>
              </a:rPr>
              <a:t> </a:t>
            </a:r>
            <a:r>
              <a:rPr sz="2250" b="1" spc="-195" baseline="1851" dirty="0">
                <a:solidFill>
                  <a:srgbClr val="B9C72E"/>
                </a:solidFill>
                <a:latin typeface="Twinkl Cursive Unlooped" panose="02000000000000000000" pitchFamily="2" charset="0"/>
                <a:cs typeface="Arial"/>
              </a:rPr>
              <a:t>S</a:t>
            </a:r>
            <a:endParaRPr sz="2250" baseline="1851">
              <a:latin typeface="Twinkl Cursive Unlooped" panose="02000000000000000000" pitchFamily="2" charset="0"/>
              <a:cs typeface="Arial"/>
            </a:endParaRPr>
          </a:p>
        </p:txBody>
      </p:sp>
      <p:grpSp>
        <p:nvGrpSpPr>
          <p:cNvPr id="36" name="object 36"/>
          <p:cNvGrpSpPr/>
          <p:nvPr/>
        </p:nvGrpSpPr>
        <p:grpSpPr>
          <a:xfrm>
            <a:off x="5872406" y="811059"/>
            <a:ext cx="1186815" cy="1167765"/>
            <a:chOff x="5764529" y="811530"/>
            <a:chExt cx="1186815" cy="1167765"/>
          </a:xfrm>
        </p:grpSpPr>
        <p:sp>
          <p:nvSpPr>
            <p:cNvPr id="37" name="object 37"/>
            <p:cNvSpPr/>
            <p:nvPr/>
          </p:nvSpPr>
          <p:spPr>
            <a:xfrm>
              <a:off x="5800724" y="847725"/>
              <a:ext cx="1114425" cy="1095375"/>
            </a:xfrm>
            <a:custGeom>
              <a:avLst/>
              <a:gdLst/>
              <a:ahLst/>
              <a:cxnLst/>
              <a:rect l="l" t="t" r="r" b="b"/>
              <a:pathLst>
                <a:path w="1114425" h="1095375">
                  <a:moveTo>
                    <a:pt x="557276" y="0"/>
                  </a:moveTo>
                  <a:lnTo>
                    <a:pt x="509181" y="2010"/>
                  </a:lnTo>
                  <a:lnTo>
                    <a:pt x="462225" y="7932"/>
                  </a:lnTo>
                  <a:lnTo>
                    <a:pt x="416574" y="17601"/>
                  </a:lnTo>
                  <a:lnTo>
                    <a:pt x="372395" y="30852"/>
                  </a:lnTo>
                  <a:lnTo>
                    <a:pt x="329856" y="47521"/>
                  </a:lnTo>
                  <a:lnTo>
                    <a:pt x="289123" y="67444"/>
                  </a:lnTo>
                  <a:lnTo>
                    <a:pt x="250363" y="90455"/>
                  </a:lnTo>
                  <a:lnTo>
                    <a:pt x="213744" y="116390"/>
                  </a:lnTo>
                  <a:lnTo>
                    <a:pt x="179433" y="145085"/>
                  </a:lnTo>
                  <a:lnTo>
                    <a:pt x="147596" y="176376"/>
                  </a:lnTo>
                  <a:lnTo>
                    <a:pt x="118401" y="210097"/>
                  </a:lnTo>
                  <a:lnTo>
                    <a:pt x="92015" y="246084"/>
                  </a:lnTo>
                  <a:lnTo>
                    <a:pt x="68605" y="284172"/>
                  </a:lnTo>
                  <a:lnTo>
                    <a:pt x="48339" y="324198"/>
                  </a:lnTo>
                  <a:lnTo>
                    <a:pt x="31382" y="365996"/>
                  </a:lnTo>
                  <a:lnTo>
                    <a:pt x="17903" y="409402"/>
                  </a:lnTo>
                  <a:lnTo>
                    <a:pt x="8068" y="454252"/>
                  </a:lnTo>
                  <a:lnTo>
                    <a:pt x="2044" y="500381"/>
                  </a:lnTo>
                  <a:lnTo>
                    <a:pt x="0" y="547624"/>
                  </a:lnTo>
                  <a:lnTo>
                    <a:pt x="2044" y="594885"/>
                  </a:lnTo>
                  <a:lnTo>
                    <a:pt x="8068" y="641031"/>
                  </a:lnTo>
                  <a:lnTo>
                    <a:pt x="17903" y="685896"/>
                  </a:lnTo>
                  <a:lnTo>
                    <a:pt x="31382" y="729315"/>
                  </a:lnTo>
                  <a:lnTo>
                    <a:pt x="48339" y="771125"/>
                  </a:lnTo>
                  <a:lnTo>
                    <a:pt x="68605" y="811161"/>
                  </a:lnTo>
                  <a:lnTo>
                    <a:pt x="92015" y="849258"/>
                  </a:lnTo>
                  <a:lnTo>
                    <a:pt x="118401" y="885253"/>
                  </a:lnTo>
                  <a:lnTo>
                    <a:pt x="147596" y="918980"/>
                  </a:lnTo>
                  <a:lnTo>
                    <a:pt x="179433" y="950275"/>
                  </a:lnTo>
                  <a:lnTo>
                    <a:pt x="213744" y="978974"/>
                  </a:lnTo>
                  <a:lnTo>
                    <a:pt x="250363" y="1004913"/>
                  </a:lnTo>
                  <a:lnTo>
                    <a:pt x="289123" y="1027926"/>
                  </a:lnTo>
                  <a:lnTo>
                    <a:pt x="329856" y="1047850"/>
                  </a:lnTo>
                  <a:lnTo>
                    <a:pt x="372395" y="1064521"/>
                  </a:lnTo>
                  <a:lnTo>
                    <a:pt x="416574" y="1077773"/>
                  </a:lnTo>
                  <a:lnTo>
                    <a:pt x="462225" y="1087442"/>
                  </a:lnTo>
                  <a:lnTo>
                    <a:pt x="509181" y="1093364"/>
                  </a:lnTo>
                  <a:lnTo>
                    <a:pt x="557276" y="1095375"/>
                  </a:lnTo>
                  <a:lnTo>
                    <a:pt x="605351" y="1093364"/>
                  </a:lnTo>
                  <a:lnTo>
                    <a:pt x="652290" y="1087442"/>
                  </a:lnTo>
                  <a:lnTo>
                    <a:pt x="697926" y="1077773"/>
                  </a:lnTo>
                  <a:lnTo>
                    <a:pt x="742091" y="1064521"/>
                  </a:lnTo>
                  <a:lnTo>
                    <a:pt x="784619" y="1047850"/>
                  </a:lnTo>
                  <a:lnTo>
                    <a:pt x="825342" y="1027926"/>
                  </a:lnTo>
                  <a:lnTo>
                    <a:pt x="864093" y="1004913"/>
                  </a:lnTo>
                  <a:lnTo>
                    <a:pt x="900705" y="978974"/>
                  </a:lnTo>
                  <a:lnTo>
                    <a:pt x="935010" y="950275"/>
                  </a:lnTo>
                  <a:lnTo>
                    <a:pt x="966842" y="918980"/>
                  </a:lnTo>
                  <a:lnTo>
                    <a:pt x="996032" y="885253"/>
                  </a:lnTo>
                  <a:lnTo>
                    <a:pt x="1022415" y="849258"/>
                  </a:lnTo>
                  <a:lnTo>
                    <a:pt x="1045823" y="811161"/>
                  </a:lnTo>
                  <a:lnTo>
                    <a:pt x="1066088" y="771125"/>
                  </a:lnTo>
                  <a:lnTo>
                    <a:pt x="1083043" y="729315"/>
                  </a:lnTo>
                  <a:lnTo>
                    <a:pt x="1096522" y="685896"/>
                  </a:lnTo>
                  <a:lnTo>
                    <a:pt x="1106356" y="641031"/>
                  </a:lnTo>
                  <a:lnTo>
                    <a:pt x="1112380" y="594885"/>
                  </a:lnTo>
                  <a:lnTo>
                    <a:pt x="1114425" y="547624"/>
                  </a:lnTo>
                  <a:lnTo>
                    <a:pt x="1112380" y="500381"/>
                  </a:lnTo>
                  <a:lnTo>
                    <a:pt x="1106356" y="454252"/>
                  </a:lnTo>
                  <a:lnTo>
                    <a:pt x="1096522" y="409402"/>
                  </a:lnTo>
                  <a:lnTo>
                    <a:pt x="1083043" y="365996"/>
                  </a:lnTo>
                  <a:lnTo>
                    <a:pt x="1066088" y="324198"/>
                  </a:lnTo>
                  <a:lnTo>
                    <a:pt x="1045823" y="284172"/>
                  </a:lnTo>
                  <a:lnTo>
                    <a:pt x="1022415" y="246084"/>
                  </a:lnTo>
                  <a:lnTo>
                    <a:pt x="996032" y="210097"/>
                  </a:lnTo>
                  <a:lnTo>
                    <a:pt x="966842" y="176376"/>
                  </a:lnTo>
                  <a:lnTo>
                    <a:pt x="935010" y="145085"/>
                  </a:lnTo>
                  <a:lnTo>
                    <a:pt x="900705" y="116390"/>
                  </a:lnTo>
                  <a:lnTo>
                    <a:pt x="864093" y="90455"/>
                  </a:lnTo>
                  <a:lnTo>
                    <a:pt x="825342" y="67444"/>
                  </a:lnTo>
                  <a:lnTo>
                    <a:pt x="784619" y="47521"/>
                  </a:lnTo>
                  <a:lnTo>
                    <a:pt x="742091" y="30852"/>
                  </a:lnTo>
                  <a:lnTo>
                    <a:pt x="697926" y="17601"/>
                  </a:lnTo>
                  <a:lnTo>
                    <a:pt x="652290" y="7932"/>
                  </a:lnTo>
                  <a:lnTo>
                    <a:pt x="605351" y="2010"/>
                  </a:lnTo>
                  <a:lnTo>
                    <a:pt x="557276"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38" name="object 38"/>
            <p:cNvSpPr/>
            <p:nvPr/>
          </p:nvSpPr>
          <p:spPr>
            <a:xfrm>
              <a:off x="5800724" y="847725"/>
              <a:ext cx="1114425" cy="1095375"/>
            </a:xfrm>
            <a:custGeom>
              <a:avLst/>
              <a:gdLst/>
              <a:ahLst/>
              <a:cxnLst/>
              <a:rect l="l" t="t" r="r" b="b"/>
              <a:pathLst>
                <a:path w="1114425" h="1095375">
                  <a:moveTo>
                    <a:pt x="0" y="547624"/>
                  </a:moveTo>
                  <a:lnTo>
                    <a:pt x="2044" y="500381"/>
                  </a:lnTo>
                  <a:lnTo>
                    <a:pt x="8068" y="454252"/>
                  </a:lnTo>
                  <a:lnTo>
                    <a:pt x="17903" y="409402"/>
                  </a:lnTo>
                  <a:lnTo>
                    <a:pt x="31382" y="365996"/>
                  </a:lnTo>
                  <a:lnTo>
                    <a:pt x="48339" y="324198"/>
                  </a:lnTo>
                  <a:lnTo>
                    <a:pt x="68605" y="284172"/>
                  </a:lnTo>
                  <a:lnTo>
                    <a:pt x="92015" y="246084"/>
                  </a:lnTo>
                  <a:lnTo>
                    <a:pt x="118401" y="210097"/>
                  </a:lnTo>
                  <a:lnTo>
                    <a:pt x="147596" y="176376"/>
                  </a:lnTo>
                  <a:lnTo>
                    <a:pt x="179433" y="145085"/>
                  </a:lnTo>
                  <a:lnTo>
                    <a:pt x="213744" y="116390"/>
                  </a:lnTo>
                  <a:lnTo>
                    <a:pt x="250363" y="90455"/>
                  </a:lnTo>
                  <a:lnTo>
                    <a:pt x="289123" y="67444"/>
                  </a:lnTo>
                  <a:lnTo>
                    <a:pt x="329856" y="47521"/>
                  </a:lnTo>
                  <a:lnTo>
                    <a:pt x="372395" y="30852"/>
                  </a:lnTo>
                  <a:lnTo>
                    <a:pt x="416574" y="17601"/>
                  </a:lnTo>
                  <a:lnTo>
                    <a:pt x="462225" y="7932"/>
                  </a:lnTo>
                  <a:lnTo>
                    <a:pt x="509181" y="2010"/>
                  </a:lnTo>
                  <a:lnTo>
                    <a:pt x="557276" y="0"/>
                  </a:lnTo>
                  <a:lnTo>
                    <a:pt x="605351" y="2010"/>
                  </a:lnTo>
                  <a:lnTo>
                    <a:pt x="652290" y="7932"/>
                  </a:lnTo>
                  <a:lnTo>
                    <a:pt x="697926" y="17601"/>
                  </a:lnTo>
                  <a:lnTo>
                    <a:pt x="742091" y="30852"/>
                  </a:lnTo>
                  <a:lnTo>
                    <a:pt x="784619" y="47521"/>
                  </a:lnTo>
                  <a:lnTo>
                    <a:pt x="825342" y="67444"/>
                  </a:lnTo>
                  <a:lnTo>
                    <a:pt x="864093" y="90455"/>
                  </a:lnTo>
                  <a:lnTo>
                    <a:pt x="900705" y="116390"/>
                  </a:lnTo>
                  <a:lnTo>
                    <a:pt x="935010" y="145085"/>
                  </a:lnTo>
                  <a:lnTo>
                    <a:pt x="966842" y="176376"/>
                  </a:lnTo>
                  <a:lnTo>
                    <a:pt x="996032" y="210097"/>
                  </a:lnTo>
                  <a:lnTo>
                    <a:pt x="1022415" y="246084"/>
                  </a:lnTo>
                  <a:lnTo>
                    <a:pt x="1045823" y="284172"/>
                  </a:lnTo>
                  <a:lnTo>
                    <a:pt x="1066088" y="324198"/>
                  </a:lnTo>
                  <a:lnTo>
                    <a:pt x="1083043" y="365996"/>
                  </a:lnTo>
                  <a:lnTo>
                    <a:pt x="1096522" y="409402"/>
                  </a:lnTo>
                  <a:lnTo>
                    <a:pt x="1106356" y="454252"/>
                  </a:lnTo>
                  <a:lnTo>
                    <a:pt x="1112380" y="500381"/>
                  </a:lnTo>
                  <a:lnTo>
                    <a:pt x="1114425" y="547624"/>
                  </a:lnTo>
                  <a:lnTo>
                    <a:pt x="1112380" y="594885"/>
                  </a:lnTo>
                  <a:lnTo>
                    <a:pt x="1106356" y="641031"/>
                  </a:lnTo>
                  <a:lnTo>
                    <a:pt x="1096522" y="685896"/>
                  </a:lnTo>
                  <a:lnTo>
                    <a:pt x="1083043" y="729315"/>
                  </a:lnTo>
                  <a:lnTo>
                    <a:pt x="1066088" y="771125"/>
                  </a:lnTo>
                  <a:lnTo>
                    <a:pt x="1045823" y="811161"/>
                  </a:lnTo>
                  <a:lnTo>
                    <a:pt x="1022415" y="849258"/>
                  </a:lnTo>
                  <a:lnTo>
                    <a:pt x="996032" y="885253"/>
                  </a:lnTo>
                  <a:lnTo>
                    <a:pt x="966842" y="918980"/>
                  </a:lnTo>
                  <a:lnTo>
                    <a:pt x="935010" y="950275"/>
                  </a:lnTo>
                  <a:lnTo>
                    <a:pt x="900705" y="978974"/>
                  </a:lnTo>
                  <a:lnTo>
                    <a:pt x="864093" y="1004913"/>
                  </a:lnTo>
                  <a:lnTo>
                    <a:pt x="825342" y="1027926"/>
                  </a:lnTo>
                  <a:lnTo>
                    <a:pt x="784619" y="1047850"/>
                  </a:lnTo>
                  <a:lnTo>
                    <a:pt x="742091" y="1064521"/>
                  </a:lnTo>
                  <a:lnTo>
                    <a:pt x="697926" y="1077773"/>
                  </a:lnTo>
                  <a:lnTo>
                    <a:pt x="652290" y="1087442"/>
                  </a:lnTo>
                  <a:lnTo>
                    <a:pt x="605351" y="1093364"/>
                  </a:lnTo>
                  <a:lnTo>
                    <a:pt x="557276" y="1095375"/>
                  </a:lnTo>
                  <a:lnTo>
                    <a:pt x="509181" y="1093364"/>
                  </a:lnTo>
                  <a:lnTo>
                    <a:pt x="462225" y="1087442"/>
                  </a:lnTo>
                  <a:lnTo>
                    <a:pt x="416574" y="1077773"/>
                  </a:lnTo>
                  <a:lnTo>
                    <a:pt x="372395" y="1064521"/>
                  </a:lnTo>
                  <a:lnTo>
                    <a:pt x="329856" y="1047850"/>
                  </a:lnTo>
                  <a:lnTo>
                    <a:pt x="289123" y="1027926"/>
                  </a:lnTo>
                  <a:lnTo>
                    <a:pt x="250363" y="1004913"/>
                  </a:lnTo>
                  <a:lnTo>
                    <a:pt x="213744" y="978974"/>
                  </a:lnTo>
                  <a:lnTo>
                    <a:pt x="179433" y="950275"/>
                  </a:lnTo>
                  <a:lnTo>
                    <a:pt x="147596" y="918980"/>
                  </a:lnTo>
                  <a:lnTo>
                    <a:pt x="118401" y="885253"/>
                  </a:lnTo>
                  <a:lnTo>
                    <a:pt x="92015" y="849258"/>
                  </a:lnTo>
                  <a:lnTo>
                    <a:pt x="68605" y="811161"/>
                  </a:lnTo>
                  <a:lnTo>
                    <a:pt x="48339" y="771125"/>
                  </a:lnTo>
                  <a:lnTo>
                    <a:pt x="31382" y="729315"/>
                  </a:lnTo>
                  <a:lnTo>
                    <a:pt x="17903" y="685896"/>
                  </a:lnTo>
                  <a:lnTo>
                    <a:pt x="8068" y="641031"/>
                  </a:lnTo>
                  <a:lnTo>
                    <a:pt x="2044" y="594885"/>
                  </a:lnTo>
                  <a:lnTo>
                    <a:pt x="0" y="547624"/>
                  </a:lnTo>
                  <a:close/>
                </a:path>
              </a:pathLst>
            </a:custGeom>
            <a:ln w="72390">
              <a:solidFill>
                <a:srgbClr val="2C9F5B"/>
              </a:solidFill>
            </a:ln>
          </p:spPr>
          <p:txBody>
            <a:bodyPr wrap="square" lIns="0" tIns="0" rIns="0" bIns="0" rtlCol="0"/>
            <a:lstStyle/>
            <a:p>
              <a:endParaRPr>
                <a:latin typeface="Twinkl Cursive Unlooped" panose="02000000000000000000" pitchFamily="2" charset="0"/>
              </a:endParaRPr>
            </a:p>
          </p:txBody>
        </p:sp>
      </p:grpSp>
      <p:sp>
        <p:nvSpPr>
          <p:cNvPr id="49" name="object 49"/>
          <p:cNvSpPr txBox="1"/>
          <p:nvPr/>
        </p:nvSpPr>
        <p:spPr>
          <a:xfrm>
            <a:off x="6094729" y="376190"/>
            <a:ext cx="2488246" cy="318036"/>
          </a:xfrm>
          <a:prstGeom prst="rect">
            <a:avLst/>
          </a:prstGeom>
        </p:spPr>
        <p:txBody>
          <a:bodyPr vert="horz" wrap="square" lIns="0" tIns="86360" rIns="0" bIns="0" rtlCol="0">
            <a:spAutoFit/>
          </a:bodyPr>
          <a:lstStyle/>
          <a:p>
            <a:pPr marL="29845">
              <a:lnSpc>
                <a:spcPts val="1760"/>
              </a:lnSpc>
              <a:tabLst>
                <a:tab pos="1249045" algn="l"/>
              </a:tabLst>
            </a:pPr>
            <a:r>
              <a:rPr sz="1500" b="1" spc="-330" dirty="0">
                <a:solidFill>
                  <a:srgbClr val="2C9F5B"/>
                </a:solidFill>
                <a:latin typeface="Twinkl Cursive Unlooped" panose="02000000000000000000" pitchFamily="2" charset="0"/>
                <a:cs typeface="Arial"/>
              </a:rPr>
              <a:t>Y</a:t>
            </a:r>
            <a:r>
              <a:rPr sz="1500" b="1" spc="-15" dirty="0">
                <a:solidFill>
                  <a:srgbClr val="2C9F5B"/>
                </a:solidFill>
                <a:latin typeface="Twinkl Cursive Unlooped" panose="02000000000000000000" pitchFamily="2" charset="0"/>
                <a:cs typeface="Arial"/>
              </a:rPr>
              <a:t>e</a:t>
            </a:r>
            <a:r>
              <a:rPr sz="1500" b="1" spc="-20" dirty="0">
                <a:solidFill>
                  <a:srgbClr val="2C9F5B"/>
                </a:solidFill>
                <a:latin typeface="Twinkl Cursive Unlooped" panose="02000000000000000000" pitchFamily="2" charset="0"/>
                <a:cs typeface="Arial"/>
              </a:rPr>
              <a:t>a</a:t>
            </a:r>
            <a:r>
              <a:rPr sz="1500" b="1" spc="-65" dirty="0">
                <a:solidFill>
                  <a:srgbClr val="2C9F5B"/>
                </a:solidFill>
                <a:latin typeface="Twinkl Cursive Unlooped" panose="02000000000000000000" pitchFamily="2" charset="0"/>
                <a:cs typeface="Arial"/>
              </a:rPr>
              <a:t>r</a:t>
            </a:r>
            <a:r>
              <a:rPr sz="1500" b="1" spc="-45" dirty="0">
                <a:solidFill>
                  <a:srgbClr val="2C9F5B"/>
                </a:solidFill>
                <a:latin typeface="Twinkl Cursive Unlooped" panose="02000000000000000000" pitchFamily="2" charset="0"/>
                <a:cs typeface="Arial"/>
              </a:rPr>
              <a:t> </a:t>
            </a:r>
            <a:r>
              <a:rPr sz="1500" b="1" spc="45" dirty="0">
                <a:solidFill>
                  <a:srgbClr val="2C9F5B"/>
                </a:solidFill>
                <a:latin typeface="Twinkl Cursive Unlooped" panose="02000000000000000000" pitchFamily="2" charset="0"/>
                <a:cs typeface="Arial"/>
              </a:rPr>
              <a:t>1</a:t>
            </a:r>
            <a:r>
              <a:rPr sz="1500" b="1" dirty="0">
                <a:solidFill>
                  <a:srgbClr val="2C9F5B"/>
                </a:solidFill>
                <a:latin typeface="Twinkl Cursive Unlooped" panose="02000000000000000000" pitchFamily="2" charset="0"/>
                <a:cs typeface="Arial"/>
              </a:rPr>
              <a:t>	</a:t>
            </a:r>
            <a:endParaRPr sz="2250" baseline="1851" dirty="0">
              <a:latin typeface="Twinkl Cursive Unlooped" panose="02000000000000000000" pitchFamily="2" charset="0"/>
              <a:cs typeface="Arial"/>
            </a:endParaRPr>
          </a:p>
        </p:txBody>
      </p:sp>
      <p:grpSp>
        <p:nvGrpSpPr>
          <p:cNvPr id="50" name="object 50"/>
          <p:cNvGrpSpPr/>
          <p:nvPr/>
        </p:nvGrpSpPr>
        <p:grpSpPr>
          <a:xfrm>
            <a:off x="7738882" y="900873"/>
            <a:ext cx="1110615" cy="1110615"/>
            <a:chOff x="8412480" y="830580"/>
            <a:chExt cx="1110615" cy="1110615"/>
          </a:xfrm>
        </p:grpSpPr>
        <p:sp>
          <p:nvSpPr>
            <p:cNvPr id="51" name="object 51"/>
            <p:cNvSpPr/>
            <p:nvPr/>
          </p:nvSpPr>
          <p:spPr>
            <a:xfrm>
              <a:off x="8448675" y="866775"/>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52" name="object 52"/>
            <p:cNvSpPr/>
            <p:nvPr/>
          </p:nvSpPr>
          <p:spPr>
            <a:xfrm>
              <a:off x="8448675" y="866775"/>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207844"/>
              </a:solidFill>
            </a:ln>
          </p:spPr>
          <p:txBody>
            <a:bodyPr wrap="square" lIns="0" tIns="0" rIns="0" bIns="0" rtlCol="0"/>
            <a:lstStyle/>
            <a:p>
              <a:endParaRPr>
                <a:latin typeface="Twinkl Cursive Unlooped" panose="02000000000000000000" pitchFamily="2" charset="0"/>
              </a:endParaRPr>
            </a:p>
          </p:txBody>
        </p:sp>
      </p:grpSp>
      <p:grpSp>
        <p:nvGrpSpPr>
          <p:cNvPr id="57" name="object 57"/>
          <p:cNvGrpSpPr/>
          <p:nvPr/>
        </p:nvGrpSpPr>
        <p:grpSpPr>
          <a:xfrm>
            <a:off x="5955029" y="2716529"/>
            <a:ext cx="1186815" cy="1177290"/>
            <a:chOff x="5955029" y="2716529"/>
            <a:chExt cx="1186815" cy="1177290"/>
          </a:xfrm>
        </p:grpSpPr>
        <p:sp>
          <p:nvSpPr>
            <p:cNvPr id="58" name="object 58"/>
            <p:cNvSpPr/>
            <p:nvPr/>
          </p:nvSpPr>
          <p:spPr>
            <a:xfrm>
              <a:off x="5991224" y="2752724"/>
              <a:ext cx="1114425" cy="1104900"/>
            </a:xfrm>
            <a:custGeom>
              <a:avLst/>
              <a:gdLst/>
              <a:ahLst/>
              <a:cxnLst/>
              <a:rect l="l" t="t" r="r" b="b"/>
              <a:pathLst>
                <a:path w="1114425" h="1104900">
                  <a:moveTo>
                    <a:pt x="557276" y="0"/>
                  </a:moveTo>
                  <a:lnTo>
                    <a:pt x="509181" y="2028"/>
                  </a:lnTo>
                  <a:lnTo>
                    <a:pt x="462225" y="8002"/>
                  </a:lnTo>
                  <a:lnTo>
                    <a:pt x="416574" y="17756"/>
                  </a:lnTo>
                  <a:lnTo>
                    <a:pt x="372395" y="31124"/>
                  </a:lnTo>
                  <a:lnTo>
                    <a:pt x="329856" y="47940"/>
                  </a:lnTo>
                  <a:lnTo>
                    <a:pt x="289123" y="68038"/>
                  </a:lnTo>
                  <a:lnTo>
                    <a:pt x="250363" y="91251"/>
                  </a:lnTo>
                  <a:lnTo>
                    <a:pt x="213744" y="117415"/>
                  </a:lnTo>
                  <a:lnTo>
                    <a:pt x="179433" y="146363"/>
                  </a:lnTo>
                  <a:lnTo>
                    <a:pt x="147596" y="177929"/>
                  </a:lnTo>
                  <a:lnTo>
                    <a:pt x="118401" y="211947"/>
                  </a:lnTo>
                  <a:lnTo>
                    <a:pt x="92015" y="248251"/>
                  </a:lnTo>
                  <a:lnTo>
                    <a:pt x="68605" y="286676"/>
                  </a:lnTo>
                  <a:lnTo>
                    <a:pt x="48339" y="327054"/>
                  </a:lnTo>
                  <a:lnTo>
                    <a:pt x="31382" y="369221"/>
                  </a:lnTo>
                  <a:lnTo>
                    <a:pt x="17903" y="413009"/>
                  </a:lnTo>
                  <a:lnTo>
                    <a:pt x="8068" y="458255"/>
                  </a:lnTo>
                  <a:lnTo>
                    <a:pt x="2044" y="504790"/>
                  </a:lnTo>
                  <a:lnTo>
                    <a:pt x="0" y="552450"/>
                  </a:lnTo>
                  <a:lnTo>
                    <a:pt x="2044" y="600109"/>
                  </a:lnTo>
                  <a:lnTo>
                    <a:pt x="8068" y="646644"/>
                  </a:lnTo>
                  <a:lnTo>
                    <a:pt x="17903" y="691890"/>
                  </a:lnTo>
                  <a:lnTo>
                    <a:pt x="31382" y="735678"/>
                  </a:lnTo>
                  <a:lnTo>
                    <a:pt x="48339" y="777845"/>
                  </a:lnTo>
                  <a:lnTo>
                    <a:pt x="68605" y="818223"/>
                  </a:lnTo>
                  <a:lnTo>
                    <a:pt x="92015" y="856648"/>
                  </a:lnTo>
                  <a:lnTo>
                    <a:pt x="118401" y="892952"/>
                  </a:lnTo>
                  <a:lnTo>
                    <a:pt x="147596" y="926970"/>
                  </a:lnTo>
                  <a:lnTo>
                    <a:pt x="179433" y="958536"/>
                  </a:lnTo>
                  <a:lnTo>
                    <a:pt x="213744" y="987484"/>
                  </a:lnTo>
                  <a:lnTo>
                    <a:pt x="250363" y="1013648"/>
                  </a:lnTo>
                  <a:lnTo>
                    <a:pt x="289123" y="1036861"/>
                  </a:lnTo>
                  <a:lnTo>
                    <a:pt x="329856" y="1056959"/>
                  </a:lnTo>
                  <a:lnTo>
                    <a:pt x="372395" y="1073775"/>
                  </a:lnTo>
                  <a:lnTo>
                    <a:pt x="416574" y="1087143"/>
                  </a:lnTo>
                  <a:lnTo>
                    <a:pt x="462225" y="1096897"/>
                  </a:lnTo>
                  <a:lnTo>
                    <a:pt x="509181" y="1102871"/>
                  </a:lnTo>
                  <a:lnTo>
                    <a:pt x="557276" y="1104900"/>
                  </a:lnTo>
                  <a:lnTo>
                    <a:pt x="605351" y="1102871"/>
                  </a:lnTo>
                  <a:lnTo>
                    <a:pt x="652290" y="1096897"/>
                  </a:lnTo>
                  <a:lnTo>
                    <a:pt x="697926" y="1087143"/>
                  </a:lnTo>
                  <a:lnTo>
                    <a:pt x="742091" y="1073775"/>
                  </a:lnTo>
                  <a:lnTo>
                    <a:pt x="784619" y="1056959"/>
                  </a:lnTo>
                  <a:lnTo>
                    <a:pt x="825342" y="1036861"/>
                  </a:lnTo>
                  <a:lnTo>
                    <a:pt x="864093" y="1013648"/>
                  </a:lnTo>
                  <a:lnTo>
                    <a:pt x="900705" y="987484"/>
                  </a:lnTo>
                  <a:lnTo>
                    <a:pt x="935010" y="958536"/>
                  </a:lnTo>
                  <a:lnTo>
                    <a:pt x="966842" y="926970"/>
                  </a:lnTo>
                  <a:lnTo>
                    <a:pt x="996032" y="892952"/>
                  </a:lnTo>
                  <a:lnTo>
                    <a:pt x="1022415" y="856648"/>
                  </a:lnTo>
                  <a:lnTo>
                    <a:pt x="1045823" y="818223"/>
                  </a:lnTo>
                  <a:lnTo>
                    <a:pt x="1066088" y="777845"/>
                  </a:lnTo>
                  <a:lnTo>
                    <a:pt x="1083043" y="735678"/>
                  </a:lnTo>
                  <a:lnTo>
                    <a:pt x="1096522" y="691890"/>
                  </a:lnTo>
                  <a:lnTo>
                    <a:pt x="1106356" y="646644"/>
                  </a:lnTo>
                  <a:lnTo>
                    <a:pt x="1112380" y="600109"/>
                  </a:lnTo>
                  <a:lnTo>
                    <a:pt x="1114425" y="552450"/>
                  </a:lnTo>
                  <a:lnTo>
                    <a:pt x="1112380" y="504790"/>
                  </a:lnTo>
                  <a:lnTo>
                    <a:pt x="1106356" y="458255"/>
                  </a:lnTo>
                  <a:lnTo>
                    <a:pt x="1096522" y="413009"/>
                  </a:lnTo>
                  <a:lnTo>
                    <a:pt x="1083043" y="369221"/>
                  </a:lnTo>
                  <a:lnTo>
                    <a:pt x="1066088" y="327054"/>
                  </a:lnTo>
                  <a:lnTo>
                    <a:pt x="1045823" y="286676"/>
                  </a:lnTo>
                  <a:lnTo>
                    <a:pt x="1022415" y="248251"/>
                  </a:lnTo>
                  <a:lnTo>
                    <a:pt x="996032" y="211947"/>
                  </a:lnTo>
                  <a:lnTo>
                    <a:pt x="966842" y="177929"/>
                  </a:lnTo>
                  <a:lnTo>
                    <a:pt x="935010" y="146363"/>
                  </a:lnTo>
                  <a:lnTo>
                    <a:pt x="900705" y="117415"/>
                  </a:lnTo>
                  <a:lnTo>
                    <a:pt x="864093" y="91251"/>
                  </a:lnTo>
                  <a:lnTo>
                    <a:pt x="825342" y="68038"/>
                  </a:lnTo>
                  <a:lnTo>
                    <a:pt x="784619" y="47940"/>
                  </a:lnTo>
                  <a:lnTo>
                    <a:pt x="742091" y="31124"/>
                  </a:lnTo>
                  <a:lnTo>
                    <a:pt x="697926" y="17756"/>
                  </a:lnTo>
                  <a:lnTo>
                    <a:pt x="652290" y="8002"/>
                  </a:lnTo>
                  <a:lnTo>
                    <a:pt x="605351" y="2028"/>
                  </a:lnTo>
                  <a:lnTo>
                    <a:pt x="557276"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59" name="object 59"/>
            <p:cNvSpPr/>
            <p:nvPr/>
          </p:nvSpPr>
          <p:spPr>
            <a:xfrm>
              <a:off x="5991224" y="2752724"/>
              <a:ext cx="1114425" cy="1104900"/>
            </a:xfrm>
            <a:custGeom>
              <a:avLst/>
              <a:gdLst/>
              <a:ahLst/>
              <a:cxnLst/>
              <a:rect l="l" t="t" r="r" b="b"/>
              <a:pathLst>
                <a:path w="1114425" h="1104900">
                  <a:moveTo>
                    <a:pt x="0" y="552450"/>
                  </a:moveTo>
                  <a:lnTo>
                    <a:pt x="2044" y="504790"/>
                  </a:lnTo>
                  <a:lnTo>
                    <a:pt x="8068" y="458255"/>
                  </a:lnTo>
                  <a:lnTo>
                    <a:pt x="17903" y="413009"/>
                  </a:lnTo>
                  <a:lnTo>
                    <a:pt x="31382" y="369221"/>
                  </a:lnTo>
                  <a:lnTo>
                    <a:pt x="48339" y="327054"/>
                  </a:lnTo>
                  <a:lnTo>
                    <a:pt x="68605" y="286676"/>
                  </a:lnTo>
                  <a:lnTo>
                    <a:pt x="92015" y="248251"/>
                  </a:lnTo>
                  <a:lnTo>
                    <a:pt x="118401" y="211947"/>
                  </a:lnTo>
                  <a:lnTo>
                    <a:pt x="147596" y="177929"/>
                  </a:lnTo>
                  <a:lnTo>
                    <a:pt x="179433" y="146363"/>
                  </a:lnTo>
                  <a:lnTo>
                    <a:pt x="213744" y="117415"/>
                  </a:lnTo>
                  <a:lnTo>
                    <a:pt x="250363" y="91251"/>
                  </a:lnTo>
                  <a:lnTo>
                    <a:pt x="289123" y="68038"/>
                  </a:lnTo>
                  <a:lnTo>
                    <a:pt x="329856" y="47940"/>
                  </a:lnTo>
                  <a:lnTo>
                    <a:pt x="372395" y="31124"/>
                  </a:lnTo>
                  <a:lnTo>
                    <a:pt x="416574" y="17756"/>
                  </a:lnTo>
                  <a:lnTo>
                    <a:pt x="462225" y="8002"/>
                  </a:lnTo>
                  <a:lnTo>
                    <a:pt x="509181" y="2028"/>
                  </a:lnTo>
                  <a:lnTo>
                    <a:pt x="557276" y="0"/>
                  </a:lnTo>
                  <a:lnTo>
                    <a:pt x="605351" y="2028"/>
                  </a:lnTo>
                  <a:lnTo>
                    <a:pt x="652290" y="8002"/>
                  </a:lnTo>
                  <a:lnTo>
                    <a:pt x="697926" y="17756"/>
                  </a:lnTo>
                  <a:lnTo>
                    <a:pt x="742091" y="31124"/>
                  </a:lnTo>
                  <a:lnTo>
                    <a:pt x="784619" y="47940"/>
                  </a:lnTo>
                  <a:lnTo>
                    <a:pt x="825342" y="68038"/>
                  </a:lnTo>
                  <a:lnTo>
                    <a:pt x="864093" y="91251"/>
                  </a:lnTo>
                  <a:lnTo>
                    <a:pt x="900705" y="117415"/>
                  </a:lnTo>
                  <a:lnTo>
                    <a:pt x="935010" y="146363"/>
                  </a:lnTo>
                  <a:lnTo>
                    <a:pt x="966842" y="177929"/>
                  </a:lnTo>
                  <a:lnTo>
                    <a:pt x="996032" y="211947"/>
                  </a:lnTo>
                  <a:lnTo>
                    <a:pt x="1022415" y="248251"/>
                  </a:lnTo>
                  <a:lnTo>
                    <a:pt x="1045823" y="286676"/>
                  </a:lnTo>
                  <a:lnTo>
                    <a:pt x="1066088" y="327054"/>
                  </a:lnTo>
                  <a:lnTo>
                    <a:pt x="1083043" y="369221"/>
                  </a:lnTo>
                  <a:lnTo>
                    <a:pt x="1096522" y="413009"/>
                  </a:lnTo>
                  <a:lnTo>
                    <a:pt x="1106356" y="458255"/>
                  </a:lnTo>
                  <a:lnTo>
                    <a:pt x="1112380" y="504790"/>
                  </a:lnTo>
                  <a:lnTo>
                    <a:pt x="1114425" y="552450"/>
                  </a:lnTo>
                  <a:lnTo>
                    <a:pt x="1112380" y="600109"/>
                  </a:lnTo>
                  <a:lnTo>
                    <a:pt x="1106356" y="646644"/>
                  </a:lnTo>
                  <a:lnTo>
                    <a:pt x="1096522" y="691890"/>
                  </a:lnTo>
                  <a:lnTo>
                    <a:pt x="1083043" y="735678"/>
                  </a:lnTo>
                  <a:lnTo>
                    <a:pt x="1066088" y="777845"/>
                  </a:lnTo>
                  <a:lnTo>
                    <a:pt x="1045823" y="818223"/>
                  </a:lnTo>
                  <a:lnTo>
                    <a:pt x="1022415" y="856648"/>
                  </a:lnTo>
                  <a:lnTo>
                    <a:pt x="996032" y="892952"/>
                  </a:lnTo>
                  <a:lnTo>
                    <a:pt x="966842" y="926970"/>
                  </a:lnTo>
                  <a:lnTo>
                    <a:pt x="935010" y="958536"/>
                  </a:lnTo>
                  <a:lnTo>
                    <a:pt x="900705" y="987484"/>
                  </a:lnTo>
                  <a:lnTo>
                    <a:pt x="864093" y="1013648"/>
                  </a:lnTo>
                  <a:lnTo>
                    <a:pt x="825342" y="1036861"/>
                  </a:lnTo>
                  <a:lnTo>
                    <a:pt x="784619" y="1056959"/>
                  </a:lnTo>
                  <a:lnTo>
                    <a:pt x="742091" y="1073775"/>
                  </a:lnTo>
                  <a:lnTo>
                    <a:pt x="697926" y="1087143"/>
                  </a:lnTo>
                  <a:lnTo>
                    <a:pt x="652290" y="1096897"/>
                  </a:lnTo>
                  <a:lnTo>
                    <a:pt x="605351" y="1102871"/>
                  </a:lnTo>
                  <a:lnTo>
                    <a:pt x="557276" y="1104900"/>
                  </a:lnTo>
                  <a:lnTo>
                    <a:pt x="509181" y="1102871"/>
                  </a:lnTo>
                  <a:lnTo>
                    <a:pt x="462225" y="1096897"/>
                  </a:lnTo>
                  <a:lnTo>
                    <a:pt x="416574" y="1087143"/>
                  </a:lnTo>
                  <a:lnTo>
                    <a:pt x="372395" y="1073775"/>
                  </a:lnTo>
                  <a:lnTo>
                    <a:pt x="329856" y="1056959"/>
                  </a:lnTo>
                  <a:lnTo>
                    <a:pt x="289123" y="1036861"/>
                  </a:lnTo>
                  <a:lnTo>
                    <a:pt x="250363" y="1013648"/>
                  </a:lnTo>
                  <a:lnTo>
                    <a:pt x="213744" y="987484"/>
                  </a:lnTo>
                  <a:lnTo>
                    <a:pt x="179433" y="958536"/>
                  </a:lnTo>
                  <a:lnTo>
                    <a:pt x="147596" y="926970"/>
                  </a:lnTo>
                  <a:lnTo>
                    <a:pt x="118401" y="892952"/>
                  </a:lnTo>
                  <a:lnTo>
                    <a:pt x="92015" y="856648"/>
                  </a:lnTo>
                  <a:lnTo>
                    <a:pt x="68605" y="818223"/>
                  </a:lnTo>
                  <a:lnTo>
                    <a:pt x="48339" y="777845"/>
                  </a:lnTo>
                  <a:lnTo>
                    <a:pt x="31382" y="735678"/>
                  </a:lnTo>
                  <a:lnTo>
                    <a:pt x="17903" y="691890"/>
                  </a:lnTo>
                  <a:lnTo>
                    <a:pt x="8068" y="646644"/>
                  </a:lnTo>
                  <a:lnTo>
                    <a:pt x="2044" y="600109"/>
                  </a:lnTo>
                  <a:lnTo>
                    <a:pt x="0" y="552450"/>
                  </a:lnTo>
                  <a:close/>
                </a:path>
              </a:pathLst>
            </a:custGeom>
            <a:ln w="72390">
              <a:solidFill>
                <a:srgbClr val="16435E"/>
              </a:solidFill>
            </a:ln>
          </p:spPr>
          <p:txBody>
            <a:bodyPr wrap="square" lIns="0" tIns="0" rIns="0" bIns="0" rtlCol="0"/>
            <a:lstStyle/>
            <a:p>
              <a:endParaRPr>
                <a:latin typeface="Twinkl Cursive Unlooped" panose="02000000000000000000" pitchFamily="2" charset="0"/>
              </a:endParaRPr>
            </a:p>
          </p:txBody>
        </p:sp>
      </p:grpSp>
      <p:grpSp>
        <p:nvGrpSpPr>
          <p:cNvPr id="64" name="object 64"/>
          <p:cNvGrpSpPr/>
          <p:nvPr/>
        </p:nvGrpSpPr>
        <p:grpSpPr>
          <a:xfrm>
            <a:off x="2945129" y="2868929"/>
            <a:ext cx="1110615" cy="1110615"/>
            <a:chOff x="2945129" y="2868929"/>
            <a:chExt cx="1110615" cy="1110615"/>
          </a:xfrm>
        </p:grpSpPr>
        <p:sp>
          <p:nvSpPr>
            <p:cNvPr id="65" name="object 65"/>
            <p:cNvSpPr/>
            <p:nvPr/>
          </p:nvSpPr>
          <p:spPr>
            <a:xfrm>
              <a:off x="2981324" y="2905124"/>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66" name="object 66"/>
            <p:cNvSpPr/>
            <p:nvPr/>
          </p:nvSpPr>
          <p:spPr>
            <a:xfrm>
              <a:off x="2981324" y="2905124"/>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411352"/>
              </a:solidFill>
            </a:ln>
          </p:spPr>
          <p:txBody>
            <a:bodyPr wrap="square" lIns="0" tIns="0" rIns="0" bIns="0" rtlCol="0"/>
            <a:lstStyle/>
            <a:p>
              <a:endParaRPr>
                <a:latin typeface="Twinkl Cursive Unlooped" panose="02000000000000000000" pitchFamily="2" charset="0"/>
              </a:endParaRPr>
            </a:p>
          </p:txBody>
        </p:sp>
      </p:grpSp>
      <p:grpSp>
        <p:nvGrpSpPr>
          <p:cNvPr id="68" name="object 68"/>
          <p:cNvGrpSpPr/>
          <p:nvPr/>
        </p:nvGrpSpPr>
        <p:grpSpPr>
          <a:xfrm>
            <a:off x="4402454" y="2716529"/>
            <a:ext cx="1110615" cy="1120140"/>
            <a:chOff x="4402454" y="2716529"/>
            <a:chExt cx="1110615" cy="1120140"/>
          </a:xfrm>
        </p:grpSpPr>
        <p:sp>
          <p:nvSpPr>
            <p:cNvPr id="69" name="object 69"/>
            <p:cNvSpPr/>
            <p:nvPr/>
          </p:nvSpPr>
          <p:spPr>
            <a:xfrm>
              <a:off x="4438649" y="27527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5"/>
                  </a:lnTo>
                  <a:lnTo>
                    <a:pt x="8363" y="618036"/>
                  </a:lnTo>
                  <a:lnTo>
                    <a:pt x="18543" y="663134"/>
                  </a:lnTo>
                  <a:lnTo>
                    <a:pt x="32477" y="706663"/>
                  </a:lnTo>
                  <a:lnTo>
                    <a:pt x="49982" y="748438"/>
                  </a:lnTo>
                  <a:lnTo>
                    <a:pt x="70875" y="788274"/>
                  </a:lnTo>
                  <a:lnTo>
                    <a:pt x="94973" y="825987"/>
                  </a:lnTo>
                  <a:lnTo>
                    <a:pt x="122092" y="861391"/>
                  </a:lnTo>
                  <a:lnTo>
                    <a:pt x="152050" y="894302"/>
                  </a:lnTo>
                  <a:lnTo>
                    <a:pt x="184663" y="924533"/>
                  </a:lnTo>
                  <a:lnTo>
                    <a:pt x="219749" y="951901"/>
                  </a:lnTo>
                  <a:lnTo>
                    <a:pt x="257123" y="976220"/>
                  </a:lnTo>
                  <a:lnTo>
                    <a:pt x="296603" y="997306"/>
                  </a:lnTo>
                  <a:lnTo>
                    <a:pt x="338005" y="1014972"/>
                  </a:lnTo>
                  <a:lnTo>
                    <a:pt x="381146" y="1029035"/>
                  </a:lnTo>
                  <a:lnTo>
                    <a:pt x="425844" y="1039308"/>
                  </a:lnTo>
                  <a:lnTo>
                    <a:pt x="471915" y="1045608"/>
                  </a:lnTo>
                  <a:lnTo>
                    <a:pt x="519175" y="1047750"/>
                  </a:lnTo>
                  <a:lnTo>
                    <a:pt x="566416" y="1045608"/>
                  </a:lnTo>
                  <a:lnTo>
                    <a:pt x="612469" y="1039308"/>
                  </a:lnTo>
                  <a:lnTo>
                    <a:pt x="657151" y="1029035"/>
                  </a:lnTo>
                  <a:lnTo>
                    <a:pt x="700279" y="1014972"/>
                  </a:lnTo>
                  <a:lnTo>
                    <a:pt x="741669" y="997306"/>
                  </a:lnTo>
                  <a:lnTo>
                    <a:pt x="781139" y="976220"/>
                  </a:lnTo>
                  <a:lnTo>
                    <a:pt x="818504" y="951901"/>
                  </a:lnTo>
                  <a:lnTo>
                    <a:pt x="853582" y="924533"/>
                  </a:lnTo>
                  <a:lnTo>
                    <a:pt x="886190" y="894302"/>
                  </a:lnTo>
                  <a:lnTo>
                    <a:pt x="916143" y="861391"/>
                  </a:lnTo>
                  <a:lnTo>
                    <a:pt x="943259" y="825987"/>
                  </a:lnTo>
                  <a:lnTo>
                    <a:pt x="967354" y="788274"/>
                  </a:lnTo>
                  <a:lnTo>
                    <a:pt x="988245" y="748438"/>
                  </a:lnTo>
                  <a:lnTo>
                    <a:pt x="1005749" y="706663"/>
                  </a:lnTo>
                  <a:lnTo>
                    <a:pt x="1019682" y="663134"/>
                  </a:lnTo>
                  <a:lnTo>
                    <a:pt x="1029861" y="618036"/>
                  </a:lnTo>
                  <a:lnTo>
                    <a:pt x="1036103" y="571555"/>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70" name="object 70"/>
            <p:cNvSpPr/>
            <p:nvPr/>
          </p:nvSpPr>
          <p:spPr>
            <a:xfrm>
              <a:off x="4438649" y="27527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5"/>
                  </a:lnTo>
                  <a:lnTo>
                    <a:pt x="1029861" y="618036"/>
                  </a:lnTo>
                  <a:lnTo>
                    <a:pt x="1019682" y="663134"/>
                  </a:lnTo>
                  <a:lnTo>
                    <a:pt x="1005749" y="706663"/>
                  </a:lnTo>
                  <a:lnTo>
                    <a:pt x="988245" y="748438"/>
                  </a:lnTo>
                  <a:lnTo>
                    <a:pt x="967354" y="788274"/>
                  </a:lnTo>
                  <a:lnTo>
                    <a:pt x="943259" y="825987"/>
                  </a:lnTo>
                  <a:lnTo>
                    <a:pt x="916143" y="861391"/>
                  </a:lnTo>
                  <a:lnTo>
                    <a:pt x="886190" y="894302"/>
                  </a:lnTo>
                  <a:lnTo>
                    <a:pt x="853582" y="924533"/>
                  </a:lnTo>
                  <a:lnTo>
                    <a:pt x="818504" y="951901"/>
                  </a:lnTo>
                  <a:lnTo>
                    <a:pt x="781139" y="976220"/>
                  </a:lnTo>
                  <a:lnTo>
                    <a:pt x="741669" y="997306"/>
                  </a:lnTo>
                  <a:lnTo>
                    <a:pt x="700279" y="1014972"/>
                  </a:lnTo>
                  <a:lnTo>
                    <a:pt x="657151" y="1029035"/>
                  </a:lnTo>
                  <a:lnTo>
                    <a:pt x="612469" y="1039308"/>
                  </a:lnTo>
                  <a:lnTo>
                    <a:pt x="566416" y="1045608"/>
                  </a:lnTo>
                  <a:lnTo>
                    <a:pt x="519175" y="1047750"/>
                  </a:lnTo>
                  <a:lnTo>
                    <a:pt x="471915" y="1045608"/>
                  </a:lnTo>
                  <a:lnTo>
                    <a:pt x="425844" y="1039308"/>
                  </a:lnTo>
                  <a:lnTo>
                    <a:pt x="381146" y="1029035"/>
                  </a:lnTo>
                  <a:lnTo>
                    <a:pt x="338005" y="1014972"/>
                  </a:lnTo>
                  <a:lnTo>
                    <a:pt x="296603" y="997306"/>
                  </a:lnTo>
                  <a:lnTo>
                    <a:pt x="257123" y="976220"/>
                  </a:lnTo>
                  <a:lnTo>
                    <a:pt x="219749" y="951901"/>
                  </a:lnTo>
                  <a:lnTo>
                    <a:pt x="184663" y="924533"/>
                  </a:lnTo>
                  <a:lnTo>
                    <a:pt x="152050" y="894302"/>
                  </a:lnTo>
                  <a:lnTo>
                    <a:pt x="122092" y="861391"/>
                  </a:lnTo>
                  <a:lnTo>
                    <a:pt x="94973" y="825987"/>
                  </a:lnTo>
                  <a:lnTo>
                    <a:pt x="70875" y="788274"/>
                  </a:lnTo>
                  <a:lnTo>
                    <a:pt x="49982" y="748438"/>
                  </a:lnTo>
                  <a:lnTo>
                    <a:pt x="32477" y="706663"/>
                  </a:lnTo>
                  <a:lnTo>
                    <a:pt x="18543" y="663134"/>
                  </a:lnTo>
                  <a:lnTo>
                    <a:pt x="8363" y="618036"/>
                  </a:lnTo>
                  <a:lnTo>
                    <a:pt x="2121" y="571555"/>
                  </a:lnTo>
                  <a:lnTo>
                    <a:pt x="0" y="523875"/>
                  </a:lnTo>
                  <a:close/>
                </a:path>
              </a:pathLst>
            </a:custGeom>
            <a:ln w="72390">
              <a:solidFill>
                <a:srgbClr val="6E0066"/>
              </a:solidFill>
            </a:ln>
          </p:spPr>
          <p:txBody>
            <a:bodyPr wrap="square" lIns="0" tIns="0" rIns="0" bIns="0" rtlCol="0"/>
            <a:lstStyle/>
            <a:p>
              <a:endParaRPr>
                <a:latin typeface="Twinkl Cursive Unlooped" panose="02000000000000000000" pitchFamily="2" charset="0"/>
              </a:endParaRPr>
            </a:p>
          </p:txBody>
        </p:sp>
      </p:grpSp>
      <p:sp>
        <p:nvSpPr>
          <p:cNvPr id="73" name="object 73"/>
          <p:cNvSpPr txBox="1"/>
          <p:nvPr/>
        </p:nvSpPr>
        <p:spPr>
          <a:xfrm>
            <a:off x="4107814" y="2448741"/>
            <a:ext cx="1614170" cy="211981"/>
          </a:xfrm>
          <a:prstGeom prst="rect">
            <a:avLst/>
          </a:prstGeom>
        </p:spPr>
        <p:txBody>
          <a:bodyPr vert="horz" wrap="square" lIns="0" tIns="15875" rIns="0" bIns="0" rtlCol="0">
            <a:spAutoFit/>
          </a:bodyPr>
          <a:lstStyle/>
          <a:p>
            <a:pPr algn="ctr">
              <a:lnSpc>
                <a:spcPts val="1515"/>
              </a:lnSpc>
              <a:spcBef>
                <a:spcPts val="125"/>
              </a:spcBef>
            </a:pPr>
            <a:r>
              <a:rPr lang="en-GB" sz="1400" b="1" spc="-110" dirty="0">
                <a:solidFill>
                  <a:srgbClr val="561B6C"/>
                </a:solidFill>
                <a:latin typeface="Twinkl Cursive Unlooped" panose="02000000000000000000" pitchFamily="2" charset="0"/>
                <a:cs typeface="Arial"/>
              </a:rPr>
              <a:t>Year 4</a:t>
            </a:r>
            <a:endParaRPr sz="1400" dirty="0">
              <a:latin typeface="Twinkl Cursive Unlooped" panose="02000000000000000000" pitchFamily="2" charset="0"/>
              <a:cs typeface="Arial"/>
            </a:endParaRPr>
          </a:p>
        </p:txBody>
      </p:sp>
      <p:grpSp>
        <p:nvGrpSpPr>
          <p:cNvPr id="74" name="object 74"/>
          <p:cNvGrpSpPr/>
          <p:nvPr/>
        </p:nvGrpSpPr>
        <p:grpSpPr>
          <a:xfrm>
            <a:off x="2154554" y="3945254"/>
            <a:ext cx="1110615" cy="1110615"/>
            <a:chOff x="2154554" y="3945254"/>
            <a:chExt cx="1110615" cy="1110615"/>
          </a:xfrm>
        </p:grpSpPr>
        <p:sp>
          <p:nvSpPr>
            <p:cNvPr id="75" name="object 75"/>
            <p:cNvSpPr/>
            <p:nvPr/>
          </p:nvSpPr>
          <p:spPr>
            <a:xfrm>
              <a:off x="2190749" y="3981449"/>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6E0066"/>
            </a:solidFill>
          </p:spPr>
          <p:txBody>
            <a:bodyPr wrap="square" lIns="0" tIns="0" rIns="0" bIns="0" rtlCol="0"/>
            <a:lstStyle/>
            <a:p>
              <a:endParaRPr>
                <a:latin typeface="Twinkl Cursive Unlooped" panose="02000000000000000000" pitchFamily="2" charset="0"/>
              </a:endParaRPr>
            </a:p>
          </p:txBody>
        </p:sp>
        <p:sp>
          <p:nvSpPr>
            <p:cNvPr id="76" name="object 76"/>
            <p:cNvSpPr/>
            <p:nvPr/>
          </p:nvSpPr>
          <p:spPr>
            <a:xfrm>
              <a:off x="2190749" y="3981449"/>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77" name="object 77"/>
          <p:cNvSpPr txBox="1"/>
          <p:nvPr/>
        </p:nvSpPr>
        <p:spPr>
          <a:xfrm>
            <a:off x="2358770" y="4305998"/>
            <a:ext cx="702310" cy="357505"/>
          </a:xfrm>
          <a:prstGeom prst="rect">
            <a:avLst/>
          </a:prstGeom>
        </p:spPr>
        <p:txBody>
          <a:bodyPr vert="horz" wrap="square" lIns="0" tIns="15875" rIns="0" bIns="0" rtlCol="0">
            <a:spAutoFit/>
          </a:bodyPr>
          <a:lstStyle/>
          <a:p>
            <a:pPr marL="12700">
              <a:lnSpc>
                <a:spcPct val="100000"/>
              </a:lnSpc>
              <a:spcBef>
                <a:spcPts val="125"/>
              </a:spcBef>
            </a:pPr>
            <a:r>
              <a:rPr sz="2150" b="1" spc="-130" dirty="0">
                <a:solidFill>
                  <a:srgbClr val="FFFFFF"/>
                </a:solidFill>
                <a:latin typeface="Twinkl Cursive Unlooped" panose="02000000000000000000" pitchFamily="2" charset="0"/>
                <a:cs typeface="Arial"/>
              </a:rPr>
              <a:t>U</a:t>
            </a:r>
            <a:r>
              <a:rPr sz="2150" b="1" spc="-204" dirty="0">
                <a:solidFill>
                  <a:srgbClr val="FFFFFF"/>
                </a:solidFill>
                <a:latin typeface="Twinkl Cursive Unlooped" panose="02000000000000000000" pitchFamily="2" charset="0"/>
                <a:cs typeface="Arial"/>
              </a:rPr>
              <a:t>K</a:t>
            </a:r>
            <a:r>
              <a:rPr sz="2150" b="1" spc="-165" dirty="0">
                <a:solidFill>
                  <a:srgbClr val="FFFFFF"/>
                </a:solidFill>
                <a:latin typeface="Twinkl Cursive Unlooped" panose="02000000000000000000" pitchFamily="2" charset="0"/>
                <a:cs typeface="Arial"/>
              </a:rPr>
              <a:t>S</a:t>
            </a:r>
            <a:r>
              <a:rPr sz="2150" b="1" spc="80" dirty="0">
                <a:solidFill>
                  <a:srgbClr val="FFFFFF"/>
                </a:solidFill>
                <a:latin typeface="Twinkl Cursive Unlooped" panose="02000000000000000000" pitchFamily="2" charset="0"/>
                <a:cs typeface="Arial"/>
              </a:rPr>
              <a:t>2</a:t>
            </a:r>
            <a:endParaRPr sz="2150">
              <a:latin typeface="Twinkl Cursive Unlooped" panose="02000000000000000000" pitchFamily="2" charset="0"/>
              <a:cs typeface="Arial"/>
            </a:endParaRPr>
          </a:p>
        </p:txBody>
      </p:sp>
      <p:grpSp>
        <p:nvGrpSpPr>
          <p:cNvPr id="78" name="object 78"/>
          <p:cNvGrpSpPr/>
          <p:nvPr/>
        </p:nvGrpSpPr>
        <p:grpSpPr>
          <a:xfrm>
            <a:off x="3830954" y="4954904"/>
            <a:ext cx="1120140" cy="1120140"/>
            <a:chOff x="3830954" y="4954904"/>
            <a:chExt cx="1120140" cy="1120140"/>
          </a:xfrm>
        </p:grpSpPr>
        <p:sp>
          <p:nvSpPr>
            <p:cNvPr id="79" name="object 79"/>
            <p:cNvSpPr/>
            <p:nvPr/>
          </p:nvSpPr>
          <p:spPr>
            <a:xfrm>
              <a:off x="3867149" y="4991099"/>
              <a:ext cx="1047750" cy="1047750"/>
            </a:xfrm>
            <a:custGeom>
              <a:avLst/>
              <a:gdLst/>
              <a:ahLst/>
              <a:cxnLst/>
              <a:rect l="l" t="t" r="r" b="b"/>
              <a:pathLst>
                <a:path w="1047750" h="1047750">
                  <a:moveTo>
                    <a:pt x="523875" y="0"/>
                  </a:moveTo>
                  <a:lnTo>
                    <a:pt x="476194" y="2141"/>
                  </a:lnTo>
                  <a:lnTo>
                    <a:pt x="429713" y="8441"/>
                  </a:lnTo>
                  <a:lnTo>
                    <a:pt x="384615" y="18714"/>
                  </a:lnTo>
                  <a:lnTo>
                    <a:pt x="341086" y="32777"/>
                  </a:lnTo>
                  <a:lnTo>
                    <a:pt x="299311" y="50443"/>
                  </a:lnTo>
                  <a:lnTo>
                    <a:pt x="259475" y="71529"/>
                  </a:lnTo>
                  <a:lnTo>
                    <a:pt x="221762" y="95848"/>
                  </a:lnTo>
                  <a:lnTo>
                    <a:pt x="186358" y="123216"/>
                  </a:lnTo>
                  <a:lnTo>
                    <a:pt x="153447" y="153447"/>
                  </a:lnTo>
                  <a:lnTo>
                    <a:pt x="123216" y="186358"/>
                  </a:lnTo>
                  <a:lnTo>
                    <a:pt x="95848" y="221762"/>
                  </a:lnTo>
                  <a:lnTo>
                    <a:pt x="71529" y="259475"/>
                  </a:lnTo>
                  <a:lnTo>
                    <a:pt x="50443" y="299311"/>
                  </a:lnTo>
                  <a:lnTo>
                    <a:pt x="32777" y="341086"/>
                  </a:lnTo>
                  <a:lnTo>
                    <a:pt x="18714" y="384615"/>
                  </a:lnTo>
                  <a:lnTo>
                    <a:pt x="8441" y="429713"/>
                  </a:lnTo>
                  <a:lnTo>
                    <a:pt x="2141" y="476194"/>
                  </a:lnTo>
                  <a:lnTo>
                    <a:pt x="0" y="523875"/>
                  </a:lnTo>
                  <a:lnTo>
                    <a:pt x="2141" y="571558"/>
                  </a:lnTo>
                  <a:lnTo>
                    <a:pt x="8441" y="618043"/>
                  </a:lnTo>
                  <a:lnTo>
                    <a:pt x="18714" y="663142"/>
                  </a:lnTo>
                  <a:lnTo>
                    <a:pt x="32777" y="706673"/>
                  </a:lnTo>
                  <a:lnTo>
                    <a:pt x="50443" y="748449"/>
                  </a:lnTo>
                  <a:lnTo>
                    <a:pt x="71529" y="788286"/>
                  </a:lnTo>
                  <a:lnTo>
                    <a:pt x="95848" y="825998"/>
                  </a:lnTo>
                  <a:lnTo>
                    <a:pt x="123216" y="861402"/>
                  </a:lnTo>
                  <a:lnTo>
                    <a:pt x="153447" y="894311"/>
                  </a:lnTo>
                  <a:lnTo>
                    <a:pt x="186358" y="924542"/>
                  </a:lnTo>
                  <a:lnTo>
                    <a:pt x="221762" y="951908"/>
                  </a:lnTo>
                  <a:lnTo>
                    <a:pt x="259475" y="976226"/>
                  </a:lnTo>
                  <a:lnTo>
                    <a:pt x="299311" y="997310"/>
                  </a:lnTo>
                  <a:lnTo>
                    <a:pt x="341086" y="1014975"/>
                  </a:lnTo>
                  <a:lnTo>
                    <a:pt x="384615" y="1029036"/>
                  </a:lnTo>
                  <a:lnTo>
                    <a:pt x="429713" y="1039309"/>
                  </a:lnTo>
                  <a:lnTo>
                    <a:pt x="476194" y="1045609"/>
                  </a:lnTo>
                  <a:lnTo>
                    <a:pt x="523875" y="1047750"/>
                  </a:lnTo>
                  <a:lnTo>
                    <a:pt x="571555" y="1045609"/>
                  </a:lnTo>
                  <a:lnTo>
                    <a:pt x="618036" y="1039309"/>
                  </a:lnTo>
                  <a:lnTo>
                    <a:pt x="663134" y="1029036"/>
                  </a:lnTo>
                  <a:lnTo>
                    <a:pt x="706663" y="1014975"/>
                  </a:lnTo>
                  <a:lnTo>
                    <a:pt x="748438" y="997310"/>
                  </a:lnTo>
                  <a:lnTo>
                    <a:pt x="788274" y="976226"/>
                  </a:lnTo>
                  <a:lnTo>
                    <a:pt x="825987" y="951908"/>
                  </a:lnTo>
                  <a:lnTo>
                    <a:pt x="861391" y="924542"/>
                  </a:lnTo>
                  <a:lnTo>
                    <a:pt x="894302" y="894311"/>
                  </a:lnTo>
                  <a:lnTo>
                    <a:pt x="924533" y="861402"/>
                  </a:lnTo>
                  <a:lnTo>
                    <a:pt x="951901" y="825998"/>
                  </a:lnTo>
                  <a:lnTo>
                    <a:pt x="976220" y="788286"/>
                  </a:lnTo>
                  <a:lnTo>
                    <a:pt x="997306" y="748449"/>
                  </a:lnTo>
                  <a:lnTo>
                    <a:pt x="1014972" y="706673"/>
                  </a:lnTo>
                  <a:lnTo>
                    <a:pt x="1029035" y="663142"/>
                  </a:lnTo>
                  <a:lnTo>
                    <a:pt x="1039308" y="618043"/>
                  </a:lnTo>
                  <a:lnTo>
                    <a:pt x="1045608" y="571558"/>
                  </a:lnTo>
                  <a:lnTo>
                    <a:pt x="1047750" y="523875"/>
                  </a:lnTo>
                  <a:lnTo>
                    <a:pt x="1045608" y="476194"/>
                  </a:lnTo>
                  <a:lnTo>
                    <a:pt x="1039308" y="429713"/>
                  </a:lnTo>
                  <a:lnTo>
                    <a:pt x="1029035" y="384615"/>
                  </a:lnTo>
                  <a:lnTo>
                    <a:pt x="1014972" y="341086"/>
                  </a:lnTo>
                  <a:lnTo>
                    <a:pt x="997306" y="299311"/>
                  </a:lnTo>
                  <a:lnTo>
                    <a:pt x="976220" y="259475"/>
                  </a:lnTo>
                  <a:lnTo>
                    <a:pt x="951901" y="221762"/>
                  </a:lnTo>
                  <a:lnTo>
                    <a:pt x="924533" y="186358"/>
                  </a:lnTo>
                  <a:lnTo>
                    <a:pt x="894302" y="153447"/>
                  </a:lnTo>
                  <a:lnTo>
                    <a:pt x="861391" y="123216"/>
                  </a:lnTo>
                  <a:lnTo>
                    <a:pt x="825987" y="95848"/>
                  </a:lnTo>
                  <a:lnTo>
                    <a:pt x="788274" y="71529"/>
                  </a:lnTo>
                  <a:lnTo>
                    <a:pt x="748438" y="50443"/>
                  </a:lnTo>
                  <a:lnTo>
                    <a:pt x="706663" y="32777"/>
                  </a:lnTo>
                  <a:lnTo>
                    <a:pt x="663134" y="18714"/>
                  </a:lnTo>
                  <a:lnTo>
                    <a:pt x="618036" y="8441"/>
                  </a:lnTo>
                  <a:lnTo>
                    <a:pt x="571555" y="214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80" name="object 80"/>
            <p:cNvSpPr/>
            <p:nvPr/>
          </p:nvSpPr>
          <p:spPr>
            <a:xfrm>
              <a:off x="3867149" y="4991099"/>
              <a:ext cx="1047750" cy="1047750"/>
            </a:xfrm>
            <a:custGeom>
              <a:avLst/>
              <a:gdLst/>
              <a:ahLst/>
              <a:cxnLst/>
              <a:rect l="l" t="t" r="r" b="b"/>
              <a:pathLst>
                <a:path w="1047750" h="1047750">
                  <a:moveTo>
                    <a:pt x="0" y="523875"/>
                  </a:moveTo>
                  <a:lnTo>
                    <a:pt x="2141" y="476194"/>
                  </a:lnTo>
                  <a:lnTo>
                    <a:pt x="8441" y="429713"/>
                  </a:lnTo>
                  <a:lnTo>
                    <a:pt x="18714" y="384615"/>
                  </a:lnTo>
                  <a:lnTo>
                    <a:pt x="32777" y="341086"/>
                  </a:lnTo>
                  <a:lnTo>
                    <a:pt x="50443" y="299311"/>
                  </a:lnTo>
                  <a:lnTo>
                    <a:pt x="71529" y="259475"/>
                  </a:lnTo>
                  <a:lnTo>
                    <a:pt x="95848" y="221762"/>
                  </a:lnTo>
                  <a:lnTo>
                    <a:pt x="123216" y="186358"/>
                  </a:lnTo>
                  <a:lnTo>
                    <a:pt x="153447" y="153447"/>
                  </a:lnTo>
                  <a:lnTo>
                    <a:pt x="186358" y="123216"/>
                  </a:lnTo>
                  <a:lnTo>
                    <a:pt x="221762" y="95848"/>
                  </a:lnTo>
                  <a:lnTo>
                    <a:pt x="259475" y="71529"/>
                  </a:lnTo>
                  <a:lnTo>
                    <a:pt x="299311" y="50443"/>
                  </a:lnTo>
                  <a:lnTo>
                    <a:pt x="341086" y="32777"/>
                  </a:lnTo>
                  <a:lnTo>
                    <a:pt x="384615" y="18714"/>
                  </a:lnTo>
                  <a:lnTo>
                    <a:pt x="429713" y="8441"/>
                  </a:lnTo>
                  <a:lnTo>
                    <a:pt x="476194" y="2141"/>
                  </a:lnTo>
                  <a:lnTo>
                    <a:pt x="523875" y="0"/>
                  </a:lnTo>
                  <a:lnTo>
                    <a:pt x="571555" y="2141"/>
                  </a:lnTo>
                  <a:lnTo>
                    <a:pt x="618036" y="8441"/>
                  </a:lnTo>
                  <a:lnTo>
                    <a:pt x="663134" y="18714"/>
                  </a:lnTo>
                  <a:lnTo>
                    <a:pt x="706663" y="32777"/>
                  </a:lnTo>
                  <a:lnTo>
                    <a:pt x="748438" y="50443"/>
                  </a:lnTo>
                  <a:lnTo>
                    <a:pt x="788274" y="71529"/>
                  </a:lnTo>
                  <a:lnTo>
                    <a:pt x="825987" y="95848"/>
                  </a:lnTo>
                  <a:lnTo>
                    <a:pt x="861391" y="123216"/>
                  </a:lnTo>
                  <a:lnTo>
                    <a:pt x="894302" y="153447"/>
                  </a:lnTo>
                  <a:lnTo>
                    <a:pt x="924533" y="186358"/>
                  </a:lnTo>
                  <a:lnTo>
                    <a:pt x="951901" y="221762"/>
                  </a:lnTo>
                  <a:lnTo>
                    <a:pt x="976220" y="259475"/>
                  </a:lnTo>
                  <a:lnTo>
                    <a:pt x="997306" y="299311"/>
                  </a:lnTo>
                  <a:lnTo>
                    <a:pt x="1014972" y="341086"/>
                  </a:lnTo>
                  <a:lnTo>
                    <a:pt x="1029035" y="384615"/>
                  </a:lnTo>
                  <a:lnTo>
                    <a:pt x="1039308" y="429713"/>
                  </a:lnTo>
                  <a:lnTo>
                    <a:pt x="1045608" y="476194"/>
                  </a:lnTo>
                  <a:lnTo>
                    <a:pt x="1047750" y="523875"/>
                  </a:lnTo>
                  <a:lnTo>
                    <a:pt x="1045608" y="571558"/>
                  </a:lnTo>
                  <a:lnTo>
                    <a:pt x="1039308" y="618043"/>
                  </a:lnTo>
                  <a:lnTo>
                    <a:pt x="1029035" y="663142"/>
                  </a:lnTo>
                  <a:lnTo>
                    <a:pt x="1014972" y="706673"/>
                  </a:lnTo>
                  <a:lnTo>
                    <a:pt x="997306" y="748449"/>
                  </a:lnTo>
                  <a:lnTo>
                    <a:pt x="976220" y="788286"/>
                  </a:lnTo>
                  <a:lnTo>
                    <a:pt x="951901" y="825998"/>
                  </a:lnTo>
                  <a:lnTo>
                    <a:pt x="924533" y="861402"/>
                  </a:lnTo>
                  <a:lnTo>
                    <a:pt x="894302" y="894311"/>
                  </a:lnTo>
                  <a:lnTo>
                    <a:pt x="861391" y="924542"/>
                  </a:lnTo>
                  <a:lnTo>
                    <a:pt x="825987" y="951908"/>
                  </a:lnTo>
                  <a:lnTo>
                    <a:pt x="788274" y="976226"/>
                  </a:lnTo>
                  <a:lnTo>
                    <a:pt x="748438" y="997310"/>
                  </a:lnTo>
                  <a:lnTo>
                    <a:pt x="706663" y="1014975"/>
                  </a:lnTo>
                  <a:lnTo>
                    <a:pt x="663134" y="1029036"/>
                  </a:lnTo>
                  <a:lnTo>
                    <a:pt x="618036" y="1039309"/>
                  </a:lnTo>
                  <a:lnTo>
                    <a:pt x="571555" y="1045609"/>
                  </a:lnTo>
                  <a:lnTo>
                    <a:pt x="523875" y="1047750"/>
                  </a:lnTo>
                  <a:lnTo>
                    <a:pt x="476194" y="1045609"/>
                  </a:lnTo>
                  <a:lnTo>
                    <a:pt x="429713" y="1039309"/>
                  </a:lnTo>
                  <a:lnTo>
                    <a:pt x="384615" y="1029036"/>
                  </a:lnTo>
                  <a:lnTo>
                    <a:pt x="341086" y="1014975"/>
                  </a:lnTo>
                  <a:lnTo>
                    <a:pt x="299311" y="997310"/>
                  </a:lnTo>
                  <a:lnTo>
                    <a:pt x="259475" y="976226"/>
                  </a:lnTo>
                  <a:lnTo>
                    <a:pt x="221762" y="951908"/>
                  </a:lnTo>
                  <a:lnTo>
                    <a:pt x="186358" y="924542"/>
                  </a:lnTo>
                  <a:lnTo>
                    <a:pt x="153447" y="894311"/>
                  </a:lnTo>
                  <a:lnTo>
                    <a:pt x="123216" y="861402"/>
                  </a:lnTo>
                  <a:lnTo>
                    <a:pt x="95848" y="825998"/>
                  </a:lnTo>
                  <a:lnTo>
                    <a:pt x="71529" y="788286"/>
                  </a:lnTo>
                  <a:lnTo>
                    <a:pt x="50443" y="748449"/>
                  </a:lnTo>
                  <a:lnTo>
                    <a:pt x="32777" y="706673"/>
                  </a:lnTo>
                  <a:lnTo>
                    <a:pt x="18714" y="663142"/>
                  </a:lnTo>
                  <a:lnTo>
                    <a:pt x="8441" y="618043"/>
                  </a:lnTo>
                  <a:lnTo>
                    <a:pt x="2141" y="571558"/>
                  </a:lnTo>
                  <a:lnTo>
                    <a:pt x="0" y="523875"/>
                  </a:lnTo>
                  <a:close/>
                </a:path>
              </a:pathLst>
            </a:custGeom>
            <a:ln w="72390">
              <a:solidFill>
                <a:srgbClr val="6E0066"/>
              </a:solidFill>
            </a:ln>
          </p:spPr>
          <p:txBody>
            <a:bodyPr wrap="square" lIns="0" tIns="0" rIns="0" bIns="0" rtlCol="0"/>
            <a:lstStyle/>
            <a:p>
              <a:endParaRPr>
                <a:latin typeface="Twinkl Cursive Unlooped" panose="02000000000000000000" pitchFamily="2" charset="0"/>
              </a:endParaRPr>
            </a:p>
          </p:txBody>
        </p:sp>
      </p:grpSp>
      <p:sp>
        <p:nvSpPr>
          <p:cNvPr id="81" name="object 81"/>
          <p:cNvSpPr txBox="1"/>
          <p:nvPr/>
        </p:nvSpPr>
        <p:spPr>
          <a:xfrm>
            <a:off x="3851624" y="5311476"/>
            <a:ext cx="1009460" cy="551882"/>
          </a:xfrm>
          <a:prstGeom prst="rect">
            <a:avLst/>
          </a:prstGeom>
        </p:spPr>
        <p:txBody>
          <a:bodyPr vert="horz" wrap="square" lIns="0" tIns="49530" rIns="0" bIns="0" rtlCol="0">
            <a:spAutoFit/>
          </a:bodyPr>
          <a:lstStyle/>
          <a:p>
            <a:pPr marL="12700" marR="5080" indent="47625" algn="ctr">
              <a:lnSpc>
                <a:spcPct val="80000"/>
              </a:lnSpc>
              <a:spcBef>
                <a:spcPts val="390"/>
              </a:spcBef>
            </a:pPr>
            <a:r>
              <a:rPr lang="en-GB" sz="1200" b="1" u="sng" spc="-55" dirty="0">
                <a:solidFill>
                  <a:srgbClr val="0C6C82"/>
                </a:solidFill>
                <a:uFill>
                  <a:solidFill>
                    <a:srgbClr val="0C6C82"/>
                  </a:solidFill>
                </a:uFill>
                <a:latin typeface="Twinkl Cursive Unlooped" panose="02000000000000000000" pitchFamily="2" charset="0"/>
                <a:cs typeface="Arial"/>
              </a:rPr>
              <a:t>Investigating our World</a:t>
            </a:r>
          </a:p>
          <a:p>
            <a:pPr marL="12700" marR="5080" indent="47625" algn="ctr">
              <a:lnSpc>
                <a:spcPct val="80000"/>
              </a:lnSpc>
              <a:spcBef>
                <a:spcPts val="390"/>
              </a:spcBef>
            </a:pPr>
            <a:r>
              <a:rPr lang="en-GB" sz="1200" b="1" u="sng" spc="-55" dirty="0">
                <a:solidFill>
                  <a:srgbClr val="0C6C82"/>
                </a:solidFill>
                <a:uFill>
                  <a:solidFill>
                    <a:srgbClr val="0C6C82"/>
                  </a:solidFill>
                </a:uFill>
                <a:latin typeface="Twinkl Cursive Unlooped" panose="02000000000000000000" pitchFamily="2" charset="0"/>
                <a:cs typeface="Arial"/>
              </a:rPr>
              <a:t>(Part 1 &amp; 2)</a:t>
            </a:r>
            <a:endParaRPr sz="1200" dirty="0">
              <a:latin typeface="Twinkl Cursive Unlooped" panose="02000000000000000000" pitchFamily="2" charset="0"/>
              <a:cs typeface="Arial"/>
            </a:endParaRPr>
          </a:p>
        </p:txBody>
      </p:sp>
      <p:sp>
        <p:nvSpPr>
          <p:cNvPr id="83" name="object 83"/>
          <p:cNvSpPr txBox="1"/>
          <p:nvPr/>
        </p:nvSpPr>
        <p:spPr>
          <a:xfrm>
            <a:off x="4103189" y="6097995"/>
            <a:ext cx="1473835" cy="243656"/>
          </a:xfrm>
          <a:prstGeom prst="rect">
            <a:avLst/>
          </a:prstGeom>
        </p:spPr>
        <p:txBody>
          <a:bodyPr vert="horz" wrap="square" lIns="0" tIns="12700" rIns="0" bIns="0" rtlCol="0">
            <a:spAutoFit/>
          </a:bodyPr>
          <a:lstStyle/>
          <a:p>
            <a:pPr marL="12700">
              <a:lnSpc>
                <a:spcPct val="100000"/>
              </a:lnSpc>
              <a:spcBef>
                <a:spcPts val="100"/>
              </a:spcBef>
            </a:pPr>
            <a:r>
              <a:rPr lang="en-GB" sz="1500" b="1" spc="-85" dirty="0">
                <a:solidFill>
                  <a:srgbClr val="6E0066"/>
                </a:solidFill>
                <a:latin typeface="Twinkl Cursive Unlooped" panose="02000000000000000000" pitchFamily="2" charset="0"/>
                <a:cs typeface="Arial"/>
              </a:rPr>
              <a:t>Year 5</a:t>
            </a:r>
            <a:endParaRPr sz="1500" dirty="0">
              <a:latin typeface="Twinkl Cursive Unlooped" panose="02000000000000000000" pitchFamily="2" charset="0"/>
              <a:cs typeface="Arial"/>
            </a:endParaRPr>
          </a:p>
        </p:txBody>
      </p:sp>
      <p:grpSp>
        <p:nvGrpSpPr>
          <p:cNvPr id="84" name="object 84"/>
          <p:cNvGrpSpPr/>
          <p:nvPr/>
        </p:nvGrpSpPr>
        <p:grpSpPr>
          <a:xfrm>
            <a:off x="5726429" y="4935854"/>
            <a:ext cx="1110615" cy="1110615"/>
            <a:chOff x="5726429" y="4935854"/>
            <a:chExt cx="1110615" cy="1110615"/>
          </a:xfrm>
        </p:grpSpPr>
        <p:sp>
          <p:nvSpPr>
            <p:cNvPr id="85" name="object 85"/>
            <p:cNvSpPr/>
            <p:nvPr/>
          </p:nvSpPr>
          <p:spPr>
            <a:xfrm>
              <a:off x="5762624" y="4972049"/>
              <a:ext cx="1038225" cy="1038225"/>
            </a:xfrm>
            <a:custGeom>
              <a:avLst/>
              <a:gdLst/>
              <a:ahLst/>
              <a:cxnLst/>
              <a:rect l="l" t="t" r="r" b="b"/>
              <a:pathLst>
                <a:path w="1038225" h="1038225">
                  <a:moveTo>
                    <a:pt x="519175" y="0"/>
                  </a:moveTo>
                  <a:lnTo>
                    <a:pt x="471915" y="2121"/>
                  </a:lnTo>
                  <a:lnTo>
                    <a:pt x="425844" y="8363"/>
                  </a:lnTo>
                  <a:lnTo>
                    <a:pt x="381146" y="18543"/>
                  </a:lnTo>
                  <a:lnTo>
                    <a:pt x="338005" y="32477"/>
                  </a:lnTo>
                  <a:lnTo>
                    <a:pt x="296603" y="49982"/>
                  </a:lnTo>
                  <a:lnTo>
                    <a:pt x="257123" y="70875"/>
                  </a:lnTo>
                  <a:lnTo>
                    <a:pt x="219749" y="94973"/>
                  </a:lnTo>
                  <a:lnTo>
                    <a:pt x="184663" y="122092"/>
                  </a:lnTo>
                  <a:lnTo>
                    <a:pt x="152050" y="152050"/>
                  </a:lnTo>
                  <a:lnTo>
                    <a:pt x="122092" y="184663"/>
                  </a:lnTo>
                  <a:lnTo>
                    <a:pt x="94973" y="219749"/>
                  </a:lnTo>
                  <a:lnTo>
                    <a:pt x="70875" y="257123"/>
                  </a:lnTo>
                  <a:lnTo>
                    <a:pt x="49982" y="296603"/>
                  </a:lnTo>
                  <a:lnTo>
                    <a:pt x="32477" y="338005"/>
                  </a:lnTo>
                  <a:lnTo>
                    <a:pt x="18543" y="381146"/>
                  </a:lnTo>
                  <a:lnTo>
                    <a:pt x="8363" y="425844"/>
                  </a:lnTo>
                  <a:lnTo>
                    <a:pt x="2121" y="471915"/>
                  </a:lnTo>
                  <a:lnTo>
                    <a:pt x="0" y="519175"/>
                  </a:lnTo>
                  <a:lnTo>
                    <a:pt x="2121" y="566416"/>
                  </a:lnTo>
                  <a:lnTo>
                    <a:pt x="8363" y="612469"/>
                  </a:lnTo>
                  <a:lnTo>
                    <a:pt x="18543" y="657151"/>
                  </a:lnTo>
                  <a:lnTo>
                    <a:pt x="32477" y="700279"/>
                  </a:lnTo>
                  <a:lnTo>
                    <a:pt x="49982" y="741669"/>
                  </a:lnTo>
                  <a:lnTo>
                    <a:pt x="70875" y="781139"/>
                  </a:lnTo>
                  <a:lnTo>
                    <a:pt x="94973" y="818504"/>
                  </a:lnTo>
                  <a:lnTo>
                    <a:pt x="122092" y="853582"/>
                  </a:lnTo>
                  <a:lnTo>
                    <a:pt x="152050" y="886190"/>
                  </a:lnTo>
                  <a:lnTo>
                    <a:pt x="184663" y="916143"/>
                  </a:lnTo>
                  <a:lnTo>
                    <a:pt x="219749" y="943259"/>
                  </a:lnTo>
                  <a:lnTo>
                    <a:pt x="257123" y="967354"/>
                  </a:lnTo>
                  <a:lnTo>
                    <a:pt x="296603" y="988245"/>
                  </a:lnTo>
                  <a:lnTo>
                    <a:pt x="338005" y="1005749"/>
                  </a:lnTo>
                  <a:lnTo>
                    <a:pt x="381146" y="1019682"/>
                  </a:lnTo>
                  <a:lnTo>
                    <a:pt x="425844" y="1029861"/>
                  </a:lnTo>
                  <a:lnTo>
                    <a:pt x="471915" y="1036103"/>
                  </a:lnTo>
                  <a:lnTo>
                    <a:pt x="519175" y="1038225"/>
                  </a:lnTo>
                  <a:lnTo>
                    <a:pt x="566416" y="1036103"/>
                  </a:lnTo>
                  <a:lnTo>
                    <a:pt x="612469" y="1029861"/>
                  </a:lnTo>
                  <a:lnTo>
                    <a:pt x="657151" y="1019682"/>
                  </a:lnTo>
                  <a:lnTo>
                    <a:pt x="700279" y="1005749"/>
                  </a:lnTo>
                  <a:lnTo>
                    <a:pt x="741669" y="988245"/>
                  </a:lnTo>
                  <a:lnTo>
                    <a:pt x="781139" y="967354"/>
                  </a:lnTo>
                  <a:lnTo>
                    <a:pt x="818504" y="943259"/>
                  </a:lnTo>
                  <a:lnTo>
                    <a:pt x="853582" y="916143"/>
                  </a:lnTo>
                  <a:lnTo>
                    <a:pt x="886190" y="886190"/>
                  </a:lnTo>
                  <a:lnTo>
                    <a:pt x="916143" y="853582"/>
                  </a:lnTo>
                  <a:lnTo>
                    <a:pt x="943259" y="818504"/>
                  </a:lnTo>
                  <a:lnTo>
                    <a:pt x="967354" y="781139"/>
                  </a:lnTo>
                  <a:lnTo>
                    <a:pt x="988245" y="741669"/>
                  </a:lnTo>
                  <a:lnTo>
                    <a:pt x="1005749" y="700279"/>
                  </a:lnTo>
                  <a:lnTo>
                    <a:pt x="1019682" y="657151"/>
                  </a:lnTo>
                  <a:lnTo>
                    <a:pt x="1029861" y="612469"/>
                  </a:lnTo>
                  <a:lnTo>
                    <a:pt x="1036103" y="566416"/>
                  </a:lnTo>
                  <a:lnTo>
                    <a:pt x="1038225" y="519175"/>
                  </a:lnTo>
                  <a:lnTo>
                    <a:pt x="1036103" y="471915"/>
                  </a:lnTo>
                  <a:lnTo>
                    <a:pt x="1029861" y="425844"/>
                  </a:lnTo>
                  <a:lnTo>
                    <a:pt x="1019682" y="381146"/>
                  </a:lnTo>
                  <a:lnTo>
                    <a:pt x="1005749" y="338005"/>
                  </a:lnTo>
                  <a:lnTo>
                    <a:pt x="988245" y="296603"/>
                  </a:lnTo>
                  <a:lnTo>
                    <a:pt x="967354" y="257123"/>
                  </a:lnTo>
                  <a:lnTo>
                    <a:pt x="943259" y="219749"/>
                  </a:lnTo>
                  <a:lnTo>
                    <a:pt x="916143" y="184663"/>
                  </a:lnTo>
                  <a:lnTo>
                    <a:pt x="886190" y="152050"/>
                  </a:lnTo>
                  <a:lnTo>
                    <a:pt x="853582" y="122092"/>
                  </a:lnTo>
                  <a:lnTo>
                    <a:pt x="818504" y="94973"/>
                  </a:lnTo>
                  <a:lnTo>
                    <a:pt x="781139" y="70875"/>
                  </a:lnTo>
                  <a:lnTo>
                    <a:pt x="741669" y="49982"/>
                  </a:lnTo>
                  <a:lnTo>
                    <a:pt x="700279" y="32477"/>
                  </a:lnTo>
                  <a:lnTo>
                    <a:pt x="657151" y="18543"/>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86" name="object 86"/>
            <p:cNvSpPr/>
            <p:nvPr/>
          </p:nvSpPr>
          <p:spPr>
            <a:xfrm>
              <a:off x="5762624" y="4972049"/>
              <a:ext cx="1038225" cy="1038225"/>
            </a:xfrm>
            <a:custGeom>
              <a:avLst/>
              <a:gdLst/>
              <a:ahLst/>
              <a:cxnLst/>
              <a:rect l="l" t="t" r="r" b="b"/>
              <a:pathLst>
                <a:path w="1038225" h="1038225">
                  <a:moveTo>
                    <a:pt x="0" y="519175"/>
                  </a:moveTo>
                  <a:lnTo>
                    <a:pt x="2121" y="471915"/>
                  </a:lnTo>
                  <a:lnTo>
                    <a:pt x="8363" y="425844"/>
                  </a:lnTo>
                  <a:lnTo>
                    <a:pt x="18543" y="381146"/>
                  </a:lnTo>
                  <a:lnTo>
                    <a:pt x="32477" y="338005"/>
                  </a:lnTo>
                  <a:lnTo>
                    <a:pt x="49982" y="296603"/>
                  </a:lnTo>
                  <a:lnTo>
                    <a:pt x="70875" y="257123"/>
                  </a:lnTo>
                  <a:lnTo>
                    <a:pt x="94973" y="219749"/>
                  </a:lnTo>
                  <a:lnTo>
                    <a:pt x="122092" y="184663"/>
                  </a:lnTo>
                  <a:lnTo>
                    <a:pt x="152050" y="152050"/>
                  </a:lnTo>
                  <a:lnTo>
                    <a:pt x="184663" y="122092"/>
                  </a:lnTo>
                  <a:lnTo>
                    <a:pt x="219749" y="94973"/>
                  </a:lnTo>
                  <a:lnTo>
                    <a:pt x="257123" y="70875"/>
                  </a:lnTo>
                  <a:lnTo>
                    <a:pt x="296603" y="49982"/>
                  </a:lnTo>
                  <a:lnTo>
                    <a:pt x="338005" y="32477"/>
                  </a:lnTo>
                  <a:lnTo>
                    <a:pt x="381146" y="18543"/>
                  </a:lnTo>
                  <a:lnTo>
                    <a:pt x="425844" y="8363"/>
                  </a:lnTo>
                  <a:lnTo>
                    <a:pt x="471915" y="2121"/>
                  </a:lnTo>
                  <a:lnTo>
                    <a:pt x="519175" y="0"/>
                  </a:lnTo>
                  <a:lnTo>
                    <a:pt x="566416" y="2121"/>
                  </a:lnTo>
                  <a:lnTo>
                    <a:pt x="612469" y="8363"/>
                  </a:lnTo>
                  <a:lnTo>
                    <a:pt x="657151" y="18543"/>
                  </a:lnTo>
                  <a:lnTo>
                    <a:pt x="700279" y="32477"/>
                  </a:lnTo>
                  <a:lnTo>
                    <a:pt x="741669" y="49982"/>
                  </a:lnTo>
                  <a:lnTo>
                    <a:pt x="781139" y="70875"/>
                  </a:lnTo>
                  <a:lnTo>
                    <a:pt x="818504" y="94973"/>
                  </a:lnTo>
                  <a:lnTo>
                    <a:pt x="853582" y="122092"/>
                  </a:lnTo>
                  <a:lnTo>
                    <a:pt x="886190" y="152050"/>
                  </a:lnTo>
                  <a:lnTo>
                    <a:pt x="916143" y="184663"/>
                  </a:lnTo>
                  <a:lnTo>
                    <a:pt x="943259" y="219749"/>
                  </a:lnTo>
                  <a:lnTo>
                    <a:pt x="967354" y="257123"/>
                  </a:lnTo>
                  <a:lnTo>
                    <a:pt x="988245" y="296603"/>
                  </a:lnTo>
                  <a:lnTo>
                    <a:pt x="1005749" y="338005"/>
                  </a:lnTo>
                  <a:lnTo>
                    <a:pt x="1019682" y="381146"/>
                  </a:lnTo>
                  <a:lnTo>
                    <a:pt x="1029861" y="425844"/>
                  </a:lnTo>
                  <a:lnTo>
                    <a:pt x="1036103" y="471915"/>
                  </a:lnTo>
                  <a:lnTo>
                    <a:pt x="1038225" y="519175"/>
                  </a:lnTo>
                  <a:lnTo>
                    <a:pt x="1036103" y="566416"/>
                  </a:lnTo>
                  <a:lnTo>
                    <a:pt x="1029861" y="612469"/>
                  </a:lnTo>
                  <a:lnTo>
                    <a:pt x="1019682" y="657151"/>
                  </a:lnTo>
                  <a:lnTo>
                    <a:pt x="1005749" y="700279"/>
                  </a:lnTo>
                  <a:lnTo>
                    <a:pt x="988245" y="741669"/>
                  </a:lnTo>
                  <a:lnTo>
                    <a:pt x="967354" y="781139"/>
                  </a:lnTo>
                  <a:lnTo>
                    <a:pt x="943259" y="818504"/>
                  </a:lnTo>
                  <a:lnTo>
                    <a:pt x="916143" y="853582"/>
                  </a:lnTo>
                  <a:lnTo>
                    <a:pt x="886190" y="886190"/>
                  </a:lnTo>
                  <a:lnTo>
                    <a:pt x="853582" y="916143"/>
                  </a:lnTo>
                  <a:lnTo>
                    <a:pt x="818504" y="943259"/>
                  </a:lnTo>
                  <a:lnTo>
                    <a:pt x="781139" y="967354"/>
                  </a:lnTo>
                  <a:lnTo>
                    <a:pt x="741669" y="988245"/>
                  </a:lnTo>
                  <a:lnTo>
                    <a:pt x="700279" y="1005749"/>
                  </a:lnTo>
                  <a:lnTo>
                    <a:pt x="657151" y="1019682"/>
                  </a:lnTo>
                  <a:lnTo>
                    <a:pt x="612469" y="1029861"/>
                  </a:lnTo>
                  <a:lnTo>
                    <a:pt x="566416" y="1036103"/>
                  </a:lnTo>
                  <a:lnTo>
                    <a:pt x="519175" y="1038225"/>
                  </a:lnTo>
                  <a:lnTo>
                    <a:pt x="471915" y="1036103"/>
                  </a:lnTo>
                  <a:lnTo>
                    <a:pt x="425844" y="1029861"/>
                  </a:lnTo>
                  <a:lnTo>
                    <a:pt x="381146" y="1019682"/>
                  </a:lnTo>
                  <a:lnTo>
                    <a:pt x="338005" y="1005749"/>
                  </a:lnTo>
                  <a:lnTo>
                    <a:pt x="296603" y="988245"/>
                  </a:lnTo>
                  <a:lnTo>
                    <a:pt x="257123" y="967354"/>
                  </a:lnTo>
                  <a:lnTo>
                    <a:pt x="219749" y="943259"/>
                  </a:lnTo>
                  <a:lnTo>
                    <a:pt x="184663" y="916143"/>
                  </a:lnTo>
                  <a:lnTo>
                    <a:pt x="152050" y="886190"/>
                  </a:lnTo>
                  <a:lnTo>
                    <a:pt x="122092" y="853582"/>
                  </a:lnTo>
                  <a:lnTo>
                    <a:pt x="94973" y="818504"/>
                  </a:lnTo>
                  <a:lnTo>
                    <a:pt x="70875" y="781139"/>
                  </a:lnTo>
                  <a:lnTo>
                    <a:pt x="49982" y="741669"/>
                  </a:lnTo>
                  <a:lnTo>
                    <a:pt x="32477" y="700279"/>
                  </a:lnTo>
                  <a:lnTo>
                    <a:pt x="18543" y="657151"/>
                  </a:lnTo>
                  <a:lnTo>
                    <a:pt x="8363" y="612469"/>
                  </a:lnTo>
                  <a:lnTo>
                    <a:pt x="2121" y="566416"/>
                  </a:lnTo>
                  <a:lnTo>
                    <a:pt x="0" y="519175"/>
                  </a:lnTo>
                  <a:close/>
                </a:path>
              </a:pathLst>
            </a:custGeom>
            <a:ln w="72390">
              <a:solidFill>
                <a:srgbClr val="C80A23"/>
              </a:solidFill>
            </a:ln>
          </p:spPr>
          <p:txBody>
            <a:bodyPr wrap="square" lIns="0" tIns="0" rIns="0" bIns="0" rtlCol="0"/>
            <a:lstStyle/>
            <a:p>
              <a:endParaRPr>
                <a:latin typeface="Twinkl Cursive Unlooped" panose="02000000000000000000" pitchFamily="2" charset="0"/>
              </a:endParaRPr>
            </a:p>
          </p:txBody>
        </p:sp>
      </p:grpSp>
      <p:grpSp>
        <p:nvGrpSpPr>
          <p:cNvPr id="90" name="object 90"/>
          <p:cNvGrpSpPr/>
          <p:nvPr/>
        </p:nvGrpSpPr>
        <p:grpSpPr>
          <a:xfrm>
            <a:off x="7231380" y="4907279"/>
            <a:ext cx="1110615" cy="1120140"/>
            <a:chOff x="7231380" y="4907279"/>
            <a:chExt cx="1110615" cy="1120140"/>
          </a:xfrm>
        </p:grpSpPr>
        <p:sp>
          <p:nvSpPr>
            <p:cNvPr id="91" name="object 91"/>
            <p:cNvSpPr/>
            <p:nvPr/>
          </p:nvSpPr>
          <p:spPr>
            <a:xfrm>
              <a:off x="7267575" y="494347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92" name="object 92"/>
            <p:cNvSpPr/>
            <p:nvPr/>
          </p:nvSpPr>
          <p:spPr>
            <a:xfrm>
              <a:off x="7267575" y="494347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E8601D"/>
              </a:solidFill>
            </a:ln>
          </p:spPr>
          <p:txBody>
            <a:bodyPr wrap="square" lIns="0" tIns="0" rIns="0" bIns="0" rtlCol="0"/>
            <a:lstStyle/>
            <a:p>
              <a:endParaRPr>
                <a:latin typeface="Twinkl Cursive Unlooped" panose="02000000000000000000" pitchFamily="2" charset="0"/>
              </a:endParaRPr>
            </a:p>
          </p:txBody>
        </p:sp>
      </p:grpSp>
      <p:sp>
        <p:nvSpPr>
          <p:cNvPr id="95" name="object 95"/>
          <p:cNvSpPr txBox="1"/>
          <p:nvPr/>
        </p:nvSpPr>
        <p:spPr>
          <a:xfrm>
            <a:off x="7516006" y="6089089"/>
            <a:ext cx="1670685" cy="243656"/>
          </a:xfrm>
          <a:prstGeom prst="rect">
            <a:avLst/>
          </a:prstGeom>
        </p:spPr>
        <p:txBody>
          <a:bodyPr vert="horz" wrap="square" lIns="0" tIns="12700" rIns="0" bIns="0" rtlCol="0">
            <a:spAutoFit/>
          </a:bodyPr>
          <a:lstStyle/>
          <a:p>
            <a:pPr marL="12700">
              <a:lnSpc>
                <a:spcPct val="100000"/>
              </a:lnSpc>
              <a:spcBef>
                <a:spcPts val="100"/>
              </a:spcBef>
            </a:pPr>
            <a:r>
              <a:rPr lang="en-GB" sz="1500" b="1" spc="-110" dirty="0">
                <a:solidFill>
                  <a:srgbClr val="E8601D"/>
                </a:solidFill>
                <a:latin typeface="Twinkl Cursive Unlooped" panose="02000000000000000000" pitchFamily="2" charset="0"/>
                <a:cs typeface="Arial"/>
              </a:rPr>
              <a:t>Year 6</a:t>
            </a:r>
            <a:endParaRPr sz="1500" dirty="0">
              <a:latin typeface="Twinkl Cursive Unlooped" panose="02000000000000000000" pitchFamily="2" charset="0"/>
              <a:cs typeface="Arial"/>
            </a:endParaRPr>
          </a:p>
        </p:txBody>
      </p:sp>
      <p:grpSp>
        <p:nvGrpSpPr>
          <p:cNvPr id="96" name="object 96"/>
          <p:cNvGrpSpPr/>
          <p:nvPr/>
        </p:nvGrpSpPr>
        <p:grpSpPr>
          <a:xfrm>
            <a:off x="8858251" y="4940617"/>
            <a:ext cx="1120140" cy="1110615"/>
            <a:chOff x="8831580" y="4945379"/>
            <a:chExt cx="1120140" cy="1110615"/>
          </a:xfrm>
        </p:grpSpPr>
        <p:sp>
          <p:nvSpPr>
            <p:cNvPr id="97" name="object 97"/>
            <p:cNvSpPr/>
            <p:nvPr/>
          </p:nvSpPr>
          <p:spPr>
            <a:xfrm>
              <a:off x="8867775" y="4981574"/>
              <a:ext cx="1047750" cy="1038225"/>
            </a:xfrm>
            <a:custGeom>
              <a:avLst/>
              <a:gdLst/>
              <a:ahLst/>
              <a:cxnLst/>
              <a:rect l="l" t="t" r="r" b="b"/>
              <a:pathLst>
                <a:path w="1047750" h="1038225">
                  <a:moveTo>
                    <a:pt x="523875" y="0"/>
                  </a:moveTo>
                  <a:lnTo>
                    <a:pt x="476194" y="2121"/>
                  </a:lnTo>
                  <a:lnTo>
                    <a:pt x="429713" y="8363"/>
                  </a:lnTo>
                  <a:lnTo>
                    <a:pt x="384615" y="18543"/>
                  </a:lnTo>
                  <a:lnTo>
                    <a:pt x="341086" y="32477"/>
                  </a:lnTo>
                  <a:lnTo>
                    <a:pt x="299311" y="49982"/>
                  </a:lnTo>
                  <a:lnTo>
                    <a:pt x="259475" y="70875"/>
                  </a:lnTo>
                  <a:lnTo>
                    <a:pt x="221762" y="94973"/>
                  </a:lnTo>
                  <a:lnTo>
                    <a:pt x="186358" y="122092"/>
                  </a:lnTo>
                  <a:lnTo>
                    <a:pt x="153447" y="152050"/>
                  </a:lnTo>
                  <a:lnTo>
                    <a:pt x="123216" y="184663"/>
                  </a:lnTo>
                  <a:lnTo>
                    <a:pt x="95848" y="219749"/>
                  </a:lnTo>
                  <a:lnTo>
                    <a:pt x="71529" y="257123"/>
                  </a:lnTo>
                  <a:lnTo>
                    <a:pt x="50443" y="296603"/>
                  </a:lnTo>
                  <a:lnTo>
                    <a:pt x="32777" y="338005"/>
                  </a:lnTo>
                  <a:lnTo>
                    <a:pt x="18714" y="381146"/>
                  </a:lnTo>
                  <a:lnTo>
                    <a:pt x="8441" y="425844"/>
                  </a:lnTo>
                  <a:lnTo>
                    <a:pt x="2141" y="471915"/>
                  </a:lnTo>
                  <a:lnTo>
                    <a:pt x="0" y="519175"/>
                  </a:lnTo>
                  <a:lnTo>
                    <a:pt x="2141" y="566416"/>
                  </a:lnTo>
                  <a:lnTo>
                    <a:pt x="8441" y="612469"/>
                  </a:lnTo>
                  <a:lnTo>
                    <a:pt x="18714" y="657151"/>
                  </a:lnTo>
                  <a:lnTo>
                    <a:pt x="32777" y="700279"/>
                  </a:lnTo>
                  <a:lnTo>
                    <a:pt x="50443" y="741669"/>
                  </a:lnTo>
                  <a:lnTo>
                    <a:pt x="71529" y="781139"/>
                  </a:lnTo>
                  <a:lnTo>
                    <a:pt x="95848" y="818504"/>
                  </a:lnTo>
                  <a:lnTo>
                    <a:pt x="123216" y="853582"/>
                  </a:lnTo>
                  <a:lnTo>
                    <a:pt x="153447" y="886190"/>
                  </a:lnTo>
                  <a:lnTo>
                    <a:pt x="186358" y="916143"/>
                  </a:lnTo>
                  <a:lnTo>
                    <a:pt x="221762" y="943259"/>
                  </a:lnTo>
                  <a:lnTo>
                    <a:pt x="259475" y="967354"/>
                  </a:lnTo>
                  <a:lnTo>
                    <a:pt x="299311" y="988245"/>
                  </a:lnTo>
                  <a:lnTo>
                    <a:pt x="341086" y="1005749"/>
                  </a:lnTo>
                  <a:lnTo>
                    <a:pt x="384615" y="1019682"/>
                  </a:lnTo>
                  <a:lnTo>
                    <a:pt x="429713" y="1029861"/>
                  </a:lnTo>
                  <a:lnTo>
                    <a:pt x="476194" y="1036103"/>
                  </a:lnTo>
                  <a:lnTo>
                    <a:pt x="523875" y="1038225"/>
                  </a:lnTo>
                  <a:lnTo>
                    <a:pt x="571555" y="1036103"/>
                  </a:lnTo>
                  <a:lnTo>
                    <a:pt x="618036" y="1029861"/>
                  </a:lnTo>
                  <a:lnTo>
                    <a:pt x="663134" y="1019682"/>
                  </a:lnTo>
                  <a:lnTo>
                    <a:pt x="706663" y="1005749"/>
                  </a:lnTo>
                  <a:lnTo>
                    <a:pt x="748438" y="988245"/>
                  </a:lnTo>
                  <a:lnTo>
                    <a:pt x="788274" y="967354"/>
                  </a:lnTo>
                  <a:lnTo>
                    <a:pt x="825987" y="943259"/>
                  </a:lnTo>
                  <a:lnTo>
                    <a:pt x="861391" y="916143"/>
                  </a:lnTo>
                  <a:lnTo>
                    <a:pt x="894302" y="886190"/>
                  </a:lnTo>
                  <a:lnTo>
                    <a:pt x="924533" y="853582"/>
                  </a:lnTo>
                  <a:lnTo>
                    <a:pt x="951901" y="818504"/>
                  </a:lnTo>
                  <a:lnTo>
                    <a:pt x="976220" y="781139"/>
                  </a:lnTo>
                  <a:lnTo>
                    <a:pt x="997306" y="741669"/>
                  </a:lnTo>
                  <a:lnTo>
                    <a:pt x="1014972" y="700279"/>
                  </a:lnTo>
                  <a:lnTo>
                    <a:pt x="1029035" y="657151"/>
                  </a:lnTo>
                  <a:lnTo>
                    <a:pt x="1039308" y="612469"/>
                  </a:lnTo>
                  <a:lnTo>
                    <a:pt x="1045608" y="566416"/>
                  </a:lnTo>
                  <a:lnTo>
                    <a:pt x="1047750" y="519175"/>
                  </a:lnTo>
                  <a:lnTo>
                    <a:pt x="1045608" y="471915"/>
                  </a:lnTo>
                  <a:lnTo>
                    <a:pt x="1039308" y="425844"/>
                  </a:lnTo>
                  <a:lnTo>
                    <a:pt x="1029035" y="381146"/>
                  </a:lnTo>
                  <a:lnTo>
                    <a:pt x="1014972" y="338005"/>
                  </a:lnTo>
                  <a:lnTo>
                    <a:pt x="997306" y="296603"/>
                  </a:lnTo>
                  <a:lnTo>
                    <a:pt x="976220" y="257123"/>
                  </a:lnTo>
                  <a:lnTo>
                    <a:pt x="951901" y="219749"/>
                  </a:lnTo>
                  <a:lnTo>
                    <a:pt x="924533" y="184663"/>
                  </a:lnTo>
                  <a:lnTo>
                    <a:pt x="894302" y="152050"/>
                  </a:lnTo>
                  <a:lnTo>
                    <a:pt x="861391" y="122092"/>
                  </a:lnTo>
                  <a:lnTo>
                    <a:pt x="825987" y="94973"/>
                  </a:lnTo>
                  <a:lnTo>
                    <a:pt x="788274" y="70875"/>
                  </a:lnTo>
                  <a:lnTo>
                    <a:pt x="748438" y="49982"/>
                  </a:lnTo>
                  <a:lnTo>
                    <a:pt x="706663" y="32477"/>
                  </a:lnTo>
                  <a:lnTo>
                    <a:pt x="663134" y="18543"/>
                  </a:lnTo>
                  <a:lnTo>
                    <a:pt x="618036" y="8363"/>
                  </a:lnTo>
                  <a:lnTo>
                    <a:pt x="571555" y="212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98" name="object 98"/>
            <p:cNvSpPr/>
            <p:nvPr/>
          </p:nvSpPr>
          <p:spPr>
            <a:xfrm>
              <a:off x="8867775" y="4981574"/>
              <a:ext cx="1047750" cy="1038225"/>
            </a:xfrm>
            <a:custGeom>
              <a:avLst/>
              <a:gdLst/>
              <a:ahLst/>
              <a:cxnLst/>
              <a:rect l="l" t="t" r="r" b="b"/>
              <a:pathLst>
                <a:path w="1047750" h="1038225">
                  <a:moveTo>
                    <a:pt x="0" y="519175"/>
                  </a:moveTo>
                  <a:lnTo>
                    <a:pt x="2141" y="471915"/>
                  </a:lnTo>
                  <a:lnTo>
                    <a:pt x="8441" y="425844"/>
                  </a:lnTo>
                  <a:lnTo>
                    <a:pt x="18714" y="381146"/>
                  </a:lnTo>
                  <a:lnTo>
                    <a:pt x="32777" y="338005"/>
                  </a:lnTo>
                  <a:lnTo>
                    <a:pt x="50443" y="296603"/>
                  </a:lnTo>
                  <a:lnTo>
                    <a:pt x="71529" y="257123"/>
                  </a:lnTo>
                  <a:lnTo>
                    <a:pt x="95848" y="219749"/>
                  </a:lnTo>
                  <a:lnTo>
                    <a:pt x="123216" y="184663"/>
                  </a:lnTo>
                  <a:lnTo>
                    <a:pt x="153447" y="152050"/>
                  </a:lnTo>
                  <a:lnTo>
                    <a:pt x="186358" y="122092"/>
                  </a:lnTo>
                  <a:lnTo>
                    <a:pt x="221762" y="94973"/>
                  </a:lnTo>
                  <a:lnTo>
                    <a:pt x="259475" y="70875"/>
                  </a:lnTo>
                  <a:lnTo>
                    <a:pt x="299311" y="49982"/>
                  </a:lnTo>
                  <a:lnTo>
                    <a:pt x="341086" y="32477"/>
                  </a:lnTo>
                  <a:lnTo>
                    <a:pt x="384615" y="18543"/>
                  </a:lnTo>
                  <a:lnTo>
                    <a:pt x="429713" y="8363"/>
                  </a:lnTo>
                  <a:lnTo>
                    <a:pt x="476194" y="2121"/>
                  </a:lnTo>
                  <a:lnTo>
                    <a:pt x="523875" y="0"/>
                  </a:lnTo>
                  <a:lnTo>
                    <a:pt x="571555" y="2121"/>
                  </a:lnTo>
                  <a:lnTo>
                    <a:pt x="618036" y="8363"/>
                  </a:lnTo>
                  <a:lnTo>
                    <a:pt x="663134" y="18543"/>
                  </a:lnTo>
                  <a:lnTo>
                    <a:pt x="706663" y="32477"/>
                  </a:lnTo>
                  <a:lnTo>
                    <a:pt x="748438" y="49982"/>
                  </a:lnTo>
                  <a:lnTo>
                    <a:pt x="788274" y="70875"/>
                  </a:lnTo>
                  <a:lnTo>
                    <a:pt x="825987" y="94973"/>
                  </a:lnTo>
                  <a:lnTo>
                    <a:pt x="861391" y="122092"/>
                  </a:lnTo>
                  <a:lnTo>
                    <a:pt x="894302" y="152050"/>
                  </a:lnTo>
                  <a:lnTo>
                    <a:pt x="924533" y="184663"/>
                  </a:lnTo>
                  <a:lnTo>
                    <a:pt x="951901" y="219749"/>
                  </a:lnTo>
                  <a:lnTo>
                    <a:pt x="976220" y="257123"/>
                  </a:lnTo>
                  <a:lnTo>
                    <a:pt x="997306" y="296603"/>
                  </a:lnTo>
                  <a:lnTo>
                    <a:pt x="1014972" y="338005"/>
                  </a:lnTo>
                  <a:lnTo>
                    <a:pt x="1029035" y="381146"/>
                  </a:lnTo>
                  <a:lnTo>
                    <a:pt x="1039308" y="425844"/>
                  </a:lnTo>
                  <a:lnTo>
                    <a:pt x="1045608" y="471915"/>
                  </a:lnTo>
                  <a:lnTo>
                    <a:pt x="1047750" y="519175"/>
                  </a:lnTo>
                  <a:lnTo>
                    <a:pt x="1045608" y="566416"/>
                  </a:lnTo>
                  <a:lnTo>
                    <a:pt x="1039308" y="612469"/>
                  </a:lnTo>
                  <a:lnTo>
                    <a:pt x="1029035" y="657151"/>
                  </a:lnTo>
                  <a:lnTo>
                    <a:pt x="1014972" y="700279"/>
                  </a:lnTo>
                  <a:lnTo>
                    <a:pt x="997306" y="741669"/>
                  </a:lnTo>
                  <a:lnTo>
                    <a:pt x="976220" y="781139"/>
                  </a:lnTo>
                  <a:lnTo>
                    <a:pt x="951901" y="818504"/>
                  </a:lnTo>
                  <a:lnTo>
                    <a:pt x="924533" y="853582"/>
                  </a:lnTo>
                  <a:lnTo>
                    <a:pt x="894302" y="886190"/>
                  </a:lnTo>
                  <a:lnTo>
                    <a:pt x="861391" y="916143"/>
                  </a:lnTo>
                  <a:lnTo>
                    <a:pt x="825987" y="943259"/>
                  </a:lnTo>
                  <a:lnTo>
                    <a:pt x="788274" y="967354"/>
                  </a:lnTo>
                  <a:lnTo>
                    <a:pt x="748438" y="988245"/>
                  </a:lnTo>
                  <a:lnTo>
                    <a:pt x="706663" y="1005749"/>
                  </a:lnTo>
                  <a:lnTo>
                    <a:pt x="663134" y="1019682"/>
                  </a:lnTo>
                  <a:lnTo>
                    <a:pt x="618036" y="1029861"/>
                  </a:lnTo>
                  <a:lnTo>
                    <a:pt x="571555" y="1036103"/>
                  </a:lnTo>
                  <a:lnTo>
                    <a:pt x="523875" y="1038225"/>
                  </a:lnTo>
                  <a:lnTo>
                    <a:pt x="476194" y="1036103"/>
                  </a:lnTo>
                  <a:lnTo>
                    <a:pt x="429713" y="1029861"/>
                  </a:lnTo>
                  <a:lnTo>
                    <a:pt x="384615" y="1019682"/>
                  </a:lnTo>
                  <a:lnTo>
                    <a:pt x="341086" y="1005749"/>
                  </a:lnTo>
                  <a:lnTo>
                    <a:pt x="299311" y="988245"/>
                  </a:lnTo>
                  <a:lnTo>
                    <a:pt x="259475" y="967354"/>
                  </a:lnTo>
                  <a:lnTo>
                    <a:pt x="221762" y="943259"/>
                  </a:lnTo>
                  <a:lnTo>
                    <a:pt x="186358" y="916143"/>
                  </a:lnTo>
                  <a:lnTo>
                    <a:pt x="153447" y="886190"/>
                  </a:lnTo>
                  <a:lnTo>
                    <a:pt x="123216" y="853582"/>
                  </a:lnTo>
                  <a:lnTo>
                    <a:pt x="95848" y="818504"/>
                  </a:lnTo>
                  <a:lnTo>
                    <a:pt x="71529" y="781139"/>
                  </a:lnTo>
                  <a:lnTo>
                    <a:pt x="50443" y="741669"/>
                  </a:lnTo>
                  <a:lnTo>
                    <a:pt x="32777" y="700279"/>
                  </a:lnTo>
                  <a:lnTo>
                    <a:pt x="18714" y="657151"/>
                  </a:lnTo>
                  <a:lnTo>
                    <a:pt x="8441" y="612469"/>
                  </a:lnTo>
                  <a:lnTo>
                    <a:pt x="2141" y="566416"/>
                  </a:lnTo>
                  <a:lnTo>
                    <a:pt x="0" y="519175"/>
                  </a:lnTo>
                  <a:close/>
                </a:path>
              </a:pathLst>
            </a:custGeom>
            <a:ln w="72390">
              <a:solidFill>
                <a:srgbClr val="F39D20"/>
              </a:solidFill>
            </a:ln>
          </p:spPr>
          <p:txBody>
            <a:bodyPr wrap="square" lIns="0" tIns="0" rIns="0" bIns="0" rtlCol="0"/>
            <a:lstStyle/>
            <a:p>
              <a:endParaRPr>
                <a:latin typeface="Twinkl Cursive Unlooped" panose="02000000000000000000" pitchFamily="2" charset="0"/>
              </a:endParaRPr>
            </a:p>
          </p:txBody>
        </p:sp>
      </p:grpSp>
      <p:grpSp>
        <p:nvGrpSpPr>
          <p:cNvPr id="103" name="object 103"/>
          <p:cNvGrpSpPr/>
          <p:nvPr/>
        </p:nvGrpSpPr>
        <p:grpSpPr>
          <a:xfrm>
            <a:off x="10955655" y="4888229"/>
            <a:ext cx="1110615" cy="1120140"/>
            <a:chOff x="10955655" y="4888229"/>
            <a:chExt cx="1110615" cy="1120140"/>
          </a:xfrm>
        </p:grpSpPr>
        <p:sp>
          <p:nvSpPr>
            <p:cNvPr id="104" name="object 10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latin typeface="Twinkl Cursive Unlooped" panose="02000000000000000000" pitchFamily="2" charset="0"/>
              </a:endParaRPr>
            </a:p>
          </p:txBody>
        </p:sp>
        <p:sp>
          <p:nvSpPr>
            <p:cNvPr id="105" name="object 10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106" name="object 106"/>
          <p:cNvSpPr txBox="1"/>
          <p:nvPr/>
        </p:nvSpPr>
        <p:spPr>
          <a:xfrm>
            <a:off x="11241658" y="5102796"/>
            <a:ext cx="559435" cy="662940"/>
          </a:xfrm>
          <a:prstGeom prst="rect">
            <a:avLst/>
          </a:prstGeom>
        </p:spPr>
        <p:txBody>
          <a:bodyPr vert="horz" wrap="square" lIns="0" tIns="45085" rIns="0" bIns="0" rtlCol="0">
            <a:spAutoFit/>
          </a:bodyPr>
          <a:lstStyle/>
          <a:p>
            <a:pPr marL="193675" marR="5080" indent="-181610">
              <a:lnSpc>
                <a:spcPts val="2400"/>
              </a:lnSpc>
              <a:spcBef>
                <a:spcPts val="355"/>
              </a:spcBef>
            </a:pPr>
            <a:r>
              <a:rPr sz="2150" b="1" spc="-390" dirty="0">
                <a:solidFill>
                  <a:srgbClr val="454D54"/>
                </a:solidFill>
                <a:latin typeface="Twinkl Cursive Unlooped" panose="02000000000000000000" pitchFamily="2" charset="0"/>
                <a:cs typeface="Arial"/>
              </a:rPr>
              <a:t>Y</a:t>
            </a:r>
            <a:r>
              <a:rPr sz="2150" b="1" spc="-5" dirty="0">
                <a:solidFill>
                  <a:srgbClr val="454D54"/>
                </a:solidFill>
                <a:latin typeface="Twinkl Cursive Unlooped" panose="02000000000000000000" pitchFamily="2" charset="0"/>
                <a:cs typeface="Arial"/>
              </a:rPr>
              <a:t>ea</a:t>
            </a:r>
            <a:r>
              <a:rPr sz="2150" b="1" spc="-70" dirty="0">
                <a:solidFill>
                  <a:srgbClr val="454D54"/>
                </a:solidFill>
                <a:latin typeface="Twinkl Cursive Unlooped" panose="02000000000000000000" pitchFamily="2" charset="0"/>
                <a:cs typeface="Arial"/>
              </a:rPr>
              <a:t>r  </a:t>
            </a:r>
            <a:r>
              <a:rPr sz="2150" b="1" spc="80" dirty="0">
                <a:solidFill>
                  <a:srgbClr val="454D54"/>
                </a:solidFill>
                <a:latin typeface="Twinkl Cursive Unlooped" panose="02000000000000000000" pitchFamily="2" charset="0"/>
                <a:cs typeface="Arial"/>
              </a:rPr>
              <a:t>7</a:t>
            </a:r>
            <a:endParaRPr sz="2150">
              <a:latin typeface="Twinkl Cursive Unlooped" panose="02000000000000000000" pitchFamily="2" charset="0"/>
              <a:cs typeface="Arial"/>
            </a:endParaRPr>
          </a:p>
        </p:txBody>
      </p:sp>
      <p:grpSp>
        <p:nvGrpSpPr>
          <p:cNvPr id="108" name="object 108"/>
          <p:cNvGrpSpPr/>
          <p:nvPr/>
        </p:nvGrpSpPr>
        <p:grpSpPr>
          <a:xfrm>
            <a:off x="1840229" y="754380"/>
            <a:ext cx="2177415" cy="1110615"/>
            <a:chOff x="1840229" y="754380"/>
            <a:chExt cx="2177415" cy="1110615"/>
          </a:xfrm>
        </p:grpSpPr>
        <p:sp>
          <p:nvSpPr>
            <p:cNvPr id="109" name="object 109"/>
            <p:cNvSpPr/>
            <p:nvPr/>
          </p:nvSpPr>
          <p:spPr>
            <a:xfrm>
              <a:off x="1876424" y="790575"/>
              <a:ext cx="2105025" cy="1038225"/>
            </a:xfrm>
            <a:custGeom>
              <a:avLst/>
              <a:gdLst/>
              <a:ahLst/>
              <a:cxnLst/>
              <a:rect l="l" t="t" r="r" b="b"/>
              <a:pathLst>
                <a:path w="2105025" h="1038225">
                  <a:moveTo>
                    <a:pt x="1052576" y="0"/>
                  </a:moveTo>
                  <a:lnTo>
                    <a:pt x="988447" y="947"/>
                  </a:lnTo>
                  <a:lnTo>
                    <a:pt x="925335" y="3753"/>
                  </a:lnTo>
                  <a:lnTo>
                    <a:pt x="863351" y="8363"/>
                  </a:lnTo>
                  <a:lnTo>
                    <a:pt x="802605" y="14723"/>
                  </a:lnTo>
                  <a:lnTo>
                    <a:pt x="743205" y="22778"/>
                  </a:lnTo>
                  <a:lnTo>
                    <a:pt x="685264" y="32475"/>
                  </a:lnTo>
                  <a:lnTo>
                    <a:pt x="628889" y="43759"/>
                  </a:lnTo>
                  <a:lnTo>
                    <a:pt x="574192" y="56575"/>
                  </a:lnTo>
                  <a:lnTo>
                    <a:pt x="521283" y="70870"/>
                  </a:lnTo>
                  <a:lnTo>
                    <a:pt x="470271" y="86589"/>
                  </a:lnTo>
                  <a:lnTo>
                    <a:pt x="421266" y="103677"/>
                  </a:lnTo>
                  <a:lnTo>
                    <a:pt x="374379" y="122081"/>
                  </a:lnTo>
                  <a:lnTo>
                    <a:pt x="329720" y="141746"/>
                  </a:lnTo>
                  <a:lnTo>
                    <a:pt x="287398" y="162618"/>
                  </a:lnTo>
                  <a:lnTo>
                    <a:pt x="247524" y="184642"/>
                  </a:lnTo>
                  <a:lnTo>
                    <a:pt x="210208" y="207764"/>
                  </a:lnTo>
                  <a:lnTo>
                    <a:pt x="175559" y="231930"/>
                  </a:lnTo>
                  <a:lnTo>
                    <a:pt x="143688" y="257085"/>
                  </a:lnTo>
                  <a:lnTo>
                    <a:pt x="114705" y="283176"/>
                  </a:lnTo>
                  <a:lnTo>
                    <a:pt x="65842" y="337945"/>
                  </a:lnTo>
                  <a:lnTo>
                    <a:pt x="29849" y="395803"/>
                  </a:lnTo>
                  <a:lnTo>
                    <a:pt x="7609" y="456316"/>
                  </a:lnTo>
                  <a:lnTo>
                    <a:pt x="0" y="519049"/>
                  </a:lnTo>
                  <a:lnTo>
                    <a:pt x="1920" y="550679"/>
                  </a:lnTo>
                  <a:lnTo>
                    <a:pt x="16955" y="612380"/>
                  </a:lnTo>
                  <a:lnTo>
                    <a:pt x="46182" y="671640"/>
                  </a:lnTo>
                  <a:lnTo>
                    <a:pt x="88719" y="728025"/>
                  </a:lnTo>
                  <a:lnTo>
                    <a:pt x="143688" y="781101"/>
                  </a:lnTo>
                  <a:lnTo>
                    <a:pt x="175559" y="806263"/>
                  </a:lnTo>
                  <a:lnTo>
                    <a:pt x="210208" y="830434"/>
                  </a:lnTo>
                  <a:lnTo>
                    <a:pt x="247524" y="853561"/>
                  </a:lnTo>
                  <a:lnTo>
                    <a:pt x="287398" y="875589"/>
                  </a:lnTo>
                  <a:lnTo>
                    <a:pt x="329720" y="896464"/>
                  </a:lnTo>
                  <a:lnTo>
                    <a:pt x="374379" y="916132"/>
                  </a:lnTo>
                  <a:lnTo>
                    <a:pt x="421266" y="934538"/>
                  </a:lnTo>
                  <a:lnTo>
                    <a:pt x="470271" y="951629"/>
                  </a:lnTo>
                  <a:lnTo>
                    <a:pt x="521283" y="967349"/>
                  </a:lnTo>
                  <a:lnTo>
                    <a:pt x="574192" y="981645"/>
                  </a:lnTo>
                  <a:lnTo>
                    <a:pt x="628889" y="994463"/>
                  </a:lnTo>
                  <a:lnTo>
                    <a:pt x="685264" y="1005747"/>
                  </a:lnTo>
                  <a:lnTo>
                    <a:pt x="743205" y="1015445"/>
                  </a:lnTo>
                  <a:lnTo>
                    <a:pt x="802605" y="1023501"/>
                  </a:lnTo>
                  <a:lnTo>
                    <a:pt x="863351" y="1029861"/>
                  </a:lnTo>
                  <a:lnTo>
                    <a:pt x="925335" y="1034471"/>
                  </a:lnTo>
                  <a:lnTo>
                    <a:pt x="988447" y="1037277"/>
                  </a:lnTo>
                  <a:lnTo>
                    <a:pt x="1052576" y="1038225"/>
                  </a:lnTo>
                  <a:lnTo>
                    <a:pt x="1116691" y="1037277"/>
                  </a:lnTo>
                  <a:lnTo>
                    <a:pt x="1179789" y="1034471"/>
                  </a:lnTo>
                  <a:lnTo>
                    <a:pt x="1241762" y="1029861"/>
                  </a:lnTo>
                  <a:lnTo>
                    <a:pt x="1302498" y="1023501"/>
                  </a:lnTo>
                  <a:lnTo>
                    <a:pt x="1361887" y="1015445"/>
                  </a:lnTo>
                  <a:lnTo>
                    <a:pt x="1419820" y="1005747"/>
                  </a:lnTo>
                  <a:lnTo>
                    <a:pt x="1476186" y="994463"/>
                  </a:lnTo>
                  <a:lnTo>
                    <a:pt x="1530876" y="981645"/>
                  </a:lnTo>
                  <a:lnTo>
                    <a:pt x="1583779" y="967349"/>
                  </a:lnTo>
                  <a:lnTo>
                    <a:pt x="1634785" y="951629"/>
                  </a:lnTo>
                  <a:lnTo>
                    <a:pt x="1683784" y="934538"/>
                  </a:lnTo>
                  <a:lnTo>
                    <a:pt x="1730666" y="916132"/>
                  </a:lnTo>
                  <a:lnTo>
                    <a:pt x="1775322" y="896464"/>
                  </a:lnTo>
                  <a:lnTo>
                    <a:pt x="1817640" y="875589"/>
                  </a:lnTo>
                  <a:lnTo>
                    <a:pt x="1857511" y="853561"/>
                  </a:lnTo>
                  <a:lnTo>
                    <a:pt x="1894825" y="830434"/>
                  </a:lnTo>
                  <a:lnTo>
                    <a:pt x="1929471" y="806263"/>
                  </a:lnTo>
                  <a:lnTo>
                    <a:pt x="1961340" y="781101"/>
                  </a:lnTo>
                  <a:lnTo>
                    <a:pt x="1990322" y="755004"/>
                  </a:lnTo>
                  <a:lnTo>
                    <a:pt x="2039184" y="700219"/>
                  </a:lnTo>
                  <a:lnTo>
                    <a:pt x="2075175" y="642342"/>
                  </a:lnTo>
                  <a:lnTo>
                    <a:pt x="2097415" y="581807"/>
                  </a:lnTo>
                  <a:lnTo>
                    <a:pt x="2105025" y="519049"/>
                  </a:lnTo>
                  <a:lnTo>
                    <a:pt x="2103104" y="487432"/>
                  </a:lnTo>
                  <a:lnTo>
                    <a:pt x="2088069" y="425755"/>
                  </a:lnTo>
                  <a:lnTo>
                    <a:pt x="2058843" y="366515"/>
                  </a:lnTo>
                  <a:lnTo>
                    <a:pt x="2016307" y="310147"/>
                  </a:lnTo>
                  <a:lnTo>
                    <a:pt x="1961340" y="257085"/>
                  </a:lnTo>
                  <a:lnTo>
                    <a:pt x="1929471" y="231930"/>
                  </a:lnTo>
                  <a:lnTo>
                    <a:pt x="1894825" y="207764"/>
                  </a:lnTo>
                  <a:lnTo>
                    <a:pt x="1857511" y="184642"/>
                  </a:lnTo>
                  <a:lnTo>
                    <a:pt x="1817640" y="162618"/>
                  </a:lnTo>
                  <a:lnTo>
                    <a:pt x="1775322" y="141746"/>
                  </a:lnTo>
                  <a:lnTo>
                    <a:pt x="1730666" y="122081"/>
                  </a:lnTo>
                  <a:lnTo>
                    <a:pt x="1683784" y="103677"/>
                  </a:lnTo>
                  <a:lnTo>
                    <a:pt x="1634785" y="86589"/>
                  </a:lnTo>
                  <a:lnTo>
                    <a:pt x="1583779" y="70870"/>
                  </a:lnTo>
                  <a:lnTo>
                    <a:pt x="1530876" y="56575"/>
                  </a:lnTo>
                  <a:lnTo>
                    <a:pt x="1476186" y="43759"/>
                  </a:lnTo>
                  <a:lnTo>
                    <a:pt x="1419820" y="32475"/>
                  </a:lnTo>
                  <a:lnTo>
                    <a:pt x="1361887" y="22778"/>
                  </a:lnTo>
                  <a:lnTo>
                    <a:pt x="1302498" y="14723"/>
                  </a:lnTo>
                  <a:lnTo>
                    <a:pt x="1241762" y="8363"/>
                  </a:lnTo>
                  <a:lnTo>
                    <a:pt x="1179789" y="3753"/>
                  </a:lnTo>
                  <a:lnTo>
                    <a:pt x="1116691" y="947"/>
                  </a:lnTo>
                  <a:lnTo>
                    <a:pt x="1052576"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10" name="object 110"/>
            <p:cNvSpPr/>
            <p:nvPr/>
          </p:nvSpPr>
          <p:spPr>
            <a:xfrm>
              <a:off x="1876424" y="790575"/>
              <a:ext cx="2105025" cy="1038225"/>
            </a:xfrm>
            <a:custGeom>
              <a:avLst/>
              <a:gdLst/>
              <a:ahLst/>
              <a:cxnLst/>
              <a:rect l="l" t="t" r="r" b="b"/>
              <a:pathLst>
                <a:path w="2105025" h="1038225">
                  <a:moveTo>
                    <a:pt x="0" y="519049"/>
                  </a:moveTo>
                  <a:lnTo>
                    <a:pt x="7609" y="456316"/>
                  </a:lnTo>
                  <a:lnTo>
                    <a:pt x="29849" y="395803"/>
                  </a:lnTo>
                  <a:lnTo>
                    <a:pt x="65842" y="337945"/>
                  </a:lnTo>
                  <a:lnTo>
                    <a:pt x="114705" y="283176"/>
                  </a:lnTo>
                  <a:lnTo>
                    <a:pt x="143688" y="257085"/>
                  </a:lnTo>
                  <a:lnTo>
                    <a:pt x="175559" y="231930"/>
                  </a:lnTo>
                  <a:lnTo>
                    <a:pt x="210208" y="207764"/>
                  </a:lnTo>
                  <a:lnTo>
                    <a:pt x="247524" y="184642"/>
                  </a:lnTo>
                  <a:lnTo>
                    <a:pt x="287398" y="162618"/>
                  </a:lnTo>
                  <a:lnTo>
                    <a:pt x="329720" y="141746"/>
                  </a:lnTo>
                  <a:lnTo>
                    <a:pt x="374379" y="122081"/>
                  </a:lnTo>
                  <a:lnTo>
                    <a:pt x="421266" y="103677"/>
                  </a:lnTo>
                  <a:lnTo>
                    <a:pt x="470271" y="86589"/>
                  </a:lnTo>
                  <a:lnTo>
                    <a:pt x="521283" y="70870"/>
                  </a:lnTo>
                  <a:lnTo>
                    <a:pt x="574192" y="56575"/>
                  </a:lnTo>
                  <a:lnTo>
                    <a:pt x="628889" y="43759"/>
                  </a:lnTo>
                  <a:lnTo>
                    <a:pt x="685264" y="32475"/>
                  </a:lnTo>
                  <a:lnTo>
                    <a:pt x="743205" y="22778"/>
                  </a:lnTo>
                  <a:lnTo>
                    <a:pt x="802605" y="14723"/>
                  </a:lnTo>
                  <a:lnTo>
                    <a:pt x="863351" y="8363"/>
                  </a:lnTo>
                  <a:lnTo>
                    <a:pt x="925335" y="3753"/>
                  </a:lnTo>
                  <a:lnTo>
                    <a:pt x="988447" y="947"/>
                  </a:lnTo>
                  <a:lnTo>
                    <a:pt x="1052576" y="0"/>
                  </a:lnTo>
                  <a:lnTo>
                    <a:pt x="1116691" y="947"/>
                  </a:lnTo>
                  <a:lnTo>
                    <a:pt x="1179789" y="3753"/>
                  </a:lnTo>
                  <a:lnTo>
                    <a:pt x="1241762" y="8363"/>
                  </a:lnTo>
                  <a:lnTo>
                    <a:pt x="1302498" y="14723"/>
                  </a:lnTo>
                  <a:lnTo>
                    <a:pt x="1361887" y="22778"/>
                  </a:lnTo>
                  <a:lnTo>
                    <a:pt x="1419820" y="32475"/>
                  </a:lnTo>
                  <a:lnTo>
                    <a:pt x="1476186" y="43759"/>
                  </a:lnTo>
                  <a:lnTo>
                    <a:pt x="1530876" y="56575"/>
                  </a:lnTo>
                  <a:lnTo>
                    <a:pt x="1583779" y="70870"/>
                  </a:lnTo>
                  <a:lnTo>
                    <a:pt x="1634785" y="86589"/>
                  </a:lnTo>
                  <a:lnTo>
                    <a:pt x="1683784" y="103677"/>
                  </a:lnTo>
                  <a:lnTo>
                    <a:pt x="1730666" y="122081"/>
                  </a:lnTo>
                  <a:lnTo>
                    <a:pt x="1775322" y="141746"/>
                  </a:lnTo>
                  <a:lnTo>
                    <a:pt x="1817640" y="162618"/>
                  </a:lnTo>
                  <a:lnTo>
                    <a:pt x="1857511" y="184642"/>
                  </a:lnTo>
                  <a:lnTo>
                    <a:pt x="1894825" y="207764"/>
                  </a:lnTo>
                  <a:lnTo>
                    <a:pt x="1929471" y="231930"/>
                  </a:lnTo>
                  <a:lnTo>
                    <a:pt x="1961340" y="257085"/>
                  </a:lnTo>
                  <a:lnTo>
                    <a:pt x="1990322" y="283176"/>
                  </a:lnTo>
                  <a:lnTo>
                    <a:pt x="2039184" y="337945"/>
                  </a:lnTo>
                  <a:lnTo>
                    <a:pt x="2075175" y="395803"/>
                  </a:lnTo>
                  <a:lnTo>
                    <a:pt x="2097415" y="456316"/>
                  </a:lnTo>
                  <a:lnTo>
                    <a:pt x="2105025" y="519049"/>
                  </a:lnTo>
                  <a:lnTo>
                    <a:pt x="2103104" y="550679"/>
                  </a:lnTo>
                  <a:lnTo>
                    <a:pt x="2088069" y="612380"/>
                  </a:lnTo>
                  <a:lnTo>
                    <a:pt x="2058843" y="671640"/>
                  </a:lnTo>
                  <a:lnTo>
                    <a:pt x="2016307" y="728025"/>
                  </a:lnTo>
                  <a:lnTo>
                    <a:pt x="1961340" y="781101"/>
                  </a:lnTo>
                  <a:lnTo>
                    <a:pt x="1929471" y="806263"/>
                  </a:lnTo>
                  <a:lnTo>
                    <a:pt x="1894825" y="830434"/>
                  </a:lnTo>
                  <a:lnTo>
                    <a:pt x="1857511" y="853561"/>
                  </a:lnTo>
                  <a:lnTo>
                    <a:pt x="1817640" y="875589"/>
                  </a:lnTo>
                  <a:lnTo>
                    <a:pt x="1775322" y="896464"/>
                  </a:lnTo>
                  <a:lnTo>
                    <a:pt x="1730666" y="916132"/>
                  </a:lnTo>
                  <a:lnTo>
                    <a:pt x="1683784" y="934538"/>
                  </a:lnTo>
                  <a:lnTo>
                    <a:pt x="1634785" y="951629"/>
                  </a:lnTo>
                  <a:lnTo>
                    <a:pt x="1583779" y="967349"/>
                  </a:lnTo>
                  <a:lnTo>
                    <a:pt x="1530876" y="981645"/>
                  </a:lnTo>
                  <a:lnTo>
                    <a:pt x="1476186" y="994463"/>
                  </a:lnTo>
                  <a:lnTo>
                    <a:pt x="1419820" y="1005747"/>
                  </a:lnTo>
                  <a:lnTo>
                    <a:pt x="1361887" y="1015445"/>
                  </a:lnTo>
                  <a:lnTo>
                    <a:pt x="1302498" y="1023501"/>
                  </a:lnTo>
                  <a:lnTo>
                    <a:pt x="1241762" y="1029861"/>
                  </a:lnTo>
                  <a:lnTo>
                    <a:pt x="1179789" y="1034471"/>
                  </a:lnTo>
                  <a:lnTo>
                    <a:pt x="1116691" y="1037277"/>
                  </a:lnTo>
                  <a:lnTo>
                    <a:pt x="1052576" y="1038225"/>
                  </a:lnTo>
                  <a:lnTo>
                    <a:pt x="988447" y="1037277"/>
                  </a:lnTo>
                  <a:lnTo>
                    <a:pt x="925335" y="1034471"/>
                  </a:lnTo>
                  <a:lnTo>
                    <a:pt x="863351" y="1029861"/>
                  </a:lnTo>
                  <a:lnTo>
                    <a:pt x="802605" y="1023501"/>
                  </a:lnTo>
                  <a:lnTo>
                    <a:pt x="743205" y="1015445"/>
                  </a:lnTo>
                  <a:lnTo>
                    <a:pt x="685264" y="1005747"/>
                  </a:lnTo>
                  <a:lnTo>
                    <a:pt x="628889" y="994463"/>
                  </a:lnTo>
                  <a:lnTo>
                    <a:pt x="574192" y="981645"/>
                  </a:lnTo>
                  <a:lnTo>
                    <a:pt x="521283" y="967349"/>
                  </a:lnTo>
                  <a:lnTo>
                    <a:pt x="470271" y="951629"/>
                  </a:lnTo>
                  <a:lnTo>
                    <a:pt x="421266" y="934538"/>
                  </a:lnTo>
                  <a:lnTo>
                    <a:pt x="374379" y="916132"/>
                  </a:lnTo>
                  <a:lnTo>
                    <a:pt x="329720" y="896464"/>
                  </a:lnTo>
                  <a:lnTo>
                    <a:pt x="287398" y="875589"/>
                  </a:lnTo>
                  <a:lnTo>
                    <a:pt x="247524" y="853561"/>
                  </a:lnTo>
                  <a:lnTo>
                    <a:pt x="210208" y="830434"/>
                  </a:lnTo>
                  <a:lnTo>
                    <a:pt x="175559" y="806263"/>
                  </a:lnTo>
                  <a:lnTo>
                    <a:pt x="143688" y="781101"/>
                  </a:lnTo>
                  <a:lnTo>
                    <a:pt x="114705" y="755004"/>
                  </a:lnTo>
                  <a:lnTo>
                    <a:pt x="65842" y="700219"/>
                  </a:lnTo>
                  <a:lnTo>
                    <a:pt x="29849" y="642342"/>
                  </a:lnTo>
                  <a:lnTo>
                    <a:pt x="7609" y="581807"/>
                  </a:lnTo>
                  <a:lnTo>
                    <a:pt x="0" y="519049"/>
                  </a:lnTo>
                  <a:close/>
                </a:path>
              </a:pathLst>
            </a:custGeom>
            <a:ln w="72390">
              <a:solidFill>
                <a:srgbClr val="F1C01F"/>
              </a:solidFill>
            </a:ln>
          </p:spPr>
          <p:txBody>
            <a:bodyPr wrap="square" lIns="0" tIns="0" rIns="0" bIns="0" rtlCol="0"/>
            <a:lstStyle/>
            <a:p>
              <a:endParaRPr>
                <a:latin typeface="Twinkl Cursive Unlooped" panose="02000000000000000000" pitchFamily="2" charset="0"/>
              </a:endParaRPr>
            </a:p>
          </p:txBody>
        </p:sp>
      </p:grpSp>
      <p:sp>
        <p:nvSpPr>
          <p:cNvPr id="111" name="object 111"/>
          <p:cNvSpPr txBox="1"/>
          <p:nvPr/>
        </p:nvSpPr>
        <p:spPr>
          <a:xfrm>
            <a:off x="2281301" y="1115948"/>
            <a:ext cx="1285875" cy="382156"/>
          </a:xfrm>
          <a:prstGeom prst="rect">
            <a:avLst/>
          </a:prstGeom>
        </p:spPr>
        <p:txBody>
          <a:bodyPr vert="horz" wrap="square" lIns="0" tIns="12700" rIns="0" bIns="0" rtlCol="0">
            <a:spAutoFit/>
          </a:bodyPr>
          <a:lstStyle/>
          <a:p>
            <a:pPr marL="12700" algn="ctr">
              <a:lnSpc>
                <a:spcPct val="100000"/>
              </a:lnSpc>
              <a:spcBef>
                <a:spcPts val="100"/>
              </a:spcBef>
            </a:pPr>
            <a:r>
              <a:rPr sz="1200" b="1" u="sng" spc="-120" dirty="0">
                <a:solidFill>
                  <a:schemeClr val="accent5">
                    <a:lumMod val="75000"/>
                  </a:schemeClr>
                </a:solidFill>
                <a:latin typeface="Twinkl Cursive Unlooped" panose="02000000000000000000" pitchFamily="2" charset="0"/>
                <a:cs typeface="Arial"/>
              </a:rPr>
              <a:t>U</a:t>
            </a:r>
            <a:r>
              <a:rPr sz="1200" b="1" u="sng" spc="-65" dirty="0">
                <a:solidFill>
                  <a:schemeClr val="accent5">
                    <a:lumMod val="75000"/>
                  </a:schemeClr>
                </a:solidFill>
                <a:latin typeface="Twinkl Cursive Unlooped" panose="02000000000000000000" pitchFamily="2" charset="0"/>
                <a:cs typeface="Arial"/>
              </a:rPr>
              <a:t>nd</a:t>
            </a:r>
            <a:r>
              <a:rPr sz="1200" b="1" u="sng" dirty="0">
                <a:solidFill>
                  <a:schemeClr val="accent5">
                    <a:lumMod val="75000"/>
                  </a:schemeClr>
                </a:solidFill>
                <a:latin typeface="Twinkl Cursive Unlooped" panose="02000000000000000000" pitchFamily="2" charset="0"/>
                <a:cs typeface="Arial"/>
              </a:rPr>
              <a:t>e</a:t>
            </a:r>
            <a:r>
              <a:rPr sz="1200" b="1" u="sng" spc="-25" dirty="0">
                <a:solidFill>
                  <a:schemeClr val="accent5">
                    <a:lumMod val="75000"/>
                  </a:schemeClr>
                </a:solidFill>
                <a:latin typeface="Twinkl Cursive Unlooped" panose="02000000000000000000" pitchFamily="2" charset="0"/>
                <a:cs typeface="Arial"/>
              </a:rPr>
              <a:t>r</a:t>
            </a:r>
            <a:r>
              <a:rPr sz="1200" b="1" u="sng" spc="-70" dirty="0">
                <a:solidFill>
                  <a:schemeClr val="accent5">
                    <a:lumMod val="75000"/>
                  </a:schemeClr>
                </a:solidFill>
                <a:latin typeface="Twinkl Cursive Unlooped" panose="02000000000000000000" pitchFamily="2" charset="0"/>
                <a:cs typeface="Arial"/>
              </a:rPr>
              <a:t>s</a:t>
            </a:r>
            <a:r>
              <a:rPr sz="1200" b="1" u="sng" spc="45" dirty="0">
                <a:solidFill>
                  <a:schemeClr val="accent5">
                    <a:lumMod val="75000"/>
                  </a:schemeClr>
                </a:solidFill>
                <a:latin typeface="Twinkl Cursive Unlooped" panose="02000000000000000000" pitchFamily="2" charset="0"/>
                <a:cs typeface="Arial"/>
              </a:rPr>
              <a:t>t</a:t>
            </a:r>
            <a:r>
              <a:rPr sz="1200" b="1" u="sng" dirty="0">
                <a:solidFill>
                  <a:schemeClr val="accent5">
                    <a:lumMod val="75000"/>
                  </a:schemeClr>
                </a:solidFill>
                <a:latin typeface="Twinkl Cursive Unlooped" panose="02000000000000000000" pitchFamily="2" charset="0"/>
                <a:cs typeface="Arial"/>
              </a:rPr>
              <a:t>a</a:t>
            </a:r>
            <a:r>
              <a:rPr sz="1200" b="1" u="sng" spc="-65" dirty="0">
                <a:solidFill>
                  <a:schemeClr val="accent5">
                    <a:lumMod val="75000"/>
                  </a:schemeClr>
                </a:solidFill>
                <a:latin typeface="Twinkl Cursive Unlooped" panose="02000000000000000000" pitchFamily="2" charset="0"/>
                <a:cs typeface="Arial"/>
              </a:rPr>
              <a:t>nd</a:t>
            </a:r>
            <a:r>
              <a:rPr sz="1200" b="1" u="sng" spc="-40" dirty="0">
                <a:solidFill>
                  <a:schemeClr val="accent5">
                    <a:lumMod val="75000"/>
                  </a:schemeClr>
                </a:solidFill>
                <a:latin typeface="Twinkl Cursive Unlooped" panose="02000000000000000000" pitchFamily="2" charset="0"/>
                <a:cs typeface="Arial"/>
              </a:rPr>
              <a:t>i</a:t>
            </a:r>
            <a:r>
              <a:rPr sz="1200" b="1" u="sng" spc="-65" dirty="0">
                <a:solidFill>
                  <a:schemeClr val="accent5">
                    <a:lumMod val="75000"/>
                  </a:schemeClr>
                </a:solidFill>
                <a:latin typeface="Twinkl Cursive Unlooped" panose="02000000000000000000" pitchFamily="2" charset="0"/>
                <a:cs typeface="Arial"/>
              </a:rPr>
              <a:t>n</a:t>
            </a:r>
            <a:r>
              <a:rPr sz="1200" b="1" u="sng" spc="-70" dirty="0">
                <a:solidFill>
                  <a:schemeClr val="accent5">
                    <a:lumMod val="75000"/>
                  </a:schemeClr>
                </a:solidFill>
                <a:latin typeface="Twinkl Cursive Unlooped" panose="02000000000000000000" pitchFamily="2" charset="0"/>
                <a:cs typeface="Arial"/>
              </a:rPr>
              <a:t>g</a:t>
            </a:r>
            <a:r>
              <a:rPr sz="1200" b="1" u="sng" spc="-100" dirty="0">
                <a:solidFill>
                  <a:schemeClr val="accent5">
                    <a:lumMod val="75000"/>
                  </a:schemeClr>
                </a:solidFill>
                <a:latin typeface="Twinkl Cursive Unlooped" panose="02000000000000000000" pitchFamily="2" charset="0"/>
                <a:cs typeface="Arial"/>
              </a:rPr>
              <a:t> </a:t>
            </a:r>
            <a:r>
              <a:rPr sz="1200" b="1" u="sng" spc="45" dirty="0">
                <a:solidFill>
                  <a:schemeClr val="accent5">
                    <a:lumMod val="75000"/>
                  </a:schemeClr>
                </a:solidFill>
                <a:latin typeface="Twinkl Cursive Unlooped" panose="02000000000000000000" pitchFamily="2" charset="0"/>
                <a:cs typeface="Arial"/>
              </a:rPr>
              <a:t>t</a:t>
            </a:r>
            <a:r>
              <a:rPr sz="1200" b="1" u="sng" spc="-65" dirty="0">
                <a:solidFill>
                  <a:schemeClr val="accent5">
                    <a:lumMod val="75000"/>
                  </a:schemeClr>
                </a:solidFill>
                <a:latin typeface="Twinkl Cursive Unlooped" panose="02000000000000000000" pitchFamily="2" charset="0"/>
                <a:cs typeface="Arial"/>
              </a:rPr>
              <a:t>h</a:t>
            </a:r>
            <a:r>
              <a:rPr sz="1200" b="1" u="sng" spc="-30" dirty="0">
                <a:solidFill>
                  <a:schemeClr val="accent5">
                    <a:lumMod val="75000"/>
                  </a:schemeClr>
                </a:solidFill>
                <a:latin typeface="Twinkl Cursive Unlooped" panose="02000000000000000000" pitchFamily="2" charset="0"/>
                <a:cs typeface="Arial"/>
              </a:rPr>
              <a:t>e</a:t>
            </a:r>
            <a:r>
              <a:rPr lang="en-GB" sz="1200" b="1" u="sng" spc="-30" dirty="0">
                <a:solidFill>
                  <a:schemeClr val="accent5">
                    <a:lumMod val="75000"/>
                  </a:schemeClr>
                </a:solidFill>
                <a:latin typeface="Twinkl Cursive Unlooped" panose="02000000000000000000" pitchFamily="2" charset="0"/>
                <a:cs typeface="Arial"/>
              </a:rPr>
              <a:t> World</a:t>
            </a:r>
            <a:endParaRPr sz="1200" u="sng" dirty="0">
              <a:solidFill>
                <a:schemeClr val="accent5">
                  <a:lumMod val="75000"/>
                </a:schemeClr>
              </a:solidFill>
              <a:latin typeface="Twinkl Cursive Unlooped" panose="02000000000000000000" pitchFamily="2" charset="0"/>
              <a:cs typeface="Arial"/>
            </a:endParaRPr>
          </a:p>
        </p:txBody>
      </p:sp>
      <p:grpSp>
        <p:nvGrpSpPr>
          <p:cNvPr id="113" name="object 113"/>
          <p:cNvGrpSpPr/>
          <p:nvPr/>
        </p:nvGrpSpPr>
        <p:grpSpPr>
          <a:xfrm>
            <a:off x="9841230" y="859155"/>
            <a:ext cx="1110615" cy="1110615"/>
            <a:chOff x="9841230" y="859155"/>
            <a:chExt cx="1110615" cy="1110615"/>
          </a:xfrm>
        </p:grpSpPr>
        <p:sp>
          <p:nvSpPr>
            <p:cNvPr id="114" name="object 114"/>
            <p:cNvSpPr/>
            <p:nvPr/>
          </p:nvSpPr>
          <p:spPr>
            <a:xfrm>
              <a:off x="9877425" y="895350"/>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15" name="object 115"/>
            <p:cNvSpPr/>
            <p:nvPr/>
          </p:nvSpPr>
          <p:spPr>
            <a:xfrm>
              <a:off x="9877425" y="895350"/>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0D4337"/>
              </a:solidFill>
            </a:ln>
          </p:spPr>
          <p:txBody>
            <a:bodyPr wrap="square" lIns="0" tIns="0" rIns="0" bIns="0" rtlCol="0"/>
            <a:lstStyle/>
            <a:p>
              <a:endParaRPr>
                <a:latin typeface="Twinkl Cursive Unlooped" panose="02000000000000000000" pitchFamily="2" charset="0"/>
              </a:endParaRPr>
            </a:p>
          </p:txBody>
        </p:sp>
      </p:grpSp>
      <p:grpSp>
        <p:nvGrpSpPr>
          <p:cNvPr id="117" name="object 117"/>
          <p:cNvGrpSpPr/>
          <p:nvPr/>
        </p:nvGrpSpPr>
        <p:grpSpPr>
          <a:xfrm>
            <a:off x="7355205" y="2792729"/>
            <a:ext cx="1120140" cy="1110615"/>
            <a:chOff x="7355205" y="2792729"/>
            <a:chExt cx="1120140" cy="1110615"/>
          </a:xfrm>
        </p:grpSpPr>
        <p:sp>
          <p:nvSpPr>
            <p:cNvPr id="118" name="object 118"/>
            <p:cNvSpPr/>
            <p:nvPr/>
          </p:nvSpPr>
          <p:spPr>
            <a:xfrm>
              <a:off x="7391400" y="2828924"/>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19" name="object 119"/>
            <p:cNvSpPr/>
            <p:nvPr/>
          </p:nvSpPr>
          <p:spPr>
            <a:xfrm>
              <a:off x="7391400" y="282892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095261"/>
              </a:solidFill>
            </a:ln>
          </p:spPr>
          <p:txBody>
            <a:bodyPr wrap="square" lIns="0" tIns="0" rIns="0" bIns="0" rtlCol="0"/>
            <a:lstStyle/>
            <a:p>
              <a:endParaRPr>
                <a:latin typeface="Twinkl Cursive Unlooped" panose="02000000000000000000" pitchFamily="2" charset="0"/>
              </a:endParaRPr>
            </a:p>
          </p:txBody>
        </p:sp>
        <p:sp>
          <p:nvSpPr>
            <p:cNvPr id="120" name="object 120"/>
            <p:cNvSpPr/>
            <p:nvPr/>
          </p:nvSpPr>
          <p:spPr>
            <a:xfrm>
              <a:off x="7556881" y="3244976"/>
              <a:ext cx="714375" cy="9525"/>
            </a:xfrm>
            <a:custGeom>
              <a:avLst/>
              <a:gdLst/>
              <a:ahLst/>
              <a:cxnLst/>
              <a:rect l="l" t="t" r="r" b="b"/>
              <a:pathLst>
                <a:path w="714375" h="9525">
                  <a:moveTo>
                    <a:pt x="714375" y="0"/>
                  </a:moveTo>
                  <a:lnTo>
                    <a:pt x="0" y="0"/>
                  </a:lnTo>
                  <a:lnTo>
                    <a:pt x="0" y="9525"/>
                  </a:lnTo>
                  <a:lnTo>
                    <a:pt x="714375" y="9525"/>
                  </a:lnTo>
                  <a:lnTo>
                    <a:pt x="714375" y="0"/>
                  </a:lnTo>
                  <a:close/>
                </a:path>
              </a:pathLst>
            </a:custGeom>
            <a:solidFill>
              <a:srgbClr val="0C6C82"/>
            </a:solidFill>
          </p:spPr>
          <p:txBody>
            <a:bodyPr wrap="square" lIns="0" tIns="0" rIns="0" bIns="0" rtlCol="0"/>
            <a:lstStyle/>
            <a:p>
              <a:endParaRPr>
                <a:latin typeface="Twinkl Cursive Unlooped" panose="02000000000000000000" pitchFamily="2" charset="0"/>
              </a:endParaRPr>
            </a:p>
          </p:txBody>
        </p:sp>
      </p:grpSp>
      <p:sp>
        <p:nvSpPr>
          <p:cNvPr id="121" name="object 121"/>
          <p:cNvSpPr txBox="1"/>
          <p:nvPr/>
        </p:nvSpPr>
        <p:spPr>
          <a:xfrm>
            <a:off x="7549768" y="3074923"/>
            <a:ext cx="737870" cy="579646"/>
          </a:xfrm>
          <a:prstGeom prst="rect">
            <a:avLst/>
          </a:prstGeom>
        </p:spPr>
        <p:txBody>
          <a:bodyPr vert="horz" wrap="square" lIns="0" tIns="12700" rIns="0" bIns="0" rtlCol="0">
            <a:spAutoFit/>
          </a:bodyPr>
          <a:lstStyle/>
          <a:p>
            <a:pPr marL="12700">
              <a:lnSpc>
                <a:spcPct val="100000"/>
              </a:lnSpc>
              <a:spcBef>
                <a:spcPts val="100"/>
              </a:spcBef>
            </a:pPr>
            <a:r>
              <a:rPr lang="en-GB" sz="1200" b="1" spc="-45" dirty="0">
                <a:solidFill>
                  <a:srgbClr val="0C6C82"/>
                </a:solidFill>
                <a:latin typeface="Twinkl Cursive Unlooped" panose="02000000000000000000" pitchFamily="2" charset="0"/>
                <a:cs typeface="Arial"/>
              </a:rPr>
              <a:t>Our Planet, </a:t>
            </a:r>
            <a:r>
              <a:rPr lang="en-GB" sz="1200" b="1" u="sng" spc="-45" dirty="0">
                <a:solidFill>
                  <a:srgbClr val="0C6C82"/>
                </a:solidFill>
                <a:latin typeface="Twinkl Cursive Unlooped" panose="02000000000000000000" pitchFamily="2" charset="0"/>
                <a:cs typeface="Arial"/>
              </a:rPr>
              <a:t>Our World</a:t>
            </a:r>
          </a:p>
          <a:p>
            <a:pPr marL="12700">
              <a:lnSpc>
                <a:spcPct val="100000"/>
              </a:lnSpc>
              <a:spcBef>
                <a:spcPts val="100"/>
              </a:spcBef>
            </a:pPr>
            <a:r>
              <a:rPr lang="en-GB" sz="1200" b="1" u="sng" spc="-45" dirty="0">
                <a:solidFill>
                  <a:srgbClr val="0C6C82"/>
                </a:solidFill>
                <a:latin typeface="Twinkl Cursive Unlooped" panose="02000000000000000000" pitchFamily="2" charset="0"/>
                <a:cs typeface="Arial"/>
              </a:rPr>
              <a:t>(Part 1 &amp; 2)</a:t>
            </a:r>
            <a:endParaRPr sz="1200" u="sng" dirty="0">
              <a:latin typeface="Twinkl Cursive Unlooped" panose="02000000000000000000" pitchFamily="2" charset="0"/>
              <a:cs typeface="Arial"/>
            </a:endParaRPr>
          </a:p>
        </p:txBody>
      </p:sp>
      <p:grpSp>
        <p:nvGrpSpPr>
          <p:cNvPr id="123" name="object 123"/>
          <p:cNvGrpSpPr/>
          <p:nvPr/>
        </p:nvGrpSpPr>
        <p:grpSpPr>
          <a:xfrm>
            <a:off x="4450079" y="754380"/>
            <a:ext cx="1120140" cy="1110615"/>
            <a:chOff x="4450079" y="754380"/>
            <a:chExt cx="1120140" cy="1110615"/>
          </a:xfrm>
        </p:grpSpPr>
        <p:sp>
          <p:nvSpPr>
            <p:cNvPr id="124" name="object 124"/>
            <p:cNvSpPr/>
            <p:nvPr/>
          </p:nvSpPr>
          <p:spPr>
            <a:xfrm>
              <a:off x="4486274" y="790575"/>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B9C72E"/>
            </a:solidFill>
          </p:spPr>
          <p:txBody>
            <a:bodyPr wrap="square" lIns="0" tIns="0" rIns="0" bIns="0" rtlCol="0"/>
            <a:lstStyle/>
            <a:p>
              <a:endParaRPr>
                <a:latin typeface="Twinkl Cursive Unlooped" panose="02000000000000000000" pitchFamily="2" charset="0"/>
              </a:endParaRPr>
            </a:p>
          </p:txBody>
        </p:sp>
        <p:sp>
          <p:nvSpPr>
            <p:cNvPr id="125" name="object 125"/>
            <p:cNvSpPr/>
            <p:nvPr/>
          </p:nvSpPr>
          <p:spPr>
            <a:xfrm>
              <a:off x="4486274" y="790575"/>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126" name="object 126"/>
          <p:cNvSpPr txBox="1"/>
          <p:nvPr/>
        </p:nvSpPr>
        <p:spPr>
          <a:xfrm>
            <a:off x="4754245" y="1110678"/>
            <a:ext cx="521970" cy="357505"/>
          </a:xfrm>
          <a:prstGeom prst="rect">
            <a:avLst/>
          </a:prstGeom>
        </p:spPr>
        <p:txBody>
          <a:bodyPr vert="horz" wrap="square" lIns="0" tIns="15875" rIns="0" bIns="0" rtlCol="0">
            <a:spAutoFit/>
          </a:bodyPr>
          <a:lstStyle/>
          <a:p>
            <a:pPr marL="12700">
              <a:lnSpc>
                <a:spcPct val="100000"/>
              </a:lnSpc>
              <a:spcBef>
                <a:spcPts val="125"/>
              </a:spcBef>
            </a:pPr>
            <a:r>
              <a:rPr sz="2150" b="1" spc="-204" dirty="0">
                <a:solidFill>
                  <a:srgbClr val="454D54"/>
                </a:solidFill>
                <a:latin typeface="Twinkl Cursive Unlooped" panose="02000000000000000000" pitchFamily="2" charset="0"/>
                <a:cs typeface="Arial"/>
              </a:rPr>
              <a:t>K</a:t>
            </a:r>
            <a:r>
              <a:rPr sz="2150" b="1" spc="-160" dirty="0">
                <a:solidFill>
                  <a:srgbClr val="454D54"/>
                </a:solidFill>
                <a:latin typeface="Twinkl Cursive Unlooped" panose="02000000000000000000" pitchFamily="2" charset="0"/>
                <a:cs typeface="Arial"/>
              </a:rPr>
              <a:t>S</a:t>
            </a:r>
            <a:r>
              <a:rPr sz="2150" b="1" spc="80" dirty="0">
                <a:solidFill>
                  <a:srgbClr val="454D54"/>
                </a:solidFill>
                <a:latin typeface="Twinkl Cursive Unlooped" panose="02000000000000000000" pitchFamily="2" charset="0"/>
                <a:cs typeface="Arial"/>
              </a:rPr>
              <a:t>1</a:t>
            </a:r>
            <a:endParaRPr sz="2150">
              <a:latin typeface="Twinkl Cursive Unlooped" panose="02000000000000000000" pitchFamily="2" charset="0"/>
              <a:cs typeface="Arial"/>
            </a:endParaRPr>
          </a:p>
        </p:txBody>
      </p:sp>
      <p:grpSp>
        <p:nvGrpSpPr>
          <p:cNvPr id="127" name="object 127"/>
          <p:cNvGrpSpPr/>
          <p:nvPr/>
        </p:nvGrpSpPr>
        <p:grpSpPr>
          <a:xfrm>
            <a:off x="8812530" y="2868929"/>
            <a:ext cx="1120140" cy="1110615"/>
            <a:chOff x="8812530" y="2868929"/>
            <a:chExt cx="1120140" cy="1110615"/>
          </a:xfrm>
        </p:grpSpPr>
        <p:sp>
          <p:nvSpPr>
            <p:cNvPr id="128" name="object 128"/>
            <p:cNvSpPr/>
            <p:nvPr/>
          </p:nvSpPr>
          <p:spPr>
            <a:xfrm>
              <a:off x="8848725" y="2905124"/>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0C6C82"/>
            </a:solidFill>
          </p:spPr>
          <p:txBody>
            <a:bodyPr wrap="square" lIns="0" tIns="0" rIns="0" bIns="0" rtlCol="0"/>
            <a:lstStyle/>
            <a:p>
              <a:endParaRPr>
                <a:latin typeface="Twinkl Cursive Unlooped" panose="02000000000000000000" pitchFamily="2" charset="0"/>
              </a:endParaRPr>
            </a:p>
          </p:txBody>
        </p:sp>
        <p:sp>
          <p:nvSpPr>
            <p:cNvPr id="129" name="object 129"/>
            <p:cNvSpPr/>
            <p:nvPr/>
          </p:nvSpPr>
          <p:spPr>
            <a:xfrm>
              <a:off x="8848725" y="290512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130" name="object 130"/>
          <p:cNvSpPr txBox="1"/>
          <p:nvPr/>
        </p:nvSpPr>
        <p:spPr>
          <a:xfrm>
            <a:off x="9043669" y="3227641"/>
            <a:ext cx="663575" cy="357505"/>
          </a:xfrm>
          <a:prstGeom prst="rect">
            <a:avLst/>
          </a:prstGeom>
        </p:spPr>
        <p:txBody>
          <a:bodyPr vert="horz" wrap="square" lIns="0" tIns="15875" rIns="0" bIns="0" rtlCol="0">
            <a:spAutoFit/>
          </a:bodyPr>
          <a:lstStyle/>
          <a:p>
            <a:pPr marL="12700">
              <a:lnSpc>
                <a:spcPct val="100000"/>
              </a:lnSpc>
              <a:spcBef>
                <a:spcPts val="125"/>
              </a:spcBef>
            </a:pPr>
            <a:r>
              <a:rPr sz="2150" b="1" spc="-195" dirty="0">
                <a:solidFill>
                  <a:srgbClr val="FFFFFF"/>
                </a:solidFill>
                <a:latin typeface="Twinkl Cursive Unlooped" panose="02000000000000000000" pitchFamily="2" charset="0"/>
                <a:cs typeface="Arial"/>
              </a:rPr>
              <a:t>L</a:t>
            </a:r>
            <a:r>
              <a:rPr sz="2150" b="1" spc="-204" dirty="0">
                <a:solidFill>
                  <a:srgbClr val="FFFFFF"/>
                </a:solidFill>
                <a:latin typeface="Twinkl Cursive Unlooped" panose="02000000000000000000" pitchFamily="2" charset="0"/>
                <a:cs typeface="Arial"/>
              </a:rPr>
              <a:t>K</a:t>
            </a:r>
            <a:r>
              <a:rPr sz="2150" b="1" spc="-165" dirty="0">
                <a:solidFill>
                  <a:srgbClr val="FFFFFF"/>
                </a:solidFill>
                <a:latin typeface="Twinkl Cursive Unlooped" panose="02000000000000000000" pitchFamily="2" charset="0"/>
                <a:cs typeface="Arial"/>
              </a:rPr>
              <a:t>S</a:t>
            </a:r>
            <a:r>
              <a:rPr sz="2150" b="1" spc="80" dirty="0">
                <a:solidFill>
                  <a:srgbClr val="FFFFFF"/>
                </a:solidFill>
                <a:latin typeface="Twinkl Cursive Unlooped" panose="02000000000000000000" pitchFamily="2" charset="0"/>
                <a:cs typeface="Arial"/>
              </a:rPr>
              <a:t>2</a:t>
            </a:r>
            <a:endParaRPr sz="2150">
              <a:latin typeface="Twinkl Cursive Unlooped" panose="02000000000000000000" pitchFamily="2" charset="0"/>
              <a:cs typeface="Arial"/>
            </a:endParaRPr>
          </a:p>
        </p:txBody>
      </p:sp>
      <p:sp>
        <p:nvSpPr>
          <p:cNvPr id="133" name="object 133"/>
          <p:cNvSpPr txBox="1"/>
          <p:nvPr/>
        </p:nvSpPr>
        <p:spPr>
          <a:xfrm>
            <a:off x="9445971" y="400590"/>
            <a:ext cx="1873885" cy="366126"/>
          </a:xfrm>
          <a:prstGeom prst="rect">
            <a:avLst/>
          </a:prstGeom>
        </p:spPr>
        <p:txBody>
          <a:bodyPr vert="horz" wrap="square" lIns="0" tIns="133985" rIns="0" bIns="0" rtlCol="0">
            <a:spAutoFit/>
          </a:bodyPr>
          <a:lstStyle/>
          <a:p>
            <a:pPr marL="140970" algn="ctr">
              <a:lnSpc>
                <a:spcPct val="100000"/>
              </a:lnSpc>
              <a:spcBef>
                <a:spcPts val="990"/>
              </a:spcBef>
            </a:pPr>
            <a:r>
              <a:rPr lang="en-GB" sz="1500" b="1" spc="45" dirty="0">
                <a:solidFill>
                  <a:srgbClr val="136352"/>
                </a:solidFill>
                <a:latin typeface="Twinkl Cursive Unlooped" panose="02000000000000000000" pitchFamily="2" charset="0"/>
                <a:cs typeface="Arial"/>
              </a:rPr>
              <a:t>Year </a:t>
            </a:r>
            <a:r>
              <a:rPr sz="1500" b="1" spc="45" dirty="0">
                <a:solidFill>
                  <a:srgbClr val="136352"/>
                </a:solidFill>
                <a:latin typeface="Twinkl Cursive Unlooped" panose="02000000000000000000" pitchFamily="2" charset="0"/>
                <a:cs typeface="Arial"/>
              </a:rPr>
              <a:t>2</a:t>
            </a:r>
            <a:endParaRPr sz="1500" dirty="0">
              <a:latin typeface="Twinkl Cursive Unlooped" panose="02000000000000000000" pitchFamily="2" charset="0"/>
              <a:cs typeface="Arial"/>
            </a:endParaRPr>
          </a:p>
        </p:txBody>
      </p:sp>
      <p:grpSp>
        <p:nvGrpSpPr>
          <p:cNvPr id="138" name="object 138"/>
          <p:cNvGrpSpPr/>
          <p:nvPr/>
        </p:nvGrpSpPr>
        <p:grpSpPr>
          <a:xfrm>
            <a:off x="10669905" y="1859279"/>
            <a:ext cx="1120140" cy="1139190"/>
            <a:chOff x="10669905" y="1859279"/>
            <a:chExt cx="1120140" cy="1139190"/>
          </a:xfrm>
        </p:grpSpPr>
        <p:sp>
          <p:nvSpPr>
            <p:cNvPr id="139" name="object 139"/>
            <p:cNvSpPr/>
            <p:nvPr/>
          </p:nvSpPr>
          <p:spPr>
            <a:xfrm>
              <a:off x="10706100" y="1914524"/>
              <a:ext cx="1047750" cy="1047750"/>
            </a:xfrm>
            <a:custGeom>
              <a:avLst/>
              <a:gdLst/>
              <a:ahLst/>
              <a:cxnLst/>
              <a:rect l="l" t="t" r="r" b="b"/>
              <a:pathLst>
                <a:path w="1047750" h="1047750">
                  <a:moveTo>
                    <a:pt x="523875" y="0"/>
                  </a:moveTo>
                  <a:lnTo>
                    <a:pt x="476194" y="2141"/>
                  </a:lnTo>
                  <a:lnTo>
                    <a:pt x="429713" y="8441"/>
                  </a:lnTo>
                  <a:lnTo>
                    <a:pt x="384615" y="18714"/>
                  </a:lnTo>
                  <a:lnTo>
                    <a:pt x="341086" y="32777"/>
                  </a:lnTo>
                  <a:lnTo>
                    <a:pt x="299311" y="50443"/>
                  </a:lnTo>
                  <a:lnTo>
                    <a:pt x="259475" y="71529"/>
                  </a:lnTo>
                  <a:lnTo>
                    <a:pt x="221762" y="95848"/>
                  </a:lnTo>
                  <a:lnTo>
                    <a:pt x="186358" y="123216"/>
                  </a:lnTo>
                  <a:lnTo>
                    <a:pt x="153447" y="153447"/>
                  </a:lnTo>
                  <a:lnTo>
                    <a:pt x="123216" y="186358"/>
                  </a:lnTo>
                  <a:lnTo>
                    <a:pt x="95848" y="221762"/>
                  </a:lnTo>
                  <a:lnTo>
                    <a:pt x="71529" y="259475"/>
                  </a:lnTo>
                  <a:lnTo>
                    <a:pt x="50443" y="299311"/>
                  </a:lnTo>
                  <a:lnTo>
                    <a:pt x="32777" y="341086"/>
                  </a:lnTo>
                  <a:lnTo>
                    <a:pt x="18714" y="384615"/>
                  </a:lnTo>
                  <a:lnTo>
                    <a:pt x="8441" y="429713"/>
                  </a:lnTo>
                  <a:lnTo>
                    <a:pt x="2141" y="476194"/>
                  </a:lnTo>
                  <a:lnTo>
                    <a:pt x="0" y="523875"/>
                  </a:lnTo>
                  <a:lnTo>
                    <a:pt x="2141" y="571555"/>
                  </a:lnTo>
                  <a:lnTo>
                    <a:pt x="8441" y="618036"/>
                  </a:lnTo>
                  <a:lnTo>
                    <a:pt x="18714" y="663134"/>
                  </a:lnTo>
                  <a:lnTo>
                    <a:pt x="32777" y="706663"/>
                  </a:lnTo>
                  <a:lnTo>
                    <a:pt x="50443" y="748438"/>
                  </a:lnTo>
                  <a:lnTo>
                    <a:pt x="71529" y="788274"/>
                  </a:lnTo>
                  <a:lnTo>
                    <a:pt x="95848" y="825987"/>
                  </a:lnTo>
                  <a:lnTo>
                    <a:pt x="123216" y="861391"/>
                  </a:lnTo>
                  <a:lnTo>
                    <a:pt x="153447" y="894302"/>
                  </a:lnTo>
                  <a:lnTo>
                    <a:pt x="186358" y="924533"/>
                  </a:lnTo>
                  <a:lnTo>
                    <a:pt x="221762" y="951901"/>
                  </a:lnTo>
                  <a:lnTo>
                    <a:pt x="259475" y="976220"/>
                  </a:lnTo>
                  <a:lnTo>
                    <a:pt x="299311" y="997306"/>
                  </a:lnTo>
                  <a:lnTo>
                    <a:pt x="341086" y="1014972"/>
                  </a:lnTo>
                  <a:lnTo>
                    <a:pt x="384615" y="1029035"/>
                  </a:lnTo>
                  <a:lnTo>
                    <a:pt x="429713" y="1039308"/>
                  </a:lnTo>
                  <a:lnTo>
                    <a:pt x="476194" y="1045608"/>
                  </a:lnTo>
                  <a:lnTo>
                    <a:pt x="523875" y="1047750"/>
                  </a:lnTo>
                  <a:lnTo>
                    <a:pt x="571555" y="1045608"/>
                  </a:lnTo>
                  <a:lnTo>
                    <a:pt x="618036" y="1039308"/>
                  </a:lnTo>
                  <a:lnTo>
                    <a:pt x="663134" y="1029035"/>
                  </a:lnTo>
                  <a:lnTo>
                    <a:pt x="706663" y="1014972"/>
                  </a:lnTo>
                  <a:lnTo>
                    <a:pt x="748438" y="997306"/>
                  </a:lnTo>
                  <a:lnTo>
                    <a:pt x="788274" y="976220"/>
                  </a:lnTo>
                  <a:lnTo>
                    <a:pt x="825987" y="951901"/>
                  </a:lnTo>
                  <a:lnTo>
                    <a:pt x="861391" y="924533"/>
                  </a:lnTo>
                  <a:lnTo>
                    <a:pt x="894302" y="894302"/>
                  </a:lnTo>
                  <a:lnTo>
                    <a:pt x="924533" y="861391"/>
                  </a:lnTo>
                  <a:lnTo>
                    <a:pt x="951901" y="825987"/>
                  </a:lnTo>
                  <a:lnTo>
                    <a:pt x="976220" y="788274"/>
                  </a:lnTo>
                  <a:lnTo>
                    <a:pt x="997306" y="748438"/>
                  </a:lnTo>
                  <a:lnTo>
                    <a:pt x="1014972" y="706663"/>
                  </a:lnTo>
                  <a:lnTo>
                    <a:pt x="1029035" y="663134"/>
                  </a:lnTo>
                  <a:lnTo>
                    <a:pt x="1039308" y="618036"/>
                  </a:lnTo>
                  <a:lnTo>
                    <a:pt x="1045608" y="571555"/>
                  </a:lnTo>
                  <a:lnTo>
                    <a:pt x="1047750" y="523875"/>
                  </a:lnTo>
                  <a:lnTo>
                    <a:pt x="1045608" y="476194"/>
                  </a:lnTo>
                  <a:lnTo>
                    <a:pt x="1039308" y="429713"/>
                  </a:lnTo>
                  <a:lnTo>
                    <a:pt x="1029035" y="384615"/>
                  </a:lnTo>
                  <a:lnTo>
                    <a:pt x="1014972" y="341086"/>
                  </a:lnTo>
                  <a:lnTo>
                    <a:pt x="997306" y="299311"/>
                  </a:lnTo>
                  <a:lnTo>
                    <a:pt x="976220" y="259475"/>
                  </a:lnTo>
                  <a:lnTo>
                    <a:pt x="951901" y="221762"/>
                  </a:lnTo>
                  <a:lnTo>
                    <a:pt x="924533" y="186358"/>
                  </a:lnTo>
                  <a:lnTo>
                    <a:pt x="894302" y="153447"/>
                  </a:lnTo>
                  <a:lnTo>
                    <a:pt x="861391" y="123216"/>
                  </a:lnTo>
                  <a:lnTo>
                    <a:pt x="825987" y="95848"/>
                  </a:lnTo>
                  <a:lnTo>
                    <a:pt x="788274" y="71529"/>
                  </a:lnTo>
                  <a:lnTo>
                    <a:pt x="748438" y="50443"/>
                  </a:lnTo>
                  <a:lnTo>
                    <a:pt x="706663" y="32777"/>
                  </a:lnTo>
                  <a:lnTo>
                    <a:pt x="663134" y="18714"/>
                  </a:lnTo>
                  <a:lnTo>
                    <a:pt x="618036" y="8441"/>
                  </a:lnTo>
                  <a:lnTo>
                    <a:pt x="571555" y="2141"/>
                  </a:lnTo>
                  <a:lnTo>
                    <a:pt x="523875" y="0"/>
                  </a:lnTo>
                  <a:close/>
                </a:path>
              </a:pathLst>
            </a:custGeom>
            <a:solidFill>
              <a:srgbClr val="0C6C82"/>
            </a:solidFill>
          </p:spPr>
          <p:txBody>
            <a:bodyPr wrap="square" lIns="0" tIns="0" rIns="0" bIns="0" rtlCol="0"/>
            <a:lstStyle/>
            <a:p>
              <a:endParaRPr>
                <a:latin typeface="Twinkl Cursive Unlooped" panose="02000000000000000000" pitchFamily="2" charset="0"/>
              </a:endParaRPr>
            </a:p>
          </p:txBody>
        </p:sp>
        <p:sp>
          <p:nvSpPr>
            <p:cNvPr id="140" name="object 140"/>
            <p:cNvSpPr/>
            <p:nvPr/>
          </p:nvSpPr>
          <p:spPr>
            <a:xfrm>
              <a:off x="10706100" y="1914524"/>
              <a:ext cx="1047750" cy="1047750"/>
            </a:xfrm>
            <a:custGeom>
              <a:avLst/>
              <a:gdLst/>
              <a:ahLst/>
              <a:cxnLst/>
              <a:rect l="l" t="t" r="r" b="b"/>
              <a:pathLst>
                <a:path w="1047750" h="1047750">
                  <a:moveTo>
                    <a:pt x="0" y="523875"/>
                  </a:moveTo>
                  <a:lnTo>
                    <a:pt x="2141" y="476194"/>
                  </a:lnTo>
                  <a:lnTo>
                    <a:pt x="8441" y="429713"/>
                  </a:lnTo>
                  <a:lnTo>
                    <a:pt x="18714" y="384615"/>
                  </a:lnTo>
                  <a:lnTo>
                    <a:pt x="32777" y="341086"/>
                  </a:lnTo>
                  <a:lnTo>
                    <a:pt x="50443" y="299311"/>
                  </a:lnTo>
                  <a:lnTo>
                    <a:pt x="71529" y="259475"/>
                  </a:lnTo>
                  <a:lnTo>
                    <a:pt x="95848" y="221762"/>
                  </a:lnTo>
                  <a:lnTo>
                    <a:pt x="123216" y="186358"/>
                  </a:lnTo>
                  <a:lnTo>
                    <a:pt x="153447" y="153447"/>
                  </a:lnTo>
                  <a:lnTo>
                    <a:pt x="186358" y="123216"/>
                  </a:lnTo>
                  <a:lnTo>
                    <a:pt x="221762" y="95848"/>
                  </a:lnTo>
                  <a:lnTo>
                    <a:pt x="259475" y="71529"/>
                  </a:lnTo>
                  <a:lnTo>
                    <a:pt x="299311" y="50443"/>
                  </a:lnTo>
                  <a:lnTo>
                    <a:pt x="341086" y="32777"/>
                  </a:lnTo>
                  <a:lnTo>
                    <a:pt x="384615" y="18714"/>
                  </a:lnTo>
                  <a:lnTo>
                    <a:pt x="429713" y="8441"/>
                  </a:lnTo>
                  <a:lnTo>
                    <a:pt x="476194" y="2141"/>
                  </a:lnTo>
                  <a:lnTo>
                    <a:pt x="523875" y="0"/>
                  </a:lnTo>
                  <a:lnTo>
                    <a:pt x="571555" y="2141"/>
                  </a:lnTo>
                  <a:lnTo>
                    <a:pt x="618036" y="8441"/>
                  </a:lnTo>
                  <a:lnTo>
                    <a:pt x="663134" y="18714"/>
                  </a:lnTo>
                  <a:lnTo>
                    <a:pt x="706663" y="32777"/>
                  </a:lnTo>
                  <a:lnTo>
                    <a:pt x="748438" y="50443"/>
                  </a:lnTo>
                  <a:lnTo>
                    <a:pt x="788274" y="71529"/>
                  </a:lnTo>
                  <a:lnTo>
                    <a:pt x="825987" y="95848"/>
                  </a:lnTo>
                  <a:lnTo>
                    <a:pt x="861391" y="123216"/>
                  </a:lnTo>
                  <a:lnTo>
                    <a:pt x="894302" y="153447"/>
                  </a:lnTo>
                  <a:lnTo>
                    <a:pt x="924533" y="186358"/>
                  </a:lnTo>
                  <a:lnTo>
                    <a:pt x="951901" y="221762"/>
                  </a:lnTo>
                  <a:lnTo>
                    <a:pt x="976220" y="259475"/>
                  </a:lnTo>
                  <a:lnTo>
                    <a:pt x="997306" y="299311"/>
                  </a:lnTo>
                  <a:lnTo>
                    <a:pt x="1014972" y="341086"/>
                  </a:lnTo>
                  <a:lnTo>
                    <a:pt x="1029035" y="384615"/>
                  </a:lnTo>
                  <a:lnTo>
                    <a:pt x="1039308" y="429713"/>
                  </a:lnTo>
                  <a:lnTo>
                    <a:pt x="1045608" y="476194"/>
                  </a:lnTo>
                  <a:lnTo>
                    <a:pt x="1047750" y="523875"/>
                  </a:lnTo>
                  <a:lnTo>
                    <a:pt x="1045608" y="571555"/>
                  </a:lnTo>
                  <a:lnTo>
                    <a:pt x="1039308" y="618036"/>
                  </a:lnTo>
                  <a:lnTo>
                    <a:pt x="1029035" y="663134"/>
                  </a:lnTo>
                  <a:lnTo>
                    <a:pt x="1014972" y="706663"/>
                  </a:lnTo>
                  <a:lnTo>
                    <a:pt x="997306" y="748438"/>
                  </a:lnTo>
                  <a:lnTo>
                    <a:pt x="976220" y="788274"/>
                  </a:lnTo>
                  <a:lnTo>
                    <a:pt x="951901" y="825987"/>
                  </a:lnTo>
                  <a:lnTo>
                    <a:pt x="924533" y="861391"/>
                  </a:lnTo>
                  <a:lnTo>
                    <a:pt x="894302" y="894302"/>
                  </a:lnTo>
                  <a:lnTo>
                    <a:pt x="861391" y="924533"/>
                  </a:lnTo>
                  <a:lnTo>
                    <a:pt x="825987" y="951901"/>
                  </a:lnTo>
                  <a:lnTo>
                    <a:pt x="788274" y="976220"/>
                  </a:lnTo>
                  <a:lnTo>
                    <a:pt x="748438" y="997306"/>
                  </a:lnTo>
                  <a:lnTo>
                    <a:pt x="706663" y="1014972"/>
                  </a:lnTo>
                  <a:lnTo>
                    <a:pt x="663134" y="1029035"/>
                  </a:lnTo>
                  <a:lnTo>
                    <a:pt x="618036" y="1039308"/>
                  </a:lnTo>
                  <a:lnTo>
                    <a:pt x="571555" y="1045608"/>
                  </a:lnTo>
                  <a:lnTo>
                    <a:pt x="523875" y="1047750"/>
                  </a:lnTo>
                  <a:lnTo>
                    <a:pt x="476194" y="1045608"/>
                  </a:lnTo>
                  <a:lnTo>
                    <a:pt x="429713" y="1039308"/>
                  </a:lnTo>
                  <a:lnTo>
                    <a:pt x="384615" y="1029035"/>
                  </a:lnTo>
                  <a:lnTo>
                    <a:pt x="341086" y="1014972"/>
                  </a:lnTo>
                  <a:lnTo>
                    <a:pt x="299311" y="997306"/>
                  </a:lnTo>
                  <a:lnTo>
                    <a:pt x="259475" y="976220"/>
                  </a:lnTo>
                  <a:lnTo>
                    <a:pt x="221762" y="951901"/>
                  </a:lnTo>
                  <a:lnTo>
                    <a:pt x="186358" y="924533"/>
                  </a:lnTo>
                  <a:lnTo>
                    <a:pt x="153447" y="894302"/>
                  </a:lnTo>
                  <a:lnTo>
                    <a:pt x="123216" y="861391"/>
                  </a:lnTo>
                  <a:lnTo>
                    <a:pt x="95848" y="825987"/>
                  </a:lnTo>
                  <a:lnTo>
                    <a:pt x="71529" y="788274"/>
                  </a:lnTo>
                  <a:lnTo>
                    <a:pt x="50443" y="748438"/>
                  </a:lnTo>
                  <a:lnTo>
                    <a:pt x="32777" y="706663"/>
                  </a:lnTo>
                  <a:lnTo>
                    <a:pt x="18714" y="663134"/>
                  </a:lnTo>
                  <a:lnTo>
                    <a:pt x="8441" y="618036"/>
                  </a:lnTo>
                  <a:lnTo>
                    <a:pt x="2141" y="571555"/>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sp>
          <p:nvSpPr>
            <p:cNvPr id="141" name="object 141"/>
            <p:cNvSpPr/>
            <p:nvPr/>
          </p:nvSpPr>
          <p:spPr>
            <a:xfrm>
              <a:off x="10706100" y="1895474"/>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42" name="object 142"/>
            <p:cNvSpPr/>
            <p:nvPr/>
          </p:nvSpPr>
          <p:spPr>
            <a:xfrm>
              <a:off x="10706100" y="189547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1E587C"/>
              </a:solidFill>
            </a:ln>
          </p:spPr>
          <p:txBody>
            <a:bodyPr wrap="square" lIns="0" tIns="0" rIns="0" bIns="0" rtlCol="0"/>
            <a:lstStyle/>
            <a:p>
              <a:endParaRPr>
                <a:latin typeface="Twinkl Cursive Unlooped" panose="02000000000000000000" pitchFamily="2" charset="0"/>
              </a:endParaRPr>
            </a:p>
          </p:txBody>
        </p:sp>
      </p:grpSp>
      <p:sp>
        <p:nvSpPr>
          <p:cNvPr id="40" name="object 40"/>
          <p:cNvSpPr txBox="1"/>
          <p:nvPr/>
        </p:nvSpPr>
        <p:spPr>
          <a:xfrm>
            <a:off x="7868493" y="1117449"/>
            <a:ext cx="831215" cy="57964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Bright Lights,</a:t>
            </a:r>
          </a:p>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Big City</a:t>
            </a:r>
            <a:endParaRPr sz="1200" dirty="0">
              <a:latin typeface="Twinkl Cursive Unlooped" panose="02000000000000000000" pitchFamily="2" charset="0"/>
              <a:cs typeface="Arial"/>
            </a:endParaRPr>
          </a:p>
        </p:txBody>
      </p:sp>
      <p:sp>
        <p:nvSpPr>
          <p:cNvPr id="144" name="object 40">
            <a:extLst>
              <a:ext uri="{FF2B5EF4-FFF2-40B4-BE49-F238E27FC236}">
                <a16:creationId xmlns:a16="http://schemas.microsoft.com/office/drawing/2014/main" id="{C9D0D784-D945-4CDD-957F-419E88A47EC0}"/>
              </a:ext>
            </a:extLst>
          </p:cNvPr>
          <p:cNvSpPr txBox="1"/>
          <p:nvPr/>
        </p:nvSpPr>
        <p:spPr>
          <a:xfrm>
            <a:off x="6032644" y="1028481"/>
            <a:ext cx="831215" cy="566822"/>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Our Wonderful World</a:t>
            </a:r>
            <a:endParaRPr sz="1200" dirty="0">
              <a:latin typeface="Twinkl Cursive Unlooped" panose="02000000000000000000" pitchFamily="2" charset="0"/>
              <a:cs typeface="Arial"/>
            </a:endParaRPr>
          </a:p>
        </p:txBody>
      </p:sp>
      <p:sp>
        <p:nvSpPr>
          <p:cNvPr id="145" name="object 40">
            <a:extLst>
              <a:ext uri="{FF2B5EF4-FFF2-40B4-BE49-F238E27FC236}">
                <a16:creationId xmlns:a16="http://schemas.microsoft.com/office/drawing/2014/main" id="{D8A6B095-C8EB-4485-8C0A-0F182E671478}"/>
              </a:ext>
            </a:extLst>
          </p:cNvPr>
          <p:cNvSpPr txBox="1"/>
          <p:nvPr/>
        </p:nvSpPr>
        <p:spPr>
          <a:xfrm>
            <a:off x="9967305" y="1190897"/>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Let’s Explore the World</a:t>
            </a:r>
            <a:endParaRPr sz="1200" dirty="0">
              <a:latin typeface="Twinkl Cursive Unlooped" panose="02000000000000000000" pitchFamily="2" charset="0"/>
              <a:cs typeface="Arial"/>
            </a:endParaRPr>
          </a:p>
        </p:txBody>
      </p:sp>
      <p:sp>
        <p:nvSpPr>
          <p:cNvPr id="146" name="object 40">
            <a:extLst>
              <a:ext uri="{FF2B5EF4-FFF2-40B4-BE49-F238E27FC236}">
                <a16:creationId xmlns:a16="http://schemas.microsoft.com/office/drawing/2014/main" id="{0F9180EA-A123-446A-8766-F9D73B557F94}"/>
              </a:ext>
            </a:extLst>
          </p:cNvPr>
          <p:cNvSpPr txBox="1"/>
          <p:nvPr/>
        </p:nvSpPr>
        <p:spPr>
          <a:xfrm>
            <a:off x="10798520" y="2308844"/>
            <a:ext cx="831215" cy="197490"/>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Coastline</a:t>
            </a:r>
            <a:endParaRPr sz="1200" dirty="0">
              <a:latin typeface="Twinkl Cursive Unlooped" panose="02000000000000000000" pitchFamily="2" charset="0"/>
              <a:cs typeface="Arial"/>
            </a:endParaRPr>
          </a:p>
        </p:txBody>
      </p:sp>
      <p:sp>
        <p:nvSpPr>
          <p:cNvPr id="147" name="object 133">
            <a:extLst>
              <a:ext uri="{FF2B5EF4-FFF2-40B4-BE49-F238E27FC236}">
                <a16:creationId xmlns:a16="http://schemas.microsoft.com/office/drawing/2014/main" id="{DBD7E7AC-9E18-4FFF-B08B-E0161D74CA60}"/>
              </a:ext>
            </a:extLst>
          </p:cNvPr>
          <p:cNvSpPr txBox="1"/>
          <p:nvPr/>
        </p:nvSpPr>
        <p:spPr>
          <a:xfrm>
            <a:off x="6931550" y="2328237"/>
            <a:ext cx="1873885" cy="366126"/>
          </a:xfrm>
          <a:prstGeom prst="rect">
            <a:avLst/>
          </a:prstGeom>
        </p:spPr>
        <p:txBody>
          <a:bodyPr vert="horz" wrap="square" lIns="0" tIns="133985" rIns="0" bIns="0" rtlCol="0">
            <a:spAutoFit/>
          </a:bodyPr>
          <a:lstStyle/>
          <a:p>
            <a:pPr marL="140970" algn="ctr">
              <a:lnSpc>
                <a:spcPct val="100000"/>
              </a:lnSpc>
              <a:spcBef>
                <a:spcPts val="990"/>
              </a:spcBef>
            </a:pPr>
            <a:r>
              <a:rPr lang="en-GB" sz="1500" b="1" spc="45" dirty="0">
                <a:solidFill>
                  <a:schemeClr val="accent5">
                    <a:lumMod val="50000"/>
                  </a:schemeClr>
                </a:solidFill>
                <a:latin typeface="Twinkl Cursive Unlooped" panose="02000000000000000000" pitchFamily="2" charset="0"/>
                <a:cs typeface="Arial"/>
              </a:rPr>
              <a:t>Year 3</a:t>
            </a:r>
            <a:endParaRPr sz="1500" dirty="0">
              <a:solidFill>
                <a:schemeClr val="accent5">
                  <a:lumMod val="50000"/>
                </a:schemeClr>
              </a:solidFill>
              <a:latin typeface="Twinkl Cursive Unlooped" panose="02000000000000000000" pitchFamily="2" charset="0"/>
              <a:cs typeface="Arial"/>
            </a:endParaRPr>
          </a:p>
        </p:txBody>
      </p:sp>
      <p:sp>
        <p:nvSpPr>
          <p:cNvPr id="148" name="object 40">
            <a:extLst>
              <a:ext uri="{FF2B5EF4-FFF2-40B4-BE49-F238E27FC236}">
                <a16:creationId xmlns:a16="http://schemas.microsoft.com/office/drawing/2014/main" id="{5383725E-BB8F-453B-B6B9-C04D18716E7F}"/>
              </a:ext>
            </a:extLst>
          </p:cNvPr>
          <p:cNvSpPr txBox="1"/>
          <p:nvPr/>
        </p:nvSpPr>
        <p:spPr>
          <a:xfrm>
            <a:off x="6132828" y="2975049"/>
            <a:ext cx="831215" cy="566822"/>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Rocks, Relics and Rumbles</a:t>
            </a:r>
            <a:endParaRPr sz="1200" dirty="0">
              <a:latin typeface="Twinkl Cursive Unlooped" panose="02000000000000000000" pitchFamily="2" charset="0"/>
              <a:cs typeface="Arial"/>
            </a:endParaRPr>
          </a:p>
        </p:txBody>
      </p:sp>
      <p:sp>
        <p:nvSpPr>
          <p:cNvPr id="149" name="object 40">
            <a:extLst>
              <a:ext uri="{FF2B5EF4-FFF2-40B4-BE49-F238E27FC236}">
                <a16:creationId xmlns:a16="http://schemas.microsoft.com/office/drawing/2014/main" id="{76DA95BF-A6B0-40A1-A879-AEB9585C57F9}"/>
              </a:ext>
            </a:extLst>
          </p:cNvPr>
          <p:cNvSpPr txBox="1"/>
          <p:nvPr/>
        </p:nvSpPr>
        <p:spPr>
          <a:xfrm>
            <a:off x="4440871" y="3024251"/>
            <a:ext cx="1024065" cy="57964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Interconnected World</a:t>
            </a:r>
          </a:p>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(Part 1&amp;2)</a:t>
            </a:r>
            <a:endParaRPr sz="1200" dirty="0">
              <a:latin typeface="Twinkl Cursive Unlooped" panose="02000000000000000000" pitchFamily="2" charset="0"/>
              <a:cs typeface="Arial"/>
            </a:endParaRPr>
          </a:p>
        </p:txBody>
      </p:sp>
      <p:sp>
        <p:nvSpPr>
          <p:cNvPr id="150" name="object 40">
            <a:extLst>
              <a:ext uri="{FF2B5EF4-FFF2-40B4-BE49-F238E27FC236}">
                <a16:creationId xmlns:a16="http://schemas.microsoft.com/office/drawing/2014/main" id="{85482CAF-FDB3-4BB8-BA35-E8F2C87944DD}"/>
              </a:ext>
            </a:extLst>
          </p:cNvPr>
          <p:cNvSpPr txBox="1"/>
          <p:nvPr/>
        </p:nvSpPr>
        <p:spPr>
          <a:xfrm>
            <a:off x="3074035" y="3160258"/>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Sow, Grow and Farm</a:t>
            </a:r>
            <a:endParaRPr sz="1200" dirty="0">
              <a:latin typeface="Twinkl Cursive Unlooped" panose="02000000000000000000" pitchFamily="2" charset="0"/>
              <a:cs typeface="Arial"/>
            </a:endParaRPr>
          </a:p>
        </p:txBody>
      </p:sp>
      <p:sp>
        <p:nvSpPr>
          <p:cNvPr id="151" name="object 40">
            <a:extLst>
              <a:ext uri="{FF2B5EF4-FFF2-40B4-BE49-F238E27FC236}">
                <a16:creationId xmlns:a16="http://schemas.microsoft.com/office/drawing/2014/main" id="{A29498BB-D566-4D30-BB62-7932C58109C8}"/>
              </a:ext>
            </a:extLst>
          </p:cNvPr>
          <p:cNvSpPr txBox="1"/>
          <p:nvPr/>
        </p:nvSpPr>
        <p:spPr>
          <a:xfrm>
            <a:off x="5866128" y="5102796"/>
            <a:ext cx="831215" cy="751488"/>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Misty Mountain, Winding River</a:t>
            </a:r>
            <a:endParaRPr sz="1200" dirty="0">
              <a:latin typeface="Twinkl Cursive Unlooped" panose="02000000000000000000" pitchFamily="2" charset="0"/>
              <a:cs typeface="Arial"/>
            </a:endParaRPr>
          </a:p>
        </p:txBody>
      </p:sp>
      <p:sp>
        <p:nvSpPr>
          <p:cNvPr id="152" name="object 40">
            <a:extLst>
              <a:ext uri="{FF2B5EF4-FFF2-40B4-BE49-F238E27FC236}">
                <a16:creationId xmlns:a16="http://schemas.microsoft.com/office/drawing/2014/main" id="{0E6B7395-9F54-428C-8B53-16EE960AE39F}"/>
              </a:ext>
            </a:extLst>
          </p:cNvPr>
          <p:cNvSpPr txBox="1"/>
          <p:nvPr/>
        </p:nvSpPr>
        <p:spPr>
          <a:xfrm>
            <a:off x="7353300" y="5020678"/>
            <a:ext cx="831215" cy="764312"/>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Our Changing World</a:t>
            </a:r>
          </a:p>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(Part 1 &amp; 2)</a:t>
            </a:r>
            <a:endParaRPr sz="1200" dirty="0">
              <a:latin typeface="Twinkl Cursive Unlooped" panose="02000000000000000000" pitchFamily="2" charset="0"/>
              <a:cs typeface="Arial"/>
            </a:endParaRPr>
          </a:p>
        </p:txBody>
      </p:sp>
      <p:sp>
        <p:nvSpPr>
          <p:cNvPr id="153" name="object 40">
            <a:extLst>
              <a:ext uri="{FF2B5EF4-FFF2-40B4-BE49-F238E27FC236}">
                <a16:creationId xmlns:a16="http://schemas.microsoft.com/office/drawing/2014/main" id="{4864789F-E2D4-48FF-AF2E-7271AD3D5791}"/>
              </a:ext>
            </a:extLst>
          </p:cNvPr>
          <p:cNvSpPr txBox="1"/>
          <p:nvPr/>
        </p:nvSpPr>
        <p:spPr>
          <a:xfrm>
            <a:off x="8956992" y="5294744"/>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Frozen Kingdoms</a:t>
            </a:r>
            <a:endParaRPr sz="1200" dirty="0">
              <a:latin typeface="Twinkl Cursive Unlooped" panose="02000000000000000000" pitchFamily="2" charset="0"/>
              <a:cs typeface="Arial"/>
            </a:endParaRPr>
          </a:p>
        </p:txBody>
      </p:sp>
      <p:sp>
        <p:nvSpPr>
          <p:cNvPr id="155" name="TextBox 154">
            <a:extLst>
              <a:ext uri="{FF2B5EF4-FFF2-40B4-BE49-F238E27FC236}">
                <a16:creationId xmlns:a16="http://schemas.microsoft.com/office/drawing/2014/main" id="{5D1AB74A-DA0F-4192-891B-7F2C9F7690D8}"/>
              </a:ext>
            </a:extLst>
          </p:cNvPr>
          <p:cNvSpPr txBox="1"/>
          <p:nvPr/>
        </p:nvSpPr>
        <p:spPr>
          <a:xfrm>
            <a:off x="126006" y="3707335"/>
            <a:ext cx="1563863" cy="1200329"/>
          </a:xfrm>
          <a:prstGeom prst="rect">
            <a:avLst/>
          </a:prstGeom>
          <a:noFill/>
        </p:spPr>
        <p:txBody>
          <a:bodyPr wrap="square">
            <a:spAutoFit/>
          </a:bodyPr>
          <a:lstStyle/>
          <a:p>
            <a:r>
              <a:rPr lang="en-GB" sz="800" dirty="0">
                <a:latin typeface="Twinkl Cursive Unlooped" panose="02000000000000000000" pitchFamily="2" charset="0"/>
              </a:rPr>
              <a:t>In </a:t>
            </a:r>
            <a:r>
              <a:rPr lang="en-GB" sz="800">
                <a:latin typeface="Twinkl Cursive Unlooped" panose="02000000000000000000" pitchFamily="2" charset="0"/>
              </a:rPr>
              <a:t>EYFS geography </a:t>
            </a:r>
            <a:r>
              <a:rPr lang="en-GB" sz="800" dirty="0">
                <a:latin typeface="Twinkl Cursive Unlooped" panose="02000000000000000000" pitchFamily="2" charset="0"/>
              </a:rPr>
              <a:t>is interweaved with all learning linked to understanding the world. While no discrete units are taught, children use their locality for understanding the world geographically and stories to find out about other places.</a:t>
            </a:r>
          </a:p>
        </p:txBody>
      </p:sp>
      <p:pic>
        <p:nvPicPr>
          <p:cNvPr id="157" name="Picture 156">
            <a:extLst>
              <a:ext uri="{FF2B5EF4-FFF2-40B4-BE49-F238E27FC236}">
                <a16:creationId xmlns:a16="http://schemas.microsoft.com/office/drawing/2014/main" id="{8E2EA503-C8FE-48C7-B2C8-61A590D7B1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pic>
        <p:nvPicPr>
          <p:cNvPr id="159" name="Picture 158">
            <a:extLst>
              <a:ext uri="{FF2B5EF4-FFF2-40B4-BE49-F238E27FC236}">
                <a16:creationId xmlns:a16="http://schemas.microsoft.com/office/drawing/2014/main" id="{CC1E6AB0-67E4-4A76-8184-E07F3E7438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sp>
        <p:nvSpPr>
          <p:cNvPr id="160" name="TextBox 159">
            <a:extLst>
              <a:ext uri="{FF2B5EF4-FFF2-40B4-BE49-F238E27FC236}">
                <a16:creationId xmlns:a16="http://schemas.microsoft.com/office/drawing/2014/main" id="{CB3B82D9-1273-40BE-A33A-915032127649}"/>
              </a:ext>
            </a:extLst>
          </p:cNvPr>
          <p:cNvSpPr txBox="1"/>
          <p:nvPr/>
        </p:nvSpPr>
        <p:spPr>
          <a:xfrm>
            <a:off x="92965" y="2142740"/>
            <a:ext cx="2309747" cy="1569660"/>
          </a:xfrm>
          <a:prstGeom prst="rect">
            <a:avLst/>
          </a:prstGeom>
          <a:noFill/>
        </p:spPr>
        <p:txBody>
          <a:bodyPr wrap="square" rtlCol="0">
            <a:spAutoFit/>
          </a:bodyPr>
          <a:lstStyle/>
          <a:p>
            <a:r>
              <a:rPr lang="en-GB" sz="3200" b="1" dirty="0">
                <a:solidFill>
                  <a:schemeClr val="accent5">
                    <a:lumMod val="75000"/>
                  </a:schemeClr>
                </a:solidFill>
                <a:latin typeface="Twinkl Cursive Unlooped" panose="02000000000000000000" pitchFamily="2" charset="0"/>
              </a:rPr>
              <a:t>Geography Curriculum Map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442401" y="4671299"/>
            <a:ext cx="7772400" cy="1485274"/>
            <a:chOff x="4419600" y="4668147"/>
            <a:chExt cx="7772400" cy="1485274"/>
          </a:xfrm>
        </p:grpSpPr>
        <p:pic>
          <p:nvPicPr>
            <p:cNvPr id="8" name="object 8"/>
            <p:cNvPicPr/>
            <p:nvPr/>
          </p:nvPicPr>
          <p:blipFill>
            <a:blip r:embed="rId4" cstate="print"/>
            <a:stretch>
              <a:fillRect/>
            </a:stretch>
          </p:blipFill>
          <p:spPr>
            <a:xfrm>
              <a:off x="4419600" y="5314949"/>
              <a:ext cx="7772400" cy="361950"/>
            </a:xfrm>
            <a:prstGeom prst="rect">
              <a:avLst/>
            </a:prstGeom>
          </p:spPr>
        </p:pic>
        <p:sp>
          <p:nvSpPr>
            <p:cNvPr id="9" name="object 9"/>
            <p:cNvSpPr/>
            <p:nvPr/>
          </p:nvSpPr>
          <p:spPr>
            <a:xfrm>
              <a:off x="5930819" y="4808792"/>
              <a:ext cx="4238943" cy="1336029"/>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915939" y="4668147"/>
              <a:ext cx="4238943" cy="1485274"/>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a:p>
          </p:txBody>
        </p:sp>
      </p:grpSp>
      <p:grpSp>
        <p:nvGrpSpPr>
          <p:cNvPr id="16" name="object 16"/>
          <p:cNvGrpSpPr/>
          <p:nvPr/>
        </p:nvGrpSpPr>
        <p:grpSpPr>
          <a:xfrm>
            <a:off x="3406457" y="488791"/>
            <a:ext cx="3960494" cy="1410018"/>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640405" y="482515"/>
            <a:ext cx="3708696" cy="1713779"/>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8229600" y="2287074"/>
            <a:ext cx="3783330" cy="1740479"/>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3514944" y="2424036"/>
            <a:ext cx="4238943" cy="1851371"/>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sz="1800" spc="-35" dirty="0">
                <a:solidFill>
                  <a:srgbClr val="0C6C82"/>
                </a:solidFill>
                <a:latin typeface="Segoe UI"/>
                <a:cs typeface="Segoe UI"/>
              </a:rPr>
              <a:t>A</a:t>
            </a:r>
            <a:r>
              <a:rPr sz="1800" spc="30" dirty="0">
                <a:solidFill>
                  <a:srgbClr val="0C6C82"/>
                </a:solidFill>
                <a:latin typeface="Segoe UI"/>
                <a:cs typeface="Segoe UI"/>
              </a:rPr>
              <a:t>u</a:t>
            </a:r>
            <a:r>
              <a:rPr sz="1800" spc="-10" dirty="0">
                <a:solidFill>
                  <a:srgbClr val="0C6C82"/>
                </a:solidFill>
                <a:latin typeface="Segoe UI"/>
                <a:cs typeface="Segoe UI"/>
              </a:rPr>
              <a:t>t</a:t>
            </a:r>
            <a:r>
              <a:rPr sz="1800" spc="30" dirty="0">
                <a:solidFill>
                  <a:srgbClr val="0C6C82"/>
                </a:solidFill>
                <a:latin typeface="Segoe UI"/>
                <a:cs typeface="Segoe UI"/>
              </a:rPr>
              <a:t>u</a:t>
            </a:r>
            <a:r>
              <a:rPr sz="1800" spc="20" dirty="0">
                <a:solidFill>
                  <a:srgbClr val="0C6C82"/>
                </a:solidFill>
                <a:latin typeface="Segoe UI"/>
                <a:cs typeface="Segoe UI"/>
              </a:rPr>
              <a:t>m</a:t>
            </a:r>
            <a:r>
              <a:rPr sz="1800" spc="25" dirty="0">
                <a:solidFill>
                  <a:srgbClr val="0C6C82"/>
                </a:solidFill>
                <a:latin typeface="Segoe UI"/>
                <a:cs typeface="Segoe UI"/>
              </a:rPr>
              <a:t>n</a:t>
            </a:r>
            <a:r>
              <a:rPr sz="1800"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2</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89056" y="5160327"/>
            <a:ext cx="683823" cy="459741"/>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Lessons </a:t>
            </a:r>
          </a:p>
          <a:p>
            <a:pPr marL="12700">
              <a:lnSpc>
                <a:spcPct val="100000"/>
              </a:lnSpc>
              <a:spcBef>
                <a:spcPts val="125"/>
              </a:spcBef>
            </a:pPr>
            <a:r>
              <a:rPr lang="en-GB" sz="1400" b="1" spc="-110" dirty="0">
                <a:solidFill>
                  <a:srgbClr val="454D54"/>
                </a:solidFill>
                <a:latin typeface="Arial"/>
                <a:cs typeface="Arial"/>
              </a:rPr>
              <a:t>7 - 9</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335861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Let’s Explore the World</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about atlases, maps and cardinal compass points. They learn about the characteristics of the four countries of the United Kingdom and find out why there are hot, temperate and cold places around the world. They also compare England to Somalia. Children carry out fieldwork, collecting primary data in their locality to answer geographical questions.</a:t>
            </a:r>
            <a:endParaRPr sz="11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74" name="object 19">
            <a:extLst>
              <a:ext uri="{FF2B5EF4-FFF2-40B4-BE49-F238E27FC236}">
                <a16:creationId xmlns:a16="http://schemas.microsoft.com/office/drawing/2014/main" id="{8E749064-7DEF-4963-B9BB-845D71B83C92}"/>
              </a:ext>
            </a:extLst>
          </p:cNvPr>
          <p:cNvSpPr txBox="1"/>
          <p:nvPr/>
        </p:nvSpPr>
        <p:spPr>
          <a:xfrm>
            <a:off x="3978057" y="710027"/>
            <a:ext cx="3200817" cy="985526"/>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L1.</a:t>
            </a:r>
            <a:r>
              <a:rPr lang="en-GB" sz="1100" b="1" u="sng" spc="-30" dirty="0">
                <a:latin typeface="Twinkl Cursive Unlooped" panose="02000000000000000000" pitchFamily="2" charset="0"/>
                <a:cs typeface="Calibri"/>
              </a:rPr>
              <a:t> How do I find place in an atlas</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marL="171450" indent="-171450"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Name and locate the five oceans and seven continents around the world and seas surrounding the UK (Atlantic Ocean, English Channel, Irish Sea and North Sea. </a:t>
            </a:r>
            <a:endParaRPr sz="1400" dirty="0">
              <a:latin typeface="Twinkl Cursive Unlooped" panose="02000000000000000000" pitchFamily="2" charset="0"/>
              <a:cs typeface="Calibri"/>
            </a:endParaRPr>
          </a:p>
        </p:txBody>
      </p:sp>
      <p:sp>
        <p:nvSpPr>
          <p:cNvPr id="75" name="object 19">
            <a:extLst>
              <a:ext uri="{FF2B5EF4-FFF2-40B4-BE49-F238E27FC236}">
                <a16:creationId xmlns:a16="http://schemas.microsoft.com/office/drawing/2014/main" id="{B870E0C0-890A-4C78-A5B6-537387B350CE}"/>
              </a:ext>
            </a:extLst>
          </p:cNvPr>
          <p:cNvSpPr txBox="1"/>
          <p:nvPr/>
        </p:nvSpPr>
        <p:spPr>
          <a:xfrm>
            <a:off x="8115476" y="819524"/>
            <a:ext cx="3089102" cy="985526"/>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2</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sz="1100" b="1" u="sng" spc="-5" dirty="0">
                <a:latin typeface="Twinkl Cursive Unlooped" panose="02000000000000000000" pitchFamily="2" charset="0"/>
                <a:cs typeface="Calibri"/>
              </a:rPr>
              <a:t>What</a:t>
            </a:r>
            <a:r>
              <a:rPr sz="1100" b="1" u="sng" spc="15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is a compass</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dirty="0">
                <a:solidFill>
                  <a:srgbClr val="303030"/>
                </a:solidFill>
                <a:latin typeface="Twinkl Cursive Unlooped" panose="02000000000000000000" pitchFamily="2" charset="0"/>
              </a:rPr>
              <a:t>Know t</a:t>
            </a:r>
            <a:r>
              <a:rPr lang="en-GB" sz="1000" b="0" i="0" dirty="0">
                <a:solidFill>
                  <a:srgbClr val="303030"/>
                </a:solidFill>
                <a:effectLst/>
                <a:latin typeface="Twinkl Cursive Unlooped" panose="02000000000000000000" pitchFamily="2" charset="0"/>
              </a:rPr>
              <a:t>he four cardinal points on a compass are north, south, east and west.</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Use simple compass directions to describe the location of features or a route on a map.</a:t>
            </a:r>
          </a:p>
        </p:txBody>
      </p:sp>
      <p:sp>
        <p:nvSpPr>
          <p:cNvPr id="76" name="object 19">
            <a:extLst>
              <a:ext uri="{FF2B5EF4-FFF2-40B4-BE49-F238E27FC236}">
                <a16:creationId xmlns:a16="http://schemas.microsoft.com/office/drawing/2014/main" id="{33A61683-E456-4555-A414-E403F5BB079A}"/>
              </a:ext>
            </a:extLst>
          </p:cNvPr>
          <p:cNvSpPr txBox="1"/>
          <p:nvPr/>
        </p:nvSpPr>
        <p:spPr>
          <a:xfrm>
            <a:off x="8674908" y="2627898"/>
            <a:ext cx="3089102" cy="1062470"/>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3</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do I use a key on a map</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Maps help people to plan a route from one place to another and to identify and locate physical and human features.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Maps use symbols and a key. A key is the information needed to read a map and a symbol is a picture or icon used to show a geographical feature.</a:t>
            </a:r>
          </a:p>
        </p:txBody>
      </p:sp>
      <p:grpSp>
        <p:nvGrpSpPr>
          <p:cNvPr id="77" name="object 43">
            <a:extLst>
              <a:ext uri="{FF2B5EF4-FFF2-40B4-BE49-F238E27FC236}">
                <a16:creationId xmlns:a16="http://schemas.microsoft.com/office/drawing/2014/main" id="{8579D3D3-6402-4EA8-A9F6-5247879CB6CE}"/>
              </a:ext>
            </a:extLst>
          </p:cNvPr>
          <p:cNvGrpSpPr/>
          <p:nvPr/>
        </p:nvGrpSpPr>
        <p:grpSpPr>
          <a:xfrm>
            <a:off x="819799" y="4208169"/>
            <a:ext cx="4148347" cy="1611606"/>
            <a:chOff x="3019424" y="2914649"/>
            <a:chExt cx="3714656" cy="1404644"/>
          </a:xfrm>
        </p:grpSpPr>
        <p:sp>
          <p:nvSpPr>
            <p:cNvPr id="78" name="object 44">
              <a:extLst>
                <a:ext uri="{FF2B5EF4-FFF2-40B4-BE49-F238E27FC236}">
                  <a16:creationId xmlns:a16="http://schemas.microsoft.com/office/drawing/2014/main" id="{2E5ED4B0-77CB-44D1-AF1A-1E664ACEA11C}"/>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9" name="object 45">
              <a:extLst>
                <a:ext uri="{FF2B5EF4-FFF2-40B4-BE49-F238E27FC236}">
                  <a16:creationId xmlns:a16="http://schemas.microsoft.com/office/drawing/2014/main" id="{988650EB-10CF-41AD-97B3-03CC5D1B9BC6}"/>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83" name="object 19">
            <a:extLst>
              <a:ext uri="{FF2B5EF4-FFF2-40B4-BE49-F238E27FC236}">
                <a16:creationId xmlns:a16="http://schemas.microsoft.com/office/drawing/2014/main" id="{950113E0-8F28-477C-83FF-5B363029256C}"/>
              </a:ext>
            </a:extLst>
          </p:cNvPr>
          <p:cNvSpPr txBox="1"/>
          <p:nvPr/>
        </p:nvSpPr>
        <p:spPr>
          <a:xfrm>
            <a:off x="3806450" y="2853961"/>
            <a:ext cx="3933024" cy="1093248"/>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4</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Where is the Equator and the North and South Poles</a:t>
            </a:r>
            <a:r>
              <a:rPr sz="1100" b="1" u="sng" spc="5" dirty="0">
                <a:latin typeface="Twinkl Cursive Unlooped" panose="02000000000000000000" pitchFamily="2" charset="0"/>
                <a:cs typeface="Calibri"/>
              </a:rPr>
              <a:t>?</a:t>
            </a:r>
            <a:endParaRPr lang="en-GB" sz="12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Northern Hemisphere is north of the equator and the Southern Hemisphere is south of the equator.</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North Pole is the most northern point on Earth. The South Pole is the most southern point on Earth.</a:t>
            </a:r>
          </a:p>
          <a:p>
            <a:pPr algn="l"/>
            <a:endParaRPr lang="en-GB" sz="1100" b="1" i="0" dirty="0">
              <a:solidFill>
                <a:srgbClr val="303030"/>
              </a:solidFill>
              <a:effectLst/>
              <a:latin typeface="Twinkl Cursive Unlooped" panose="02000000000000000000" pitchFamily="2" charset="0"/>
            </a:endParaRPr>
          </a:p>
        </p:txBody>
      </p:sp>
      <p:sp>
        <p:nvSpPr>
          <p:cNvPr id="84" name="object 19">
            <a:extLst>
              <a:ext uri="{FF2B5EF4-FFF2-40B4-BE49-F238E27FC236}">
                <a16:creationId xmlns:a16="http://schemas.microsoft.com/office/drawing/2014/main" id="{563B8511-224B-4B63-90F4-A1B8FCF476FD}"/>
              </a:ext>
            </a:extLst>
          </p:cNvPr>
          <p:cNvSpPr txBox="1"/>
          <p:nvPr/>
        </p:nvSpPr>
        <p:spPr>
          <a:xfrm>
            <a:off x="1284091" y="4500709"/>
            <a:ext cx="3459359" cy="1216359"/>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5</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25" dirty="0">
                <a:latin typeface="Twinkl Cursive Unlooped" panose="02000000000000000000" pitchFamily="2" charset="0"/>
                <a:cs typeface="Segoe UI"/>
              </a:rPr>
              <a:t>How</a:t>
            </a:r>
            <a:r>
              <a:rPr lang="en-GB" sz="1100" b="1" u="sng" spc="20" dirty="0">
                <a:latin typeface="Twinkl Cursive Unlooped" panose="02000000000000000000" pitchFamily="2" charset="0"/>
                <a:cs typeface="Segoe UI"/>
              </a:rPr>
              <a:t> </a:t>
            </a:r>
            <a:r>
              <a:rPr lang="en-GB" sz="1100" b="1" u="sng" spc="5" dirty="0">
                <a:latin typeface="Twinkl Cursive Unlooped" panose="02000000000000000000" pitchFamily="2" charset="0"/>
                <a:cs typeface="Segoe UI"/>
              </a:rPr>
              <a:t>does</a:t>
            </a:r>
            <a:r>
              <a:rPr lang="en-GB" sz="1100" b="1" u="sng" spc="-10" dirty="0">
                <a:latin typeface="Twinkl Cursive Unlooped" panose="02000000000000000000" pitchFamily="2" charset="0"/>
                <a:cs typeface="Segoe UI"/>
              </a:rPr>
              <a:t> </a:t>
            </a:r>
            <a:r>
              <a:rPr lang="en-GB" sz="1100" b="1" u="sng" spc="15" dirty="0">
                <a:latin typeface="Twinkl Cursive Unlooped" panose="02000000000000000000" pitchFamily="2" charset="0"/>
                <a:cs typeface="Segoe UI"/>
              </a:rPr>
              <a:t>the</a:t>
            </a:r>
            <a:r>
              <a:rPr lang="en-GB" sz="1100" b="1" u="sng" spc="50" dirty="0">
                <a:latin typeface="Twinkl Cursive Unlooped" panose="02000000000000000000" pitchFamily="2" charset="0"/>
                <a:cs typeface="Segoe UI"/>
              </a:rPr>
              <a:t> </a:t>
            </a:r>
            <a:r>
              <a:rPr lang="en-GB" sz="1100" b="1" u="sng" spc="5" dirty="0">
                <a:latin typeface="Twinkl Cursive Unlooped" panose="02000000000000000000" pitchFamily="2" charset="0"/>
                <a:cs typeface="Segoe UI"/>
              </a:rPr>
              <a:t>location</a:t>
            </a:r>
            <a:r>
              <a:rPr lang="en-GB" sz="1100" b="1" u="sng" spc="100" dirty="0">
                <a:latin typeface="Twinkl Cursive Unlooped" panose="02000000000000000000" pitchFamily="2" charset="0"/>
                <a:cs typeface="Segoe UI"/>
              </a:rPr>
              <a:t> </a:t>
            </a:r>
            <a:r>
              <a:rPr lang="en-GB" sz="1100" b="1" u="sng" spc="15" dirty="0">
                <a:latin typeface="Twinkl Cursive Unlooped" panose="02000000000000000000" pitchFamily="2" charset="0"/>
                <a:cs typeface="Segoe UI"/>
              </a:rPr>
              <a:t>of </a:t>
            </a:r>
            <a:r>
              <a:rPr lang="en-GB" sz="1100" b="1" u="sng" spc="-415" dirty="0">
                <a:latin typeface="Twinkl Cursive Unlooped" panose="02000000000000000000" pitchFamily="2" charset="0"/>
                <a:cs typeface="Segoe UI"/>
              </a:rPr>
              <a:t> </a:t>
            </a:r>
            <a:r>
              <a:rPr lang="en-GB" sz="1100" b="1" u="sng" dirty="0">
                <a:latin typeface="Twinkl Cursive Unlooped" panose="02000000000000000000" pitchFamily="2" charset="0"/>
                <a:cs typeface="Segoe UI"/>
              </a:rPr>
              <a:t>an</a:t>
            </a:r>
            <a:r>
              <a:rPr lang="en-GB" sz="1100" b="1" u="sng" spc="25" dirty="0">
                <a:latin typeface="Twinkl Cursive Unlooped" panose="02000000000000000000" pitchFamily="2" charset="0"/>
                <a:cs typeface="Segoe UI"/>
              </a:rPr>
              <a:t> </a:t>
            </a:r>
            <a:r>
              <a:rPr lang="en-GB" sz="1100" b="1" u="sng" spc="-10" dirty="0">
                <a:latin typeface="Twinkl Cursive Unlooped" panose="02000000000000000000" pitchFamily="2" charset="0"/>
                <a:cs typeface="Segoe UI"/>
              </a:rPr>
              <a:t>area</a:t>
            </a:r>
            <a:r>
              <a:rPr lang="en-GB" sz="1100" b="1" u="sng" spc="130" dirty="0">
                <a:latin typeface="Twinkl Cursive Unlooped" panose="02000000000000000000" pitchFamily="2" charset="0"/>
                <a:cs typeface="Segoe UI"/>
              </a:rPr>
              <a:t> </a:t>
            </a:r>
            <a:r>
              <a:rPr lang="en-GB" sz="1100" b="1" u="sng" dirty="0">
                <a:latin typeface="Twinkl Cursive Unlooped" panose="02000000000000000000" pitchFamily="2" charset="0"/>
                <a:cs typeface="Segoe UI"/>
              </a:rPr>
              <a:t>impact</a:t>
            </a:r>
            <a:r>
              <a:rPr lang="en-GB" sz="1100" b="1" u="sng" spc="70" dirty="0">
                <a:latin typeface="Twinkl Cursive Unlooped" panose="02000000000000000000" pitchFamily="2" charset="0"/>
                <a:cs typeface="Segoe UI"/>
              </a:rPr>
              <a:t> </a:t>
            </a:r>
            <a:r>
              <a:rPr lang="en-GB" sz="1100" b="1" u="sng" dirty="0">
                <a:latin typeface="Twinkl Cursive Unlooped" panose="02000000000000000000" pitchFamily="2" charset="0"/>
                <a:cs typeface="Segoe UI"/>
              </a:rPr>
              <a:t>weather?</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Hot places are close to the equator and cold places are far away from the equator. Temperate places are between the hot and cold places.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 temperate place is never extremely hot or extremely cold. The UK has a temperate climate.</a:t>
            </a:r>
          </a:p>
          <a:p>
            <a:pPr algn="l"/>
            <a:endParaRPr lang="en-GB" sz="1100" b="1" i="0" dirty="0">
              <a:solidFill>
                <a:srgbClr val="303030"/>
              </a:solidFill>
              <a:effectLst/>
              <a:latin typeface="Twinkl Cursive Unlooped" panose="02000000000000000000" pitchFamily="2" charset="0"/>
            </a:endParaRPr>
          </a:p>
        </p:txBody>
      </p:sp>
      <p:sp>
        <p:nvSpPr>
          <p:cNvPr id="86" name="object 19">
            <a:extLst>
              <a:ext uri="{FF2B5EF4-FFF2-40B4-BE49-F238E27FC236}">
                <a16:creationId xmlns:a16="http://schemas.microsoft.com/office/drawing/2014/main" id="{4CC432CD-3389-4412-BF5C-9682A14C350E}"/>
              </a:ext>
            </a:extLst>
          </p:cNvPr>
          <p:cNvSpPr txBox="1"/>
          <p:nvPr/>
        </p:nvSpPr>
        <p:spPr>
          <a:xfrm>
            <a:off x="6385796" y="4944514"/>
            <a:ext cx="3459359" cy="1077859"/>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6</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25" dirty="0">
                <a:latin typeface="Twinkl Cursive Unlooped" panose="02000000000000000000" pitchFamily="2" charset="0"/>
                <a:cs typeface="Segoe UI"/>
              </a:rPr>
              <a:t>What are the characteristics of the UK</a:t>
            </a:r>
            <a:r>
              <a:rPr lang="en-GB" sz="1100" b="1" u="sng" dirty="0">
                <a:latin typeface="Twinkl Cursive Unlooped" panose="02000000000000000000" pitchFamily="2" charset="0"/>
                <a:cs typeface="Segoe U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some of the characteristics of the 4 countries in the UK</a:t>
            </a:r>
            <a:r>
              <a:rPr lang="en-GB" sz="900" dirty="0">
                <a:solidFill>
                  <a:srgbClr val="303030"/>
                </a:solidFill>
                <a:latin typeface="Twinkl Cursive Unlooped" panose="02000000000000000000" pitchFamily="2" charset="0"/>
              </a:rPr>
              <a:t>, e.g. population, weather.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some of the famous physical features in each country.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Collect and record data. </a:t>
            </a:r>
            <a:endParaRPr lang="en-GB" sz="900" b="0" i="0" dirty="0">
              <a:solidFill>
                <a:srgbClr val="303030"/>
              </a:solidFill>
              <a:effectLst/>
              <a:latin typeface="Twinkl Cursive Unlooped" panose="02000000000000000000" pitchFamily="2" charset="0"/>
            </a:endParaRPr>
          </a:p>
          <a:p>
            <a:pPr algn="l"/>
            <a:endParaRPr lang="en-GB" sz="1100" b="1" i="0" dirty="0">
              <a:solidFill>
                <a:srgbClr val="303030"/>
              </a:solidFill>
              <a:effectLst/>
              <a:latin typeface="Twinkl Cursive Unlooped" panose="02000000000000000000" pitchFamily="2" charset="0"/>
            </a:endParaRPr>
          </a:p>
        </p:txBody>
      </p:sp>
      <p:sp>
        <p:nvSpPr>
          <p:cNvPr id="40" name="TextBox 39">
            <a:extLst>
              <a:ext uri="{FF2B5EF4-FFF2-40B4-BE49-F238E27FC236}">
                <a16:creationId xmlns:a16="http://schemas.microsoft.com/office/drawing/2014/main" id="{B77642E9-BF9C-422D-B0B3-34E8A5FA88A9}"/>
              </a:ext>
            </a:extLst>
          </p:cNvPr>
          <p:cNvSpPr txBox="1"/>
          <p:nvPr/>
        </p:nvSpPr>
        <p:spPr>
          <a:xfrm>
            <a:off x="4921209" y="52602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41" name="TextBox 40">
            <a:extLst>
              <a:ext uri="{FF2B5EF4-FFF2-40B4-BE49-F238E27FC236}">
                <a16:creationId xmlns:a16="http://schemas.microsoft.com/office/drawing/2014/main" id="{8CF7D2E4-064D-4BCB-A483-EEF8AAA72736}"/>
              </a:ext>
            </a:extLst>
          </p:cNvPr>
          <p:cNvSpPr txBox="1"/>
          <p:nvPr/>
        </p:nvSpPr>
        <p:spPr>
          <a:xfrm>
            <a:off x="8927854" y="58696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42" name="TextBox 41">
            <a:extLst>
              <a:ext uri="{FF2B5EF4-FFF2-40B4-BE49-F238E27FC236}">
                <a16:creationId xmlns:a16="http://schemas.microsoft.com/office/drawing/2014/main" id="{E94E05DA-9731-4BB4-B2D5-D1973B2827A2}"/>
              </a:ext>
            </a:extLst>
          </p:cNvPr>
          <p:cNvSpPr txBox="1"/>
          <p:nvPr/>
        </p:nvSpPr>
        <p:spPr>
          <a:xfrm>
            <a:off x="9584757" y="237906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46" name="TextBox 45">
            <a:extLst>
              <a:ext uri="{FF2B5EF4-FFF2-40B4-BE49-F238E27FC236}">
                <a16:creationId xmlns:a16="http://schemas.microsoft.com/office/drawing/2014/main" id="{D970A073-38D5-4A7B-B1C4-7D21C9C72EBE}"/>
              </a:ext>
            </a:extLst>
          </p:cNvPr>
          <p:cNvSpPr txBox="1"/>
          <p:nvPr/>
        </p:nvSpPr>
        <p:spPr>
          <a:xfrm>
            <a:off x="5184014" y="253189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7" name="TextBox 46">
            <a:extLst>
              <a:ext uri="{FF2B5EF4-FFF2-40B4-BE49-F238E27FC236}">
                <a16:creationId xmlns:a16="http://schemas.microsoft.com/office/drawing/2014/main" id="{995B192B-8409-49E0-A00D-309B1FDA6366}"/>
              </a:ext>
            </a:extLst>
          </p:cNvPr>
          <p:cNvSpPr txBox="1"/>
          <p:nvPr/>
        </p:nvSpPr>
        <p:spPr>
          <a:xfrm>
            <a:off x="1980906" y="4269780"/>
            <a:ext cx="2010236"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PHYSICAL/LOCATIONAL</a:t>
            </a:r>
          </a:p>
        </p:txBody>
      </p:sp>
      <p:sp>
        <p:nvSpPr>
          <p:cNvPr id="48" name="TextBox 47">
            <a:extLst>
              <a:ext uri="{FF2B5EF4-FFF2-40B4-BE49-F238E27FC236}">
                <a16:creationId xmlns:a16="http://schemas.microsoft.com/office/drawing/2014/main" id="{46E94363-11E1-4799-81A3-99F2B722302A}"/>
              </a:ext>
            </a:extLst>
          </p:cNvPr>
          <p:cNvSpPr txBox="1"/>
          <p:nvPr/>
        </p:nvSpPr>
        <p:spPr>
          <a:xfrm>
            <a:off x="7187469" y="4717107"/>
            <a:ext cx="1869421"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LOCATIONAL/PHYSICAL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pic>
        <p:nvPicPr>
          <p:cNvPr id="8" name="object 8"/>
          <p:cNvPicPr/>
          <p:nvPr/>
        </p:nvPicPr>
        <p:blipFill>
          <a:blip r:embed="rId4" cstate="print"/>
          <a:stretch>
            <a:fillRect/>
          </a:stretch>
        </p:blipFill>
        <p:spPr>
          <a:xfrm>
            <a:off x="4197692" y="5312951"/>
            <a:ext cx="7772400" cy="361950"/>
          </a:xfrm>
          <a:prstGeom prst="rect">
            <a:avLst/>
          </a:prstGeom>
        </p:spPr>
      </p:pic>
      <p:grpSp>
        <p:nvGrpSpPr>
          <p:cNvPr id="16" name="object 16"/>
          <p:cNvGrpSpPr/>
          <p:nvPr/>
        </p:nvGrpSpPr>
        <p:grpSpPr>
          <a:xfrm>
            <a:off x="4769631" y="548157"/>
            <a:ext cx="3960494" cy="1410018"/>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37" name="object 37"/>
          <p:cNvGrpSpPr/>
          <p:nvPr/>
        </p:nvGrpSpPr>
        <p:grpSpPr>
          <a:xfrm>
            <a:off x="6272757" y="2469224"/>
            <a:ext cx="3783330" cy="1740479"/>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sz="1800" spc="-35" dirty="0">
                <a:solidFill>
                  <a:srgbClr val="0C6C82"/>
                </a:solidFill>
                <a:latin typeface="Segoe UI"/>
                <a:cs typeface="Segoe UI"/>
              </a:rPr>
              <a:t>A</a:t>
            </a:r>
            <a:r>
              <a:rPr sz="1800" spc="30" dirty="0">
                <a:solidFill>
                  <a:srgbClr val="0C6C82"/>
                </a:solidFill>
                <a:latin typeface="Segoe UI"/>
                <a:cs typeface="Segoe UI"/>
              </a:rPr>
              <a:t>u</a:t>
            </a:r>
            <a:r>
              <a:rPr sz="1800" spc="-10" dirty="0">
                <a:solidFill>
                  <a:srgbClr val="0C6C82"/>
                </a:solidFill>
                <a:latin typeface="Segoe UI"/>
                <a:cs typeface="Segoe UI"/>
              </a:rPr>
              <a:t>t</a:t>
            </a:r>
            <a:r>
              <a:rPr sz="1800" spc="30" dirty="0">
                <a:solidFill>
                  <a:srgbClr val="0C6C82"/>
                </a:solidFill>
                <a:latin typeface="Segoe UI"/>
                <a:cs typeface="Segoe UI"/>
              </a:rPr>
              <a:t>u</a:t>
            </a:r>
            <a:r>
              <a:rPr sz="1800" spc="20" dirty="0">
                <a:solidFill>
                  <a:srgbClr val="0C6C82"/>
                </a:solidFill>
                <a:latin typeface="Segoe UI"/>
                <a:cs typeface="Segoe UI"/>
              </a:rPr>
              <a:t>m</a:t>
            </a:r>
            <a:r>
              <a:rPr sz="1800" spc="25" dirty="0">
                <a:solidFill>
                  <a:srgbClr val="0C6C82"/>
                </a:solidFill>
                <a:latin typeface="Segoe UI"/>
                <a:cs typeface="Segoe UI"/>
              </a:rPr>
              <a:t>n</a:t>
            </a:r>
            <a:r>
              <a:rPr sz="1800"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2</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335861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Let’s Explore the World</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about atlases, maps and cardinal compass points. They learn about the characteristics of the four countries of the United Kingdom and find out why there are hot, temperate and cold places around the world. They also compare England to Somalia. Children carry out fieldwork, collecting primary data in their locality to answer geographical questions.</a:t>
            </a:r>
            <a:endParaRPr sz="11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77" name="object 43">
            <a:extLst>
              <a:ext uri="{FF2B5EF4-FFF2-40B4-BE49-F238E27FC236}">
                <a16:creationId xmlns:a16="http://schemas.microsoft.com/office/drawing/2014/main" id="{8579D3D3-6402-4EA8-A9F6-5247879CB6CE}"/>
              </a:ext>
            </a:extLst>
          </p:cNvPr>
          <p:cNvGrpSpPr/>
          <p:nvPr/>
        </p:nvGrpSpPr>
        <p:grpSpPr>
          <a:xfrm>
            <a:off x="3208684" y="4656759"/>
            <a:ext cx="4057001" cy="1399075"/>
            <a:chOff x="3019424" y="2914649"/>
            <a:chExt cx="3714656" cy="1404644"/>
          </a:xfrm>
        </p:grpSpPr>
        <p:sp>
          <p:nvSpPr>
            <p:cNvPr id="78" name="object 44">
              <a:extLst>
                <a:ext uri="{FF2B5EF4-FFF2-40B4-BE49-F238E27FC236}">
                  <a16:creationId xmlns:a16="http://schemas.microsoft.com/office/drawing/2014/main" id="{2E5ED4B0-77CB-44D1-AF1A-1E664ACEA11C}"/>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9" name="object 45">
              <a:extLst>
                <a:ext uri="{FF2B5EF4-FFF2-40B4-BE49-F238E27FC236}">
                  <a16:creationId xmlns:a16="http://schemas.microsoft.com/office/drawing/2014/main" id="{988650EB-10CF-41AD-97B3-03CC5D1B9BC6}"/>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0" name="object 19">
            <a:extLst>
              <a:ext uri="{FF2B5EF4-FFF2-40B4-BE49-F238E27FC236}">
                <a16:creationId xmlns:a16="http://schemas.microsoft.com/office/drawing/2014/main" id="{0B74DE41-3883-4A7F-B98E-B9D817945883}"/>
              </a:ext>
            </a:extLst>
          </p:cNvPr>
          <p:cNvSpPr txBox="1"/>
          <p:nvPr/>
        </p:nvSpPr>
        <p:spPr>
          <a:xfrm>
            <a:off x="5237185" y="845974"/>
            <a:ext cx="3459359" cy="952184"/>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7</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25" dirty="0">
                <a:latin typeface="Twinkl Cursive Unlooped" panose="02000000000000000000" pitchFamily="2" charset="0"/>
                <a:cs typeface="Segoe UI"/>
              </a:rPr>
              <a:t>What are the characteristics of Gloucester, UK</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some of the characteristics of Gloucester.</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human and physical features.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Collect and record data. </a:t>
            </a:r>
            <a:endParaRPr lang="en-GB" sz="900" b="0" i="0" dirty="0">
              <a:solidFill>
                <a:srgbClr val="303030"/>
              </a:solidFill>
              <a:effectLst/>
              <a:latin typeface="Twinkl Cursive Unlooped" panose="02000000000000000000" pitchFamily="2" charset="0"/>
            </a:endParaRPr>
          </a:p>
          <a:p>
            <a:pPr algn="l"/>
            <a:endParaRPr lang="en-GB" sz="1100" b="1" i="0" dirty="0">
              <a:solidFill>
                <a:srgbClr val="303030"/>
              </a:solidFill>
              <a:effectLst/>
              <a:latin typeface="Twinkl Cursive Unlooped" panose="02000000000000000000" pitchFamily="2" charset="0"/>
            </a:endParaRPr>
          </a:p>
        </p:txBody>
      </p:sp>
      <p:sp>
        <p:nvSpPr>
          <p:cNvPr id="42" name="object 19">
            <a:extLst>
              <a:ext uri="{FF2B5EF4-FFF2-40B4-BE49-F238E27FC236}">
                <a16:creationId xmlns:a16="http://schemas.microsoft.com/office/drawing/2014/main" id="{297D09C5-5B57-49FD-AEB7-8BD0A4DCD04B}"/>
              </a:ext>
            </a:extLst>
          </p:cNvPr>
          <p:cNvSpPr txBox="1"/>
          <p:nvPr/>
        </p:nvSpPr>
        <p:spPr>
          <a:xfrm>
            <a:off x="3639333" y="4952577"/>
            <a:ext cx="3089102" cy="862416"/>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9</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are the similarities and differences of Gloucester and Somalia?</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marL="171450" indent="-171450" algn="l">
              <a:buFont typeface="Arial" panose="020B0604020202020204" pitchFamily="34" charset="0"/>
              <a:buChar char="•"/>
            </a:pPr>
            <a:r>
              <a:rPr lang="en-GB" sz="1000" dirty="0">
                <a:solidFill>
                  <a:srgbClr val="303030"/>
                </a:solidFill>
                <a:latin typeface="Twinkl Cursive Unlooped" panose="02000000000000000000" pitchFamily="2" charset="0"/>
              </a:rPr>
              <a:t>Similarities and differences between the 2 countries and possible reasons for these. </a:t>
            </a:r>
            <a:endParaRPr lang="en-GB" sz="1000" i="0" dirty="0">
              <a:solidFill>
                <a:srgbClr val="303030"/>
              </a:solidFill>
              <a:effectLst/>
              <a:latin typeface="Twinkl Cursive Unlooped" panose="02000000000000000000" pitchFamily="2" charset="0"/>
            </a:endParaRPr>
          </a:p>
        </p:txBody>
      </p:sp>
      <p:sp>
        <p:nvSpPr>
          <p:cNvPr id="46" name="object 19">
            <a:extLst>
              <a:ext uri="{FF2B5EF4-FFF2-40B4-BE49-F238E27FC236}">
                <a16:creationId xmlns:a16="http://schemas.microsoft.com/office/drawing/2014/main" id="{52BC7EA3-C44D-494C-A986-E74F76217A9B}"/>
              </a:ext>
            </a:extLst>
          </p:cNvPr>
          <p:cNvSpPr txBox="1"/>
          <p:nvPr/>
        </p:nvSpPr>
        <p:spPr>
          <a:xfrm>
            <a:off x="6723571" y="2896869"/>
            <a:ext cx="3459359" cy="1108637"/>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8</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25" dirty="0">
                <a:latin typeface="Twinkl Cursive Unlooped" panose="02000000000000000000" pitchFamily="2" charset="0"/>
                <a:cs typeface="Segoe UI"/>
              </a:rPr>
              <a:t>What are the characteristics of the Somalia, Africa</a:t>
            </a:r>
            <a:r>
              <a:rPr lang="en-GB" sz="1100" b="1" u="sng" dirty="0">
                <a:latin typeface="Twinkl Cursive Unlooped" panose="02000000000000000000" pitchFamily="2" charset="0"/>
                <a:cs typeface="Segoe U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some of the characteristics of Somalia.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human and physical features.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Collect and record data. </a:t>
            </a:r>
            <a:endParaRPr lang="en-GB" sz="900" b="0" i="0" dirty="0">
              <a:solidFill>
                <a:srgbClr val="303030"/>
              </a:solidFill>
              <a:effectLst/>
              <a:latin typeface="Twinkl Cursive Unlooped" panose="02000000000000000000" pitchFamily="2" charset="0"/>
            </a:endParaRPr>
          </a:p>
          <a:p>
            <a:pPr algn="l"/>
            <a:endParaRPr lang="en-GB" sz="1100" b="1" i="0" dirty="0">
              <a:solidFill>
                <a:srgbClr val="303030"/>
              </a:solidFill>
              <a:effectLst/>
              <a:latin typeface="Twinkl Cursive Unlooped" panose="02000000000000000000" pitchFamily="2" charset="0"/>
            </a:endParaRPr>
          </a:p>
        </p:txBody>
      </p:sp>
      <p:sp>
        <p:nvSpPr>
          <p:cNvPr id="47" name="object 66">
            <a:extLst>
              <a:ext uri="{FF2B5EF4-FFF2-40B4-BE49-F238E27FC236}">
                <a16:creationId xmlns:a16="http://schemas.microsoft.com/office/drawing/2014/main" id="{47272988-4A63-48F7-8FCA-74C4C909B51C}"/>
              </a:ext>
            </a:extLst>
          </p:cNvPr>
          <p:cNvSpPr txBox="1"/>
          <p:nvPr/>
        </p:nvSpPr>
        <p:spPr>
          <a:xfrm>
            <a:off x="11028712" y="5285490"/>
            <a:ext cx="821944" cy="231474"/>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Coastline</a:t>
            </a:r>
            <a:endParaRPr sz="1400" dirty="0">
              <a:latin typeface="Arial"/>
              <a:cs typeface="Arial"/>
            </a:endParaRPr>
          </a:p>
        </p:txBody>
      </p:sp>
      <p:sp>
        <p:nvSpPr>
          <p:cNvPr id="28" name="TextBox 27">
            <a:extLst>
              <a:ext uri="{FF2B5EF4-FFF2-40B4-BE49-F238E27FC236}">
                <a16:creationId xmlns:a16="http://schemas.microsoft.com/office/drawing/2014/main" id="{BB720410-B740-411A-8B52-00461BF8CA63}"/>
              </a:ext>
            </a:extLst>
          </p:cNvPr>
          <p:cNvSpPr txBox="1"/>
          <p:nvPr/>
        </p:nvSpPr>
        <p:spPr>
          <a:xfrm>
            <a:off x="6290065" y="62353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
        <p:nvSpPr>
          <p:cNvPr id="29" name="TextBox 28">
            <a:extLst>
              <a:ext uri="{FF2B5EF4-FFF2-40B4-BE49-F238E27FC236}">
                <a16:creationId xmlns:a16="http://schemas.microsoft.com/office/drawing/2014/main" id="{9410EF9B-4FCC-4E55-9E94-D2BC17B989B4}"/>
              </a:ext>
            </a:extLst>
          </p:cNvPr>
          <p:cNvSpPr txBox="1"/>
          <p:nvPr/>
        </p:nvSpPr>
        <p:spPr>
          <a:xfrm>
            <a:off x="7697790" y="260082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
        <p:nvSpPr>
          <p:cNvPr id="30" name="TextBox 29">
            <a:extLst>
              <a:ext uri="{FF2B5EF4-FFF2-40B4-BE49-F238E27FC236}">
                <a16:creationId xmlns:a16="http://schemas.microsoft.com/office/drawing/2014/main" id="{E0700F77-AFC3-4B7F-AD1B-101FF3A5F44B}"/>
              </a:ext>
            </a:extLst>
          </p:cNvPr>
          <p:cNvSpPr txBox="1"/>
          <p:nvPr/>
        </p:nvSpPr>
        <p:spPr>
          <a:xfrm>
            <a:off x="4743450" y="473365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Tree>
    <p:extLst>
      <p:ext uri="{BB962C8B-B14F-4D97-AF65-F5344CB8AC3E}">
        <p14:creationId xmlns:p14="http://schemas.microsoft.com/office/powerpoint/2010/main" val="504739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0999"/>
          </a:xfrm>
          <a:prstGeom prst="rect">
            <a:avLst/>
          </a:prstGeom>
        </p:spPr>
        <p:txBody>
          <a:bodyPr vert="horz" wrap="square" lIns="0" tIns="19685" rIns="0" bIns="0" rtlCol="0">
            <a:spAutoFit/>
          </a:bodyPr>
          <a:lstStyle/>
          <a:p>
            <a:pPr marL="355600" marR="5080" indent="-343535">
              <a:lnSpc>
                <a:spcPts val="1430"/>
              </a:lnSpc>
              <a:spcBef>
                <a:spcPts val="155"/>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0"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5"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  </a:t>
            </a:r>
            <a:r>
              <a:rPr sz="1000" b="1" spc="5" dirty="0">
                <a:latin typeface="Twinkl Cursive Unlooped" panose="02000000000000000000" pitchFamily="2" charset="0"/>
                <a:cs typeface="Segoe UI"/>
              </a:rPr>
              <a:t>EYFS</a:t>
            </a:r>
            <a:endParaRPr sz="1000" dirty="0">
              <a:latin typeface="Twinkl Cursive Unlooped" panose="02000000000000000000" pitchFamily="2" charset="0"/>
              <a:cs typeface="Segoe UI"/>
            </a:endParaRPr>
          </a:p>
        </p:txBody>
      </p:sp>
      <p:sp>
        <p:nvSpPr>
          <p:cNvPr id="5" name="object 5"/>
          <p:cNvSpPr txBox="1"/>
          <p:nvPr/>
        </p:nvSpPr>
        <p:spPr>
          <a:xfrm>
            <a:off x="487679" y="3480963"/>
            <a:ext cx="1754505" cy="2588273"/>
          </a:xfrm>
          <a:prstGeom prst="rect">
            <a:avLst/>
          </a:prstGeom>
        </p:spPr>
        <p:txBody>
          <a:bodyPr vert="horz" wrap="square" lIns="0" tIns="12700" rIns="0" bIns="0" rtlCol="0">
            <a:spAutoFit/>
          </a:bodyPr>
          <a:lstStyle/>
          <a:p>
            <a:pPr marL="12700" marR="5080" algn="ctr">
              <a:lnSpc>
                <a:spcPct val="99100"/>
              </a:lnSpc>
              <a:spcBef>
                <a:spcPts val="110"/>
              </a:spcBef>
            </a:pPr>
            <a:r>
              <a:rPr lang="en-GB" sz="1000" spc="5" dirty="0">
                <a:latin typeface="Twinkl Cursive Unlooped" panose="02000000000000000000" pitchFamily="2" charset="0"/>
                <a:cs typeface="Segoe UI"/>
              </a:rPr>
              <a:t>C</a:t>
            </a:r>
            <a:r>
              <a:rPr lang="en-GB" sz="1000" spc="-5" dirty="0">
                <a:latin typeface="Twinkl Cursive Unlooped" panose="02000000000000000000" pitchFamily="2" charset="0"/>
                <a:cs typeface="Segoe UI"/>
              </a:rPr>
              <a:t>h</a:t>
            </a:r>
            <a:r>
              <a:rPr lang="en-GB" sz="1000" spc="5" dirty="0">
                <a:latin typeface="Twinkl Cursive Unlooped" panose="02000000000000000000" pitchFamily="2" charset="0"/>
                <a:cs typeface="Segoe UI"/>
              </a:rPr>
              <a:t>il</a:t>
            </a:r>
            <a:r>
              <a:rPr lang="en-GB" sz="1000" spc="-35" dirty="0">
                <a:latin typeface="Twinkl Cursive Unlooped" panose="02000000000000000000" pitchFamily="2" charset="0"/>
                <a:cs typeface="Segoe UI"/>
              </a:rPr>
              <a:t>d</a:t>
            </a:r>
            <a:r>
              <a:rPr lang="en-GB" sz="1000" spc="30" dirty="0">
                <a:latin typeface="Twinkl Cursive Unlooped" panose="02000000000000000000" pitchFamily="2" charset="0"/>
                <a:cs typeface="Segoe UI"/>
              </a:rPr>
              <a:t>r</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n</a:t>
            </a:r>
            <a:r>
              <a:rPr lang="en-GB" sz="1000" spc="-3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5"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h</a:t>
            </a:r>
            <a:r>
              <a:rPr lang="en-GB" sz="1000" spc="-15" dirty="0">
                <a:latin typeface="Twinkl Cursive Unlooped" panose="02000000000000000000" pitchFamily="2" charset="0"/>
                <a:cs typeface="Segoe UI"/>
              </a:rPr>
              <a:t>a</a:t>
            </a:r>
            <a:r>
              <a:rPr lang="en-GB" sz="1000" spc="20" dirty="0">
                <a:latin typeface="Twinkl Cursive Unlooped" panose="02000000000000000000" pitchFamily="2" charset="0"/>
                <a:cs typeface="Segoe UI"/>
              </a:rPr>
              <a:t>v</a:t>
            </a:r>
            <a:r>
              <a:rPr lang="en-GB" sz="1000" dirty="0">
                <a:latin typeface="Twinkl Cursive Unlooped" panose="02000000000000000000" pitchFamily="2" charset="0"/>
                <a:cs typeface="Segoe UI"/>
              </a:rPr>
              <a:t>e</a:t>
            </a:r>
            <a:r>
              <a:rPr lang="en-GB" sz="1000" spc="1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explored the school grounds and local area and curious about both environments. They will have begun to identify some of the features. </a:t>
            </a:r>
          </a:p>
          <a:p>
            <a:pPr marL="12700" marR="5080" algn="ctr">
              <a:lnSpc>
                <a:spcPct val="99100"/>
              </a:lnSpc>
              <a:spcBef>
                <a:spcPts val="110"/>
              </a:spcBef>
            </a:pPr>
            <a:endParaRPr lang="en-GB" sz="1000" spc="-5"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T</a:t>
            </a:r>
            <a:r>
              <a:rPr lang="en-GB" sz="1000" dirty="0">
                <a:latin typeface="Twinkl Cursive Unlooped" panose="02000000000000000000" pitchFamily="2" charset="0"/>
                <a:cs typeface="Segoe UI"/>
              </a:rPr>
              <a:t>h</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y</a:t>
            </a:r>
            <a:r>
              <a:rPr lang="en-GB" sz="1000" spc="6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10"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dirty="0">
                <a:latin typeface="Twinkl Cursive Unlooped" panose="02000000000000000000" pitchFamily="2" charset="0"/>
                <a:cs typeface="Segoe UI"/>
              </a:rPr>
              <a:t>u</a:t>
            </a:r>
            <a:r>
              <a:rPr lang="en-GB" sz="1000" spc="10" dirty="0">
                <a:latin typeface="Twinkl Cursive Unlooped" panose="02000000000000000000" pitchFamily="2" charset="0"/>
                <a:cs typeface="Segoe UI"/>
              </a:rPr>
              <a:t>s</a:t>
            </a:r>
            <a:r>
              <a:rPr lang="en-GB" sz="1000" dirty="0">
                <a:latin typeface="Twinkl Cursive Unlooped" panose="02000000000000000000" pitchFamily="2" charset="0"/>
                <a:cs typeface="Segoe UI"/>
              </a:rPr>
              <a:t>e</a:t>
            </a:r>
            <a:r>
              <a:rPr lang="en-GB" sz="1000" spc="-5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b</a:t>
            </a:r>
            <a:r>
              <a:rPr lang="en-GB" sz="1000" spc="-10" dirty="0">
                <a:latin typeface="Twinkl Cursive Unlooped" panose="02000000000000000000" pitchFamily="2" charset="0"/>
                <a:cs typeface="Segoe UI"/>
              </a:rPr>
              <a:t>a</a:t>
            </a:r>
            <a:r>
              <a:rPr lang="en-GB" sz="1000" spc="15" dirty="0">
                <a:latin typeface="Twinkl Cursive Unlooped" panose="02000000000000000000" pitchFamily="2" charset="0"/>
                <a:cs typeface="Segoe UI"/>
              </a:rPr>
              <a:t>s</a:t>
            </a:r>
            <a:r>
              <a:rPr lang="en-GB" sz="1000" spc="10" dirty="0">
                <a:latin typeface="Twinkl Cursive Unlooped" panose="02000000000000000000" pitchFamily="2" charset="0"/>
                <a:cs typeface="Segoe UI"/>
              </a:rPr>
              <a:t>i</a:t>
            </a:r>
            <a:r>
              <a:rPr lang="en-GB" sz="1000" dirty="0">
                <a:latin typeface="Twinkl Cursive Unlooped" panose="02000000000000000000" pitchFamily="2" charset="0"/>
                <a:cs typeface="Segoe UI"/>
              </a:rPr>
              <a:t>c  vocabulary </a:t>
            </a:r>
            <a:r>
              <a:rPr lang="en-GB" sz="1000" spc="-5" dirty="0">
                <a:latin typeface="Twinkl Cursive Unlooped" panose="02000000000000000000" pitchFamily="2" charset="0"/>
                <a:cs typeface="Segoe UI"/>
              </a:rPr>
              <a:t>linked </a:t>
            </a:r>
            <a:r>
              <a:rPr lang="en-GB" sz="1000" spc="-20" dirty="0">
                <a:latin typeface="Twinkl Cursive Unlooped" panose="02000000000000000000" pitchFamily="2" charset="0"/>
                <a:cs typeface="Segoe UI"/>
              </a:rPr>
              <a:t>to </a:t>
            </a:r>
            <a:r>
              <a:rPr lang="en-GB" sz="1000" spc="-15" dirty="0">
                <a:latin typeface="Twinkl Cursive Unlooped" panose="02000000000000000000" pitchFamily="2" charset="0"/>
                <a:cs typeface="Segoe UI"/>
              </a:rPr>
              <a:t> </a:t>
            </a:r>
            <a:r>
              <a:rPr lang="en-GB" sz="1000" spc="-10" dirty="0">
                <a:latin typeface="Twinkl Cursive Unlooped" panose="02000000000000000000" pitchFamily="2" charset="0"/>
                <a:cs typeface="Segoe UI"/>
              </a:rPr>
              <a:t>human and physical features, e.g. house, shop etc. </a:t>
            </a:r>
          </a:p>
          <a:p>
            <a:pPr marL="12700" marR="5080" algn="ctr">
              <a:lnSpc>
                <a:spcPct val="99100"/>
              </a:lnSpc>
              <a:spcBef>
                <a:spcPts val="110"/>
              </a:spcBef>
            </a:pPr>
            <a:endParaRPr lang="en-GB" sz="1000" spc="-10"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Create and follow simple maps, e.g. treasure maps</a:t>
            </a:r>
            <a:endParaRPr lang="en-GB" sz="1000" dirty="0">
              <a:latin typeface="Twinkl Cursive Unlooped" panose="02000000000000000000" pitchFamily="2" charset="0"/>
              <a:cs typeface="Segoe UI"/>
            </a:endParaRPr>
          </a:p>
          <a:p>
            <a:pPr marL="12700" marR="5080" algn="ctr">
              <a:lnSpc>
                <a:spcPct val="99100"/>
              </a:lnSpc>
              <a:spcBef>
                <a:spcPts val="110"/>
              </a:spcBef>
            </a:pPr>
            <a:endParaRPr lang="en-GB" sz="1200" spc="-5" dirty="0">
              <a:latin typeface="Twinkl Cursive Unlooped" panose="02000000000000000000" pitchFamily="2" charset="0"/>
              <a:cs typeface="Segoe UI"/>
            </a:endParaRPr>
          </a:p>
          <a:p>
            <a:pPr marL="12700" marR="5080" algn="ctr">
              <a:lnSpc>
                <a:spcPct val="99100"/>
              </a:lnSpc>
              <a:spcBef>
                <a:spcPts val="110"/>
              </a:spcBef>
            </a:pPr>
            <a:endParaRPr lang="en-GB" sz="1200" dirty="0">
              <a:latin typeface="Twinkl Cursive Unlooped" panose="02000000000000000000" pitchFamily="2" charset="0"/>
              <a:cs typeface="Segoe UI"/>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283203" y="2715895"/>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Y</a:t>
            </a:r>
            <a:r>
              <a:rPr lang="en-GB" sz="1000" b="1" spc="20" dirty="0">
                <a:latin typeface="Twinkl Cursive Unlooped" panose="02000000000000000000" pitchFamily="2" charset="0"/>
                <a:cs typeface="Segoe UI"/>
              </a:rPr>
              <a:t>e</a:t>
            </a:r>
            <a:r>
              <a:rPr lang="en-GB" sz="1000" b="1" spc="25" dirty="0">
                <a:latin typeface="Twinkl Cursive Unlooped" panose="02000000000000000000" pitchFamily="2" charset="0"/>
                <a:cs typeface="Segoe UI"/>
              </a:rPr>
              <a:t>a</a:t>
            </a:r>
            <a:r>
              <a:rPr lang="en-GB" sz="1000" b="1" dirty="0">
                <a:latin typeface="Twinkl Cursive Unlooped" panose="02000000000000000000" pitchFamily="2" charset="0"/>
                <a:cs typeface="Segoe UI"/>
              </a:rPr>
              <a:t>r</a:t>
            </a:r>
            <a:r>
              <a:rPr lang="en-GB" sz="1000" b="1" spc="-65" dirty="0">
                <a:latin typeface="Twinkl Cursive Unlooped" panose="02000000000000000000" pitchFamily="2" charset="0"/>
                <a:cs typeface="Segoe UI"/>
              </a:rPr>
              <a:t> </a:t>
            </a:r>
            <a:r>
              <a:rPr lang="en-GB" sz="1000" b="1" dirty="0">
                <a:latin typeface="Twinkl Cursive Unlooped" panose="02000000000000000000" pitchFamily="2" charset="0"/>
                <a:cs typeface="Segoe UI"/>
              </a:rPr>
              <a:t>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1" name="object 11"/>
          <p:cNvSpPr txBox="1"/>
          <p:nvPr/>
        </p:nvSpPr>
        <p:spPr>
          <a:xfrm>
            <a:off x="8045196" y="2312908"/>
            <a:ext cx="806450" cy="374654"/>
          </a:xfrm>
          <a:prstGeom prst="rect">
            <a:avLst/>
          </a:prstGeom>
        </p:spPr>
        <p:txBody>
          <a:bodyPr vert="horz" wrap="square" lIns="0" tIns="19685" rIns="0" bIns="0" rtlCol="0">
            <a:spAutoFit/>
          </a:bodyPr>
          <a:lstStyle/>
          <a:p>
            <a:pPr marL="269875" marR="5080" indent="-257175">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sz="1050" b="1" spc="-10" dirty="0">
                <a:latin typeface="Twinkl Cursive Unlooped" panose="02000000000000000000" pitchFamily="2" charset="0"/>
                <a:cs typeface="Segoe UI"/>
              </a:rPr>
              <a:t>KS1</a:t>
            </a:r>
            <a:endParaRPr sz="1050" dirty="0">
              <a:latin typeface="Twinkl Cursive Unlooped" panose="02000000000000000000" pitchFamily="2" charset="0"/>
              <a:cs typeface="Segoe UI"/>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9864725" y="2983928"/>
            <a:ext cx="1780539" cy="2756524"/>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sz="1000" b="1" spc="-1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continue to build on their knowledge by naming, locating and describing some major counties and cities in the UK.</a:t>
            </a:r>
            <a:endParaRPr lang="en-GB" sz="11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Locating significant places on latitude and longitude.</a:t>
            </a:r>
          </a:p>
          <a:p>
            <a:pPr marL="12700" marR="5080" indent="3175" algn="ctr">
              <a:lnSpc>
                <a:spcPct val="100499"/>
              </a:lnSpc>
              <a:spcBef>
                <a:spcPts val="900"/>
              </a:spcBef>
            </a:pPr>
            <a:r>
              <a:rPr lang="en-GB" sz="1100" dirty="0">
                <a:latin typeface="Twinkl Cursive Unlooped" panose="02000000000000000000" pitchFamily="2" charset="0"/>
                <a:cs typeface="Segoe UI"/>
              </a:rPr>
              <a:t>Identifying and describing the similarities and differences in physical and human geography between continents.</a:t>
            </a: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2</a:t>
            </a:r>
            <a:endParaRPr sz="2400" dirty="0">
              <a:latin typeface="Twinkl Cursive Unlooped" panose="02000000000000000000" pitchFamily="2" charset="0"/>
              <a:cs typeface="Segoe UI"/>
            </a:endParaRPr>
          </a:p>
        </p:txBody>
      </p:sp>
      <p:sp>
        <p:nvSpPr>
          <p:cNvPr id="19" name="object 19"/>
          <p:cNvSpPr txBox="1"/>
          <p:nvPr/>
        </p:nvSpPr>
        <p:spPr>
          <a:xfrm>
            <a:off x="2909252" y="3152025"/>
            <a:ext cx="1804670" cy="2680221"/>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a:t>
            </a:r>
            <a:r>
              <a:rPr lang="en-GB" sz="1000" b="0" i="0" dirty="0">
                <a:solidFill>
                  <a:srgbClr val="303030"/>
                </a:solidFill>
                <a:effectLst/>
                <a:latin typeface="Twinkl Cursive Unlooped" panose="02000000000000000000" pitchFamily="2" charset="0"/>
              </a:rPr>
              <a:t>hildren </a:t>
            </a:r>
            <a:r>
              <a:rPr lang="en-GB" sz="1000" dirty="0">
                <a:solidFill>
                  <a:srgbClr val="303030"/>
                </a:solidFill>
                <a:latin typeface="Twinkl Cursive Unlooped" panose="02000000000000000000" pitchFamily="2" charset="0"/>
              </a:rPr>
              <a:t>will build on the knowledge </a:t>
            </a:r>
            <a:r>
              <a:rPr lang="en-GB" sz="100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They have already learnt about the equator, hemispheres and continents and have been introduced to the countries, capital cities and settlements of the United Kingdom.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endParaRPr lang="en-GB" sz="1000" dirty="0">
              <a:latin typeface="Segoe UI"/>
              <a:cs typeface="Segoe UI"/>
            </a:endParaRPr>
          </a:p>
        </p:txBody>
      </p:sp>
      <p:sp>
        <p:nvSpPr>
          <p:cNvPr id="20" name="object 20"/>
          <p:cNvSpPr txBox="1"/>
          <p:nvPr/>
        </p:nvSpPr>
        <p:spPr>
          <a:xfrm>
            <a:off x="7641654" y="2725516"/>
            <a:ext cx="1687830" cy="1092607"/>
          </a:xfrm>
          <a:prstGeom prst="rect">
            <a:avLst/>
          </a:prstGeom>
        </p:spPr>
        <p:txBody>
          <a:bodyPr vert="horz" wrap="square" lIns="0" tIns="15240" rIns="0" bIns="0" rtlCol="0">
            <a:spAutoFit/>
          </a:bodyPr>
          <a:lstStyle/>
          <a:p>
            <a:pPr marL="12065" marR="5080" indent="4445" algn="ctr">
              <a:lnSpc>
                <a:spcPct val="100499"/>
              </a:lnSpc>
              <a:spcBef>
                <a:spcPts val="120"/>
              </a:spcBef>
            </a:pPr>
            <a:r>
              <a:rPr sz="1000" spc="-10" dirty="0">
                <a:latin typeface="Twinkl Cursive Unlooped" panose="02000000000000000000" pitchFamily="2" charset="0"/>
                <a:cs typeface="Segoe UI"/>
              </a:rPr>
              <a:t>C</a:t>
            </a:r>
            <a:r>
              <a:rPr sz="1000" spc="-25" dirty="0">
                <a:latin typeface="Twinkl Cursive Unlooped" panose="02000000000000000000" pitchFamily="2" charset="0"/>
                <a:cs typeface="Segoe UI"/>
              </a:rPr>
              <a:t>h</a:t>
            </a:r>
            <a:r>
              <a:rPr sz="1000" spc="30" dirty="0">
                <a:latin typeface="Twinkl Cursive Unlooped" panose="02000000000000000000" pitchFamily="2" charset="0"/>
                <a:cs typeface="Segoe UI"/>
              </a:rPr>
              <a:t>il</a:t>
            </a:r>
            <a:r>
              <a:rPr sz="1000" spc="25" dirty="0">
                <a:latin typeface="Twinkl Cursive Unlooped" panose="02000000000000000000" pitchFamily="2" charset="0"/>
                <a:cs typeface="Segoe UI"/>
              </a:rPr>
              <a:t>d</a:t>
            </a:r>
            <a:r>
              <a:rPr sz="1000" spc="-15" dirty="0">
                <a:latin typeface="Twinkl Cursive Unlooped" panose="02000000000000000000" pitchFamily="2" charset="0"/>
                <a:cs typeface="Segoe UI"/>
              </a:rPr>
              <a:t>r</a:t>
            </a:r>
            <a:r>
              <a:rPr sz="1000" spc="15" dirty="0">
                <a:latin typeface="Twinkl Cursive Unlooped" panose="02000000000000000000" pitchFamily="2" charset="0"/>
                <a:cs typeface="Segoe UI"/>
              </a:rPr>
              <a:t>en</a:t>
            </a:r>
            <a:r>
              <a:rPr sz="1000" spc="-114" dirty="0">
                <a:latin typeface="Twinkl Cursive Unlooped" panose="02000000000000000000" pitchFamily="2" charset="0"/>
                <a:cs typeface="Segoe UI"/>
              </a:rPr>
              <a:t> </a:t>
            </a:r>
            <a:r>
              <a:rPr sz="1000" spc="20" dirty="0">
                <a:latin typeface="Twinkl Cursive Unlooped" panose="02000000000000000000" pitchFamily="2" charset="0"/>
                <a:cs typeface="Segoe UI"/>
              </a:rPr>
              <a:t>w</a:t>
            </a:r>
            <a:r>
              <a:rPr sz="1000" spc="30" dirty="0">
                <a:latin typeface="Twinkl Cursive Unlooped" panose="02000000000000000000" pitchFamily="2" charset="0"/>
                <a:cs typeface="Segoe UI"/>
              </a:rPr>
              <a:t>il</a:t>
            </a:r>
            <a:r>
              <a:rPr sz="1000" spc="5" dirty="0">
                <a:latin typeface="Twinkl Cursive Unlooped" panose="02000000000000000000" pitchFamily="2" charset="0"/>
                <a:cs typeface="Segoe UI"/>
              </a:rPr>
              <a:t>l</a:t>
            </a:r>
            <a:r>
              <a:rPr sz="1000" spc="-55" dirty="0">
                <a:latin typeface="Twinkl Cursive Unlooped" panose="02000000000000000000" pitchFamily="2" charset="0"/>
                <a:cs typeface="Segoe UI"/>
              </a:rPr>
              <a:t> </a:t>
            </a:r>
            <a:r>
              <a:rPr sz="1000" spc="25" dirty="0">
                <a:latin typeface="Twinkl Cursive Unlooped" panose="02000000000000000000" pitchFamily="2" charset="0"/>
                <a:cs typeface="Segoe UI"/>
              </a:rPr>
              <a:t>b</a:t>
            </a:r>
            <a:r>
              <a:rPr sz="1000" spc="-25" dirty="0">
                <a:latin typeface="Twinkl Cursive Unlooped" panose="02000000000000000000" pitchFamily="2" charset="0"/>
                <a:cs typeface="Segoe UI"/>
              </a:rPr>
              <a:t>u</a:t>
            </a:r>
            <a:r>
              <a:rPr sz="1000" spc="30" dirty="0">
                <a:latin typeface="Twinkl Cursive Unlooped" panose="02000000000000000000" pitchFamily="2" charset="0"/>
                <a:cs typeface="Segoe UI"/>
              </a:rPr>
              <a:t>il</a:t>
            </a:r>
            <a:r>
              <a:rPr sz="1000" spc="15" dirty="0">
                <a:latin typeface="Twinkl Cursive Unlooped" panose="02000000000000000000" pitchFamily="2" charset="0"/>
                <a:cs typeface="Segoe UI"/>
              </a:rPr>
              <a:t>d</a:t>
            </a:r>
            <a:r>
              <a:rPr sz="1000" spc="-70" dirty="0">
                <a:latin typeface="Twinkl Cursive Unlooped" panose="02000000000000000000" pitchFamily="2" charset="0"/>
                <a:cs typeface="Segoe UI"/>
              </a:rPr>
              <a:t> </a:t>
            </a:r>
            <a:r>
              <a:rPr sz="1000" spc="25" dirty="0">
                <a:latin typeface="Twinkl Cursive Unlooped" panose="02000000000000000000" pitchFamily="2" charset="0"/>
                <a:cs typeface="Segoe UI"/>
              </a:rPr>
              <a:t>o</a:t>
            </a:r>
            <a:r>
              <a:rPr sz="1000" spc="15" dirty="0">
                <a:latin typeface="Twinkl Cursive Unlooped" panose="02000000000000000000" pitchFamily="2" charset="0"/>
                <a:cs typeface="Segoe UI"/>
              </a:rPr>
              <a:t>n</a:t>
            </a:r>
            <a:r>
              <a:rPr sz="1000" spc="-114" dirty="0">
                <a:latin typeface="Twinkl Cursive Unlooped" panose="02000000000000000000" pitchFamily="2" charset="0"/>
                <a:cs typeface="Segoe UI"/>
              </a:rPr>
              <a:t> </a:t>
            </a:r>
            <a:r>
              <a:rPr sz="1000" spc="-5" dirty="0">
                <a:latin typeface="Twinkl Cursive Unlooped" panose="02000000000000000000" pitchFamily="2" charset="0"/>
                <a:cs typeface="Segoe UI"/>
              </a:rPr>
              <a:t>t</a:t>
            </a:r>
            <a:r>
              <a:rPr sz="1000" spc="-25" dirty="0">
                <a:latin typeface="Twinkl Cursive Unlooped" panose="02000000000000000000" pitchFamily="2" charset="0"/>
                <a:cs typeface="Segoe UI"/>
              </a:rPr>
              <a:t>h</a:t>
            </a:r>
            <a:r>
              <a:rPr sz="1000" spc="15" dirty="0">
                <a:latin typeface="Twinkl Cursive Unlooped" panose="02000000000000000000" pitchFamily="2" charset="0"/>
                <a:cs typeface="Segoe UI"/>
              </a:rPr>
              <a:t>e</a:t>
            </a:r>
            <a:r>
              <a:rPr sz="1000" spc="30" dirty="0">
                <a:latin typeface="Twinkl Cursive Unlooped" panose="02000000000000000000" pitchFamily="2" charset="0"/>
                <a:cs typeface="Segoe UI"/>
              </a:rPr>
              <a:t>i</a:t>
            </a:r>
            <a:r>
              <a:rPr sz="1000" spc="5" dirty="0">
                <a:latin typeface="Twinkl Cursive Unlooped" panose="02000000000000000000" pitchFamily="2" charset="0"/>
                <a:cs typeface="Segoe UI"/>
              </a:rPr>
              <a:t>r  learning </a:t>
            </a:r>
            <a:r>
              <a:rPr sz="1000" spc="15" dirty="0">
                <a:latin typeface="Twinkl Cursive Unlooped" panose="02000000000000000000" pitchFamily="2" charset="0"/>
                <a:cs typeface="Segoe UI"/>
              </a:rPr>
              <a:t>of </a:t>
            </a:r>
            <a:r>
              <a:rPr sz="1000" dirty="0">
                <a:latin typeface="Twinkl Cursive Unlooped" panose="02000000000000000000" pitchFamily="2" charset="0"/>
                <a:cs typeface="Segoe UI"/>
              </a:rPr>
              <a:t>hot </a:t>
            </a:r>
            <a:r>
              <a:rPr sz="1000" spc="10" dirty="0">
                <a:latin typeface="Twinkl Cursive Unlooped" panose="02000000000000000000" pitchFamily="2" charset="0"/>
                <a:cs typeface="Segoe UI"/>
              </a:rPr>
              <a:t>and </a:t>
            </a:r>
            <a:r>
              <a:rPr sz="1000" spc="20" dirty="0">
                <a:latin typeface="Twinkl Cursive Unlooped" panose="02000000000000000000" pitchFamily="2" charset="0"/>
                <a:cs typeface="Segoe UI"/>
              </a:rPr>
              <a:t>cold </a:t>
            </a:r>
            <a:r>
              <a:rPr sz="1000" spc="25" dirty="0">
                <a:latin typeface="Twinkl Cursive Unlooped" panose="02000000000000000000" pitchFamily="2" charset="0"/>
                <a:cs typeface="Segoe UI"/>
              </a:rPr>
              <a:t> </a:t>
            </a:r>
            <a:r>
              <a:rPr sz="1000" spc="20" dirty="0">
                <a:latin typeface="Twinkl Cursive Unlooped" panose="02000000000000000000" pitchFamily="2" charset="0"/>
                <a:cs typeface="Segoe UI"/>
              </a:rPr>
              <a:t>p</a:t>
            </a:r>
            <a:r>
              <a:rPr sz="1000" spc="30" dirty="0">
                <a:latin typeface="Twinkl Cursive Unlooped" panose="02000000000000000000" pitchFamily="2" charset="0"/>
                <a:cs typeface="Segoe UI"/>
              </a:rPr>
              <a:t>la</a:t>
            </a:r>
            <a:r>
              <a:rPr sz="1000" spc="10" dirty="0">
                <a:latin typeface="Twinkl Cursive Unlooped" panose="02000000000000000000" pitchFamily="2" charset="0"/>
                <a:cs typeface="Segoe UI"/>
              </a:rPr>
              <a:t>c</a:t>
            </a:r>
            <a:r>
              <a:rPr sz="1000" spc="20" dirty="0">
                <a:latin typeface="Twinkl Cursive Unlooped" panose="02000000000000000000" pitchFamily="2" charset="0"/>
                <a:cs typeface="Segoe UI"/>
              </a:rPr>
              <a:t>e</a:t>
            </a:r>
            <a:r>
              <a:rPr sz="1000" spc="10" dirty="0">
                <a:latin typeface="Twinkl Cursive Unlooped" panose="02000000000000000000" pitchFamily="2" charset="0"/>
                <a:cs typeface="Segoe UI"/>
              </a:rPr>
              <a:t>s</a:t>
            </a:r>
            <a:r>
              <a:rPr sz="1000" spc="-105" dirty="0">
                <a:latin typeface="Twinkl Cursive Unlooped" panose="02000000000000000000" pitchFamily="2" charset="0"/>
                <a:cs typeface="Segoe UI"/>
              </a:rPr>
              <a:t> </a:t>
            </a:r>
            <a:r>
              <a:rPr sz="1000" spc="35" dirty="0">
                <a:latin typeface="Twinkl Cursive Unlooped" panose="02000000000000000000" pitchFamily="2" charset="0"/>
                <a:cs typeface="Segoe UI"/>
              </a:rPr>
              <a:t>a</a:t>
            </a:r>
            <a:r>
              <a:rPr sz="1000" spc="-30" dirty="0">
                <a:latin typeface="Twinkl Cursive Unlooped" panose="02000000000000000000" pitchFamily="2" charset="0"/>
                <a:cs typeface="Segoe UI"/>
              </a:rPr>
              <a:t>n</a:t>
            </a:r>
            <a:r>
              <a:rPr sz="1000" spc="10" dirty="0">
                <a:latin typeface="Twinkl Cursive Unlooped" panose="02000000000000000000" pitchFamily="2" charset="0"/>
                <a:cs typeface="Segoe UI"/>
              </a:rPr>
              <a:t>d</a:t>
            </a:r>
            <a:r>
              <a:rPr sz="1000" spc="-65" dirty="0">
                <a:latin typeface="Twinkl Cursive Unlooped" panose="02000000000000000000" pitchFamily="2" charset="0"/>
                <a:cs typeface="Segoe UI"/>
              </a:rPr>
              <a:t> </a:t>
            </a:r>
            <a:r>
              <a:rPr sz="1000" spc="10" dirty="0">
                <a:latin typeface="Twinkl Cursive Unlooped" panose="02000000000000000000" pitchFamily="2" charset="0"/>
                <a:cs typeface="Segoe UI"/>
              </a:rPr>
              <a:t>c</a:t>
            </a:r>
            <a:r>
              <a:rPr sz="1000" spc="30" dirty="0">
                <a:latin typeface="Twinkl Cursive Unlooped" panose="02000000000000000000" pitchFamily="2" charset="0"/>
                <a:cs typeface="Segoe UI"/>
              </a:rPr>
              <a:t>li</a:t>
            </a:r>
            <a:r>
              <a:rPr sz="1000" spc="25" dirty="0">
                <a:latin typeface="Twinkl Cursive Unlooped" panose="02000000000000000000" pitchFamily="2" charset="0"/>
                <a:cs typeface="Segoe UI"/>
              </a:rPr>
              <a:t>m</a:t>
            </a:r>
            <a:r>
              <a:rPr sz="1000" spc="35" dirty="0">
                <a:latin typeface="Twinkl Cursive Unlooped" panose="02000000000000000000" pitchFamily="2" charset="0"/>
                <a:cs typeface="Segoe UI"/>
              </a:rPr>
              <a:t>a</a:t>
            </a:r>
            <a:r>
              <a:rPr sz="1000" spc="-5" dirty="0">
                <a:latin typeface="Twinkl Cursive Unlooped" panose="02000000000000000000" pitchFamily="2" charset="0"/>
                <a:cs typeface="Segoe UI"/>
              </a:rPr>
              <a:t>t</a:t>
            </a:r>
            <a:r>
              <a:rPr sz="1000" spc="20" dirty="0">
                <a:latin typeface="Twinkl Cursive Unlooped" panose="02000000000000000000" pitchFamily="2" charset="0"/>
                <a:cs typeface="Segoe UI"/>
              </a:rPr>
              <a:t>e</a:t>
            </a:r>
            <a:r>
              <a:rPr sz="1000" spc="10" dirty="0">
                <a:latin typeface="Twinkl Cursive Unlooped" panose="02000000000000000000" pitchFamily="2" charset="0"/>
                <a:cs typeface="Segoe UI"/>
              </a:rPr>
              <a:t>s</a:t>
            </a:r>
            <a:r>
              <a:rPr sz="1000" spc="-105" dirty="0">
                <a:latin typeface="Twinkl Cursive Unlooped" panose="02000000000000000000" pitchFamily="2" charset="0"/>
                <a:cs typeface="Segoe UI"/>
              </a:rPr>
              <a:t> </a:t>
            </a:r>
            <a:r>
              <a:rPr sz="1000" spc="25" dirty="0">
                <a:latin typeface="Twinkl Cursive Unlooped" panose="02000000000000000000" pitchFamily="2" charset="0"/>
                <a:cs typeface="Segoe UI"/>
              </a:rPr>
              <a:t>w</a:t>
            </a:r>
            <a:r>
              <a:rPr sz="1000" spc="-30" dirty="0">
                <a:latin typeface="Twinkl Cursive Unlooped" panose="02000000000000000000" pitchFamily="2" charset="0"/>
                <a:cs typeface="Segoe UI"/>
              </a:rPr>
              <a:t>h</a:t>
            </a:r>
            <a:r>
              <a:rPr sz="1000" spc="20" dirty="0">
                <a:latin typeface="Twinkl Cursive Unlooped" panose="02000000000000000000" pitchFamily="2" charset="0"/>
                <a:cs typeface="Segoe UI"/>
              </a:rPr>
              <a:t>e</a:t>
            </a:r>
            <a:r>
              <a:rPr sz="1000" spc="5" dirty="0">
                <a:latin typeface="Twinkl Cursive Unlooped" panose="02000000000000000000" pitchFamily="2" charset="0"/>
                <a:cs typeface="Segoe UI"/>
              </a:rPr>
              <a:t>n  </a:t>
            </a:r>
            <a:r>
              <a:rPr sz="1000" spc="10" dirty="0">
                <a:latin typeface="Twinkl Cursive Unlooped" panose="02000000000000000000" pitchFamily="2" charset="0"/>
                <a:cs typeface="Segoe UI"/>
              </a:rPr>
              <a:t>comparing </a:t>
            </a:r>
            <a:r>
              <a:rPr sz="1000" dirty="0">
                <a:latin typeface="Twinkl Cursive Unlooped" panose="02000000000000000000" pitchFamily="2" charset="0"/>
                <a:cs typeface="Segoe UI"/>
              </a:rPr>
              <a:t>contrasting </a:t>
            </a:r>
            <a:r>
              <a:rPr sz="1000" spc="5" dirty="0">
                <a:latin typeface="Twinkl Cursive Unlooped" panose="02000000000000000000" pitchFamily="2" charset="0"/>
                <a:cs typeface="Segoe UI"/>
              </a:rPr>
              <a:t> </a:t>
            </a:r>
            <a:r>
              <a:rPr sz="1000" spc="30" dirty="0">
                <a:latin typeface="Twinkl Cursive Unlooped" panose="02000000000000000000" pitchFamily="2" charset="0"/>
                <a:cs typeface="Segoe UI"/>
              </a:rPr>
              <a:t>l</a:t>
            </a:r>
            <a:r>
              <a:rPr sz="1000" spc="25" dirty="0">
                <a:latin typeface="Twinkl Cursive Unlooped" panose="02000000000000000000" pitchFamily="2" charset="0"/>
                <a:cs typeface="Segoe UI"/>
              </a:rPr>
              <a:t>o</a:t>
            </a:r>
            <a:r>
              <a:rPr sz="1000" spc="10" dirty="0">
                <a:latin typeface="Twinkl Cursive Unlooped" panose="02000000000000000000" pitchFamily="2" charset="0"/>
                <a:cs typeface="Segoe UI"/>
              </a:rPr>
              <a:t>c</a:t>
            </a:r>
            <a:r>
              <a:rPr sz="1000" spc="30" dirty="0">
                <a:latin typeface="Twinkl Cursive Unlooped" panose="02000000000000000000" pitchFamily="2" charset="0"/>
                <a:cs typeface="Segoe UI"/>
              </a:rPr>
              <a:t>ali</a:t>
            </a:r>
            <a:r>
              <a:rPr sz="1000" spc="-5" dirty="0">
                <a:latin typeface="Twinkl Cursive Unlooped" panose="02000000000000000000" pitchFamily="2" charset="0"/>
                <a:cs typeface="Segoe UI"/>
              </a:rPr>
              <a:t>t</a:t>
            </a:r>
            <a:r>
              <a:rPr sz="1000" spc="10" dirty="0">
                <a:latin typeface="Twinkl Cursive Unlooped" panose="02000000000000000000" pitchFamily="2" charset="0"/>
                <a:cs typeface="Segoe UI"/>
              </a:rPr>
              <a:t>y</a:t>
            </a:r>
            <a:r>
              <a:rPr sz="1000" spc="-100" dirty="0">
                <a:latin typeface="Twinkl Cursive Unlooped" panose="02000000000000000000" pitchFamily="2" charset="0"/>
                <a:cs typeface="Segoe UI"/>
              </a:rPr>
              <a:t> </a:t>
            </a:r>
            <a:r>
              <a:rPr sz="1000" spc="30" dirty="0">
                <a:latin typeface="Twinkl Cursive Unlooped" panose="02000000000000000000" pitchFamily="2" charset="0"/>
                <a:cs typeface="Segoe UI"/>
              </a:rPr>
              <a:t>i</a:t>
            </a:r>
            <a:r>
              <a:rPr sz="1000" spc="15" dirty="0">
                <a:latin typeface="Twinkl Cursive Unlooped" panose="02000000000000000000" pitchFamily="2" charset="0"/>
                <a:cs typeface="Segoe UI"/>
              </a:rPr>
              <a:t>n</a:t>
            </a:r>
            <a:r>
              <a:rPr sz="1000" spc="-114" dirty="0">
                <a:latin typeface="Twinkl Cursive Unlooped" panose="02000000000000000000" pitchFamily="2" charset="0"/>
                <a:cs typeface="Segoe UI"/>
              </a:rPr>
              <a:t> </a:t>
            </a:r>
            <a:r>
              <a:rPr sz="1000" spc="10" dirty="0">
                <a:latin typeface="Twinkl Cursive Unlooped" panose="02000000000000000000" pitchFamily="2" charset="0"/>
                <a:cs typeface="Segoe UI"/>
              </a:rPr>
              <a:t>a</a:t>
            </a:r>
            <a:r>
              <a:rPr sz="1000" spc="-55" dirty="0">
                <a:latin typeface="Twinkl Cursive Unlooped" panose="02000000000000000000" pitchFamily="2" charset="0"/>
                <a:cs typeface="Segoe UI"/>
              </a:rPr>
              <a:t> </a:t>
            </a:r>
            <a:r>
              <a:rPr sz="1000" dirty="0">
                <a:latin typeface="Twinkl Cursive Unlooped" panose="02000000000000000000" pitchFamily="2" charset="0"/>
                <a:cs typeface="Segoe UI"/>
              </a:rPr>
              <a:t>N</a:t>
            </a:r>
            <a:r>
              <a:rPr sz="1000" spc="25" dirty="0">
                <a:latin typeface="Twinkl Cursive Unlooped" panose="02000000000000000000" pitchFamily="2" charset="0"/>
                <a:cs typeface="Segoe UI"/>
              </a:rPr>
              <a:t>o</a:t>
            </a:r>
            <a:r>
              <a:rPr sz="1000" spc="-15" dirty="0">
                <a:latin typeface="Twinkl Cursive Unlooped" panose="02000000000000000000" pitchFamily="2" charset="0"/>
                <a:cs typeface="Segoe UI"/>
              </a:rPr>
              <a:t>n</a:t>
            </a:r>
            <a:r>
              <a:rPr sz="1000" spc="10" dirty="0">
                <a:latin typeface="Twinkl Cursive Unlooped" panose="02000000000000000000" pitchFamily="2" charset="0"/>
                <a:cs typeface="Segoe UI"/>
              </a:rPr>
              <a:t>-</a:t>
            </a:r>
            <a:r>
              <a:rPr sz="1000" spc="35" dirty="0">
                <a:latin typeface="Twinkl Cursive Unlooped" panose="02000000000000000000" pitchFamily="2" charset="0"/>
                <a:cs typeface="Segoe UI"/>
              </a:rPr>
              <a:t>E</a:t>
            </a:r>
            <a:r>
              <a:rPr sz="1000" spc="-25" dirty="0">
                <a:latin typeface="Twinkl Cursive Unlooped" panose="02000000000000000000" pitchFamily="2" charset="0"/>
                <a:cs typeface="Segoe UI"/>
              </a:rPr>
              <a:t>u</a:t>
            </a:r>
            <a:r>
              <a:rPr sz="1000" spc="-15" dirty="0">
                <a:latin typeface="Twinkl Cursive Unlooped" panose="02000000000000000000" pitchFamily="2" charset="0"/>
                <a:cs typeface="Segoe UI"/>
              </a:rPr>
              <a:t>r</a:t>
            </a:r>
            <a:r>
              <a:rPr sz="1000" spc="25" dirty="0">
                <a:latin typeface="Twinkl Cursive Unlooped" panose="02000000000000000000" pitchFamily="2" charset="0"/>
                <a:cs typeface="Segoe UI"/>
              </a:rPr>
              <a:t>op</a:t>
            </a:r>
            <a:r>
              <a:rPr sz="1000" spc="15" dirty="0">
                <a:latin typeface="Twinkl Cursive Unlooped" panose="02000000000000000000" pitchFamily="2" charset="0"/>
                <a:cs typeface="Segoe UI"/>
              </a:rPr>
              <a:t>e</a:t>
            </a:r>
            <a:r>
              <a:rPr sz="1000" spc="35" dirty="0">
                <a:latin typeface="Twinkl Cursive Unlooped" panose="02000000000000000000" pitchFamily="2" charset="0"/>
                <a:cs typeface="Segoe UI"/>
              </a:rPr>
              <a:t>a</a:t>
            </a:r>
            <a:r>
              <a:rPr sz="1000" spc="10" dirty="0">
                <a:latin typeface="Twinkl Cursive Unlooped" panose="02000000000000000000" pitchFamily="2" charset="0"/>
                <a:cs typeface="Segoe UI"/>
              </a:rPr>
              <a:t>n  c</a:t>
            </a:r>
            <a:r>
              <a:rPr sz="1000" spc="25" dirty="0">
                <a:latin typeface="Twinkl Cursive Unlooped" panose="02000000000000000000" pitchFamily="2" charset="0"/>
                <a:cs typeface="Segoe UI"/>
              </a:rPr>
              <a:t>o</a:t>
            </a:r>
            <a:r>
              <a:rPr sz="1000" spc="-25" dirty="0">
                <a:latin typeface="Twinkl Cursive Unlooped" panose="02000000000000000000" pitchFamily="2" charset="0"/>
                <a:cs typeface="Segoe UI"/>
              </a:rPr>
              <a:t>un</a:t>
            </a:r>
            <a:r>
              <a:rPr sz="1000" spc="-5" dirty="0">
                <a:latin typeface="Twinkl Cursive Unlooped" panose="02000000000000000000" pitchFamily="2" charset="0"/>
                <a:cs typeface="Segoe UI"/>
              </a:rPr>
              <a:t>t</a:t>
            </a:r>
            <a:r>
              <a:rPr sz="1000" spc="-15" dirty="0">
                <a:latin typeface="Twinkl Cursive Unlooped" panose="02000000000000000000" pitchFamily="2" charset="0"/>
                <a:cs typeface="Segoe UI"/>
              </a:rPr>
              <a:t>r</a:t>
            </a:r>
            <a:r>
              <a:rPr sz="1000" spc="10" dirty="0">
                <a:latin typeface="Twinkl Cursive Unlooped" panose="02000000000000000000" pitchFamily="2" charset="0"/>
                <a:cs typeface="Segoe UI"/>
              </a:rPr>
              <a:t>y</a:t>
            </a:r>
            <a:r>
              <a:rPr sz="1000" spc="-25" dirty="0">
                <a:latin typeface="Twinkl Cursive Unlooped" panose="02000000000000000000" pitchFamily="2" charset="0"/>
                <a:cs typeface="Segoe UI"/>
              </a:rPr>
              <a:t> </a:t>
            </a:r>
            <a:r>
              <a:rPr sz="1000" spc="-5" dirty="0">
                <a:latin typeface="Twinkl Cursive Unlooped" panose="02000000000000000000" pitchFamily="2" charset="0"/>
                <a:cs typeface="Segoe UI"/>
              </a:rPr>
              <a:t>t</a:t>
            </a:r>
            <a:r>
              <a:rPr sz="1000" spc="15" dirty="0">
                <a:latin typeface="Twinkl Cursive Unlooped" panose="02000000000000000000" pitchFamily="2" charset="0"/>
                <a:cs typeface="Segoe UI"/>
              </a:rPr>
              <a:t>o</a:t>
            </a:r>
            <a:r>
              <a:rPr sz="1000" spc="10" dirty="0">
                <a:latin typeface="Twinkl Cursive Unlooped" panose="02000000000000000000" pitchFamily="2" charset="0"/>
                <a:cs typeface="Segoe UI"/>
              </a:rPr>
              <a:t> </a:t>
            </a:r>
            <a:r>
              <a:rPr sz="1000" spc="-5" dirty="0">
                <a:latin typeface="Twinkl Cursive Unlooped" panose="02000000000000000000" pitchFamily="2" charset="0"/>
                <a:cs typeface="Segoe UI"/>
              </a:rPr>
              <a:t>t</a:t>
            </a:r>
            <a:r>
              <a:rPr sz="1000" spc="-25" dirty="0">
                <a:latin typeface="Twinkl Cursive Unlooped" panose="02000000000000000000" pitchFamily="2" charset="0"/>
                <a:cs typeface="Segoe UI"/>
              </a:rPr>
              <a:t>h</a:t>
            </a:r>
            <a:r>
              <a:rPr sz="1000" spc="15" dirty="0">
                <a:latin typeface="Twinkl Cursive Unlooped" panose="02000000000000000000" pitchFamily="2" charset="0"/>
                <a:cs typeface="Segoe UI"/>
              </a:rPr>
              <a:t>e</a:t>
            </a:r>
            <a:r>
              <a:rPr sz="1000" spc="30" dirty="0">
                <a:latin typeface="Twinkl Cursive Unlooped" panose="02000000000000000000" pitchFamily="2" charset="0"/>
                <a:cs typeface="Segoe UI"/>
              </a:rPr>
              <a:t>i</a:t>
            </a:r>
            <a:r>
              <a:rPr sz="1000" spc="5" dirty="0">
                <a:latin typeface="Twinkl Cursive Unlooped" panose="02000000000000000000" pitchFamily="2" charset="0"/>
                <a:cs typeface="Segoe UI"/>
              </a:rPr>
              <a:t>r</a:t>
            </a:r>
            <a:r>
              <a:rPr sz="1000" spc="-20" dirty="0">
                <a:latin typeface="Twinkl Cursive Unlooped" panose="02000000000000000000" pitchFamily="2" charset="0"/>
                <a:cs typeface="Segoe UI"/>
              </a:rPr>
              <a:t> </a:t>
            </a:r>
            <a:r>
              <a:rPr sz="1000" spc="25" dirty="0">
                <a:latin typeface="Twinkl Cursive Unlooped" panose="02000000000000000000" pitchFamily="2" charset="0"/>
                <a:cs typeface="Segoe UI"/>
              </a:rPr>
              <a:t>o</a:t>
            </a:r>
            <a:r>
              <a:rPr sz="1000" spc="20" dirty="0">
                <a:latin typeface="Twinkl Cursive Unlooped" panose="02000000000000000000" pitchFamily="2" charset="0"/>
                <a:cs typeface="Segoe UI"/>
              </a:rPr>
              <a:t>w</a:t>
            </a:r>
            <a:r>
              <a:rPr sz="1000" spc="15" dirty="0">
                <a:latin typeface="Twinkl Cursive Unlooped" panose="02000000000000000000" pitchFamily="2" charset="0"/>
                <a:cs typeface="Segoe UI"/>
              </a:rPr>
              <a:t>n</a:t>
            </a:r>
            <a:r>
              <a:rPr sz="1000" spc="-114" dirty="0">
                <a:latin typeface="Twinkl Cursive Unlooped" panose="02000000000000000000" pitchFamily="2" charset="0"/>
                <a:cs typeface="Segoe UI"/>
              </a:rPr>
              <a:t> </a:t>
            </a:r>
            <a:r>
              <a:rPr sz="1000" spc="30" dirty="0">
                <a:latin typeface="Twinkl Cursive Unlooped" panose="02000000000000000000" pitchFamily="2" charset="0"/>
                <a:cs typeface="Segoe UI"/>
              </a:rPr>
              <a:t>l</a:t>
            </a:r>
            <a:r>
              <a:rPr sz="1000" spc="25" dirty="0">
                <a:latin typeface="Twinkl Cursive Unlooped" panose="02000000000000000000" pitchFamily="2" charset="0"/>
                <a:cs typeface="Segoe UI"/>
              </a:rPr>
              <a:t>o</a:t>
            </a:r>
            <a:r>
              <a:rPr sz="1000" spc="10" dirty="0">
                <a:latin typeface="Twinkl Cursive Unlooped" panose="02000000000000000000" pitchFamily="2" charset="0"/>
                <a:cs typeface="Segoe UI"/>
              </a:rPr>
              <a:t>c</a:t>
            </a:r>
            <a:r>
              <a:rPr sz="1000" spc="35" dirty="0">
                <a:latin typeface="Twinkl Cursive Unlooped" panose="02000000000000000000" pitchFamily="2" charset="0"/>
                <a:cs typeface="Segoe UI"/>
              </a:rPr>
              <a:t>a</a:t>
            </a:r>
            <a:r>
              <a:rPr sz="1000" spc="5" dirty="0">
                <a:latin typeface="Twinkl Cursive Unlooped" panose="02000000000000000000" pitchFamily="2" charset="0"/>
                <a:cs typeface="Segoe UI"/>
              </a:rPr>
              <a:t>l  </a:t>
            </a:r>
            <a:r>
              <a:rPr sz="1000" spc="15" dirty="0">
                <a:latin typeface="Twinkl Cursive Unlooped" panose="02000000000000000000" pitchFamily="2" charset="0"/>
                <a:cs typeface="Segoe UI"/>
              </a:rPr>
              <a:t>area.</a:t>
            </a:r>
            <a:endParaRPr sz="1000" dirty="0">
              <a:latin typeface="Twinkl Cursive Unlooped" panose="02000000000000000000" pitchFamily="2" charset="0"/>
              <a:cs typeface="Segoe UI"/>
            </a:endParaRPr>
          </a:p>
        </p:txBody>
      </p:sp>
      <p:sp>
        <p:nvSpPr>
          <p:cNvPr id="21" name="object 21"/>
          <p:cNvSpPr txBox="1"/>
          <p:nvPr/>
        </p:nvSpPr>
        <p:spPr>
          <a:xfrm>
            <a:off x="7572121" y="4071574"/>
            <a:ext cx="1826895" cy="2156360"/>
          </a:xfrm>
          <a:prstGeom prst="rect">
            <a:avLst/>
          </a:prstGeom>
        </p:spPr>
        <p:txBody>
          <a:bodyPr vert="horz" wrap="square" lIns="0" tIns="19685" rIns="0" bIns="0" rtlCol="0">
            <a:spAutoFit/>
          </a:bodyPr>
          <a:lstStyle/>
          <a:p>
            <a:pPr marL="525780" marR="511809" algn="ctr">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sz="1050" b="1" spc="-10" dirty="0">
                <a:latin typeface="Twinkl Cursive Unlooped" panose="02000000000000000000" pitchFamily="2" charset="0"/>
                <a:cs typeface="Segoe UI"/>
              </a:rPr>
              <a:t>LKS2</a:t>
            </a:r>
            <a:endParaRPr sz="105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Children will describe the type, purpose and use of different buildings, monuments and land, and identify reasons for their location.</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Describe the type and characteristics of different settlements. </a:t>
            </a:r>
          </a:p>
          <a:p>
            <a:pPr marL="12700" marR="5080" indent="-635" algn="ctr">
              <a:lnSpc>
                <a:spcPct val="100499"/>
              </a:lnSpc>
              <a:spcBef>
                <a:spcPts val="305"/>
              </a:spcBef>
            </a:pPr>
            <a:r>
              <a:rPr lang="en-GB" sz="1100" spc="-10" dirty="0">
                <a:latin typeface="Segoe UI"/>
                <a:cs typeface="Segoe UI"/>
              </a:rPr>
              <a:t> </a:t>
            </a:r>
            <a:endParaRPr sz="11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3428491" y="422635"/>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Let’s Explore the World</a:t>
            </a:r>
          </a:p>
        </p:txBody>
      </p:sp>
      <p:sp>
        <p:nvSpPr>
          <p:cNvPr id="31" name="object 31">
            <a:extLst>
              <a:ext uri="{FF2B5EF4-FFF2-40B4-BE49-F238E27FC236}">
                <a16:creationId xmlns:a16="http://schemas.microsoft.com/office/drawing/2014/main" id="{20A0E1DC-9314-4D4A-AB13-3CE69828D6DC}"/>
              </a:ext>
            </a:extLst>
          </p:cNvPr>
          <p:cNvSpPr txBox="1"/>
          <p:nvPr/>
        </p:nvSpPr>
        <p:spPr>
          <a:xfrm>
            <a:off x="5076471" y="2050317"/>
            <a:ext cx="2039058" cy="268150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Let’s Explore the World</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about atlases, maps and cardinal compass points. They learn about the characteristics of the four countries of the United Kingdom and find out why there are hot, temperate and cold places around the world. They also compare England to Somalia. </a:t>
            </a:r>
            <a:endParaRPr sz="1100" dirty="0">
              <a:latin typeface="Twinkl Cursive Unlooped" panose="02000000000000000000" pitchFamily="2" charset="0"/>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2</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187379892"/>
              </p:ext>
            </p:extLst>
          </p:nvPr>
        </p:nvGraphicFramePr>
        <p:xfrm>
          <a:off x="2545034" y="954218"/>
          <a:ext cx="8841152" cy="5191760"/>
        </p:xfrm>
        <a:graphic>
          <a:graphicData uri="http://schemas.openxmlformats.org/drawingml/2006/table">
            <a:tbl>
              <a:tblPr firstRow="1" bandRow="1">
                <a:tableStyleId>{BDBED569-4797-4DF1-A0F4-6AAB3CD982D8}</a:tableStyleId>
              </a:tblPr>
              <a:tblGrid>
                <a:gridCol w="1917183">
                  <a:extLst>
                    <a:ext uri="{9D8B030D-6E8A-4147-A177-3AD203B41FA5}">
                      <a16:colId xmlns:a16="http://schemas.microsoft.com/office/drawing/2014/main" val="1839290384"/>
                    </a:ext>
                  </a:extLst>
                </a:gridCol>
                <a:gridCol w="1524000">
                  <a:extLst>
                    <a:ext uri="{9D8B030D-6E8A-4147-A177-3AD203B41FA5}">
                      <a16:colId xmlns:a16="http://schemas.microsoft.com/office/drawing/2014/main" val="2992277105"/>
                    </a:ext>
                  </a:extLst>
                </a:gridCol>
                <a:gridCol w="1600200">
                  <a:extLst>
                    <a:ext uri="{9D8B030D-6E8A-4147-A177-3AD203B41FA5}">
                      <a16:colId xmlns:a16="http://schemas.microsoft.com/office/drawing/2014/main" val="3413062883"/>
                    </a:ext>
                  </a:extLst>
                </a:gridCol>
                <a:gridCol w="1905000">
                  <a:extLst>
                    <a:ext uri="{9D8B030D-6E8A-4147-A177-3AD203B41FA5}">
                      <a16:colId xmlns:a16="http://schemas.microsoft.com/office/drawing/2014/main" val="1560111918"/>
                    </a:ext>
                  </a:extLst>
                </a:gridCol>
                <a:gridCol w="1894769">
                  <a:extLst>
                    <a:ext uri="{9D8B030D-6E8A-4147-A177-3AD203B41FA5}">
                      <a16:colId xmlns:a16="http://schemas.microsoft.com/office/drawing/2014/main" val="2301847556"/>
                    </a:ext>
                  </a:extLst>
                </a:gridCol>
              </a:tblGrid>
              <a:tr h="370840">
                <a:tc>
                  <a:txBody>
                    <a:bodyPr/>
                    <a:lstStyle/>
                    <a:p>
                      <a:r>
                        <a:rPr lang="en-GB" sz="1400" b="0" dirty="0">
                          <a:latin typeface="Twinkl Cursive Unlooped" panose="02000000000000000000" pitchFamily="2" charset="0"/>
                        </a:rPr>
                        <a:t>Atlantic Ocean</a:t>
                      </a:r>
                    </a:p>
                  </a:txBody>
                  <a:tcPr/>
                </a:tc>
                <a:tc>
                  <a:txBody>
                    <a:bodyPr/>
                    <a:lstStyle/>
                    <a:p>
                      <a:r>
                        <a:rPr lang="en-GB" sz="1400" b="0" dirty="0">
                          <a:latin typeface="Twinkl Cursive Unlooped" panose="02000000000000000000" pitchFamily="2" charset="0"/>
                        </a:rPr>
                        <a:t>Continent</a:t>
                      </a:r>
                    </a:p>
                  </a:txBody>
                  <a:tcPr/>
                </a:tc>
                <a:tc>
                  <a:txBody>
                    <a:bodyPr/>
                    <a:lstStyle/>
                    <a:p>
                      <a:r>
                        <a:rPr lang="en-GB" sz="1400" b="0" dirty="0">
                          <a:latin typeface="Twinkl Cursive Unlooped" panose="02000000000000000000" pitchFamily="2" charset="0"/>
                        </a:rPr>
                        <a:t>United Kingdom</a:t>
                      </a:r>
                    </a:p>
                  </a:txBody>
                  <a:tcPr/>
                </a:tc>
                <a:tc>
                  <a:txBody>
                    <a:bodyPr/>
                    <a:lstStyle/>
                    <a:p>
                      <a:r>
                        <a:rPr lang="en-GB" sz="1400" b="0" dirty="0">
                          <a:latin typeface="Twinkl Cursive Unlooped" panose="02000000000000000000" pitchFamily="2" charset="0"/>
                        </a:rPr>
                        <a:t>Globe</a:t>
                      </a:r>
                    </a:p>
                  </a:txBody>
                  <a:tcPr/>
                </a:tc>
                <a:tc>
                  <a:txBody>
                    <a:bodyPr/>
                    <a:lstStyle/>
                    <a:p>
                      <a:r>
                        <a:rPr lang="en-GB" sz="1400" b="0" dirty="0">
                          <a:latin typeface="Twinkl Cursive Unlooped" panose="02000000000000000000" pitchFamily="2" charset="0"/>
                        </a:rPr>
                        <a:t>Physical features</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Arctic Ocean</a:t>
                      </a:r>
                    </a:p>
                  </a:txBody>
                  <a:tcPr/>
                </a:tc>
                <a:tc>
                  <a:txBody>
                    <a:bodyPr/>
                    <a:lstStyle/>
                    <a:p>
                      <a:r>
                        <a:rPr lang="en-GB" sz="1400" dirty="0">
                          <a:latin typeface="Twinkl Cursive Unlooped" panose="02000000000000000000" pitchFamily="2" charset="0"/>
                        </a:rPr>
                        <a:t>Asia</a:t>
                      </a:r>
                    </a:p>
                  </a:txBody>
                  <a:tcPr/>
                </a:tc>
                <a:tc>
                  <a:txBody>
                    <a:bodyPr/>
                    <a:lstStyle/>
                    <a:p>
                      <a:r>
                        <a:rPr lang="en-GB" sz="1400" dirty="0">
                          <a:latin typeface="Twinkl Cursive Unlooped" panose="02000000000000000000" pitchFamily="2" charset="0"/>
                        </a:rPr>
                        <a:t>England</a:t>
                      </a:r>
                    </a:p>
                  </a:txBody>
                  <a:tcPr/>
                </a:tc>
                <a:tc>
                  <a:txBody>
                    <a:bodyPr/>
                    <a:lstStyle/>
                    <a:p>
                      <a:r>
                        <a:rPr lang="en-GB" sz="1400" dirty="0">
                          <a:latin typeface="Twinkl Cursive Unlooped" panose="02000000000000000000" pitchFamily="2" charset="0"/>
                        </a:rPr>
                        <a:t>Atlas</a:t>
                      </a:r>
                    </a:p>
                  </a:txBody>
                  <a:tcPr/>
                </a:tc>
                <a:tc>
                  <a:txBody>
                    <a:bodyPr/>
                    <a:lstStyle/>
                    <a:p>
                      <a:r>
                        <a:rPr lang="en-GB" sz="1400" dirty="0">
                          <a:latin typeface="Twinkl Cursive Unlooped" panose="02000000000000000000" pitchFamily="2" charset="0"/>
                        </a:rPr>
                        <a:t>Cliff</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Indian Ocean</a:t>
                      </a:r>
                    </a:p>
                  </a:txBody>
                  <a:tcPr/>
                </a:tc>
                <a:tc>
                  <a:txBody>
                    <a:bodyPr/>
                    <a:lstStyle/>
                    <a:p>
                      <a:r>
                        <a:rPr lang="en-GB" sz="1400" dirty="0">
                          <a:latin typeface="Twinkl Cursive Unlooped" panose="02000000000000000000" pitchFamily="2" charset="0"/>
                        </a:rPr>
                        <a:t>North America</a:t>
                      </a:r>
                    </a:p>
                  </a:txBody>
                  <a:tcPr/>
                </a:tc>
                <a:tc>
                  <a:txBody>
                    <a:bodyPr/>
                    <a:lstStyle/>
                    <a:p>
                      <a:r>
                        <a:rPr lang="en-GB" sz="1400" dirty="0">
                          <a:latin typeface="Twinkl Cursive Unlooped" panose="02000000000000000000" pitchFamily="2" charset="0"/>
                        </a:rPr>
                        <a:t>Northern Ireland</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Key </a:t>
                      </a:r>
                    </a:p>
                  </a:txBody>
                  <a:tcPr/>
                </a:tc>
                <a:tc>
                  <a:txBody>
                    <a:bodyPr/>
                    <a:lstStyle/>
                    <a:p>
                      <a:r>
                        <a:rPr lang="en-GB" sz="1400" dirty="0">
                          <a:latin typeface="Twinkl Cursive Unlooped" panose="02000000000000000000" pitchFamily="2" charset="0"/>
                        </a:rPr>
                        <a:t>Coastline</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Pacific Ocean</a:t>
                      </a:r>
                    </a:p>
                  </a:txBody>
                  <a:tcPr/>
                </a:tc>
                <a:tc>
                  <a:txBody>
                    <a:bodyPr/>
                    <a:lstStyle/>
                    <a:p>
                      <a:r>
                        <a:rPr lang="en-GB" sz="1400" dirty="0">
                          <a:latin typeface="Twinkl Cursive Unlooped" panose="02000000000000000000" pitchFamily="2" charset="0"/>
                        </a:rPr>
                        <a:t>South America</a:t>
                      </a:r>
                    </a:p>
                  </a:txBody>
                  <a:tcPr/>
                </a:tc>
                <a:tc>
                  <a:txBody>
                    <a:bodyPr/>
                    <a:lstStyle/>
                    <a:p>
                      <a:r>
                        <a:rPr lang="en-GB" sz="1400" dirty="0">
                          <a:latin typeface="Twinkl Cursive Unlooped" panose="02000000000000000000" pitchFamily="2" charset="0"/>
                        </a:rPr>
                        <a:t>Scotland</a:t>
                      </a:r>
                    </a:p>
                  </a:txBody>
                  <a:tcPr/>
                </a:tc>
                <a:tc>
                  <a:txBody>
                    <a:bodyPr/>
                    <a:lstStyle/>
                    <a:p>
                      <a:r>
                        <a:rPr lang="en-GB" sz="1400" dirty="0">
                          <a:latin typeface="Twinkl Cursive Unlooped" panose="02000000000000000000" pitchFamily="2" charset="0"/>
                        </a:rPr>
                        <a:t>Map</a:t>
                      </a:r>
                    </a:p>
                  </a:txBody>
                  <a:tcPr/>
                </a:tc>
                <a:tc>
                  <a:txBody>
                    <a:bodyPr/>
                    <a:lstStyle/>
                    <a:p>
                      <a:r>
                        <a:rPr lang="en-GB" sz="1400" dirty="0">
                          <a:latin typeface="Twinkl Cursive Unlooped" panose="02000000000000000000" pitchFamily="2" charset="0"/>
                        </a:rPr>
                        <a:t>Forest</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Southern Ocean</a:t>
                      </a:r>
                    </a:p>
                  </a:txBody>
                  <a:tcPr/>
                </a:tc>
                <a:tc>
                  <a:txBody>
                    <a:bodyPr/>
                    <a:lstStyle/>
                    <a:p>
                      <a:r>
                        <a:rPr lang="en-GB" sz="1400" dirty="0">
                          <a:latin typeface="Twinkl Cursive Unlooped" panose="02000000000000000000" pitchFamily="2" charset="0"/>
                        </a:rPr>
                        <a:t>Europe</a:t>
                      </a:r>
                    </a:p>
                  </a:txBody>
                  <a:tcPr/>
                </a:tc>
                <a:tc>
                  <a:txBody>
                    <a:bodyPr/>
                    <a:lstStyle/>
                    <a:p>
                      <a:r>
                        <a:rPr lang="en-GB" sz="1400" dirty="0">
                          <a:latin typeface="Twinkl Cursive Unlooped" panose="02000000000000000000" pitchFamily="2" charset="0"/>
                        </a:rPr>
                        <a:t>Wales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Aerial photograph</a:t>
                      </a:r>
                    </a:p>
                  </a:txBody>
                  <a:tcPr/>
                </a:tc>
                <a:tc>
                  <a:txBody>
                    <a:bodyPr/>
                    <a:lstStyle/>
                    <a:p>
                      <a:r>
                        <a:rPr lang="en-GB" sz="1400" dirty="0">
                          <a:latin typeface="Twinkl Cursive Unlooped" panose="02000000000000000000" pitchFamily="2" charset="0"/>
                        </a:rPr>
                        <a:t>Lake</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English Channel</a:t>
                      </a:r>
                    </a:p>
                  </a:txBody>
                  <a:tcPr/>
                </a:tc>
                <a:tc>
                  <a:txBody>
                    <a:bodyPr/>
                    <a:lstStyle/>
                    <a:p>
                      <a:r>
                        <a:rPr lang="en-GB" sz="1400" dirty="0">
                          <a:latin typeface="Twinkl Cursive Unlooped" panose="02000000000000000000" pitchFamily="2" charset="0"/>
                        </a:rPr>
                        <a:t>Antarctica</a:t>
                      </a:r>
                    </a:p>
                  </a:txBody>
                  <a:tcPr/>
                </a:tc>
                <a:tc>
                  <a:txBody>
                    <a:bodyPr/>
                    <a:lstStyle/>
                    <a:p>
                      <a:r>
                        <a:rPr lang="en-GB" sz="1400" dirty="0">
                          <a:latin typeface="Twinkl Cursive Unlooped" panose="02000000000000000000" pitchFamily="2" charset="0"/>
                        </a:rPr>
                        <a:t>Capital City</a:t>
                      </a:r>
                    </a:p>
                  </a:txBody>
                  <a:tcPr/>
                </a:tc>
                <a:tc>
                  <a:txBody>
                    <a:bodyPr/>
                    <a:lstStyle/>
                    <a:p>
                      <a:r>
                        <a:rPr lang="en-GB" sz="1400" dirty="0">
                          <a:latin typeface="Twinkl Cursive Unlooped" panose="02000000000000000000" pitchFamily="2" charset="0"/>
                        </a:rPr>
                        <a:t>Compass point</a:t>
                      </a:r>
                    </a:p>
                  </a:txBody>
                  <a:tcPr/>
                </a:tc>
                <a:tc>
                  <a:txBody>
                    <a:bodyPr/>
                    <a:lstStyle/>
                    <a:p>
                      <a:r>
                        <a:rPr lang="en-GB" sz="1400" dirty="0">
                          <a:latin typeface="Twinkl Cursive Unlooped" panose="02000000000000000000" pitchFamily="2" charset="0"/>
                        </a:rPr>
                        <a:t>Hill</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Irish Sea</a:t>
                      </a:r>
                    </a:p>
                  </a:txBody>
                  <a:tcPr/>
                </a:tc>
                <a:tc>
                  <a:txBody>
                    <a:bodyPr/>
                    <a:lstStyle/>
                    <a:p>
                      <a:r>
                        <a:rPr lang="en-GB" sz="1400" dirty="0">
                          <a:latin typeface="Twinkl Cursive Unlooped" panose="02000000000000000000" pitchFamily="2" charset="0"/>
                        </a:rPr>
                        <a:t>Australia</a:t>
                      </a:r>
                    </a:p>
                  </a:txBody>
                  <a:tcPr/>
                </a:tc>
                <a:tc>
                  <a:txBody>
                    <a:bodyPr/>
                    <a:lstStyle/>
                    <a:p>
                      <a:r>
                        <a:rPr lang="en-GB" sz="1400" dirty="0">
                          <a:latin typeface="Twinkl Cursive Unlooped" panose="02000000000000000000" pitchFamily="2" charset="0"/>
                        </a:rPr>
                        <a:t>London</a:t>
                      </a: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Mountain</a:t>
                      </a: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North Sea</a:t>
                      </a:r>
                    </a:p>
                  </a:txBody>
                  <a:tcPr/>
                </a:tc>
                <a:tc>
                  <a:txBody>
                    <a:bodyPr/>
                    <a:lstStyle/>
                    <a:p>
                      <a:r>
                        <a:rPr lang="en-GB" sz="1400" dirty="0">
                          <a:latin typeface="Twinkl Cursive Unlooped" panose="02000000000000000000" pitchFamily="2" charset="0"/>
                        </a:rPr>
                        <a:t>Africa</a:t>
                      </a:r>
                    </a:p>
                  </a:txBody>
                  <a:tcPr/>
                </a:tc>
                <a:tc>
                  <a:txBody>
                    <a:bodyPr/>
                    <a:lstStyle/>
                    <a:p>
                      <a:r>
                        <a:rPr lang="en-GB" sz="1400" dirty="0">
                          <a:latin typeface="Twinkl Cursive Unlooped" panose="02000000000000000000" pitchFamily="2" charset="0"/>
                        </a:rPr>
                        <a:t>Belfast</a:t>
                      </a:r>
                    </a:p>
                  </a:txBody>
                  <a:tcPr/>
                </a:tc>
                <a:tc>
                  <a:txBody>
                    <a:bodyPr/>
                    <a:lstStyle/>
                    <a:p>
                      <a:r>
                        <a:rPr lang="en-GB" sz="1400" dirty="0">
                          <a:latin typeface="Twinkl Cursive Unlooped" panose="02000000000000000000" pitchFamily="2" charset="0"/>
                        </a:rPr>
                        <a:t>Characteristic</a:t>
                      </a:r>
                    </a:p>
                  </a:txBody>
                  <a:tcPr/>
                </a:tc>
                <a:tc>
                  <a:txBody>
                    <a:bodyPr/>
                    <a:lstStyle/>
                    <a:p>
                      <a:r>
                        <a:rPr lang="en-GB" sz="1400" dirty="0">
                          <a:latin typeface="Twinkl Cursive Unlooped" panose="02000000000000000000" pitchFamily="2" charset="0"/>
                        </a:rPr>
                        <a:t>River</a:t>
                      </a:r>
                    </a:p>
                  </a:txBody>
                  <a:tcPr/>
                </a:tc>
                <a:extLst>
                  <a:ext uri="{0D108BD9-81ED-4DB2-BD59-A6C34878D82A}">
                    <a16:rowId xmlns:a16="http://schemas.microsoft.com/office/drawing/2014/main" val="3888172883"/>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Edinburgh</a:t>
                      </a:r>
                    </a:p>
                  </a:txBody>
                  <a:tcPr/>
                </a:tc>
                <a:tc>
                  <a:txBody>
                    <a:bodyPr/>
                    <a:lstStyle/>
                    <a:p>
                      <a:r>
                        <a:rPr lang="en-GB" sz="1400" dirty="0">
                          <a:latin typeface="Twinkl Cursive Unlooped" panose="02000000000000000000" pitchFamily="2" charset="0"/>
                        </a:rPr>
                        <a:t>Population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Beach</a:t>
                      </a:r>
                    </a:p>
                  </a:txBody>
                  <a:tcPr/>
                </a:tc>
                <a:extLst>
                  <a:ext uri="{0D108BD9-81ED-4DB2-BD59-A6C34878D82A}">
                    <a16:rowId xmlns:a16="http://schemas.microsoft.com/office/drawing/2014/main" val="1624332100"/>
                  </a:ext>
                </a:extLst>
              </a:tr>
              <a:tr h="370840">
                <a:tc>
                  <a:txBody>
                    <a:bodyPr/>
                    <a:lstStyle/>
                    <a:p>
                      <a:r>
                        <a:rPr lang="en-GB" sz="1400" dirty="0">
                          <a:latin typeface="Twinkl Cursive Unlooped" panose="02000000000000000000" pitchFamily="2" charset="0"/>
                        </a:rPr>
                        <a:t>Equator</a:t>
                      </a:r>
                    </a:p>
                  </a:txBody>
                  <a:tcPr/>
                </a:tc>
                <a:tc>
                  <a:txBody>
                    <a:bodyPr/>
                    <a:lstStyle/>
                    <a:p>
                      <a:r>
                        <a:rPr lang="en-GB" sz="1400" dirty="0">
                          <a:latin typeface="Twinkl Cursive Unlooped" panose="02000000000000000000" pitchFamily="2" charset="0"/>
                        </a:rPr>
                        <a:t>Gloucester</a:t>
                      </a:r>
                    </a:p>
                  </a:txBody>
                  <a:tcPr/>
                </a:tc>
                <a:tc>
                  <a:txBody>
                    <a:bodyPr/>
                    <a:lstStyle/>
                    <a:p>
                      <a:r>
                        <a:rPr lang="en-GB" sz="1400" dirty="0">
                          <a:latin typeface="Twinkl Cursive Unlooped" panose="02000000000000000000" pitchFamily="2" charset="0"/>
                        </a:rPr>
                        <a:t>Cardiff</a:t>
                      </a:r>
                    </a:p>
                  </a:txBody>
                  <a:tcPr/>
                </a:tc>
                <a:tc>
                  <a:txBody>
                    <a:bodyPr/>
                    <a:lstStyle/>
                    <a:p>
                      <a:r>
                        <a:rPr lang="en-GB" sz="1400" dirty="0">
                          <a:latin typeface="Twinkl Cursive Unlooped" panose="02000000000000000000" pitchFamily="2" charset="0"/>
                        </a:rPr>
                        <a:t>Landscape</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r h="370840">
                <a:tc>
                  <a:txBody>
                    <a:bodyPr/>
                    <a:lstStyle/>
                    <a:p>
                      <a:r>
                        <a:rPr lang="en-GB" sz="1400" dirty="0">
                          <a:latin typeface="Twinkl Cursive Unlooped" panose="02000000000000000000" pitchFamily="2" charset="0"/>
                        </a:rPr>
                        <a:t>Northern Hemisphere</a:t>
                      </a:r>
                    </a:p>
                  </a:txBody>
                  <a:tcPr/>
                </a:tc>
                <a:tc>
                  <a:txBody>
                    <a:bodyPr/>
                    <a:lstStyle/>
                    <a:p>
                      <a:r>
                        <a:rPr lang="en-GB" sz="1400" dirty="0">
                          <a:latin typeface="Twinkl Cursive Unlooped" panose="02000000000000000000" pitchFamily="2" charset="0"/>
                        </a:rPr>
                        <a:t>Somalia</a:t>
                      </a: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Land use</a:t>
                      </a:r>
                    </a:p>
                  </a:txBody>
                  <a:tcPr/>
                </a:tc>
                <a:tc>
                  <a:txBody>
                    <a:bodyPr/>
                    <a:lstStyle/>
                    <a:p>
                      <a:r>
                        <a:rPr lang="en-GB" sz="1400" b="0" dirty="0">
                          <a:latin typeface="Twinkl Cursive Unlooped" panose="02000000000000000000" pitchFamily="2" charset="0"/>
                        </a:rPr>
                        <a:t>Human features</a:t>
                      </a:r>
                    </a:p>
                  </a:txBody>
                  <a:tcPr/>
                </a:tc>
                <a:extLst>
                  <a:ext uri="{0D108BD9-81ED-4DB2-BD59-A6C34878D82A}">
                    <a16:rowId xmlns:a16="http://schemas.microsoft.com/office/drawing/2014/main" val="3340384658"/>
                  </a:ext>
                </a:extLst>
              </a:tr>
              <a:tr h="370840">
                <a:tc>
                  <a:txBody>
                    <a:bodyPr/>
                    <a:lstStyle/>
                    <a:p>
                      <a:r>
                        <a:rPr lang="en-GB" sz="1400" dirty="0">
                          <a:latin typeface="Twinkl Cursive Unlooped" panose="02000000000000000000" pitchFamily="2" charset="0"/>
                        </a:rPr>
                        <a:t>Southern Hemisphere</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Landmark</a:t>
                      </a:r>
                    </a:p>
                  </a:txBody>
                  <a:tcPr/>
                </a:tc>
                <a:extLst>
                  <a:ext uri="{0D108BD9-81ED-4DB2-BD59-A6C34878D82A}">
                    <a16:rowId xmlns:a16="http://schemas.microsoft.com/office/drawing/2014/main" val="2448477343"/>
                  </a:ext>
                </a:extLst>
              </a:tr>
              <a:tr h="370840">
                <a:tc>
                  <a:txBody>
                    <a:bodyPr/>
                    <a:lstStyle/>
                    <a:p>
                      <a:r>
                        <a:rPr lang="en-GB" sz="1400" dirty="0">
                          <a:latin typeface="Twinkl Cursive Unlooped" panose="02000000000000000000" pitchFamily="2" charset="0"/>
                        </a:rPr>
                        <a:t>North Pole</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Settlement</a:t>
                      </a:r>
                    </a:p>
                  </a:txBody>
                  <a:tcPr/>
                </a:tc>
                <a:extLst>
                  <a:ext uri="{0D108BD9-81ED-4DB2-BD59-A6C34878D82A}">
                    <a16:rowId xmlns:a16="http://schemas.microsoft.com/office/drawing/2014/main" val="378781584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South Pole</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extLst>
                  <a:ext uri="{0D108BD9-81ED-4DB2-BD59-A6C34878D82A}">
                    <a16:rowId xmlns:a16="http://schemas.microsoft.com/office/drawing/2014/main" val="4191351678"/>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3443017" y="216022"/>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Let’s Explore the World</a:t>
            </a:r>
          </a:p>
        </p:txBody>
      </p:sp>
    </p:spTree>
    <p:extLst>
      <p:ext uri="{BB962C8B-B14F-4D97-AF65-F5344CB8AC3E}">
        <p14:creationId xmlns:p14="http://schemas.microsoft.com/office/powerpoint/2010/main" val="2437535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462525" y="4811945"/>
            <a:ext cx="7752275" cy="1710857"/>
            <a:chOff x="4419600" y="4808792"/>
            <a:chExt cx="7772400" cy="1730101"/>
          </a:xfrm>
        </p:grpSpPr>
        <p:pic>
          <p:nvPicPr>
            <p:cNvPr id="8" name="object 8"/>
            <p:cNvPicPr/>
            <p:nvPr/>
          </p:nvPicPr>
          <p:blipFill>
            <a:blip r:embed="rId4" cstate="print"/>
            <a:stretch>
              <a:fillRect/>
            </a:stretch>
          </p:blipFill>
          <p:spPr>
            <a:xfrm>
              <a:off x="4419600" y="5314949"/>
              <a:ext cx="7772400" cy="361950"/>
            </a:xfrm>
            <a:prstGeom prst="rect">
              <a:avLst/>
            </a:prstGeom>
          </p:spPr>
        </p:pic>
        <p:sp>
          <p:nvSpPr>
            <p:cNvPr id="9" name="object 9"/>
            <p:cNvSpPr/>
            <p:nvPr/>
          </p:nvSpPr>
          <p:spPr>
            <a:xfrm>
              <a:off x="5635237" y="4808792"/>
              <a:ext cx="4534526" cy="1718783"/>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635238" y="4820110"/>
              <a:ext cx="4517935" cy="1718783"/>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a:p>
          </p:txBody>
        </p:sp>
      </p:grpSp>
      <p:grpSp>
        <p:nvGrpSpPr>
          <p:cNvPr id="16" name="object 16"/>
          <p:cNvGrpSpPr/>
          <p:nvPr/>
        </p:nvGrpSpPr>
        <p:grpSpPr>
          <a:xfrm>
            <a:off x="3048000" y="284760"/>
            <a:ext cx="4318951" cy="1614049"/>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640405" y="482515"/>
            <a:ext cx="3708696" cy="1713779"/>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8229600" y="2287074"/>
            <a:ext cx="3783330" cy="1740479"/>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3514944" y="2424036"/>
            <a:ext cx="4238943" cy="1851371"/>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a:t>
            </a:r>
            <a:r>
              <a:rPr sz="1800"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2</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89056" y="5160327"/>
            <a:ext cx="683823" cy="459741"/>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Lessons </a:t>
            </a:r>
          </a:p>
          <a:p>
            <a:pPr marL="12700">
              <a:lnSpc>
                <a:spcPct val="100000"/>
              </a:lnSpc>
              <a:spcBef>
                <a:spcPts val="125"/>
              </a:spcBef>
            </a:pPr>
            <a:r>
              <a:rPr lang="en-GB" sz="1400" b="1" spc="-110" dirty="0">
                <a:solidFill>
                  <a:srgbClr val="454D54"/>
                </a:solidFill>
                <a:latin typeface="Arial"/>
                <a:cs typeface="Arial"/>
              </a:rPr>
              <a:t>7 - 9</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63506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Coastline</a:t>
            </a:r>
          </a:p>
          <a:p>
            <a:pPr marL="12700" marR="5080"/>
            <a:r>
              <a:rPr lang="en-GB" sz="1100" b="0" i="0" dirty="0">
                <a:solidFill>
                  <a:srgbClr val="303030"/>
                </a:solidFill>
                <a:effectLst/>
                <a:latin typeface="Twinkl Cursive Unlooped" panose="02000000000000000000" pitchFamily="2" charset="0"/>
              </a:rPr>
              <a:t>This project teaches children about the physical and human features of coastal regions across the United Kingdom, including a detailed exploration of the coastal town of Whitby, in Yorkshire.</a:t>
            </a:r>
            <a:endParaRPr sz="11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74" name="object 19">
            <a:extLst>
              <a:ext uri="{FF2B5EF4-FFF2-40B4-BE49-F238E27FC236}">
                <a16:creationId xmlns:a16="http://schemas.microsoft.com/office/drawing/2014/main" id="{8E749064-7DEF-4963-B9BB-845D71B83C92}"/>
              </a:ext>
            </a:extLst>
          </p:cNvPr>
          <p:cNvSpPr txBox="1"/>
          <p:nvPr/>
        </p:nvSpPr>
        <p:spPr>
          <a:xfrm>
            <a:off x="8715407" y="2669333"/>
            <a:ext cx="3200817" cy="9085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sz="1100" b="1" u="sng" spc="-5" dirty="0">
                <a:latin typeface="Twinkl Cursive Unlooped" panose="02000000000000000000" pitchFamily="2" charset="0"/>
                <a:cs typeface="Calibri"/>
              </a:rPr>
              <a:t>What</a:t>
            </a:r>
            <a:r>
              <a:rPr sz="1100" b="1" u="sng" spc="15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is it like by the coast of the UK</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Study aerial photographs to describe the features and characteristics of an area of land.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Ask and answer simple geographical questions through observation or simple data collection activities.</a:t>
            </a:r>
          </a:p>
        </p:txBody>
      </p:sp>
      <p:grpSp>
        <p:nvGrpSpPr>
          <p:cNvPr id="77" name="object 43">
            <a:extLst>
              <a:ext uri="{FF2B5EF4-FFF2-40B4-BE49-F238E27FC236}">
                <a16:creationId xmlns:a16="http://schemas.microsoft.com/office/drawing/2014/main" id="{8579D3D3-6402-4EA8-A9F6-5247879CB6CE}"/>
              </a:ext>
            </a:extLst>
          </p:cNvPr>
          <p:cNvGrpSpPr/>
          <p:nvPr/>
        </p:nvGrpSpPr>
        <p:grpSpPr>
          <a:xfrm>
            <a:off x="931861" y="4226765"/>
            <a:ext cx="4148347" cy="1611606"/>
            <a:chOff x="3019424" y="2914649"/>
            <a:chExt cx="3714656" cy="1404644"/>
          </a:xfrm>
        </p:grpSpPr>
        <p:sp>
          <p:nvSpPr>
            <p:cNvPr id="78" name="object 44">
              <a:extLst>
                <a:ext uri="{FF2B5EF4-FFF2-40B4-BE49-F238E27FC236}">
                  <a16:creationId xmlns:a16="http://schemas.microsoft.com/office/drawing/2014/main" id="{2E5ED4B0-77CB-44D1-AF1A-1E664ACEA11C}"/>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9" name="object 45">
              <a:extLst>
                <a:ext uri="{FF2B5EF4-FFF2-40B4-BE49-F238E27FC236}">
                  <a16:creationId xmlns:a16="http://schemas.microsoft.com/office/drawing/2014/main" id="{988650EB-10CF-41AD-97B3-03CC5D1B9BC6}"/>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1" name="object 19">
            <a:extLst>
              <a:ext uri="{FF2B5EF4-FFF2-40B4-BE49-F238E27FC236}">
                <a16:creationId xmlns:a16="http://schemas.microsoft.com/office/drawing/2014/main" id="{BA14F1CE-1149-42D4-A332-70894A6DA280}"/>
              </a:ext>
            </a:extLst>
          </p:cNvPr>
          <p:cNvSpPr txBox="1"/>
          <p:nvPr/>
        </p:nvSpPr>
        <p:spPr>
          <a:xfrm>
            <a:off x="8122024" y="852395"/>
            <a:ext cx="3200817" cy="103169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Where are the coastlines located in the UK</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marL="171450" indent="-171450">
              <a:buFont typeface="Arial" panose="020B0604020202020204" pitchFamily="34" charset="0"/>
              <a:buChar char="•"/>
            </a:pPr>
            <a:r>
              <a:rPr lang="en-GB" sz="1050" b="0" i="0" dirty="0">
                <a:solidFill>
                  <a:srgbClr val="303030"/>
                </a:solidFill>
                <a:effectLst/>
                <a:latin typeface="Twinkl Cursive Unlooped" panose="02000000000000000000" pitchFamily="2" charset="0"/>
              </a:rPr>
              <a:t>Use simple compass directions to describe the location of features or a route on a map.</a:t>
            </a:r>
          </a:p>
          <a:p>
            <a:pPr marL="171450" indent="-171450">
              <a:buFont typeface="Arial" panose="020B0604020202020204" pitchFamily="34" charset="0"/>
              <a:buChar char="•"/>
            </a:pPr>
            <a:r>
              <a:rPr lang="en-GB" sz="1050" dirty="0">
                <a:solidFill>
                  <a:srgbClr val="303030"/>
                </a:solidFill>
                <a:latin typeface="Twinkl Cursive Unlooped" panose="02000000000000000000" pitchFamily="2" charset="0"/>
              </a:rPr>
              <a:t>Locate different places on the coastline of the UK. </a:t>
            </a:r>
            <a:endParaRPr lang="en-GB" sz="1050" b="0" i="0" dirty="0">
              <a:solidFill>
                <a:srgbClr val="303030"/>
              </a:solidFill>
              <a:effectLst/>
              <a:latin typeface="Twinkl Cursive Unlooped" panose="02000000000000000000" pitchFamily="2" charset="0"/>
            </a:endParaRPr>
          </a:p>
          <a:p>
            <a:pPr algn="l"/>
            <a:endParaRPr lang="en-GB" sz="1100" b="1" i="0" dirty="0">
              <a:solidFill>
                <a:srgbClr val="303030"/>
              </a:solidFill>
              <a:effectLst/>
              <a:latin typeface="Twinkl Cursive Unlooped" panose="02000000000000000000" pitchFamily="2" charset="0"/>
            </a:endParaRPr>
          </a:p>
        </p:txBody>
      </p:sp>
      <p:sp>
        <p:nvSpPr>
          <p:cNvPr id="42" name="object 19">
            <a:extLst>
              <a:ext uri="{FF2B5EF4-FFF2-40B4-BE49-F238E27FC236}">
                <a16:creationId xmlns:a16="http://schemas.microsoft.com/office/drawing/2014/main" id="{AD7BB89A-AB74-417B-979B-27670C3157C2}"/>
              </a:ext>
            </a:extLst>
          </p:cNvPr>
          <p:cNvSpPr txBox="1"/>
          <p:nvPr/>
        </p:nvSpPr>
        <p:spPr>
          <a:xfrm>
            <a:off x="3683321" y="549217"/>
            <a:ext cx="3200817" cy="96757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sz="1100" b="1" u="sng" spc="-5" dirty="0">
                <a:latin typeface="Twinkl Cursive Unlooped" panose="02000000000000000000" pitchFamily="2" charset="0"/>
                <a:cs typeface="Calibri"/>
              </a:rPr>
              <a:t>What</a:t>
            </a:r>
            <a:r>
              <a:rPr sz="1100" b="1" u="sng" spc="15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is it like at the seaside</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marL="12700">
              <a:lnSpc>
                <a:spcPct val="100000"/>
              </a:lnSpc>
              <a:spcBef>
                <a:spcPts val="125"/>
              </a:spcBef>
            </a:pPr>
            <a:r>
              <a:rPr lang="en-GB" sz="1100" b="1" u="sng" spc="5" dirty="0">
                <a:latin typeface="Twinkl Cursive Unlooped" panose="02000000000000000000" pitchFamily="2" charset="0"/>
                <a:cs typeface="Calibri"/>
              </a:rPr>
              <a:t>TRIP/FIELDWORK</a:t>
            </a: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Ask and answer simple geographical questions through observation or simple data collection during fieldwork activities.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Identify human and physical features of a coastal place</a:t>
            </a:r>
            <a:r>
              <a:rPr lang="en-GB" sz="1000" dirty="0">
                <a:solidFill>
                  <a:srgbClr val="303030"/>
                </a:solidFill>
                <a:latin typeface="Twinkl Cursive Unlooped" panose="02000000000000000000" pitchFamily="2" charset="0"/>
              </a:rPr>
              <a:t>. </a:t>
            </a:r>
            <a:endParaRPr lang="en-GB" sz="1000" b="0" i="0" dirty="0">
              <a:solidFill>
                <a:srgbClr val="303030"/>
              </a:solidFill>
              <a:effectLst/>
              <a:latin typeface="Twinkl Cursive Unlooped" panose="02000000000000000000" pitchFamily="2" charset="0"/>
            </a:endParaRPr>
          </a:p>
        </p:txBody>
      </p:sp>
      <p:sp>
        <p:nvSpPr>
          <p:cNvPr id="46" name="object 19">
            <a:extLst>
              <a:ext uri="{FF2B5EF4-FFF2-40B4-BE49-F238E27FC236}">
                <a16:creationId xmlns:a16="http://schemas.microsoft.com/office/drawing/2014/main" id="{10FE256C-344C-4FC8-8E71-3A7F49FFFAFA}"/>
              </a:ext>
            </a:extLst>
          </p:cNvPr>
          <p:cNvSpPr txBox="1"/>
          <p:nvPr/>
        </p:nvSpPr>
        <p:spPr>
          <a:xfrm>
            <a:off x="4042148" y="2859227"/>
            <a:ext cx="3580159" cy="9085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can we find on a map of a coastal town?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the symbols and a key on a map.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the </a:t>
            </a:r>
            <a:r>
              <a:rPr lang="en-GB" sz="900" b="0" i="0" dirty="0">
                <a:solidFill>
                  <a:srgbClr val="303030"/>
                </a:solidFill>
                <a:effectLst/>
                <a:latin typeface="Twinkl Cursive Unlooped" panose="02000000000000000000" pitchFamily="2" charset="0"/>
              </a:rPr>
              <a:t>key is the information needed to read a map and a symbol is a picture or icon used to show a geographical feature.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Identify and locate physical and human features. </a:t>
            </a:r>
            <a:endParaRPr lang="en-GB" sz="900" b="0" i="0" dirty="0">
              <a:solidFill>
                <a:srgbClr val="303030"/>
              </a:solidFill>
              <a:effectLst/>
              <a:latin typeface="Twinkl Cursive Unlooped" panose="02000000000000000000" pitchFamily="2" charset="0"/>
            </a:endParaRPr>
          </a:p>
        </p:txBody>
      </p:sp>
      <p:sp>
        <p:nvSpPr>
          <p:cNvPr id="47" name="object 19">
            <a:extLst>
              <a:ext uri="{FF2B5EF4-FFF2-40B4-BE49-F238E27FC236}">
                <a16:creationId xmlns:a16="http://schemas.microsoft.com/office/drawing/2014/main" id="{39C174F6-DC85-489C-87AC-51D00CD823CD}"/>
              </a:ext>
            </a:extLst>
          </p:cNvPr>
          <p:cNvSpPr txBox="1"/>
          <p:nvPr/>
        </p:nvSpPr>
        <p:spPr>
          <a:xfrm>
            <a:off x="1308018" y="4620114"/>
            <a:ext cx="3580159" cy="7700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 Are all coastal towns the same</a:t>
            </a:r>
            <a:r>
              <a:rPr lang="en-GB" sz="1100" b="1" u="sng" spc="-5" dirty="0">
                <a:latin typeface="Twinkl Cursive Unlooped" panose="02000000000000000000" pitchFamily="2" charset="0"/>
                <a:cs typeface="Calibri"/>
              </a:rPr>
              <a:t>?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human features of Weston and Whitby.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Identify similarities and differences between the 2 coastal towns.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Collect and record data in a table. </a:t>
            </a:r>
          </a:p>
        </p:txBody>
      </p:sp>
      <p:sp>
        <p:nvSpPr>
          <p:cNvPr id="40" name="object 19">
            <a:extLst>
              <a:ext uri="{FF2B5EF4-FFF2-40B4-BE49-F238E27FC236}">
                <a16:creationId xmlns:a16="http://schemas.microsoft.com/office/drawing/2014/main" id="{2B37E326-23B7-4BC2-853F-D0CA785685D8}"/>
              </a:ext>
            </a:extLst>
          </p:cNvPr>
          <p:cNvSpPr txBox="1"/>
          <p:nvPr/>
        </p:nvSpPr>
        <p:spPr>
          <a:xfrm>
            <a:off x="6371573" y="5033463"/>
            <a:ext cx="3200817" cy="129330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and why do the human features of coastal town change?</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Know that a place can change over time due to human activity such as house building, new industries and tourism.</a:t>
            </a:r>
          </a:p>
          <a:p>
            <a:pPr algn="l">
              <a:buFont typeface="Arial" panose="020B0604020202020204" pitchFamily="34" charset="0"/>
              <a:buChar char="•"/>
            </a:pPr>
            <a:r>
              <a:rPr lang="en-GB" sz="1000" dirty="0">
                <a:solidFill>
                  <a:srgbClr val="303030"/>
                </a:solidFill>
                <a:latin typeface="Twinkl Cursive Unlooped" panose="02000000000000000000" pitchFamily="2" charset="0"/>
              </a:rPr>
              <a:t>Use photographs from past and present to make observations. </a:t>
            </a:r>
            <a:endParaRPr lang="en-GB" sz="1000" b="0" i="0" dirty="0">
              <a:solidFill>
                <a:srgbClr val="303030"/>
              </a:solidFill>
              <a:effectLst/>
              <a:latin typeface="Twinkl Cursive Unlooped" panose="02000000000000000000" pitchFamily="2" charset="0"/>
            </a:endParaRPr>
          </a:p>
        </p:txBody>
      </p:sp>
      <p:sp>
        <p:nvSpPr>
          <p:cNvPr id="48" name="TextBox 47">
            <a:extLst>
              <a:ext uri="{FF2B5EF4-FFF2-40B4-BE49-F238E27FC236}">
                <a16:creationId xmlns:a16="http://schemas.microsoft.com/office/drawing/2014/main" id="{29407C3B-5A46-45A1-9D82-C36B0949800C}"/>
              </a:ext>
            </a:extLst>
          </p:cNvPr>
          <p:cNvSpPr txBox="1"/>
          <p:nvPr/>
        </p:nvSpPr>
        <p:spPr>
          <a:xfrm>
            <a:off x="4888917" y="34820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FIELDWORK</a:t>
            </a:r>
          </a:p>
        </p:txBody>
      </p:sp>
      <p:sp>
        <p:nvSpPr>
          <p:cNvPr id="49" name="TextBox 48">
            <a:extLst>
              <a:ext uri="{FF2B5EF4-FFF2-40B4-BE49-F238E27FC236}">
                <a16:creationId xmlns:a16="http://schemas.microsoft.com/office/drawing/2014/main" id="{F41946DD-C59E-4AA5-87BF-D750554633F4}"/>
              </a:ext>
            </a:extLst>
          </p:cNvPr>
          <p:cNvSpPr txBox="1"/>
          <p:nvPr/>
        </p:nvSpPr>
        <p:spPr>
          <a:xfrm>
            <a:off x="8935671" y="58612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0" name="TextBox 49">
            <a:extLst>
              <a:ext uri="{FF2B5EF4-FFF2-40B4-BE49-F238E27FC236}">
                <a16:creationId xmlns:a16="http://schemas.microsoft.com/office/drawing/2014/main" id="{2EDDE25E-9CDE-4FBA-9951-0FDAF6F36FA6}"/>
              </a:ext>
            </a:extLst>
          </p:cNvPr>
          <p:cNvSpPr txBox="1"/>
          <p:nvPr/>
        </p:nvSpPr>
        <p:spPr>
          <a:xfrm>
            <a:off x="9620313" y="2392454"/>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1" name="TextBox 50">
            <a:extLst>
              <a:ext uri="{FF2B5EF4-FFF2-40B4-BE49-F238E27FC236}">
                <a16:creationId xmlns:a16="http://schemas.microsoft.com/office/drawing/2014/main" id="{751EF397-670A-49DA-A1FE-061F53004E35}"/>
              </a:ext>
            </a:extLst>
          </p:cNvPr>
          <p:cNvSpPr txBox="1"/>
          <p:nvPr/>
        </p:nvSpPr>
        <p:spPr>
          <a:xfrm>
            <a:off x="5187288" y="256845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2" name="TextBox 51">
            <a:extLst>
              <a:ext uri="{FF2B5EF4-FFF2-40B4-BE49-F238E27FC236}">
                <a16:creationId xmlns:a16="http://schemas.microsoft.com/office/drawing/2014/main" id="{6226B2AB-23DB-40E3-A54C-4409F97960A2}"/>
              </a:ext>
            </a:extLst>
          </p:cNvPr>
          <p:cNvSpPr txBox="1"/>
          <p:nvPr/>
        </p:nvSpPr>
        <p:spPr>
          <a:xfrm>
            <a:off x="2461443" y="433703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
        <p:nvSpPr>
          <p:cNvPr id="53" name="TextBox 52">
            <a:extLst>
              <a:ext uri="{FF2B5EF4-FFF2-40B4-BE49-F238E27FC236}">
                <a16:creationId xmlns:a16="http://schemas.microsoft.com/office/drawing/2014/main" id="{18FFCD48-4046-4D8E-A2FD-0B711AF20BB9}"/>
              </a:ext>
            </a:extLst>
          </p:cNvPr>
          <p:cNvSpPr txBox="1"/>
          <p:nvPr/>
        </p:nvSpPr>
        <p:spPr>
          <a:xfrm>
            <a:off x="7538562" y="484049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SKILL/HUMAN</a:t>
            </a:r>
          </a:p>
        </p:txBody>
      </p:sp>
    </p:spTree>
    <p:extLst>
      <p:ext uri="{BB962C8B-B14F-4D97-AF65-F5344CB8AC3E}">
        <p14:creationId xmlns:p14="http://schemas.microsoft.com/office/powerpoint/2010/main" val="2601747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pic>
        <p:nvPicPr>
          <p:cNvPr id="8" name="object 8"/>
          <p:cNvPicPr/>
          <p:nvPr/>
        </p:nvPicPr>
        <p:blipFill>
          <a:blip r:embed="rId4" cstate="print"/>
          <a:stretch>
            <a:fillRect/>
          </a:stretch>
        </p:blipFill>
        <p:spPr>
          <a:xfrm>
            <a:off x="4442401" y="5318101"/>
            <a:ext cx="7772400" cy="361950"/>
          </a:xfrm>
          <a:prstGeom prst="rect">
            <a:avLst/>
          </a:prstGeom>
        </p:spPr>
      </p:pic>
      <p:grpSp>
        <p:nvGrpSpPr>
          <p:cNvPr id="16" name="object 16"/>
          <p:cNvGrpSpPr/>
          <p:nvPr/>
        </p:nvGrpSpPr>
        <p:grpSpPr>
          <a:xfrm>
            <a:off x="3047999" y="284760"/>
            <a:ext cx="4576371" cy="2102277"/>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37" name="object 37"/>
          <p:cNvGrpSpPr/>
          <p:nvPr/>
        </p:nvGrpSpPr>
        <p:grpSpPr>
          <a:xfrm>
            <a:off x="7936026" y="2147190"/>
            <a:ext cx="4076904" cy="1880363"/>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a:t>
            </a:r>
            <a:r>
              <a:rPr sz="1800"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2</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80929" y="5298199"/>
            <a:ext cx="683823" cy="231474"/>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Year 3</a:t>
            </a: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63506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Coastline</a:t>
            </a:r>
          </a:p>
          <a:p>
            <a:pPr marL="12700" marR="5080"/>
            <a:r>
              <a:rPr lang="en-GB" sz="1100" b="0" i="0" dirty="0">
                <a:solidFill>
                  <a:srgbClr val="303030"/>
                </a:solidFill>
                <a:effectLst/>
                <a:latin typeface="Twinkl Cursive Unlooped" panose="02000000000000000000" pitchFamily="2" charset="0"/>
              </a:rPr>
              <a:t>This project teaches children about the physical and human features of coastal regions across the United Kingdom, including a detailed exploration of the coastal town of Whitby, in Yorkshire.</a:t>
            </a:r>
            <a:endParaRPr sz="11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77" name="object 43">
            <a:extLst>
              <a:ext uri="{FF2B5EF4-FFF2-40B4-BE49-F238E27FC236}">
                <a16:creationId xmlns:a16="http://schemas.microsoft.com/office/drawing/2014/main" id="{8579D3D3-6402-4EA8-A9F6-5247879CB6CE}"/>
              </a:ext>
            </a:extLst>
          </p:cNvPr>
          <p:cNvGrpSpPr/>
          <p:nvPr/>
        </p:nvGrpSpPr>
        <p:grpSpPr>
          <a:xfrm>
            <a:off x="1871899" y="2788707"/>
            <a:ext cx="4464100" cy="1813722"/>
            <a:chOff x="3019424" y="2914649"/>
            <a:chExt cx="3714656" cy="1404644"/>
          </a:xfrm>
        </p:grpSpPr>
        <p:sp>
          <p:nvSpPr>
            <p:cNvPr id="78" name="object 44">
              <a:extLst>
                <a:ext uri="{FF2B5EF4-FFF2-40B4-BE49-F238E27FC236}">
                  <a16:creationId xmlns:a16="http://schemas.microsoft.com/office/drawing/2014/main" id="{2E5ED4B0-77CB-44D1-AF1A-1E664ACEA11C}"/>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9" name="object 45">
              <a:extLst>
                <a:ext uri="{FF2B5EF4-FFF2-40B4-BE49-F238E27FC236}">
                  <a16:creationId xmlns:a16="http://schemas.microsoft.com/office/drawing/2014/main" id="{988650EB-10CF-41AD-97B3-03CC5D1B9BC6}"/>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2" name="object 19">
            <a:extLst>
              <a:ext uri="{FF2B5EF4-FFF2-40B4-BE49-F238E27FC236}">
                <a16:creationId xmlns:a16="http://schemas.microsoft.com/office/drawing/2014/main" id="{AD7BB89A-AB74-417B-979B-27670C3157C2}"/>
              </a:ext>
            </a:extLst>
          </p:cNvPr>
          <p:cNvSpPr txBox="1"/>
          <p:nvPr/>
        </p:nvSpPr>
        <p:spPr>
          <a:xfrm>
            <a:off x="8506102" y="2601095"/>
            <a:ext cx="3200817" cy="98552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L8</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and why do the physical features of the coast change</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Describe how an environment has or might change over time.</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Describe, in simple terms, the effects of erosion.</a:t>
            </a:r>
          </a:p>
        </p:txBody>
      </p:sp>
      <p:sp>
        <p:nvSpPr>
          <p:cNvPr id="29" name="object 19">
            <a:extLst>
              <a:ext uri="{FF2B5EF4-FFF2-40B4-BE49-F238E27FC236}">
                <a16:creationId xmlns:a16="http://schemas.microsoft.com/office/drawing/2014/main" id="{7B912782-2C5F-4763-B4F0-A535E0526807}"/>
              </a:ext>
            </a:extLst>
          </p:cNvPr>
          <p:cNvSpPr txBox="1"/>
          <p:nvPr/>
        </p:nvSpPr>
        <p:spPr>
          <a:xfrm>
            <a:off x="3719417" y="615936"/>
            <a:ext cx="3519583" cy="143180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L7</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and why have jobs changed by the coast?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Describe what it was like to live in a different period.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Describe the everyday lives of people in a period within or beyond living memory.</a:t>
            </a:r>
          </a:p>
          <a:p>
            <a:pPr>
              <a:buFont typeface="Arial" panose="020B0604020202020204" pitchFamily="34" charset="0"/>
              <a:buChar char="•"/>
            </a:pPr>
            <a:r>
              <a:rPr lang="en-GB" sz="1000" dirty="0">
                <a:solidFill>
                  <a:srgbClr val="303030"/>
                </a:solidFill>
                <a:latin typeface="Twinkl Cursive Unlooped" panose="02000000000000000000" pitchFamily="2" charset="0"/>
              </a:rPr>
              <a:t>Know that o</a:t>
            </a:r>
            <a:r>
              <a:rPr lang="en-GB" sz="1000" b="0" i="0" dirty="0">
                <a:solidFill>
                  <a:srgbClr val="303030"/>
                </a:solidFill>
                <a:effectLst/>
                <a:latin typeface="Twinkl Cursive Unlooped" panose="02000000000000000000" pitchFamily="2" charset="0"/>
              </a:rPr>
              <a:t>ver time, a town's human features, such as buildings and bridges, can be retained, changed or demolished. People's jobs and pastimes can also remain or change.</a:t>
            </a:r>
          </a:p>
        </p:txBody>
      </p:sp>
      <p:sp>
        <p:nvSpPr>
          <p:cNvPr id="30" name="object 45">
            <a:extLst>
              <a:ext uri="{FF2B5EF4-FFF2-40B4-BE49-F238E27FC236}">
                <a16:creationId xmlns:a16="http://schemas.microsoft.com/office/drawing/2014/main" id="{B7D7DB55-8E9B-4381-8271-E56E273907E0}"/>
              </a:ext>
            </a:extLst>
          </p:cNvPr>
          <p:cNvSpPr/>
          <p:nvPr/>
        </p:nvSpPr>
        <p:spPr>
          <a:xfrm>
            <a:off x="5202201" y="4691097"/>
            <a:ext cx="4464100" cy="1813722"/>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6E0066"/>
            </a:solidFill>
          </a:ln>
        </p:spPr>
        <p:txBody>
          <a:bodyPr wrap="square" lIns="0" tIns="0" rIns="0" bIns="0" rtlCol="0"/>
          <a:lstStyle/>
          <a:p>
            <a:endParaRPr/>
          </a:p>
        </p:txBody>
      </p:sp>
      <p:sp>
        <p:nvSpPr>
          <p:cNvPr id="28" name="object 19">
            <a:extLst>
              <a:ext uri="{FF2B5EF4-FFF2-40B4-BE49-F238E27FC236}">
                <a16:creationId xmlns:a16="http://schemas.microsoft.com/office/drawing/2014/main" id="{9B660031-3114-4BF6-824E-C2B432A7A587}"/>
              </a:ext>
            </a:extLst>
          </p:cNvPr>
          <p:cNvSpPr txBox="1"/>
          <p:nvPr/>
        </p:nvSpPr>
        <p:spPr>
          <a:xfrm>
            <a:off x="2291784" y="3183328"/>
            <a:ext cx="3772267" cy="9085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L9. What is a tourist and why would they visit the coast?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ourism is an industry that helps people travel away from home for pleasure.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Describe the size, location and function of a coastal town for local industry. </a:t>
            </a:r>
            <a:endParaRPr lang="en-GB" sz="900" b="0" i="0" dirty="0">
              <a:solidFill>
                <a:srgbClr val="303030"/>
              </a:solidFill>
              <a:effectLst/>
              <a:latin typeface="Twinkl Cursive Unlooped" panose="02000000000000000000" pitchFamily="2" charset="0"/>
            </a:endParaRPr>
          </a:p>
        </p:txBody>
      </p:sp>
      <p:sp>
        <p:nvSpPr>
          <p:cNvPr id="47" name="object 19">
            <a:extLst>
              <a:ext uri="{FF2B5EF4-FFF2-40B4-BE49-F238E27FC236}">
                <a16:creationId xmlns:a16="http://schemas.microsoft.com/office/drawing/2014/main" id="{39C174F6-DC85-489C-87AC-51D00CD823CD}"/>
              </a:ext>
            </a:extLst>
          </p:cNvPr>
          <p:cNvSpPr txBox="1"/>
          <p:nvPr/>
        </p:nvSpPr>
        <p:spPr>
          <a:xfrm>
            <a:off x="5781207" y="5014260"/>
            <a:ext cx="3580159" cy="153952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L10. Why is Whitby so special?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marL="171450" indent="-171450">
              <a:buFont typeface="Arial" panose="020B0604020202020204" pitchFamily="34" charset="0"/>
              <a:buChar char="•"/>
            </a:pPr>
            <a:r>
              <a:rPr lang="en-GB" sz="1050" b="0" i="0" dirty="0">
                <a:solidFill>
                  <a:srgbClr val="303030"/>
                </a:solidFill>
                <a:effectLst/>
                <a:latin typeface="Twinkl Cursive Unlooped" panose="02000000000000000000" pitchFamily="2" charset="0"/>
              </a:rPr>
              <a:t>Name, locate and explain the significance of a place</a:t>
            </a:r>
            <a:r>
              <a:rPr lang="en-GB" sz="1100" b="0" i="0" dirty="0">
                <a:solidFill>
                  <a:srgbClr val="303030"/>
                </a:solidFill>
                <a:effectLst/>
                <a:latin typeface="Lato" panose="020F0502020204030203" pitchFamily="34" charset="0"/>
              </a:rPr>
              <a:t>.</a:t>
            </a:r>
          </a:p>
          <a:p>
            <a:pPr algn="l">
              <a:buFont typeface="Arial" panose="020B0604020202020204" pitchFamily="34" charset="0"/>
              <a:buChar char="•"/>
            </a:pPr>
            <a:r>
              <a:rPr lang="en-GB" sz="1050" dirty="0">
                <a:solidFill>
                  <a:srgbClr val="303030"/>
                </a:solidFill>
                <a:latin typeface="Twinkl Cursive Unlooped" panose="02000000000000000000" pitchFamily="2" charset="0"/>
              </a:rPr>
              <a:t>Know that p</a:t>
            </a:r>
            <a:r>
              <a:rPr lang="en-GB" sz="1050" b="0" i="0" dirty="0">
                <a:solidFill>
                  <a:srgbClr val="303030"/>
                </a:solidFill>
                <a:effectLst/>
                <a:latin typeface="Twinkl Cursive Unlooped" panose="02000000000000000000" pitchFamily="2" charset="0"/>
              </a:rPr>
              <a:t>laces can be significant because religious or historic events that have happened there in the past.</a:t>
            </a:r>
          </a:p>
          <a:p>
            <a:pPr algn="l">
              <a:buFont typeface="Arial" panose="020B0604020202020204" pitchFamily="34" charset="0"/>
              <a:buChar char="•"/>
            </a:pPr>
            <a:r>
              <a:rPr lang="en-GB" sz="1050" b="0" i="0" dirty="0">
                <a:solidFill>
                  <a:srgbClr val="303030"/>
                </a:solidFill>
                <a:effectLst/>
                <a:latin typeface="Twinkl Cursive Unlooped" panose="02000000000000000000" pitchFamily="2" charset="0"/>
              </a:rPr>
              <a:t>Know that a significant place is a location that is important to a community or society.</a:t>
            </a:r>
          </a:p>
          <a:p>
            <a:pPr marL="171450" indent="-171450">
              <a:buFont typeface="Arial" panose="020B0604020202020204" pitchFamily="34" charset="0"/>
              <a:buChar char="•"/>
            </a:pPr>
            <a:endParaRPr lang="en-GB" sz="1100" b="0" i="0" dirty="0">
              <a:solidFill>
                <a:srgbClr val="303030"/>
              </a:solidFill>
              <a:effectLst/>
              <a:latin typeface="Lato" panose="020F0502020204030203" pitchFamily="34" charset="0"/>
            </a:endParaRPr>
          </a:p>
          <a:p>
            <a:pPr algn="l"/>
            <a:endParaRPr lang="en-GB" sz="1100" b="1" i="0" dirty="0">
              <a:solidFill>
                <a:srgbClr val="303030"/>
              </a:solidFill>
              <a:effectLst/>
              <a:latin typeface="Twinkl Cursive Unlooped" panose="02000000000000000000" pitchFamily="2" charset="0"/>
            </a:endParaRPr>
          </a:p>
        </p:txBody>
      </p:sp>
      <p:sp>
        <p:nvSpPr>
          <p:cNvPr id="31" name="TextBox 30">
            <a:extLst>
              <a:ext uri="{FF2B5EF4-FFF2-40B4-BE49-F238E27FC236}">
                <a16:creationId xmlns:a16="http://schemas.microsoft.com/office/drawing/2014/main" id="{8369B914-BC66-4B77-83EF-7FEA9325A57B}"/>
              </a:ext>
            </a:extLst>
          </p:cNvPr>
          <p:cNvSpPr txBox="1"/>
          <p:nvPr/>
        </p:nvSpPr>
        <p:spPr>
          <a:xfrm>
            <a:off x="4743450" y="39641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SKILL/HUMAN</a:t>
            </a:r>
          </a:p>
        </p:txBody>
      </p:sp>
      <p:sp>
        <p:nvSpPr>
          <p:cNvPr id="32" name="TextBox 31">
            <a:extLst>
              <a:ext uri="{FF2B5EF4-FFF2-40B4-BE49-F238E27FC236}">
                <a16:creationId xmlns:a16="http://schemas.microsoft.com/office/drawing/2014/main" id="{F95EFB4A-B0F7-4BC2-B58A-B190A5F1056B}"/>
              </a:ext>
            </a:extLst>
          </p:cNvPr>
          <p:cNvSpPr txBox="1"/>
          <p:nvPr/>
        </p:nvSpPr>
        <p:spPr>
          <a:xfrm>
            <a:off x="9174378" y="2291804"/>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SKILL/PHYSICAL</a:t>
            </a:r>
          </a:p>
        </p:txBody>
      </p:sp>
      <p:sp>
        <p:nvSpPr>
          <p:cNvPr id="33" name="TextBox 32">
            <a:extLst>
              <a:ext uri="{FF2B5EF4-FFF2-40B4-BE49-F238E27FC236}">
                <a16:creationId xmlns:a16="http://schemas.microsoft.com/office/drawing/2014/main" id="{A8DE3D8B-6DB3-4E7A-8D47-C71027C5D836}"/>
              </a:ext>
            </a:extLst>
          </p:cNvPr>
          <p:cNvSpPr txBox="1"/>
          <p:nvPr/>
        </p:nvSpPr>
        <p:spPr>
          <a:xfrm>
            <a:off x="3599042" y="288314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34" name="TextBox 33">
            <a:extLst>
              <a:ext uri="{FF2B5EF4-FFF2-40B4-BE49-F238E27FC236}">
                <a16:creationId xmlns:a16="http://schemas.microsoft.com/office/drawing/2014/main" id="{D0817D75-8403-457C-ACCA-1A2BDDBB5B08}"/>
              </a:ext>
            </a:extLst>
          </p:cNvPr>
          <p:cNvSpPr txBox="1"/>
          <p:nvPr/>
        </p:nvSpPr>
        <p:spPr>
          <a:xfrm>
            <a:off x="6906504" y="475039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SKILL/PLACE</a:t>
            </a:r>
          </a:p>
        </p:txBody>
      </p:sp>
    </p:spTree>
    <p:extLst>
      <p:ext uri="{BB962C8B-B14F-4D97-AF65-F5344CB8AC3E}">
        <p14:creationId xmlns:p14="http://schemas.microsoft.com/office/powerpoint/2010/main" val="4176749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0999"/>
          </a:xfrm>
          <a:prstGeom prst="rect">
            <a:avLst/>
          </a:prstGeom>
        </p:spPr>
        <p:txBody>
          <a:bodyPr vert="horz" wrap="square" lIns="0" tIns="19685" rIns="0" bIns="0" rtlCol="0">
            <a:spAutoFit/>
          </a:bodyPr>
          <a:lstStyle/>
          <a:p>
            <a:pPr marL="355600" marR="5080" indent="-343535">
              <a:lnSpc>
                <a:spcPts val="1430"/>
              </a:lnSpc>
              <a:spcBef>
                <a:spcPts val="155"/>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0"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5"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  </a:t>
            </a:r>
            <a:r>
              <a:rPr sz="1000" b="1" spc="5" dirty="0">
                <a:latin typeface="Twinkl Cursive Unlooped" panose="02000000000000000000" pitchFamily="2" charset="0"/>
                <a:cs typeface="Segoe UI"/>
              </a:rPr>
              <a:t>EYFS</a:t>
            </a:r>
            <a:endParaRPr sz="1000" dirty="0">
              <a:latin typeface="Twinkl Cursive Unlooped" panose="02000000000000000000" pitchFamily="2" charset="0"/>
              <a:cs typeface="Segoe UI"/>
            </a:endParaRPr>
          </a:p>
        </p:txBody>
      </p:sp>
      <p:sp>
        <p:nvSpPr>
          <p:cNvPr id="5" name="object 5"/>
          <p:cNvSpPr txBox="1"/>
          <p:nvPr/>
        </p:nvSpPr>
        <p:spPr>
          <a:xfrm>
            <a:off x="487679" y="3480963"/>
            <a:ext cx="1754505" cy="2588273"/>
          </a:xfrm>
          <a:prstGeom prst="rect">
            <a:avLst/>
          </a:prstGeom>
        </p:spPr>
        <p:txBody>
          <a:bodyPr vert="horz" wrap="square" lIns="0" tIns="12700" rIns="0" bIns="0" rtlCol="0">
            <a:spAutoFit/>
          </a:bodyPr>
          <a:lstStyle/>
          <a:p>
            <a:pPr marL="12700" marR="5080" algn="ctr">
              <a:lnSpc>
                <a:spcPct val="99100"/>
              </a:lnSpc>
              <a:spcBef>
                <a:spcPts val="110"/>
              </a:spcBef>
            </a:pPr>
            <a:r>
              <a:rPr lang="en-GB" sz="1000" spc="5" dirty="0">
                <a:latin typeface="Twinkl Cursive Unlooped" panose="02000000000000000000" pitchFamily="2" charset="0"/>
                <a:cs typeface="Segoe UI"/>
              </a:rPr>
              <a:t>C</a:t>
            </a:r>
            <a:r>
              <a:rPr lang="en-GB" sz="1000" spc="-5" dirty="0">
                <a:latin typeface="Twinkl Cursive Unlooped" panose="02000000000000000000" pitchFamily="2" charset="0"/>
                <a:cs typeface="Segoe UI"/>
              </a:rPr>
              <a:t>h</a:t>
            </a:r>
            <a:r>
              <a:rPr lang="en-GB" sz="1000" spc="5" dirty="0">
                <a:latin typeface="Twinkl Cursive Unlooped" panose="02000000000000000000" pitchFamily="2" charset="0"/>
                <a:cs typeface="Segoe UI"/>
              </a:rPr>
              <a:t>il</a:t>
            </a:r>
            <a:r>
              <a:rPr lang="en-GB" sz="1000" spc="-35" dirty="0">
                <a:latin typeface="Twinkl Cursive Unlooped" panose="02000000000000000000" pitchFamily="2" charset="0"/>
                <a:cs typeface="Segoe UI"/>
              </a:rPr>
              <a:t>d</a:t>
            </a:r>
            <a:r>
              <a:rPr lang="en-GB" sz="1000" spc="30" dirty="0">
                <a:latin typeface="Twinkl Cursive Unlooped" panose="02000000000000000000" pitchFamily="2" charset="0"/>
                <a:cs typeface="Segoe UI"/>
              </a:rPr>
              <a:t>r</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n</a:t>
            </a:r>
            <a:r>
              <a:rPr lang="en-GB" sz="1000" spc="-3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5"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h</a:t>
            </a:r>
            <a:r>
              <a:rPr lang="en-GB" sz="1000" spc="-15" dirty="0">
                <a:latin typeface="Twinkl Cursive Unlooped" panose="02000000000000000000" pitchFamily="2" charset="0"/>
                <a:cs typeface="Segoe UI"/>
              </a:rPr>
              <a:t>a</a:t>
            </a:r>
            <a:r>
              <a:rPr lang="en-GB" sz="1000" spc="20" dirty="0">
                <a:latin typeface="Twinkl Cursive Unlooped" panose="02000000000000000000" pitchFamily="2" charset="0"/>
                <a:cs typeface="Segoe UI"/>
              </a:rPr>
              <a:t>v</a:t>
            </a:r>
            <a:r>
              <a:rPr lang="en-GB" sz="1000" dirty="0">
                <a:latin typeface="Twinkl Cursive Unlooped" panose="02000000000000000000" pitchFamily="2" charset="0"/>
                <a:cs typeface="Segoe UI"/>
              </a:rPr>
              <a:t>e</a:t>
            </a:r>
            <a:r>
              <a:rPr lang="en-GB" sz="1000" spc="1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explored the school grounds and local area and curious about both environments. They will have begun to identify some of the features. </a:t>
            </a:r>
          </a:p>
          <a:p>
            <a:pPr marL="12700" marR="5080" algn="ctr">
              <a:lnSpc>
                <a:spcPct val="99100"/>
              </a:lnSpc>
              <a:spcBef>
                <a:spcPts val="110"/>
              </a:spcBef>
            </a:pPr>
            <a:endParaRPr lang="en-GB" sz="1000" spc="-5"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T</a:t>
            </a:r>
            <a:r>
              <a:rPr lang="en-GB" sz="1000" dirty="0">
                <a:latin typeface="Twinkl Cursive Unlooped" panose="02000000000000000000" pitchFamily="2" charset="0"/>
                <a:cs typeface="Segoe UI"/>
              </a:rPr>
              <a:t>h</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y</a:t>
            </a:r>
            <a:r>
              <a:rPr lang="en-GB" sz="1000" spc="6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10"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dirty="0">
                <a:latin typeface="Twinkl Cursive Unlooped" panose="02000000000000000000" pitchFamily="2" charset="0"/>
                <a:cs typeface="Segoe UI"/>
              </a:rPr>
              <a:t>u</a:t>
            </a:r>
            <a:r>
              <a:rPr lang="en-GB" sz="1000" spc="10" dirty="0">
                <a:latin typeface="Twinkl Cursive Unlooped" panose="02000000000000000000" pitchFamily="2" charset="0"/>
                <a:cs typeface="Segoe UI"/>
              </a:rPr>
              <a:t>s</a:t>
            </a:r>
            <a:r>
              <a:rPr lang="en-GB" sz="1000" dirty="0">
                <a:latin typeface="Twinkl Cursive Unlooped" panose="02000000000000000000" pitchFamily="2" charset="0"/>
                <a:cs typeface="Segoe UI"/>
              </a:rPr>
              <a:t>e</a:t>
            </a:r>
            <a:r>
              <a:rPr lang="en-GB" sz="1000" spc="-5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b</a:t>
            </a:r>
            <a:r>
              <a:rPr lang="en-GB" sz="1000" spc="-10" dirty="0">
                <a:latin typeface="Twinkl Cursive Unlooped" panose="02000000000000000000" pitchFamily="2" charset="0"/>
                <a:cs typeface="Segoe UI"/>
              </a:rPr>
              <a:t>a</a:t>
            </a:r>
            <a:r>
              <a:rPr lang="en-GB" sz="1000" spc="15" dirty="0">
                <a:latin typeface="Twinkl Cursive Unlooped" panose="02000000000000000000" pitchFamily="2" charset="0"/>
                <a:cs typeface="Segoe UI"/>
              </a:rPr>
              <a:t>s</a:t>
            </a:r>
            <a:r>
              <a:rPr lang="en-GB" sz="1000" spc="10" dirty="0">
                <a:latin typeface="Twinkl Cursive Unlooped" panose="02000000000000000000" pitchFamily="2" charset="0"/>
                <a:cs typeface="Segoe UI"/>
              </a:rPr>
              <a:t>i</a:t>
            </a:r>
            <a:r>
              <a:rPr lang="en-GB" sz="1000" dirty="0">
                <a:latin typeface="Twinkl Cursive Unlooped" panose="02000000000000000000" pitchFamily="2" charset="0"/>
                <a:cs typeface="Segoe UI"/>
              </a:rPr>
              <a:t>c  vocabulary </a:t>
            </a:r>
            <a:r>
              <a:rPr lang="en-GB" sz="1000" spc="-5" dirty="0">
                <a:latin typeface="Twinkl Cursive Unlooped" panose="02000000000000000000" pitchFamily="2" charset="0"/>
                <a:cs typeface="Segoe UI"/>
              </a:rPr>
              <a:t>linked </a:t>
            </a:r>
            <a:r>
              <a:rPr lang="en-GB" sz="1000" spc="-20" dirty="0">
                <a:latin typeface="Twinkl Cursive Unlooped" panose="02000000000000000000" pitchFamily="2" charset="0"/>
                <a:cs typeface="Segoe UI"/>
              </a:rPr>
              <a:t>to </a:t>
            </a:r>
            <a:r>
              <a:rPr lang="en-GB" sz="1000" spc="-15" dirty="0">
                <a:latin typeface="Twinkl Cursive Unlooped" panose="02000000000000000000" pitchFamily="2" charset="0"/>
                <a:cs typeface="Segoe UI"/>
              </a:rPr>
              <a:t> </a:t>
            </a:r>
            <a:r>
              <a:rPr lang="en-GB" sz="1000" spc="-10" dirty="0">
                <a:latin typeface="Twinkl Cursive Unlooped" panose="02000000000000000000" pitchFamily="2" charset="0"/>
                <a:cs typeface="Segoe UI"/>
              </a:rPr>
              <a:t>human and physical features, e.g. house, shop etc. </a:t>
            </a:r>
          </a:p>
          <a:p>
            <a:pPr marL="12700" marR="5080" algn="ctr">
              <a:lnSpc>
                <a:spcPct val="99100"/>
              </a:lnSpc>
              <a:spcBef>
                <a:spcPts val="110"/>
              </a:spcBef>
            </a:pPr>
            <a:endParaRPr lang="en-GB" sz="1000" spc="-10"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Create and follow simple maps, e.g. treasure maps</a:t>
            </a:r>
            <a:endParaRPr lang="en-GB" sz="1000" dirty="0">
              <a:latin typeface="Twinkl Cursive Unlooped" panose="02000000000000000000" pitchFamily="2" charset="0"/>
              <a:cs typeface="Segoe UI"/>
            </a:endParaRPr>
          </a:p>
          <a:p>
            <a:pPr marL="12700" marR="5080" algn="ctr">
              <a:lnSpc>
                <a:spcPct val="99100"/>
              </a:lnSpc>
              <a:spcBef>
                <a:spcPts val="110"/>
              </a:spcBef>
            </a:pPr>
            <a:endParaRPr lang="en-GB" sz="1200" spc="-5" dirty="0">
              <a:latin typeface="Twinkl Cursive Unlooped" panose="02000000000000000000" pitchFamily="2" charset="0"/>
              <a:cs typeface="Segoe UI"/>
            </a:endParaRPr>
          </a:p>
          <a:p>
            <a:pPr marL="12700" marR="5080" algn="ctr">
              <a:lnSpc>
                <a:spcPct val="99100"/>
              </a:lnSpc>
              <a:spcBef>
                <a:spcPts val="110"/>
              </a:spcBef>
            </a:pPr>
            <a:endParaRPr lang="en-GB" sz="1200" dirty="0">
              <a:latin typeface="Twinkl Cursive Unlooped" panose="02000000000000000000" pitchFamily="2" charset="0"/>
              <a:cs typeface="Segoe UI"/>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283203" y="2715895"/>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Y</a:t>
            </a:r>
            <a:r>
              <a:rPr lang="en-GB" sz="1000" b="1" spc="20" dirty="0">
                <a:latin typeface="Twinkl Cursive Unlooped" panose="02000000000000000000" pitchFamily="2" charset="0"/>
                <a:cs typeface="Segoe UI"/>
              </a:rPr>
              <a:t>e</a:t>
            </a:r>
            <a:r>
              <a:rPr lang="en-GB" sz="1000" b="1" spc="25" dirty="0">
                <a:latin typeface="Twinkl Cursive Unlooped" panose="02000000000000000000" pitchFamily="2" charset="0"/>
                <a:cs typeface="Segoe UI"/>
              </a:rPr>
              <a:t>a</a:t>
            </a:r>
            <a:r>
              <a:rPr lang="en-GB" sz="1000" b="1" dirty="0">
                <a:latin typeface="Twinkl Cursive Unlooped" panose="02000000000000000000" pitchFamily="2" charset="0"/>
                <a:cs typeface="Segoe UI"/>
              </a:rPr>
              <a:t>r</a:t>
            </a:r>
            <a:r>
              <a:rPr lang="en-GB" sz="1000" b="1" spc="-65" dirty="0">
                <a:latin typeface="Twinkl Cursive Unlooped" panose="02000000000000000000" pitchFamily="2" charset="0"/>
                <a:cs typeface="Segoe UI"/>
              </a:rPr>
              <a:t> </a:t>
            </a:r>
            <a:r>
              <a:rPr lang="en-GB" sz="1000" b="1" dirty="0">
                <a:latin typeface="Twinkl Cursive Unlooped" panose="02000000000000000000" pitchFamily="2" charset="0"/>
                <a:cs typeface="Segoe UI"/>
              </a:rPr>
              <a:t>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9864725" y="2983928"/>
            <a:ext cx="1780539" cy="2756524"/>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sz="1000" b="1" spc="-1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continue to build on their knowledge by naming, locating and describing some major counties and cities in the UK.</a:t>
            </a:r>
            <a:endParaRPr lang="en-GB" sz="11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Locating significant places on latitude and longitude.</a:t>
            </a:r>
          </a:p>
          <a:p>
            <a:pPr marL="12700" marR="5080" indent="3175" algn="ctr">
              <a:lnSpc>
                <a:spcPct val="100499"/>
              </a:lnSpc>
              <a:spcBef>
                <a:spcPts val="900"/>
              </a:spcBef>
            </a:pPr>
            <a:r>
              <a:rPr lang="en-GB" sz="1100" dirty="0">
                <a:latin typeface="Twinkl Cursive Unlooped" panose="02000000000000000000" pitchFamily="2" charset="0"/>
                <a:cs typeface="Segoe UI"/>
              </a:rPr>
              <a:t>Identifying and describing the similarities and differences in physical and human geography between continents.</a:t>
            </a: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2</a:t>
            </a:r>
            <a:endParaRPr sz="2400" dirty="0">
              <a:latin typeface="Twinkl Cursive Unlooped" panose="02000000000000000000" pitchFamily="2" charset="0"/>
              <a:cs typeface="Segoe UI"/>
            </a:endParaRPr>
          </a:p>
        </p:txBody>
      </p:sp>
      <p:sp>
        <p:nvSpPr>
          <p:cNvPr id="19" name="object 19"/>
          <p:cNvSpPr txBox="1"/>
          <p:nvPr/>
        </p:nvSpPr>
        <p:spPr>
          <a:xfrm>
            <a:off x="2909252" y="3152025"/>
            <a:ext cx="1804670" cy="2551981"/>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a:t>
            </a:r>
            <a:r>
              <a:rPr lang="en-GB" sz="1000" b="0" i="0" dirty="0">
                <a:solidFill>
                  <a:srgbClr val="303030"/>
                </a:solidFill>
                <a:effectLst/>
                <a:latin typeface="Twinkl Cursive Unlooped" panose="02000000000000000000" pitchFamily="2" charset="0"/>
              </a:rPr>
              <a:t>hildren </a:t>
            </a:r>
            <a:r>
              <a:rPr lang="en-GB" sz="1000" dirty="0">
                <a:solidFill>
                  <a:srgbClr val="303030"/>
                </a:solidFill>
                <a:latin typeface="Twinkl Cursive Unlooped" panose="02000000000000000000" pitchFamily="2" charset="0"/>
              </a:rPr>
              <a:t>will build on the knowledge </a:t>
            </a:r>
            <a:r>
              <a:rPr lang="en-GB" sz="100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They have already learnt about the </a:t>
            </a:r>
            <a:r>
              <a:rPr lang="en-GB" sz="1000" dirty="0">
                <a:solidFill>
                  <a:srgbClr val="303030"/>
                </a:solidFill>
                <a:latin typeface="Twinkl Cursive Unlooped" panose="02000000000000000000" pitchFamily="2" charset="0"/>
              </a:rPr>
              <a:t>seas surrounding the UK.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Children have already been using the 4 compass points. </a:t>
            </a: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endParaRPr lang="en-GB" sz="1000" dirty="0">
              <a:latin typeface="Segoe UI"/>
              <a:cs typeface="Segoe UI"/>
            </a:endParaRPr>
          </a:p>
        </p:txBody>
      </p:sp>
      <p:sp>
        <p:nvSpPr>
          <p:cNvPr id="21" name="object 21"/>
          <p:cNvSpPr txBox="1"/>
          <p:nvPr/>
        </p:nvSpPr>
        <p:spPr>
          <a:xfrm>
            <a:off x="7539418" y="2828925"/>
            <a:ext cx="1826895" cy="2779607"/>
          </a:xfrm>
          <a:prstGeom prst="rect">
            <a:avLst/>
          </a:prstGeom>
        </p:spPr>
        <p:txBody>
          <a:bodyPr vert="horz" wrap="square" lIns="0" tIns="19685" rIns="0" bIns="0" rtlCol="0">
            <a:spAutoFit/>
          </a:bodyPr>
          <a:lstStyle/>
          <a:p>
            <a:pPr marL="525780" marR="511809" algn="ctr">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sz="1050" b="1" spc="-10" dirty="0">
                <a:latin typeface="Twinkl Cursive Unlooped" panose="02000000000000000000" pitchFamily="2" charset="0"/>
                <a:cs typeface="Segoe UI"/>
              </a:rPr>
              <a:t>LKS2</a:t>
            </a:r>
            <a:endParaRPr sz="105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Children will describe the type, purpose and use of different buildings, monuments and land, and identify reasons for their location.</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Describe the type and characteristics of different settlements. </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Continue to understand how some characteristics of a place have changed over time. </a:t>
            </a:r>
          </a:p>
          <a:p>
            <a:pPr marL="12700" marR="5080" indent="-635" algn="ctr">
              <a:lnSpc>
                <a:spcPct val="100499"/>
              </a:lnSpc>
              <a:spcBef>
                <a:spcPts val="305"/>
              </a:spcBef>
            </a:pPr>
            <a:r>
              <a:rPr lang="en-GB" sz="1100" spc="-10" dirty="0">
                <a:latin typeface="Segoe UI"/>
                <a:cs typeface="Segoe UI"/>
              </a:rPr>
              <a:t> </a:t>
            </a:r>
            <a:endParaRPr sz="11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4926173" y="442545"/>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Coastline</a:t>
            </a:r>
          </a:p>
        </p:txBody>
      </p:sp>
      <p:sp>
        <p:nvSpPr>
          <p:cNvPr id="23" name="object 31">
            <a:extLst>
              <a:ext uri="{FF2B5EF4-FFF2-40B4-BE49-F238E27FC236}">
                <a16:creationId xmlns:a16="http://schemas.microsoft.com/office/drawing/2014/main" id="{97049240-0C74-4D54-A5B6-A5A6DEC3D3E0}"/>
              </a:ext>
            </a:extLst>
          </p:cNvPr>
          <p:cNvSpPr txBox="1"/>
          <p:nvPr/>
        </p:nvSpPr>
        <p:spPr>
          <a:xfrm>
            <a:off x="5086519" y="2500235"/>
            <a:ext cx="2039058" cy="163506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Coastline</a:t>
            </a:r>
          </a:p>
          <a:p>
            <a:pPr marL="12700" marR="5080"/>
            <a:r>
              <a:rPr lang="en-GB" sz="1100" b="0" i="0" dirty="0">
                <a:solidFill>
                  <a:srgbClr val="303030"/>
                </a:solidFill>
                <a:effectLst/>
                <a:latin typeface="Twinkl Cursive Unlooped" panose="02000000000000000000" pitchFamily="2" charset="0"/>
              </a:rPr>
              <a:t>This project teaches children about the physical and human features of coastal regions across the United Kingdom, including a detailed exploration of the coastal town of Whitby, in Yorkshire.</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1773224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2</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238859994"/>
              </p:ext>
            </p:extLst>
          </p:nvPr>
        </p:nvGraphicFramePr>
        <p:xfrm>
          <a:off x="2545034" y="954218"/>
          <a:ext cx="6946383" cy="5157022"/>
        </p:xfrm>
        <a:graphic>
          <a:graphicData uri="http://schemas.openxmlformats.org/drawingml/2006/table">
            <a:tbl>
              <a:tblPr firstRow="1" bandRow="1">
                <a:tableStyleId>{BDBED569-4797-4DF1-A0F4-6AAB3CD982D8}</a:tableStyleId>
              </a:tblPr>
              <a:tblGrid>
                <a:gridCol w="1798366">
                  <a:extLst>
                    <a:ext uri="{9D8B030D-6E8A-4147-A177-3AD203B41FA5}">
                      <a16:colId xmlns:a16="http://schemas.microsoft.com/office/drawing/2014/main" val="1839290384"/>
                    </a:ext>
                  </a:extLst>
                </a:gridCol>
                <a:gridCol w="1642817">
                  <a:extLst>
                    <a:ext uri="{9D8B030D-6E8A-4147-A177-3AD203B41FA5}">
                      <a16:colId xmlns:a16="http://schemas.microsoft.com/office/drawing/2014/main" val="2992277105"/>
                    </a:ext>
                  </a:extLst>
                </a:gridCol>
                <a:gridCol w="1600200">
                  <a:extLst>
                    <a:ext uri="{9D8B030D-6E8A-4147-A177-3AD203B41FA5}">
                      <a16:colId xmlns:a16="http://schemas.microsoft.com/office/drawing/2014/main" val="3413062883"/>
                    </a:ext>
                  </a:extLst>
                </a:gridCol>
                <a:gridCol w="1905000">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Atlantic Ocean</a:t>
                      </a:r>
                    </a:p>
                  </a:txBody>
                  <a:tcPr/>
                </a:tc>
                <a:tc>
                  <a:txBody>
                    <a:bodyPr/>
                    <a:lstStyle/>
                    <a:p>
                      <a:r>
                        <a:rPr lang="en-GB" sz="1400" b="0" dirty="0">
                          <a:latin typeface="Twinkl Cursive Unlooped" panose="02000000000000000000" pitchFamily="2" charset="0"/>
                        </a:rPr>
                        <a:t>Globe</a:t>
                      </a:r>
                    </a:p>
                  </a:txBody>
                  <a:tcPr/>
                </a:tc>
                <a:tc>
                  <a:txBody>
                    <a:bodyPr/>
                    <a:lstStyle/>
                    <a:p>
                      <a:r>
                        <a:rPr lang="en-GB" sz="1400" b="0" dirty="0">
                          <a:latin typeface="Twinkl Cursive Unlooped" panose="02000000000000000000" pitchFamily="2" charset="0"/>
                        </a:rPr>
                        <a:t>Human features</a:t>
                      </a:r>
                    </a:p>
                  </a:txBody>
                  <a:tcPr/>
                </a:tc>
                <a:tc>
                  <a:txBody>
                    <a:bodyPr/>
                    <a:lstStyle/>
                    <a:p>
                      <a:r>
                        <a:rPr lang="en-GB" sz="1400" b="0" dirty="0">
                          <a:latin typeface="Twinkl Cursive Unlooped" panose="02000000000000000000" pitchFamily="2" charset="0"/>
                        </a:rPr>
                        <a:t>Physical features</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English Channel</a:t>
                      </a:r>
                    </a:p>
                  </a:txBody>
                  <a:tcPr/>
                </a:tc>
                <a:tc>
                  <a:txBody>
                    <a:bodyPr/>
                    <a:lstStyle/>
                    <a:p>
                      <a:r>
                        <a:rPr lang="en-GB" sz="1400" dirty="0">
                          <a:latin typeface="Twinkl Cursive Unlooped" panose="02000000000000000000" pitchFamily="2" charset="0"/>
                        </a:rPr>
                        <a:t>Atlas</a:t>
                      </a:r>
                    </a:p>
                  </a:txBody>
                  <a:tcPr/>
                </a:tc>
                <a:tc>
                  <a:txBody>
                    <a:bodyPr/>
                    <a:lstStyle/>
                    <a:p>
                      <a:r>
                        <a:rPr lang="en-GB" sz="1400" dirty="0">
                          <a:latin typeface="Twinkl Cursive Unlooped" panose="02000000000000000000" pitchFamily="2" charset="0"/>
                        </a:rPr>
                        <a:t>Landmark</a:t>
                      </a:r>
                    </a:p>
                  </a:txBody>
                  <a:tcPr/>
                </a:tc>
                <a:tc>
                  <a:txBody>
                    <a:bodyPr/>
                    <a:lstStyle/>
                    <a:p>
                      <a:r>
                        <a:rPr lang="en-GB" sz="1400" dirty="0">
                          <a:latin typeface="Twinkl Cursive Unlooped" panose="02000000000000000000" pitchFamily="2" charset="0"/>
                        </a:rPr>
                        <a:t>Cliff</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Irish Sea</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Key </a:t>
                      </a:r>
                    </a:p>
                  </a:txBody>
                  <a:tcPr/>
                </a:tc>
                <a:tc>
                  <a:txBody>
                    <a:bodyPr/>
                    <a:lstStyle/>
                    <a:p>
                      <a:r>
                        <a:rPr lang="en-GB" sz="1400" dirty="0">
                          <a:latin typeface="Twinkl Cursive Unlooped" panose="02000000000000000000" pitchFamily="2" charset="0"/>
                        </a:rPr>
                        <a:t>Settlement</a:t>
                      </a:r>
                    </a:p>
                  </a:txBody>
                  <a:tcPr/>
                </a:tc>
                <a:tc>
                  <a:txBody>
                    <a:bodyPr/>
                    <a:lstStyle/>
                    <a:p>
                      <a:r>
                        <a:rPr lang="en-GB" sz="1400" dirty="0">
                          <a:latin typeface="Twinkl Cursive Unlooped" panose="02000000000000000000" pitchFamily="2" charset="0"/>
                        </a:rPr>
                        <a:t>Coastline</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North Sea</a:t>
                      </a:r>
                    </a:p>
                  </a:txBody>
                  <a:tcPr/>
                </a:tc>
                <a:tc>
                  <a:txBody>
                    <a:bodyPr/>
                    <a:lstStyle/>
                    <a:p>
                      <a:r>
                        <a:rPr lang="en-GB" sz="1400" dirty="0">
                          <a:latin typeface="Twinkl Cursive Unlooped" panose="02000000000000000000" pitchFamily="2" charset="0"/>
                        </a:rPr>
                        <a:t>Map</a:t>
                      </a:r>
                    </a:p>
                  </a:txBody>
                  <a:tcPr/>
                </a:tc>
                <a:tc>
                  <a:txBody>
                    <a:bodyPr/>
                    <a:lstStyle/>
                    <a:p>
                      <a:r>
                        <a:rPr lang="en-GB" sz="1400" dirty="0">
                          <a:latin typeface="Twinkl Cursive Unlooped" panose="02000000000000000000" pitchFamily="2" charset="0"/>
                        </a:rPr>
                        <a:t>Harbour</a:t>
                      </a:r>
                    </a:p>
                  </a:txBody>
                  <a:tcPr/>
                </a:tc>
                <a:tc>
                  <a:txBody>
                    <a:bodyPr/>
                    <a:lstStyle/>
                    <a:p>
                      <a:r>
                        <a:rPr lang="en-GB" sz="1400" dirty="0">
                          <a:latin typeface="Twinkl Cursive Unlooped" panose="02000000000000000000" pitchFamily="2" charset="0"/>
                        </a:rPr>
                        <a:t>Cave</a:t>
                      </a:r>
                    </a:p>
                  </a:txBody>
                  <a:tcPr/>
                </a:tc>
                <a:extLst>
                  <a:ext uri="{0D108BD9-81ED-4DB2-BD59-A6C34878D82A}">
                    <a16:rowId xmlns:a16="http://schemas.microsoft.com/office/drawing/2014/main" val="2802856763"/>
                  </a:ext>
                </a:extLst>
              </a:tr>
              <a:tr h="370840">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Aerial photograph</a:t>
                      </a:r>
                    </a:p>
                  </a:txBody>
                  <a:tcPr/>
                </a:tc>
                <a:tc>
                  <a:txBody>
                    <a:bodyPr/>
                    <a:lstStyle/>
                    <a:p>
                      <a:r>
                        <a:rPr lang="en-GB" sz="1400" dirty="0">
                          <a:latin typeface="Twinkl Cursive Unlooped" panose="02000000000000000000" pitchFamily="2" charset="0"/>
                        </a:rPr>
                        <a:t>Lighthouse </a:t>
                      </a:r>
                    </a:p>
                  </a:txBody>
                  <a:tcPr/>
                </a:tc>
                <a:tc>
                  <a:txBody>
                    <a:bodyPr/>
                    <a:lstStyle/>
                    <a:p>
                      <a:r>
                        <a:rPr lang="en-GB" sz="1400" dirty="0">
                          <a:latin typeface="Twinkl Cursive Unlooped" panose="02000000000000000000" pitchFamily="2" charset="0"/>
                        </a:rPr>
                        <a:t>Beach </a:t>
                      </a:r>
                    </a:p>
                  </a:txBody>
                  <a:tcPr/>
                </a:tc>
                <a:extLst>
                  <a:ext uri="{0D108BD9-81ED-4DB2-BD59-A6C34878D82A}">
                    <a16:rowId xmlns:a16="http://schemas.microsoft.com/office/drawing/2014/main" val="4644866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Erosion</a:t>
                      </a:r>
                    </a:p>
                  </a:txBody>
                  <a:tcPr/>
                </a:tc>
                <a:tc>
                  <a:txBody>
                    <a:bodyPr/>
                    <a:lstStyle/>
                    <a:p>
                      <a:r>
                        <a:rPr lang="en-GB" sz="1400" dirty="0">
                          <a:latin typeface="Twinkl Cursive Unlooped" panose="02000000000000000000" pitchFamily="2" charset="0"/>
                        </a:rPr>
                        <a:t>Compass point</a:t>
                      </a:r>
                    </a:p>
                  </a:txBody>
                  <a:tcPr/>
                </a:tc>
                <a:tc>
                  <a:txBody>
                    <a:bodyPr/>
                    <a:lstStyle/>
                    <a:p>
                      <a:r>
                        <a:rPr lang="en-GB" sz="1400" dirty="0">
                          <a:latin typeface="Twinkl Cursive Unlooped" panose="02000000000000000000" pitchFamily="2" charset="0"/>
                        </a:rPr>
                        <a:t>Pier</a:t>
                      </a:r>
                    </a:p>
                  </a:txBody>
                  <a:tcPr/>
                </a:tc>
                <a:tc>
                  <a:txBody>
                    <a:bodyPr/>
                    <a:lstStyle/>
                    <a:p>
                      <a:r>
                        <a:rPr lang="en-GB" sz="1400" dirty="0">
                          <a:latin typeface="Twinkl Cursive Unlooped" panose="02000000000000000000" pitchFamily="2" charset="0"/>
                        </a:rPr>
                        <a:t>Tide</a:t>
                      </a:r>
                    </a:p>
                  </a:txBody>
                  <a:tcPr/>
                </a:tc>
                <a:extLst>
                  <a:ext uri="{0D108BD9-81ED-4DB2-BD59-A6C34878D82A}">
                    <a16:rowId xmlns:a16="http://schemas.microsoft.com/office/drawing/2014/main" val="719473866"/>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Arcade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Headland</a:t>
                      </a:r>
                    </a:p>
                  </a:txBody>
                  <a:tcPr/>
                </a:tc>
                <a:extLst>
                  <a:ext uri="{0D108BD9-81ED-4DB2-BD59-A6C34878D82A}">
                    <a16:rowId xmlns:a16="http://schemas.microsoft.com/office/drawing/2014/main" val="1424210"/>
                  </a:ext>
                </a:extLst>
              </a:tr>
              <a:tr h="336102">
                <a:tc>
                  <a:txBody>
                    <a:bodyPr/>
                    <a:lstStyle/>
                    <a:p>
                      <a:r>
                        <a:rPr lang="en-GB" sz="1400" dirty="0">
                          <a:latin typeface="Twinkl Cursive Unlooped" panose="02000000000000000000" pitchFamily="2" charset="0"/>
                        </a:rPr>
                        <a:t>Weston-Super-Mare</a:t>
                      </a:r>
                    </a:p>
                  </a:txBody>
                  <a:tcPr/>
                </a:tc>
                <a:tc>
                  <a:txBody>
                    <a:bodyPr/>
                    <a:lstStyle/>
                    <a:p>
                      <a:r>
                        <a:rPr lang="en-GB" sz="1400" dirty="0">
                          <a:latin typeface="Twinkl Cursive Unlooped" panose="02000000000000000000" pitchFamily="2" charset="0"/>
                        </a:rPr>
                        <a:t>Characteristic</a:t>
                      </a:r>
                    </a:p>
                  </a:txBody>
                  <a:tcPr/>
                </a:tc>
                <a:tc>
                  <a:txBody>
                    <a:bodyPr/>
                    <a:lstStyle/>
                    <a:p>
                      <a:r>
                        <a:rPr lang="en-GB" sz="1400" dirty="0">
                          <a:latin typeface="Twinkl Cursive Unlooped" panose="02000000000000000000" pitchFamily="2" charset="0"/>
                        </a:rPr>
                        <a:t>Castle </a:t>
                      </a:r>
                    </a:p>
                  </a:txBody>
                  <a:tcPr/>
                </a:tc>
                <a:tc>
                  <a:txBody>
                    <a:bodyPr/>
                    <a:lstStyle/>
                    <a:p>
                      <a:r>
                        <a:rPr lang="en-GB" sz="1400" dirty="0">
                          <a:latin typeface="Twinkl Cursive Unlooped" panose="02000000000000000000" pitchFamily="2" charset="0"/>
                        </a:rPr>
                        <a:t>Arch</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Whitby</a:t>
                      </a:r>
                    </a:p>
                  </a:txBody>
                  <a:tcPr/>
                </a:tc>
                <a:tc>
                  <a:txBody>
                    <a:bodyPr/>
                    <a:lstStyle/>
                    <a:p>
                      <a:r>
                        <a:rPr lang="en-GB" sz="1400" dirty="0">
                          <a:latin typeface="Twinkl Cursive Unlooped" panose="02000000000000000000" pitchFamily="2" charset="0"/>
                        </a:rPr>
                        <a:t>Population</a:t>
                      </a:r>
                    </a:p>
                  </a:txBody>
                  <a:tcPr/>
                </a:tc>
                <a:tc>
                  <a:txBody>
                    <a:bodyPr/>
                    <a:lstStyle/>
                    <a:p>
                      <a:r>
                        <a:rPr lang="en-GB" sz="1400" dirty="0">
                          <a:latin typeface="Twinkl Cursive Unlooped" panose="02000000000000000000" pitchFamily="2" charset="0"/>
                        </a:rPr>
                        <a:t>Seawall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Stack</a:t>
                      </a: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Landscape</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Bay</a:t>
                      </a:r>
                    </a:p>
                  </a:txBody>
                  <a:tcPr/>
                </a:tc>
                <a:extLst>
                  <a:ext uri="{0D108BD9-81ED-4DB2-BD59-A6C34878D82A}">
                    <a16:rowId xmlns:a16="http://schemas.microsoft.com/office/drawing/2014/main" val="3220600031"/>
                  </a:ext>
                </a:extLst>
              </a:tr>
              <a:tr h="370840">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Land use</a:t>
                      </a: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extLst>
                  <a:ext uri="{0D108BD9-81ED-4DB2-BD59-A6C34878D82A}">
                    <a16:rowId xmlns:a16="http://schemas.microsoft.com/office/drawing/2014/main" val="3340384658"/>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448477343"/>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extLst>
                  <a:ext uri="{0D108BD9-81ED-4DB2-BD59-A6C34878D82A}">
                    <a16:rowId xmlns:a16="http://schemas.microsoft.com/office/drawing/2014/main" val="378781584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191351678"/>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4800600" y="215123"/>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Coastline</a:t>
            </a:r>
          </a:p>
        </p:txBody>
      </p:sp>
    </p:spTree>
    <p:extLst>
      <p:ext uri="{BB962C8B-B14F-4D97-AF65-F5344CB8AC3E}">
        <p14:creationId xmlns:p14="http://schemas.microsoft.com/office/powerpoint/2010/main" val="2253320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3321807" y="4630197"/>
            <a:ext cx="7895732" cy="1881901"/>
            <a:chOff x="4296268" y="4619226"/>
            <a:chExt cx="7895732" cy="188190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4296268" y="4670539"/>
              <a:ext cx="4429504" cy="1686581"/>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4306331" y="4619226"/>
              <a:ext cx="4409379" cy="188190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a:p>
          </p:txBody>
        </p:sp>
      </p:grpSp>
      <p:grpSp>
        <p:nvGrpSpPr>
          <p:cNvPr id="16" name="object 16"/>
          <p:cNvGrpSpPr/>
          <p:nvPr/>
        </p:nvGrpSpPr>
        <p:grpSpPr>
          <a:xfrm>
            <a:off x="3067050" y="622024"/>
            <a:ext cx="3886200" cy="1496539"/>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640405" y="482515"/>
            <a:ext cx="3708696" cy="1713779"/>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8229600" y="2287074"/>
            <a:ext cx="3783330" cy="1740479"/>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3940247" y="2257199"/>
            <a:ext cx="4238943" cy="1851371"/>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Autumn - Year 3</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89056" y="5160327"/>
            <a:ext cx="683823" cy="459741"/>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Lessons </a:t>
            </a:r>
          </a:p>
          <a:p>
            <a:pPr marL="12700">
              <a:lnSpc>
                <a:spcPct val="100000"/>
              </a:lnSpc>
              <a:spcBef>
                <a:spcPts val="125"/>
              </a:spcBef>
            </a:pPr>
            <a:r>
              <a:rPr lang="en-GB" sz="1400" b="1" spc="-110" dirty="0">
                <a:solidFill>
                  <a:srgbClr val="454D54"/>
                </a:solidFill>
                <a:latin typeface="Arial"/>
                <a:cs typeface="Arial"/>
              </a:rPr>
              <a:t>8 - 12</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2543004"/>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One Planet, Our World – Part 1</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to locate countries and cities, and use grid references, compass points and latitude and longitude. They learn about significant places in the United Kingdom</a:t>
            </a:r>
            <a:r>
              <a:rPr lang="en-GB" sz="1100" b="0" i="0" dirty="0">
                <a:solidFill>
                  <a:srgbClr val="303030"/>
                </a:solidFill>
                <a:effectLst/>
                <a:latin typeface="Lato" panose="020F0502020204030203" pitchFamily="34" charset="0"/>
              </a:rPr>
              <a:t>.</a:t>
            </a:r>
            <a:endParaRPr sz="11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74" name="object 19">
            <a:extLst>
              <a:ext uri="{FF2B5EF4-FFF2-40B4-BE49-F238E27FC236}">
                <a16:creationId xmlns:a16="http://schemas.microsoft.com/office/drawing/2014/main" id="{8E749064-7DEF-4963-B9BB-845D71B83C92}"/>
              </a:ext>
            </a:extLst>
          </p:cNvPr>
          <p:cNvSpPr txBox="1"/>
          <p:nvPr/>
        </p:nvSpPr>
        <p:spPr>
          <a:xfrm>
            <a:off x="8691444" y="2810479"/>
            <a:ext cx="3200817" cy="662361"/>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Can we use a compass with more accuracy</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Use the eight points of a compass to locate a geographical feature or place on a map.</a:t>
            </a:r>
          </a:p>
        </p:txBody>
      </p:sp>
      <p:grpSp>
        <p:nvGrpSpPr>
          <p:cNvPr id="77" name="object 43">
            <a:extLst>
              <a:ext uri="{FF2B5EF4-FFF2-40B4-BE49-F238E27FC236}">
                <a16:creationId xmlns:a16="http://schemas.microsoft.com/office/drawing/2014/main" id="{8579D3D3-6402-4EA8-A9F6-5247879CB6CE}"/>
              </a:ext>
            </a:extLst>
          </p:cNvPr>
          <p:cNvGrpSpPr/>
          <p:nvPr/>
        </p:nvGrpSpPr>
        <p:grpSpPr>
          <a:xfrm>
            <a:off x="215882" y="3251295"/>
            <a:ext cx="4148347" cy="1611606"/>
            <a:chOff x="3019424" y="2914649"/>
            <a:chExt cx="3714656" cy="1404644"/>
          </a:xfrm>
        </p:grpSpPr>
        <p:sp>
          <p:nvSpPr>
            <p:cNvPr id="78" name="object 44">
              <a:extLst>
                <a:ext uri="{FF2B5EF4-FFF2-40B4-BE49-F238E27FC236}">
                  <a16:creationId xmlns:a16="http://schemas.microsoft.com/office/drawing/2014/main" id="{2E5ED4B0-77CB-44D1-AF1A-1E664ACEA11C}"/>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9" name="object 45">
              <a:extLst>
                <a:ext uri="{FF2B5EF4-FFF2-40B4-BE49-F238E27FC236}">
                  <a16:creationId xmlns:a16="http://schemas.microsoft.com/office/drawing/2014/main" id="{988650EB-10CF-41AD-97B3-03CC5D1B9BC6}"/>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1" name="object 19">
            <a:extLst>
              <a:ext uri="{FF2B5EF4-FFF2-40B4-BE49-F238E27FC236}">
                <a16:creationId xmlns:a16="http://schemas.microsoft.com/office/drawing/2014/main" id="{BA14F1CE-1149-42D4-A332-70894A6DA280}"/>
              </a:ext>
            </a:extLst>
          </p:cNvPr>
          <p:cNvSpPr txBox="1"/>
          <p:nvPr/>
        </p:nvSpPr>
        <p:spPr>
          <a:xfrm>
            <a:off x="7932805" y="969977"/>
            <a:ext cx="3200817" cy="84702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are grid references and why are they used</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Use four-figure grid references to describe the location of objects and places on a simple map.</a:t>
            </a:r>
          </a:p>
          <a:p>
            <a:pPr algn="l"/>
            <a:endParaRPr lang="en-GB" sz="1100" b="1" i="0" dirty="0">
              <a:solidFill>
                <a:srgbClr val="303030"/>
              </a:solidFill>
              <a:effectLst/>
              <a:latin typeface="Twinkl Cursive Unlooped" panose="02000000000000000000" pitchFamily="2" charset="0"/>
            </a:endParaRPr>
          </a:p>
        </p:txBody>
      </p:sp>
      <p:sp>
        <p:nvSpPr>
          <p:cNvPr id="42" name="object 19">
            <a:extLst>
              <a:ext uri="{FF2B5EF4-FFF2-40B4-BE49-F238E27FC236}">
                <a16:creationId xmlns:a16="http://schemas.microsoft.com/office/drawing/2014/main" id="{AD7BB89A-AB74-417B-979B-27670C3157C2}"/>
              </a:ext>
            </a:extLst>
          </p:cNvPr>
          <p:cNvSpPr txBox="1"/>
          <p:nvPr/>
        </p:nvSpPr>
        <p:spPr>
          <a:xfrm>
            <a:off x="3491191" y="973990"/>
            <a:ext cx="3200817" cy="81624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are human and physical features</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Classify, compare and contrast different types of geographical feature.</a:t>
            </a:r>
          </a:p>
          <a:p>
            <a:pPr algn="l">
              <a:buFont typeface="Arial" panose="020B0604020202020204" pitchFamily="34" charset="0"/>
              <a:buChar char="•"/>
            </a:pPr>
            <a:r>
              <a:rPr lang="en-GB" sz="1000" dirty="0">
                <a:solidFill>
                  <a:srgbClr val="303030"/>
                </a:solidFill>
                <a:latin typeface="Twinkl Cursive Unlooped" panose="02000000000000000000" pitchFamily="2" charset="0"/>
              </a:rPr>
              <a:t>Know that geographical features are human or physical.</a:t>
            </a:r>
            <a:endParaRPr lang="en-GB" sz="1000" b="0" i="0" dirty="0">
              <a:solidFill>
                <a:srgbClr val="303030"/>
              </a:solidFill>
              <a:effectLst/>
              <a:latin typeface="Twinkl Cursive Unlooped" panose="02000000000000000000" pitchFamily="2" charset="0"/>
            </a:endParaRPr>
          </a:p>
        </p:txBody>
      </p:sp>
      <p:sp>
        <p:nvSpPr>
          <p:cNvPr id="46" name="object 19">
            <a:extLst>
              <a:ext uri="{FF2B5EF4-FFF2-40B4-BE49-F238E27FC236}">
                <a16:creationId xmlns:a16="http://schemas.microsoft.com/office/drawing/2014/main" id="{10FE256C-344C-4FC8-8E71-3A7F49FFFAFA}"/>
              </a:ext>
            </a:extLst>
          </p:cNvPr>
          <p:cNvSpPr txBox="1"/>
          <p:nvPr/>
        </p:nvSpPr>
        <p:spPr>
          <a:xfrm>
            <a:off x="784070" y="3631612"/>
            <a:ext cx="3580159" cy="662361"/>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are the counties in the UK?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Name, locate and describe some major counties and cities in the UK.</a:t>
            </a:r>
          </a:p>
        </p:txBody>
      </p:sp>
      <p:sp>
        <p:nvSpPr>
          <p:cNvPr id="48" name="object 19">
            <a:extLst>
              <a:ext uri="{FF2B5EF4-FFF2-40B4-BE49-F238E27FC236}">
                <a16:creationId xmlns:a16="http://schemas.microsoft.com/office/drawing/2014/main" id="{0891289A-19E6-43A4-968C-C3C329639065}"/>
              </a:ext>
            </a:extLst>
          </p:cNvPr>
          <p:cNvSpPr txBox="1"/>
          <p:nvPr/>
        </p:nvSpPr>
        <p:spPr>
          <a:xfrm>
            <a:off x="3729480" y="4968620"/>
            <a:ext cx="3772267" cy="132408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 What is the land used for in the UK?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here are five main types of land use including agricultural, commercial, recreational, residential and transportation.</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type, purpose and use of different buildings, monuments, services and land, and identify reasons for their location.</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type and characteristics of settlement or land use in an area or region.</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40" name="object 19">
            <a:extLst>
              <a:ext uri="{FF2B5EF4-FFF2-40B4-BE49-F238E27FC236}">
                <a16:creationId xmlns:a16="http://schemas.microsoft.com/office/drawing/2014/main" id="{9D9D6473-4CAB-4F58-A1BA-3E4EA7CC3B70}"/>
              </a:ext>
            </a:extLst>
          </p:cNvPr>
          <p:cNvSpPr txBox="1"/>
          <p:nvPr/>
        </p:nvSpPr>
        <p:spPr>
          <a:xfrm>
            <a:off x="4475252" y="2614218"/>
            <a:ext cx="3580159" cy="112402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are the major cities in the UK?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Name, locate and describe some major counties and cities in the UK.</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Use a range of sources to pr</a:t>
            </a:r>
            <a:r>
              <a:rPr lang="en-GB" sz="1000" dirty="0">
                <a:solidFill>
                  <a:srgbClr val="303030"/>
                </a:solidFill>
                <a:latin typeface="Twinkl Cursive Unlooped" panose="02000000000000000000" pitchFamily="2" charset="0"/>
              </a:rPr>
              <a:t>oduce a report about a major UK city including characteristics such as, size, population, location and human and physical features. </a:t>
            </a:r>
            <a:endParaRPr lang="en-GB" sz="1000" b="0" i="0" dirty="0">
              <a:solidFill>
                <a:srgbClr val="303030"/>
              </a:solidFill>
              <a:effectLst/>
              <a:latin typeface="Twinkl Cursive Unlooped" panose="02000000000000000000" pitchFamily="2" charset="0"/>
            </a:endParaRPr>
          </a:p>
        </p:txBody>
      </p:sp>
      <p:sp>
        <p:nvSpPr>
          <p:cNvPr id="47" name="TextBox 46">
            <a:extLst>
              <a:ext uri="{FF2B5EF4-FFF2-40B4-BE49-F238E27FC236}">
                <a16:creationId xmlns:a16="http://schemas.microsoft.com/office/drawing/2014/main" id="{F67E70E3-9954-45F3-A3E7-D55C2A2771BB}"/>
              </a:ext>
            </a:extLst>
          </p:cNvPr>
          <p:cNvSpPr txBox="1"/>
          <p:nvPr/>
        </p:nvSpPr>
        <p:spPr>
          <a:xfrm>
            <a:off x="4213778" y="74706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 AND PHYSICAL</a:t>
            </a:r>
          </a:p>
        </p:txBody>
      </p:sp>
      <p:sp>
        <p:nvSpPr>
          <p:cNvPr id="49" name="TextBox 48">
            <a:extLst>
              <a:ext uri="{FF2B5EF4-FFF2-40B4-BE49-F238E27FC236}">
                <a16:creationId xmlns:a16="http://schemas.microsoft.com/office/drawing/2014/main" id="{7B23D505-156E-40B2-8615-D5BD5B71AFBC}"/>
              </a:ext>
            </a:extLst>
          </p:cNvPr>
          <p:cNvSpPr txBox="1"/>
          <p:nvPr/>
        </p:nvSpPr>
        <p:spPr>
          <a:xfrm>
            <a:off x="9096375" y="66878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0" name="TextBox 49">
            <a:extLst>
              <a:ext uri="{FF2B5EF4-FFF2-40B4-BE49-F238E27FC236}">
                <a16:creationId xmlns:a16="http://schemas.microsoft.com/office/drawing/2014/main" id="{DDAF9DDD-E649-4765-A473-D4115AA091FB}"/>
              </a:ext>
            </a:extLst>
          </p:cNvPr>
          <p:cNvSpPr txBox="1"/>
          <p:nvPr/>
        </p:nvSpPr>
        <p:spPr>
          <a:xfrm>
            <a:off x="9620313" y="254957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1" name="TextBox 50">
            <a:extLst>
              <a:ext uri="{FF2B5EF4-FFF2-40B4-BE49-F238E27FC236}">
                <a16:creationId xmlns:a16="http://schemas.microsoft.com/office/drawing/2014/main" id="{5C75E3E2-8704-40FF-9C54-82BDA07B9004}"/>
              </a:ext>
            </a:extLst>
          </p:cNvPr>
          <p:cNvSpPr txBox="1"/>
          <p:nvPr/>
        </p:nvSpPr>
        <p:spPr>
          <a:xfrm>
            <a:off x="5510276" y="235769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2" name="TextBox 51">
            <a:extLst>
              <a:ext uri="{FF2B5EF4-FFF2-40B4-BE49-F238E27FC236}">
                <a16:creationId xmlns:a16="http://schemas.microsoft.com/office/drawing/2014/main" id="{B32E9066-35EE-4032-A09C-30F926D293B3}"/>
              </a:ext>
            </a:extLst>
          </p:cNvPr>
          <p:cNvSpPr txBox="1"/>
          <p:nvPr/>
        </p:nvSpPr>
        <p:spPr>
          <a:xfrm>
            <a:off x="1759065" y="328171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3" name="TextBox 52">
            <a:extLst>
              <a:ext uri="{FF2B5EF4-FFF2-40B4-BE49-F238E27FC236}">
                <a16:creationId xmlns:a16="http://schemas.microsoft.com/office/drawing/2014/main" id="{5B11FD13-AE57-4420-8DCF-E155DAE85972}"/>
              </a:ext>
            </a:extLst>
          </p:cNvPr>
          <p:cNvSpPr txBox="1"/>
          <p:nvPr/>
        </p:nvSpPr>
        <p:spPr>
          <a:xfrm>
            <a:off x="5261120" y="467671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grpSp>
        <p:nvGrpSpPr>
          <p:cNvPr id="54" name="object 43">
            <a:extLst>
              <a:ext uri="{FF2B5EF4-FFF2-40B4-BE49-F238E27FC236}">
                <a16:creationId xmlns:a16="http://schemas.microsoft.com/office/drawing/2014/main" id="{C7573A24-8644-43CD-8DDF-017F610B9399}"/>
              </a:ext>
            </a:extLst>
          </p:cNvPr>
          <p:cNvGrpSpPr/>
          <p:nvPr/>
        </p:nvGrpSpPr>
        <p:grpSpPr>
          <a:xfrm>
            <a:off x="7848398" y="4682308"/>
            <a:ext cx="2814800" cy="1611606"/>
            <a:chOff x="3019424" y="2914649"/>
            <a:chExt cx="3714656" cy="1404644"/>
          </a:xfrm>
        </p:grpSpPr>
        <p:sp>
          <p:nvSpPr>
            <p:cNvPr id="55" name="object 44">
              <a:extLst>
                <a:ext uri="{FF2B5EF4-FFF2-40B4-BE49-F238E27FC236}">
                  <a16:creationId xmlns:a16="http://schemas.microsoft.com/office/drawing/2014/main" id="{7FDB85D6-8F5E-413D-B980-522002478594}"/>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6" name="object 45">
              <a:extLst>
                <a:ext uri="{FF2B5EF4-FFF2-40B4-BE49-F238E27FC236}">
                  <a16:creationId xmlns:a16="http://schemas.microsoft.com/office/drawing/2014/main" id="{64B4DA13-C55F-48B1-AA1B-718A139D79A5}"/>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7" name="object 19">
            <a:extLst>
              <a:ext uri="{FF2B5EF4-FFF2-40B4-BE49-F238E27FC236}">
                <a16:creationId xmlns:a16="http://schemas.microsoft.com/office/drawing/2014/main" id="{7548DFF1-B286-4664-829C-740CCD270EA6}"/>
              </a:ext>
            </a:extLst>
          </p:cNvPr>
          <p:cNvSpPr txBox="1"/>
          <p:nvPr/>
        </p:nvSpPr>
        <p:spPr>
          <a:xfrm>
            <a:off x="8106624" y="4975237"/>
            <a:ext cx="2464819" cy="98552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L7</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is the land used for in Tuffley?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r>
              <a:rPr lang="en-GB" sz="1000" i="0" dirty="0">
                <a:solidFill>
                  <a:srgbClr val="303030"/>
                </a:solidFill>
                <a:effectLst/>
                <a:latin typeface="Twinkl Cursive Unlooped" panose="02000000000000000000" pitchFamily="2" charset="0"/>
              </a:rPr>
              <a:t>Construct or carry out a geographical enquiry by gathering and analysing a range of sources.</a:t>
            </a:r>
          </a:p>
        </p:txBody>
      </p:sp>
    </p:spTree>
    <p:extLst>
      <p:ext uri="{BB962C8B-B14F-4D97-AF65-F5344CB8AC3E}">
        <p14:creationId xmlns:p14="http://schemas.microsoft.com/office/powerpoint/2010/main" val="3335404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0999"/>
          </a:xfrm>
          <a:prstGeom prst="rect">
            <a:avLst/>
          </a:prstGeom>
        </p:spPr>
        <p:txBody>
          <a:bodyPr vert="horz" wrap="square" lIns="0" tIns="19685" rIns="0" bIns="0" rtlCol="0">
            <a:spAutoFit/>
          </a:bodyPr>
          <a:lstStyle/>
          <a:p>
            <a:pPr marL="355600" marR="5080" indent="-343535">
              <a:lnSpc>
                <a:spcPts val="1430"/>
              </a:lnSpc>
              <a:spcBef>
                <a:spcPts val="155"/>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0"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5"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  </a:t>
            </a:r>
            <a:r>
              <a:rPr sz="1000" b="1" spc="5" dirty="0">
                <a:latin typeface="Twinkl Cursive Unlooped" panose="02000000000000000000" pitchFamily="2" charset="0"/>
                <a:cs typeface="Segoe UI"/>
              </a:rPr>
              <a:t>EYFS</a:t>
            </a:r>
            <a:endParaRPr sz="1000" dirty="0">
              <a:latin typeface="Twinkl Cursive Unlooped" panose="02000000000000000000" pitchFamily="2" charset="0"/>
              <a:cs typeface="Segoe UI"/>
            </a:endParaRPr>
          </a:p>
        </p:txBody>
      </p:sp>
      <p:sp>
        <p:nvSpPr>
          <p:cNvPr id="5" name="object 5"/>
          <p:cNvSpPr txBox="1"/>
          <p:nvPr/>
        </p:nvSpPr>
        <p:spPr>
          <a:xfrm>
            <a:off x="487679" y="3480963"/>
            <a:ext cx="1754505" cy="2588273"/>
          </a:xfrm>
          <a:prstGeom prst="rect">
            <a:avLst/>
          </a:prstGeom>
        </p:spPr>
        <p:txBody>
          <a:bodyPr vert="horz" wrap="square" lIns="0" tIns="12700" rIns="0" bIns="0" rtlCol="0">
            <a:spAutoFit/>
          </a:bodyPr>
          <a:lstStyle/>
          <a:p>
            <a:pPr marL="12700" marR="5080" algn="ctr">
              <a:lnSpc>
                <a:spcPct val="99100"/>
              </a:lnSpc>
              <a:spcBef>
                <a:spcPts val="110"/>
              </a:spcBef>
            </a:pPr>
            <a:r>
              <a:rPr lang="en-GB" sz="1000" spc="5" dirty="0">
                <a:latin typeface="Twinkl Cursive Unlooped" panose="02000000000000000000" pitchFamily="2" charset="0"/>
                <a:cs typeface="Segoe UI"/>
              </a:rPr>
              <a:t>C</a:t>
            </a:r>
            <a:r>
              <a:rPr lang="en-GB" sz="1000" spc="-5" dirty="0">
                <a:latin typeface="Twinkl Cursive Unlooped" panose="02000000000000000000" pitchFamily="2" charset="0"/>
                <a:cs typeface="Segoe UI"/>
              </a:rPr>
              <a:t>h</a:t>
            </a:r>
            <a:r>
              <a:rPr lang="en-GB" sz="1000" spc="5" dirty="0">
                <a:latin typeface="Twinkl Cursive Unlooped" panose="02000000000000000000" pitchFamily="2" charset="0"/>
                <a:cs typeface="Segoe UI"/>
              </a:rPr>
              <a:t>il</a:t>
            </a:r>
            <a:r>
              <a:rPr lang="en-GB" sz="1000" spc="-35" dirty="0">
                <a:latin typeface="Twinkl Cursive Unlooped" panose="02000000000000000000" pitchFamily="2" charset="0"/>
                <a:cs typeface="Segoe UI"/>
              </a:rPr>
              <a:t>d</a:t>
            </a:r>
            <a:r>
              <a:rPr lang="en-GB" sz="1000" spc="30" dirty="0">
                <a:latin typeface="Twinkl Cursive Unlooped" panose="02000000000000000000" pitchFamily="2" charset="0"/>
                <a:cs typeface="Segoe UI"/>
              </a:rPr>
              <a:t>r</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n</a:t>
            </a:r>
            <a:r>
              <a:rPr lang="en-GB" sz="1000" spc="-3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5"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h</a:t>
            </a:r>
            <a:r>
              <a:rPr lang="en-GB" sz="1000" spc="-15" dirty="0">
                <a:latin typeface="Twinkl Cursive Unlooped" panose="02000000000000000000" pitchFamily="2" charset="0"/>
                <a:cs typeface="Segoe UI"/>
              </a:rPr>
              <a:t>a</a:t>
            </a:r>
            <a:r>
              <a:rPr lang="en-GB" sz="1000" spc="20" dirty="0">
                <a:latin typeface="Twinkl Cursive Unlooped" panose="02000000000000000000" pitchFamily="2" charset="0"/>
                <a:cs typeface="Segoe UI"/>
              </a:rPr>
              <a:t>v</a:t>
            </a:r>
            <a:r>
              <a:rPr lang="en-GB" sz="1000" dirty="0">
                <a:latin typeface="Twinkl Cursive Unlooped" panose="02000000000000000000" pitchFamily="2" charset="0"/>
                <a:cs typeface="Segoe UI"/>
              </a:rPr>
              <a:t>e</a:t>
            </a:r>
            <a:r>
              <a:rPr lang="en-GB" sz="1000" spc="1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explored the school grounds and local area and curious about both environments. They will have begun to identify some of the features. </a:t>
            </a:r>
          </a:p>
          <a:p>
            <a:pPr marL="12700" marR="5080" algn="ctr">
              <a:lnSpc>
                <a:spcPct val="99100"/>
              </a:lnSpc>
              <a:spcBef>
                <a:spcPts val="110"/>
              </a:spcBef>
            </a:pPr>
            <a:endParaRPr lang="en-GB" sz="1000" spc="-5"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T</a:t>
            </a:r>
            <a:r>
              <a:rPr lang="en-GB" sz="1000" dirty="0">
                <a:latin typeface="Twinkl Cursive Unlooped" panose="02000000000000000000" pitchFamily="2" charset="0"/>
                <a:cs typeface="Segoe UI"/>
              </a:rPr>
              <a:t>h</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y</a:t>
            </a:r>
            <a:r>
              <a:rPr lang="en-GB" sz="1000" spc="6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10"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dirty="0">
                <a:latin typeface="Twinkl Cursive Unlooped" panose="02000000000000000000" pitchFamily="2" charset="0"/>
                <a:cs typeface="Segoe UI"/>
              </a:rPr>
              <a:t>u</a:t>
            </a:r>
            <a:r>
              <a:rPr lang="en-GB" sz="1000" spc="10" dirty="0">
                <a:latin typeface="Twinkl Cursive Unlooped" panose="02000000000000000000" pitchFamily="2" charset="0"/>
                <a:cs typeface="Segoe UI"/>
              </a:rPr>
              <a:t>s</a:t>
            </a:r>
            <a:r>
              <a:rPr lang="en-GB" sz="1000" dirty="0">
                <a:latin typeface="Twinkl Cursive Unlooped" panose="02000000000000000000" pitchFamily="2" charset="0"/>
                <a:cs typeface="Segoe UI"/>
              </a:rPr>
              <a:t>e</a:t>
            </a:r>
            <a:r>
              <a:rPr lang="en-GB" sz="1000" spc="-5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b</a:t>
            </a:r>
            <a:r>
              <a:rPr lang="en-GB" sz="1000" spc="-10" dirty="0">
                <a:latin typeface="Twinkl Cursive Unlooped" panose="02000000000000000000" pitchFamily="2" charset="0"/>
                <a:cs typeface="Segoe UI"/>
              </a:rPr>
              <a:t>a</a:t>
            </a:r>
            <a:r>
              <a:rPr lang="en-GB" sz="1000" spc="15" dirty="0">
                <a:latin typeface="Twinkl Cursive Unlooped" panose="02000000000000000000" pitchFamily="2" charset="0"/>
                <a:cs typeface="Segoe UI"/>
              </a:rPr>
              <a:t>s</a:t>
            </a:r>
            <a:r>
              <a:rPr lang="en-GB" sz="1000" spc="10" dirty="0">
                <a:latin typeface="Twinkl Cursive Unlooped" panose="02000000000000000000" pitchFamily="2" charset="0"/>
                <a:cs typeface="Segoe UI"/>
              </a:rPr>
              <a:t>i</a:t>
            </a:r>
            <a:r>
              <a:rPr lang="en-GB" sz="1000" dirty="0">
                <a:latin typeface="Twinkl Cursive Unlooped" panose="02000000000000000000" pitchFamily="2" charset="0"/>
                <a:cs typeface="Segoe UI"/>
              </a:rPr>
              <a:t>c  vocabulary </a:t>
            </a:r>
            <a:r>
              <a:rPr lang="en-GB" sz="1000" spc="-5" dirty="0">
                <a:latin typeface="Twinkl Cursive Unlooped" panose="02000000000000000000" pitchFamily="2" charset="0"/>
                <a:cs typeface="Segoe UI"/>
              </a:rPr>
              <a:t>linked </a:t>
            </a:r>
            <a:r>
              <a:rPr lang="en-GB" sz="1000" spc="-20" dirty="0">
                <a:latin typeface="Twinkl Cursive Unlooped" panose="02000000000000000000" pitchFamily="2" charset="0"/>
                <a:cs typeface="Segoe UI"/>
              </a:rPr>
              <a:t>to </a:t>
            </a:r>
            <a:r>
              <a:rPr lang="en-GB" sz="1000" spc="-15" dirty="0">
                <a:latin typeface="Twinkl Cursive Unlooped" panose="02000000000000000000" pitchFamily="2" charset="0"/>
                <a:cs typeface="Segoe UI"/>
              </a:rPr>
              <a:t> </a:t>
            </a:r>
            <a:r>
              <a:rPr lang="en-GB" sz="1000" spc="-10" dirty="0">
                <a:latin typeface="Twinkl Cursive Unlooped" panose="02000000000000000000" pitchFamily="2" charset="0"/>
                <a:cs typeface="Segoe UI"/>
              </a:rPr>
              <a:t>human and physical features, e.g. house, shop etc. </a:t>
            </a:r>
          </a:p>
          <a:p>
            <a:pPr marL="12700" marR="5080" algn="ctr">
              <a:lnSpc>
                <a:spcPct val="99100"/>
              </a:lnSpc>
              <a:spcBef>
                <a:spcPts val="110"/>
              </a:spcBef>
            </a:pPr>
            <a:endParaRPr lang="en-GB" sz="1000" spc="-10"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Create and follow simple maps, e.g. treasure maps</a:t>
            </a:r>
            <a:endParaRPr lang="en-GB" sz="1000" dirty="0">
              <a:latin typeface="Twinkl Cursive Unlooped" panose="02000000000000000000" pitchFamily="2" charset="0"/>
              <a:cs typeface="Segoe UI"/>
            </a:endParaRPr>
          </a:p>
          <a:p>
            <a:pPr marL="12700" marR="5080" algn="ctr">
              <a:lnSpc>
                <a:spcPct val="99100"/>
              </a:lnSpc>
              <a:spcBef>
                <a:spcPts val="110"/>
              </a:spcBef>
            </a:pPr>
            <a:endParaRPr lang="en-GB" sz="1200" spc="-5" dirty="0">
              <a:latin typeface="Twinkl Cursive Unlooped" panose="02000000000000000000" pitchFamily="2" charset="0"/>
              <a:cs typeface="Segoe UI"/>
            </a:endParaRPr>
          </a:p>
          <a:p>
            <a:pPr marL="12700" marR="5080" algn="ctr">
              <a:lnSpc>
                <a:spcPct val="99100"/>
              </a:lnSpc>
              <a:spcBef>
                <a:spcPts val="110"/>
              </a:spcBef>
            </a:pPr>
            <a:endParaRPr lang="en-GB" sz="1200" dirty="0">
              <a:latin typeface="Twinkl Cursive Unlooped" panose="02000000000000000000" pitchFamily="2" charset="0"/>
              <a:cs typeface="Segoe UI"/>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303334" y="2464509"/>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9864725" y="2983928"/>
            <a:ext cx="1780539" cy="2756524"/>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U</a:t>
            </a:r>
            <a:r>
              <a:rPr sz="1000" b="1" spc="-1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continue to build on their knowledge by naming, locating and describing some major counties and cities in the UK.</a:t>
            </a:r>
            <a:endParaRPr lang="en-GB" sz="11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Locating significant places on latitude and longitude.</a:t>
            </a:r>
          </a:p>
          <a:p>
            <a:pPr marL="12700" marR="5080" indent="3175" algn="ctr">
              <a:lnSpc>
                <a:spcPct val="100499"/>
              </a:lnSpc>
              <a:spcBef>
                <a:spcPts val="900"/>
              </a:spcBef>
            </a:pPr>
            <a:r>
              <a:rPr lang="en-GB" sz="1100" dirty="0">
                <a:latin typeface="Twinkl Cursive Unlooped" panose="02000000000000000000" pitchFamily="2" charset="0"/>
                <a:cs typeface="Segoe UI"/>
              </a:rPr>
              <a:t>Identifying and describing the similarities and differences in physical and human geography between continents.</a:t>
            </a: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19" name="object 19"/>
          <p:cNvSpPr txBox="1"/>
          <p:nvPr/>
        </p:nvSpPr>
        <p:spPr>
          <a:xfrm>
            <a:off x="2927910" y="2864560"/>
            <a:ext cx="1804670" cy="3167534"/>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a:t>
            </a:r>
            <a:r>
              <a:rPr lang="en-GB" sz="1000" b="0" i="0" dirty="0">
                <a:solidFill>
                  <a:srgbClr val="303030"/>
                </a:solidFill>
                <a:effectLst/>
                <a:latin typeface="Twinkl Cursive Unlooped" panose="02000000000000000000" pitchFamily="2" charset="0"/>
              </a:rPr>
              <a:t>hildren </a:t>
            </a:r>
            <a:r>
              <a:rPr lang="en-GB" sz="1000" dirty="0">
                <a:solidFill>
                  <a:srgbClr val="303030"/>
                </a:solidFill>
                <a:latin typeface="Twinkl Cursive Unlooped" panose="02000000000000000000" pitchFamily="2" charset="0"/>
              </a:rPr>
              <a:t>will build on the knowledge </a:t>
            </a:r>
            <a:r>
              <a:rPr lang="en-GB" sz="100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They have already learnt about the equator, hemispheres and continents and have been introduced to the countries, capital cities and settlements of the United Kingdom.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a:p>
            <a:pPr marL="12700" marR="5080" indent="-635" algn="ctr">
              <a:lnSpc>
                <a:spcPct val="100099"/>
              </a:lnSpc>
              <a:spcBef>
                <a:spcPts val="100"/>
              </a:spcBef>
            </a:pPr>
            <a:r>
              <a:rPr lang="en-GB" sz="1000" dirty="0">
                <a:solidFill>
                  <a:srgbClr val="303030"/>
                </a:solidFill>
                <a:latin typeface="Twinkl Cursive Unlooped" panose="02000000000000000000" pitchFamily="2" charset="0"/>
                <a:cs typeface="Segoe UI"/>
              </a:rPr>
              <a:t>Children know how the weather can affect the coastline. </a:t>
            </a:r>
            <a:endParaRPr lang="en-GB" sz="1000" dirty="0">
              <a:latin typeface="Segoe UI"/>
              <a:cs typeface="Segoe UI"/>
            </a:endParaRPr>
          </a:p>
        </p:txBody>
      </p:sp>
      <p:sp>
        <p:nvSpPr>
          <p:cNvPr id="21" name="object 21"/>
          <p:cNvSpPr txBox="1"/>
          <p:nvPr/>
        </p:nvSpPr>
        <p:spPr>
          <a:xfrm>
            <a:off x="7506715" y="3018283"/>
            <a:ext cx="1826895" cy="2279470"/>
          </a:xfrm>
          <a:prstGeom prst="rect">
            <a:avLst/>
          </a:prstGeom>
        </p:spPr>
        <p:txBody>
          <a:bodyPr vert="horz" wrap="square" lIns="0" tIns="19685" rIns="0" bIns="0" rtlCol="0">
            <a:spAutoFit/>
          </a:bodyPr>
          <a:lstStyle/>
          <a:p>
            <a:pPr marL="525780" marR="511809" algn="ctr">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sz="1050" b="1" spc="-10" dirty="0">
                <a:latin typeface="Twinkl Cursive Unlooped" panose="02000000000000000000" pitchFamily="2" charset="0"/>
                <a:cs typeface="Segoe UI"/>
              </a:rPr>
              <a:t>LKS2</a:t>
            </a:r>
            <a:endParaRPr sz="105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Children will describe the type, purpose and use of different buildings, monuments and land, and identify reasons for their location.</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Describe the type and characteristics of different settlements. </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100" spc="-10" dirty="0">
                <a:latin typeface="Segoe UI"/>
                <a:cs typeface="Segoe UI"/>
              </a:rPr>
              <a:t> </a:t>
            </a:r>
            <a:endParaRPr sz="11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3428491" y="422635"/>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One Planet, Our World</a:t>
            </a:r>
          </a:p>
        </p:txBody>
      </p:sp>
      <p:sp>
        <p:nvSpPr>
          <p:cNvPr id="23" name="object 31">
            <a:extLst>
              <a:ext uri="{FF2B5EF4-FFF2-40B4-BE49-F238E27FC236}">
                <a16:creationId xmlns:a16="http://schemas.microsoft.com/office/drawing/2014/main" id="{B6E99138-9DD1-41E4-A358-8AAF5A2FAC7D}"/>
              </a:ext>
            </a:extLst>
          </p:cNvPr>
          <p:cNvSpPr txBox="1"/>
          <p:nvPr/>
        </p:nvSpPr>
        <p:spPr>
          <a:xfrm>
            <a:off x="5074121" y="2129696"/>
            <a:ext cx="2039058" cy="217367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One Planet, Our World</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to locate countries and cities, and use grid references, compass points and latitude and longitude. They learn about significant places in the United Kingdom</a:t>
            </a:r>
            <a:r>
              <a:rPr lang="en-GB" sz="1100" b="0" i="0" dirty="0">
                <a:solidFill>
                  <a:srgbClr val="303030"/>
                </a:solidFill>
                <a:effectLst/>
                <a:latin typeface="Lato" panose="020F0502020204030203" pitchFamily="34" charset="0"/>
              </a:rPr>
              <a:t>.</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320483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659761" y="420413"/>
            <a:ext cx="3969639" cy="1519035"/>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198899" y="714920"/>
            <a:ext cx="3089102" cy="1503617"/>
          </a:xfrm>
          <a:prstGeom prst="rect">
            <a:avLst/>
          </a:prstGeom>
        </p:spPr>
        <p:txBody>
          <a:bodyPr vert="horz" wrap="square" lIns="0" tIns="15875" rIns="0" bIns="0" rtlCol="0">
            <a:spAutoFit/>
          </a:bodyPr>
          <a:lstStyle/>
          <a:p>
            <a:pPr marL="12700">
              <a:lnSpc>
                <a:spcPct val="100000"/>
              </a:lnSpc>
              <a:spcBef>
                <a:spcPts val="125"/>
              </a:spcBef>
            </a:pPr>
            <a:r>
              <a:rPr sz="1200" b="1" u="sng" spc="15" dirty="0">
                <a:latin typeface="Twinkl Cursive Unlooped" panose="02000000000000000000" pitchFamily="2" charset="0"/>
                <a:cs typeface="Calibri"/>
              </a:rPr>
              <a:t>L1.</a:t>
            </a:r>
            <a:r>
              <a:rPr sz="1200" b="1" u="sng" spc="-30" dirty="0">
                <a:latin typeface="Twinkl Cursive Unlooped" panose="02000000000000000000" pitchFamily="2" charset="0"/>
                <a:cs typeface="Calibri"/>
              </a:rPr>
              <a:t> </a:t>
            </a:r>
            <a:r>
              <a:rPr sz="1200" b="1" u="sng" spc="-5" dirty="0">
                <a:latin typeface="Twinkl Cursive Unlooped" panose="02000000000000000000" pitchFamily="2" charset="0"/>
                <a:cs typeface="Calibri"/>
              </a:rPr>
              <a:t>What</a:t>
            </a:r>
            <a:r>
              <a:rPr sz="1200" b="1" u="sng" spc="150" dirty="0">
                <a:latin typeface="Twinkl Cursive Unlooped" panose="02000000000000000000" pitchFamily="2" charset="0"/>
                <a:cs typeface="Calibri"/>
              </a:rPr>
              <a:t> </a:t>
            </a:r>
            <a:r>
              <a:rPr lang="en-GB" sz="1200" b="1" u="sng" spc="5" dirty="0">
                <a:latin typeface="Twinkl Cursive Unlooped" panose="02000000000000000000" pitchFamily="2" charset="0"/>
                <a:cs typeface="Calibri"/>
              </a:rPr>
              <a:t>is Geography</a:t>
            </a:r>
            <a:r>
              <a:rPr sz="1200" b="1" u="sng" spc="5" dirty="0">
                <a:latin typeface="Twinkl Cursive Unlooped" panose="02000000000000000000" pitchFamily="2" charset="0"/>
                <a:cs typeface="Calibri"/>
              </a:rPr>
              <a:t>?</a:t>
            </a:r>
            <a:endParaRPr lang="en-GB" sz="12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marL="171450" indent="-171450" algn="l">
              <a:buFont typeface="Arial" panose="020B0604020202020204" pitchFamily="34" charset="0"/>
              <a:buChar char="•"/>
            </a:pPr>
            <a:r>
              <a:rPr lang="en-GB" sz="1050" b="0" i="0" dirty="0">
                <a:solidFill>
                  <a:srgbClr val="303030"/>
                </a:solidFill>
                <a:effectLst/>
                <a:latin typeface="Twinkl Cursive Unlooped" panose="02000000000000000000" pitchFamily="2" charset="0"/>
              </a:rPr>
              <a:t>Human features have been made by people and include houses, bridges and roads.</a:t>
            </a:r>
          </a:p>
          <a:p>
            <a:pPr marL="171450" indent="-171450" algn="l">
              <a:buFont typeface="Arial" panose="020B0604020202020204" pitchFamily="34" charset="0"/>
              <a:buChar char="•"/>
            </a:pPr>
            <a:r>
              <a:rPr lang="en-GB" sz="1050" b="0" i="0" dirty="0">
                <a:solidFill>
                  <a:srgbClr val="303030"/>
                </a:solidFill>
                <a:effectLst/>
                <a:latin typeface="Twinkl Cursive Unlooped" panose="02000000000000000000" pitchFamily="2" charset="0"/>
              </a:rPr>
              <a:t>Physical features are made by nature. They include hills, mountains, beaches and oceans.</a:t>
            </a:r>
          </a:p>
          <a:p>
            <a:pPr marL="12700" algn="ctr">
              <a:lnSpc>
                <a:spcPct val="100000"/>
              </a:lnSpc>
              <a:spcBef>
                <a:spcPts val="125"/>
              </a:spcBef>
            </a:pPr>
            <a:endParaRPr lang="en-GB" sz="14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23" name="object 23"/>
          <p:cNvGrpSpPr/>
          <p:nvPr/>
        </p:nvGrpSpPr>
        <p:grpSpPr>
          <a:xfrm>
            <a:off x="8702104" y="2569516"/>
            <a:ext cx="3436618" cy="1403433"/>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369716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Our Wonderful World</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about physical and human features, maps, cardinal compass points, and positional and directional language. They learn about the equator, hemispheres and continents and are introduced to the countries, capital cities and settlements of the United Kingdom. The children carry out simple fieldwork to find out about local physical and human features.</a:t>
            </a:r>
          </a:p>
          <a:p>
            <a:pPr marL="12700" marR="5080"/>
            <a:r>
              <a:rPr lang="en-GB" sz="1100" dirty="0">
                <a:solidFill>
                  <a:srgbClr val="303030"/>
                </a:solidFill>
                <a:latin typeface="Twinkl Cursive Unlooped" panose="02000000000000000000" pitchFamily="2" charset="0"/>
                <a:cs typeface="Arial"/>
              </a:rPr>
              <a:t>Children also study the weather in the UK. </a:t>
            </a:r>
          </a:p>
          <a:p>
            <a:pPr marL="12700" marR="5080"/>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sz="1800" spc="-35" dirty="0">
                <a:solidFill>
                  <a:srgbClr val="0C6C82"/>
                </a:solidFill>
                <a:latin typeface="Segoe UI"/>
                <a:cs typeface="Segoe UI"/>
              </a:rPr>
              <a:t>A</a:t>
            </a:r>
            <a:r>
              <a:rPr sz="1800" spc="30" dirty="0">
                <a:solidFill>
                  <a:srgbClr val="0C6C82"/>
                </a:solidFill>
                <a:latin typeface="Segoe UI"/>
                <a:cs typeface="Segoe UI"/>
              </a:rPr>
              <a:t>u</a:t>
            </a:r>
            <a:r>
              <a:rPr sz="1800" spc="-10" dirty="0">
                <a:solidFill>
                  <a:srgbClr val="0C6C82"/>
                </a:solidFill>
                <a:latin typeface="Segoe UI"/>
                <a:cs typeface="Segoe UI"/>
              </a:rPr>
              <a:t>t</a:t>
            </a:r>
            <a:r>
              <a:rPr sz="1800" spc="30" dirty="0">
                <a:solidFill>
                  <a:srgbClr val="0C6C82"/>
                </a:solidFill>
                <a:latin typeface="Segoe UI"/>
                <a:cs typeface="Segoe UI"/>
              </a:rPr>
              <a:t>u</a:t>
            </a:r>
            <a:r>
              <a:rPr sz="1800" spc="20" dirty="0">
                <a:solidFill>
                  <a:srgbClr val="0C6C82"/>
                </a:solidFill>
                <a:latin typeface="Segoe UI"/>
                <a:cs typeface="Segoe UI"/>
              </a:rPr>
              <a:t>m</a:t>
            </a:r>
            <a:r>
              <a:rPr sz="1800" spc="25" dirty="0">
                <a:solidFill>
                  <a:srgbClr val="0C6C82"/>
                </a:solidFill>
                <a:latin typeface="Segoe UI"/>
                <a:cs typeface="Segoe UI"/>
              </a:rPr>
              <a:t>n-</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7-10</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60" y="390125"/>
            <a:ext cx="3779590" cy="1774543"/>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sp>
        <p:nvSpPr>
          <p:cNvPr id="50" name="object 19">
            <a:extLst>
              <a:ext uri="{FF2B5EF4-FFF2-40B4-BE49-F238E27FC236}">
                <a16:creationId xmlns:a16="http://schemas.microsoft.com/office/drawing/2014/main" id="{D1EF8DCA-4BD3-461E-AC44-F3716B00E896}"/>
              </a:ext>
            </a:extLst>
          </p:cNvPr>
          <p:cNvSpPr txBox="1"/>
          <p:nvPr/>
        </p:nvSpPr>
        <p:spPr>
          <a:xfrm>
            <a:off x="7378697" y="766645"/>
            <a:ext cx="3089102" cy="1657505"/>
          </a:xfrm>
          <a:prstGeom prst="rect">
            <a:avLst/>
          </a:prstGeom>
        </p:spPr>
        <p:txBody>
          <a:bodyPr vert="horz" wrap="square" lIns="0" tIns="15875" rIns="0" bIns="0" rtlCol="0">
            <a:spAutoFit/>
          </a:bodyPr>
          <a:lstStyle/>
          <a:p>
            <a:pPr marL="12700">
              <a:lnSpc>
                <a:spcPct val="100000"/>
              </a:lnSpc>
              <a:spcBef>
                <a:spcPts val="125"/>
              </a:spcBef>
            </a:pPr>
            <a:r>
              <a:rPr sz="1200" b="1" u="sng" spc="15" dirty="0">
                <a:latin typeface="Twinkl Cursive Unlooped" panose="02000000000000000000" pitchFamily="2" charset="0"/>
                <a:cs typeface="Calibri"/>
              </a:rPr>
              <a:t>L</a:t>
            </a:r>
            <a:r>
              <a:rPr lang="en-GB" sz="1200" b="1" u="sng" spc="15" dirty="0">
                <a:latin typeface="Twinkl Cursive Unlooped" panose="02000000000000000000" pitchFamily="2" charset="0"/>
                <a:cs typeface="Calibri"/>
              </a:rPr>
              <a:t>2</a:t>
            </a:r>
            <a:r>
              <a:rPr sz="1200" b="1" u="sng" spc="15" dirty="0">
                <a:latin typeface="Twinkl Cursive Unlooped" panose="02000000000000000000" pitchFamily="2" charset="0"/>
                <a:cs typeface="Calibri"/>
              </a:rPr>
              <a:t>.</a:t>
            </a:r>
            <a:r>
              <a:rPr sz="1200" b="1" u="sng" spc="-30" dirty="0">
                <a:latin typeface="Twinkl Cursive Unlooped" panose="02000000000000000000" pitchFamily="2" charset="0"/>
                <a:cs typeface="Calibri"/>
              </a:rPr>
              <a:t> </a:t>
            </a:r>
            <a:r>
              <a:rPr lang="en-GB" sz="1200" b="1" u="sng" spc="-5" dirty="0">
                <a:latin typeface="Twinkl Cursive Unlooped" panose="02000000000000000000" pitchFamily="2" charset="0"/>
                <a:cs typeface="Calibri"/>
              </a:rPr>
              <a:t>What is a map and how are they used</a:t>
            </a:r>
            <a:r>
              <a:rPr sz="1200" b="1" u="sng" spc="5" dirty="0">
                <a:latin typeface="Twinkl Cursive Unlooped" panose="02000000000000000000" pitchFamily="2" charset="0"/>
                <a:cs typeface="Calibri"/>
              </a:rPr>
              <a:t>?</a:t>
            </a:r>
            <a:endParaRPr lang="en-GB" sz="12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marL="171450" indent="-171450"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A map is a picture or drawing of an area of land or sea that can show human and physical features.</a:t>
            </a:r>
          </a:p>
          <a:p>
            <a:pPr marL="171450" indent="-171450"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A key is used to show features on a map.</a:t>
            </a:r>
          </a:p>
          <a:p>
            <a:pPr marL="171450" indent="-171450"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A map has symbols to show where things are located.</a:t>
            </a:r>
          </a:p>
          <a:p>
            <a:pPr marL="12700" algn="ctr">
              <a:lnSpc>
                <a:spcPct val="100000"/>
              </a:lnSpc>
              <a:spcBef>
                <a:spcPts val="125"/>
              </a:spcBef>
            </a:pPr>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51" name="object 19">
            <a:extLst>
              <a:ext uri="{FF2B5EF4-FFF2-40B4-BE49-F238E27FC236}">
                <a16:creationId xmlns:a16="http://schemas.microsoft.com/office/drawing/2014/main" id="{95047100-DC62-4D78-9050-8EA487FF56C9}"/>
              </a:ext>
            </a:extLst>
          </p:cNvPr>
          <p:cNvSpPr txBox="1"/>
          <p:nvPr/>
        </p:nvSpPr>
        <p:spPr>
          <a:xfrm>
            <a:off x="9102898" y="2827574"/>
            <a:ext cx="3089102" cy="1349728"/>
          </a:xfrm>
          <a:prstGeom prst="rect">
            <a:avLst/>
          </a:prstGeom>
        </p:spPr>
        <p:txBody>
          <a:bodyPr vert="horz" wrap="square" lIns="0" tIns="15875" rIns="0" bIns="0" rtlCol="0">
            <a:spAutoFit/>
          </a:bodyPr>
          <a:lstStyle/>
          <a:p>
            <a:pPr marL="12700">
              <a:lnSpc>
                <a:spcPct val="100000"/>
              </a:lnSpc>
              <a:spcBef>
                <a:spcPts val="125"/>
              </a:spcBef>
            </a:pPr>
            <a:r>
              <a:rPr sz="1200" b="1" u="sng" spc="15" dirty="0">
                <a:latin typeface="Twinkl Cursive Unlooped" panose="02000000000000000000" pitchFamily="2" charset="0"/>
                <a:cs typeface="Calibri"/>
              </a:rPr>
              <a:t>L</a:t>
            </a:r>
            <a:r>
              <a:rPr lang="en-GB" sz="1200" b="1" u="sng" spc="15" dirty="0">
                <a:latin typeface="Twinkl Cursive Unlooped" panose="02000000000000000000" pitchFamily="2" charset="0"/>
                <a:cs typeface="Calibri"/>
              </a:rPr>
              <a:t>3</a:t>
            </a:r>
            <a:r>
              <a:rPr sz="1200" b="1" u="sng" spc="15" dirty="0">
                <a:latin typeface="Twinkl Cursive Unlooped" panose="02000000000000000000" pitchFamily="2" charset="0"/>
                <a:cs typeface="Calibri"/>
              </a:rPr>
              <a:t>.</a:t>
            </a:r>
            <a:r>
              <a:rPr sz="1200" b="1" u="sng" spc="-30" dirty="0">
                <a:latin typeface="Twinkl Cursive Unlooped" panose="02000000000000000000" pitchFamily="2" charset="0"/>
                <a:cs typeface="Calibri"/>
              </a:rPr>
              <a:t> </a:t>
            </a:r>
            <a:r>
              <a:rPr lang="en-GB" sz="1200" b="1" u="sng" spc="-5" dirty="0">
                <a:latin typeface="Twinkl Cursive Unlooped" panose="02000000000000000000" pitchFamily="2" charset="0"/>
                <a:cs typeface="Calibri"/>
              </a:rPr>
              <a:t>Where is it and how do I get there</a:t>
            </a:r>
            <a:r>
              <a:rPr sz="1200" b="1" u="sng" spc="5" dirty="0">
                <a:latin typeface="Twinkl Cursive Unlooped" panose="02000000000000000000" pitchFamily="2" charset="0"/>
                <a:cs typeface="Calibri"/>
              </a:rPr>
              <a:t>?</a:t>
            </a:r>
            <a:endParaRPr lang="en-GB" sz="12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A location is a place or the position of something.</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Direction is the way you travel to get somewhere.</a:t>
            </a:r>
          </a:p>
          <a:p>
            <a:pPr algn="l">
              <a:buFont typeface="Arial" panose="020B0604020202020204" pitchFamily="34" charset="0"/>
              <a:buChar char="•"/>
            </a:pPr>
            <a:r>
              <a:rPr lang="en-GB" sz="1000" dirty="0">
                <a:solidFill>
                  <a:srgbClr val="303030"/>
                </a:solidFill>
                <a:latin typeface="Twinkl Cursive Unlooped" panose="02000000000000000000" pitchFamily="2" charset="0"/>
              </a:rPr>
              <a:t>Draw a simple map. </a:t>
            </a:r>
            <a:endParaRPr lang="en-GB" sz="1000" b="0" i="0" dirty="0">
              <a:solidFill>
                <a:srgbClr val="303030"/>
              </a:solidFill>
              <a:effectLst/>
              <a:latin typeface="Twinkl Cursive Unlooped" panose="02000000000000000000" pitchFamily="2" charset="0"/>
            </a:endParaRPr>
          </a:p>
          <a:p>
            <a:pPr marL="12700" algn="ctr">
              <a:lnSpc>
                <a:spcPct val="100000"/>
              </a:lnSpc>
              <a:spcBef>
                <a:spcPts val="125"/>
              </a:spcBef>
            </a:pPr>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52" name="object 43">
            <a:extLst>
              <a:ext uri="{FF2B5EF4-FFF2-40B4-BE49-F238E27FC236}">
                <a16:creationId xmlns:a16="http://schemas.microsoft.com/office/drawing/2014/main" id="{8BBF1A0C-A43E-4CB4-8C12-E1B43F4FA3C5}"/>
              </a:ext>
            </a:extLst>
          </p:cNvPr>
          <p:cNvGrpSpPr/>
          <p:nvPr/>
        </p:nvGrpSpPr>
        <p:grpSpPr>
          <a:xfrm>
            <a:off x="4086585" y="2519526"/>
            <a:ext cx="3994054" cy="1628927"/>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736115" y="3768286"/>
            <a:ext cx="3623138" cy="1549730"/>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438329" y="4625061"/>
            <a:ext cx="4858071" cy="1691952"/>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1" name="object 19">
            <a:extLst>
              <a:ext uri="{FF2B5EF4-FFF2-40B4-BE49-F238E27FC236}">
                <a16:creationId xmlns:a16="http://schemas.microsoft.com/office/drawing/2014/main" id="{7F36E8E0-6C0A-4B37-AE15-A76307C22878}"/>
              </a:ext>
            </a:extLst>
          </p:cNvPr>
          <p:cNvSpPr txBox="1"/>
          <p:nvPr/>
        </p:nvSpPr>
        <p:spPr>
          <a:xfrm>
            <a:off x="4486919" y="2931129"/>
            <a:ext cx="3264176" cy="1413849"/>
          </a:xfrm>
          <a:prstGeom prst="rect">
            <a:avLst/>
          </a:prstGeom>
        </p:spPr>
        <p:txBody>
          <a:bodyPr vert="horz" wrap="square" lIns="0" tIns="15875" rIns="0" bIns="0" rtlCol="0">
            <a:spAutoFit/>
          </a:bodyPr>
          <a:lstStyle/>
          <a:p>
            <a:pPr marL="12700">
              <a:lnSpc>
                <a:spcPct val="100000"/>
              </a:lnSpc>
              <a:spcBef>
                <a:spcPts val="125"/>
              </a:spcBef>
            </a:pPr>
            <a:r>
              <a:rPr sz="1000" b="1" u="sng" spc="15" dirty="0">
                <a:latin typeface="Twinkl Cursive Unlooped" panose="02000000000000000000" pitchFamily="2" charset="0"/>
                <a:cs typeface="Calibri"/>
              </a:rPr>
              <a:t>L</a:t>
            </a:r>
            <a:r>
              <a:rPr lang="en-GB" sz="1000" b="1" u="sng" spc="15" dirty="0">
                <a:latin typeface="Twinkl Cursive Unlooped" panose="02000000000000000000" pitchFamily="2" charset="0"/>
                <a:cs typeface="Calibri"/>
              </a:rPr>
              <a:t>4</a:t>
            </a:r>
            <a:r>
              <a:rPr sz="1000" b="1" u="sng" spc="15" dirty="0">
                <a:latin typeface="Twinkl Cursive Unlooped" panose="02000000000000000000" pitchFamily="2" charset="0"/>
                <a:cs typeface="Calibri"/>
              </a:rPr>
              <a:t>.</a:t>
            </a:r>
            <a:r>
              <a:rPr sz="1000" b="1" u="sng" spc="-30" dirty="0">
                <a:latin typeface="Twinkl Cursive Unlooped" panose="02000000000000000000" pitchFamily="2" charset="0"/>
                <a:cs typeface="Calibri"/>
              </a:rPr>
              <a:t> </a:t>
            </a:r>
            <a:r>
              <a:rPr lang="en-GB" sz="1000" b="1" u="sng" spc="-5" dirty="0">
                <a:latin typeface="Twinkl Cursive Unlooped" panose="02000000000000000000" pitchFamily="2" charset="0"/>
                <a:cs typeface="Calibri"/>
              </a:rPr>
              <a:t>What countries make up the United Kingdom and what are the capital cities</a:t>
            </a:r>
            <a:r>
              <a:rPr sz="1000" b="1" u="sng" spc="5" dirty="0">
                <a:latin typeface="Twinkl Cursive Unlooped" panose="02000000000000000000" pitchFamily="2" charset="0"/>
                <a:cs typeface="Calibri"/>
              </a:rPr>
              <a:t>?</a:t>
            </a:r>
            <a:endParaRPr lang="en-GB" sz="10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United Kingdom (UK) is a union of four countries: England, Northern Ireland, Scotland and Wales.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capital cities are: London, Belfast, Edinburgh and Cardiff.</a:t>
            </a:r>
          </a:p>
          <a:p>
            <a:pPr algn="l"/>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62" name="object 19">
            <a:extLst>
              <a:ext uri="{FF2B5EF4-FFF2-40B4-BE49-F238E27FC236}">
                <a16:creationId xmlns:a16="http://schemas.microsoft.com/office/drawing/2014/main" id="{588B28BD-E949-441F-A22C-4BD10B611ED9}"/>
              </a:ext>
            </a:extLst>
          </p:cNvPr>
          <p:cNvSpPr txBox="1"/>
          <p:nvPr/>
        </p:nvSpPr>
        <p:spPr>
          <a:xfrm>
            <a:off x="1144986" y="4183730"/>
            <a:ext cx="3089102" cy="1134285"/>
          </a:xfrm>
          <a:prstGeom prst="rect">
            <a:avLst/>
          </a:prstGeom>
        </p:spPr>
        <p:txBody>
          <a:bodyPr vert="horz" wrap="square" lIns="0" tIns="15875" rIns="0" bIns="0" rtlCol="0">
            <a:spAutoFit/>
          </a:bodyPr>
          <a:lstStyle/>
          <a:p>
            <a:pPr marL="12700">
              <a:lnSpc>
                <a:spcPct val="100000"/>
              </a:lnSpc>
              <a:spcBef>
                <a:spcPts val="125"/>
              </a:spcBef>
            </a:pPr>
            <a:r>
              <a:rPr sz="1200" b="1" u="sng" spc="15" dirty="0">
                <a:latin typeface="Twinkl Cursive Unlooped" panose="02000000000000000000" pitchFamily="2" charset="0"/>
                <a:cs typeface="Calibri"/>
              </a:rPr>
              <a:t>L</a:t>
            </a:r>
            <a:r>
              <a:rPr lang="en-GB" sz="1200" b="1" u="sng" spc="15" dirty="0">
                <a:latin typeface="Twinkl Cursive Unlooped" panose="02000000000000000000" pitchFamily="2" charset="0"/>
                <a:cs typeface="Calibri"/>
              </a:rPr>
              <a:t>5</a:t>
            </a:r>
            <a:r>
              <a:rPr sz="1200" b="1" u="sng" spc="15" dirty="0">
                <a:latin typeface="Twinkl Cursive Unlooped" panose="02000000000000000000" pitchFamily="2" charset="0"/>
                <a:cs typeface="Calibri"/>
              </a:rPr>
              <a:t>.</a:t>
            </a:r>
            <a:r>
              <a:rPr sz="1200" b="1" u="sng" spc="-30" dirty="0">
                <a:latin typeface="Twinkl Cursive Unlooped" panose="02000000000000000000" pitchFamily="2" charset="0"/>
                <a:cs typeface="Calibri"/>
              </a:rPr>
              <a:t> </a:t>
            </a:r>
            <a:r>
              <a:rPr lang="en-GB" sz="1200" b="1" u="sng" spc="-5" dirty="0">
                <a:latin typeface="Twinkl Cursive Unlooped" panose="02000000000000000000" pitchFamily="2" charset="0"/>
                <a:cs typeface="Calibri"/>
              </a:rPr>
              <a:t>What are human settlements</a:t>
            </a:r>
            <a:r>
              <a:rPr sz="1200" b="1" u="sng" spc="5" dirty="0">
                <a:latin typeface="Twinkl Cursive Unlooped" panose="02000000000000000000" pitchFamily="2" charset="0"/>
                <a:cs typeface="Calibri"/>
              </a:rPr>
              <a:t>?</a:t>
            </a:r>
            <a:endParaRPr lang="en-GB" sz="12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three main types of human </a:t>
            </a:r>
            <a:r>
              <a:rPr lang="en-GB" sz="900" b="0" i="0" dirty="0" err="1">
                <a:solidFill>
                  <a:srgbClr val="303030"/>
                </a:solidFill>
                <a:effectLst/>
                <a:latin typeface="Twinkl Cursive Unlooped" panose="02000000000000000000" pitchFamily="2" charset="0"/>
              </a:rPr>
              <a:t>settlement:cities</a:t>
            </a:r>
            <a:r>
              <a:rPr lang="en-GB" sz="900" b="0" i="0" dirty="0">
                <a:solidFill>
                  <a:srgbClr val="303030"/>
                </a:solidFill>
                <a:effectLst/>
                <a:latin typeface="Twinkl Cursive Unlooped" panose="02000000000000000000" pitchFamily="2" charset="0"/>
              </a:rPr>
              <a:t>, towns and villages.</a:t>
            </a:r>
          </a:p>
          <a:p>
            <a:pPr marL="12700" algn="ctr">
              <a:lnSpc>
                <a:spcPct val="100000"/>
              </a:lnSpc>
              <a:spcBef>
                <a:spcPts val="125"/>
              </a:spcBef>
            </a:pPr>
            <a:endParaRPr lang="en-GB" sz="14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63" name="object 19">
            <a:extLst>
              <a:ext uri="{FF2B5EF4-FFF2-40B4-BE49-F238E27FC236}">
                <a16:creationId xmlns:a16="http://schemas.microsoft.com/office/drawing/2014/main" id="{BB81298B-DE6F-482A-A742-48C2E7CBD2A4}"/>
              </a:ext>
            </a:extLst>
          </p:cNvPr>
          <p:cNvSpPr txBox="1"/>
          <p:nvPr/>
        </p:nvSpPr>
        <p:spPr>
          <a:xfrm>
            <a:off x="4867712" y="4952915"/>
            <a:ext cx="4295775" cy="1567737"/>
          </a:xfrm>
          <a:prstGeom prst="rect">
            <a:avLst/>
          </a:prstGeom>
        </p:spPr>
        <p:txBody>
          <a:bodyPr vert="horz" wrap="square" lIns="0" tIns="15875" rIns="0" bIns="0" rtlCol="0">
            <a:spAutoFit/>
          </a:bodyPr>
          <a:lstStyle/>
          <a:p>
            <a:pPr marL="12700">
              <a:lnSpc>
                <a:spcPct val="100000"/>
              </a:lnSpc>
              <a:spcBef>
                <a:spcPts val="125"/>
              </a:spcBef>
            </a:pPr>
            <a:r>
              <a:rPr sz="1000" b="1" u="sng" spc="15" dirty="0">
                <a:latin typeface="Twinkl Cursive Unlooped" panose="02000000000000000000" pitchFamily="2" charset="0"/>
                <a:cs typeface="Calibri"/>
              </a:rPr>
              <a:t>L</a:t>
            </a:r>
            <a:r>
              <a:rPr lang="en-GB" sz="1000" b="1" u="sng" spc="15" dirty="0">
                <a:latin typeface="Twinkl Cursive Unlooped" panose="02000000000000000000" pitchFamily="2" charset="0"/>
                <a:cs typeface="Calibri"/>
              </a:rPr>
              <a:t>6</a:t>
            </a:r>
            <a:r>
              <a:rPr sz="1000" b="1" u="sng" spc="15" dirty="0">
                <a:latin typeface="Twinkl Cursive Unlooped" panose="02000000000000000000" pitchFamily="2" charset="0"/>
                <a:cs typeface="Calibri"/>
              </a:rPr>
              <a:t>.</a:t>
            </a:r>
            <a:r>
              <a:rPr sz="1000" b="1" u="sng" spc="-30" dirty="0">
                <a:latin typeface="Twinkl Cursive Unlooped" panose="02000000000000000000" pitchFamily="2" charset="0"/>
                <a:cs typeface="Calibri"/>
              </a:rPr>
              <a:t> </a:t>
            </a:r>
            <a:r>
              <a:rPr lang="en-GB" sz="1000" b="1" u="sng" spc="-5" dirty="0">
                <a:latin typeface="Twinkl Cursive Unlooped" panose="02000000000000000000" pitchFamily="2" charset="0"/>
                <a:cs typeface="Calibri"/>
              </a:rPr>
              <a:t>What are the physical and human features of Tuffley?</a:t>
            </a:r>
            <a:endParaRPr lang="en-GB" sz="10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FIELDWORK LESSON</a:t>
            </a: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Data is information. Data can be numbers or measurements.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Field work includes observing and collecting data (information) about people, places and natural environments.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Features of the school grounds and local area</a:t>
            </a:r>
            <a:endParaRPr lang="en-GB" sz="900" b="0" i="0" dirty="0">
              <a:solidFill>
                <a:srgbClr val="303030"/>
              </a:solidFill>
              <a:effectLst/>
              <a:latin typeface="Twinkl Cursive Unlooped" panose="02000000000000000000" pitchFamily="2" charset="0"/>
            </a:endParaRPr>
          </a:p>
          <a:p>
            <a:pPr algn="l"/>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41" name="TextBox 40">
            <a:extLst>
              <a:ext uri="{FF2B5EF4-FFF2-40B4-BE49-F238E27FC236}">
                <a16:creationId xmlns:a16="http://schemas.microsoft.com/office/drawing/2014/main" id="{0A0913E1-92FC-4604-8D79-73C86908F135}"/>
              </a:ext>
            </a:extLst>
          </p:cNvPr>
          <p:cNvSpPr txBox="1"/>
          <p:nvPr/>
        </p:nvSpPr>
        <p:spPr>
          <a:xfrm>
            <a:off x="3844480" y="52016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 AND PHYSICAL</a:t>
            </a:r>
          </a:p>
        </p:txBody>
      </p:sp>
      <p:sp>
        <p:nvSpPr>
          <p:cNvPr id="43" name="TextBox 42">
            <a:extLst>
              <a:ext uri="{FF2B5EF4-FFF2-40B4-BE49-F238E27FC236}">
                <a16:creationId xmlns:a16="http://schemas.microsoft.com/office/drawing/2014/main" id="{B7EA93A5-D54E-4A0B-91DC-D390956ACF1E}"/>
              </a:ext>
            </a:extLst>
          </p:cNvPr>
          <p:cNvSpPr txBox="1"/>
          <p:nvPr/>
        </p:nvSpPr>
        <p:spPr>
          <a:xfrm>
            <a:off x="8305113" y="50485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SKILLS</a:t>
            </a:r>
          </a:p>
        </p:txBody>
      </p:sp>
      <p:sp>
        <p:nvSpPr>
          <p:cNvPr id="44" name="TextBox 43">
            <a:extLst>
              <a:ext uri="{FF2B5EF4-FFF2-40B4-BE49-F238E27FC236}">
                <a16:creationId xmlns:a16="http://schemas.microsoft.com/office/drawing/2014/main" id="{0AA5D715-E995-4833-A644-3399AC016684}"/>
              </a:ext>
            </a:extLst>
          </p:cNvPr>
          <p:cNvSpPr txBox="1"/>
          <p:nvPr/>
        </p:nvSpPr>
        <p:spPr>
          <a:xfrm>
            <a:off x="10003775" y="267495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SKILLS</a:t>
            </a:r>
          </a:p>
        </p:txBody>
      </p:sp>
      <p:sp>
        <p:nvSpPr>
          <p:cNvPr id="55" name="TextBox 54">
            <a:extLst>
              <a:ext uri="{FF2B5EF4-FFF2-40B4-BE49-F238E27FC236}">
                <a16:creationId xmlns:a16="http://schemas.microsoft.com/office/drawing/2014/main" id="{5B2B4ECE-96B0-4CD8-B391-720BA6A693BB}"/>
              </a:ext>
            </a:extLst>
          </p:cNvPr>
          <p:cNvSpPr txBox="1"/>
          <p:nvPr/>
        </p:nvSpPr>
        <p:spPr>
          <a:xfrm>
            <a:off x="5697688" y="263746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9" name="TextBox 58">
            <a:extLst>
              <a:ext uri="{FF2B5EF4-FFF2-40B4-BE49-F238E27FC236}">
                <a16:creationId xmlns:a16="http://schemas.microsoft.com/office/drawing/2014/main" id="{7930271C-B502-4706-AC7F-320F30E22CBC}"/>
              </a:ext>
            </a:extLst>
          </p:cNvPr>
          <p:cNvSpPr txBox="1"/>
          <p:nvPr/>
        </p:nvSpPr>
        <p:spPr>
          <a:xfrm>
            <a:off x="2013790" y="389385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64" name="TextBox 63">
            <a:extLst>
              <a:ext uri="{FF2B5EF4-FFF2-40B4-BE49-F238E27FC236}">
                <a16:creationId xmlns:a16="http://schemas.microsoft.com/office/drawing/2014/main" id="{E9DC04D4-ACEB-498D-B98F-BFEC598112FF}"/>
              </a:ext>
            </a:extLst>
          </p:cNvPr>
          <p:cNvSpPr txBox="1"/>
          <p:nvPr/>
        </p:nvSpPr>
        <p:spPr>
          <a:xfrm>
            <a:off x="5527428" y="4756071"/>
            <a:ext cx="2851643"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FIELDWORK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453982302"/>
              </p:ext>
            </p:extLst>
          </p:nvPr>
        </p:nvGraphicFramePr>
        <p:xfrm>
          <a:off x="2545034" y="954218"/>
          <a:ext cx="3441183" cy="5157022"/>
        </p:xfrm>
        <a:graphic>
          <a:graphicData uri="http://schemas.openxmlformats.org/drawingml/2006/table">
            <a:tbl>
              <a:tblPr firstRow="1" bandRow="1">
                <a:tableStyleId>{BDBED569-4797-4DF1-A0F4-6AAB3CD982D8}</a:tableStyleId>
              </a:tblPr>
              <a:tblGrid>
                <a:gridCol w="1798366">
                  <a:extLst>
                    <a:ext uri="{9D8B030D-6E8A-4147-A177-3AD203B41FA5}">
                      <a16:colId xmlns:a16="http://schemas.microsoft.com/office/drawing/2014/main" val="1839290384"/>
                    </a:ext>
                  </a:extLst>
                </a:gridCol>
                <a:gridCol w="1642817">
                  <a:extLst>
                    <a:ext uri="{9D8B030D-6E8A-4147-A177-3AD203B41FA5}">
                      <a16:colId xmlns:a16="http://schemas.microsoft.com/office/drawing/2014/main" val="2992277105"/>
                    </a:ext>
                  </a:extLst>
                </a:gridCol>
              </a:tblGrid>
              <a:tr h="370840">
                <a:tc>
                  <a:txBody>
                    <a:bodyPr/>
                    <a:lstStyle/>
                    <a:p>
                      <a:r>
                        <a:rPr lang="en-GB" sz="1400" b="0" dirty="0">
                          <a:latin typeface="Twinkl Cursive Unlooped" panose="02000000000000000000" pitchFamily="2" charset="0"/>
                        </a:rPr>
                        <a:t>Longitude</a:t>
                      </a:r>
                    </a:p>
                  </a:txBody>
                  <a:tcPr/>
                </a:tc>
                <a:tc>
                  <a:txBody>
                    <a:bodyPr/>
                    <a:lstStyle/>
                    <a:p>
                      <a:r>
                        <a:rPr lang="en-GB" sz="1400" b="0" dirty="0">
                          <a:latin typeface="Twinkl Cursive Unlooped" panose="02000000000000000000" pitchFamily="2" charset="0"/>
                        </a:rPr>
                        <a:t>Agricultural</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Latitude</a:t>
                      </a:r>
                    </a:p>
                  </a:txBody>
                  <a:tcPr/>
                </a:tc>
                <a:tc>
                  <a:txBody>
                    <a:bodyPr/>
                    <a:lstStyle/>
                    <a:p>
                      <a:r>
                        <a:rPr lang="en-GB" sz="1400" dirty="0">
                          <a:latin typeface="Twinkl Cursive Unlooped" panose="02000000000000000000" pitchFamily="2" charset="0"/>
                        </a:rPr>
                        <a:t>Commercial</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Horizontal axis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Recreational</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Vertical axis</a:t>
                      </a:r>
                    </a:p>
                  </a:txBody>
                  <a:tcPr/>
                </a:tc>
                <a:tc>
                  <a:txBody>
                    <a:bodyPr/>
                    <a:lstStyle/>
                    <a:p>
                      <a:r>
                        <a:rPr lang="en-GB" sz="1400" dirty="0">
                          <a:latin typeface="Twinkl Cursive Unlooped" panose="02000000000000000000" pitchFamily="2" charset="0"/>
                        </a:rPr>
                        <a:t>Residential</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Grid reference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Transportation </a:t>
                      </a:r>
                    </a:p>
                  </a:txBody>
                  <a:tcPr/>
                </a:tc>
                <a:extLst>
                  <a:ext uri="{0D108BD9-81ED-4DB2-BD59-A6C34878D82A}">
                    <a16:rowId xmlns:a16="http://schemas.microsoft.com/office/drawing/2014/main" val="4644866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County</a:t>
                      </a:r>
                    </a:p>
                  </a:txBody>
                  <a:tcPr/>
                </a:tc>
                <a:tc>
                  <a:txBody>
                    <a:bodyPr/>
                    <a:lstStyle/>
                    <a:p>
                      <a:r>
                        <a:rPr lang="en-GB" sz="1400" dirty="0">
                          <a:latin typeface="Twinkl Cursive Unlooped" panose="02000000000000000000" pitchFamily="2" charset="0"/>
                        </a:rPr>
                        <a:t>Urban</a:t>
                      </a:r>
                    </a:p>
                  </a:txBody>
                  <a:tcPr/>
                </a:tc>
                <a:extLst>
                  <a:ext uri="{0D108BD9-81ED-4DB2-BD59-A6C34878D82A}">
                    <a16:rowId xmlns:a16="http://schemas.microsoft.com/office/drawing/2014/main" val="719473866"/>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Rural</a:t>
                      </a:r>
                    </a:p>
                  </a:txBody>
                  <a:tcPr/>
                </a:tc>
                <a:extLst>
                  <a:ext uri="{0D108BD9-81ED-4DB2-BD59-A6C34878D82A}">
                    <a16:rowId xmlns:a16="http://schemas.microsoft.com/office/drawing/2014/main" val="1424210"/>
                  </a:ext>
                </a:extLst>
              </a:tr>
              <a:tr h="336102">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Monument </a:t>
                      </a:r>
                    </a:p>
                  </a:txBody>
                  <a:tcPr/>
                </a:tc>
                <a:extLst>
                  <a:ext uri="{0D108BD9-81ED-4DB2-BD59-A6C34878D82A}">
                    <a16:rowId xmlns:a16="http://schemas.microsoft.com/office/drawing/2014/main" val="388817288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Size</a:t>
                      </a: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Population</a:t>
                      </a:r>
                    </a:p>
                  </a:txBody>
                  <a:tcPr/>
                </a:tc>
                <a:extLst>
                  <a:ext uri="{0D108BD9-81ED-4DB2-BD59-A6C34878D82A}">
                    <a16:rowId xmlns:a16="http://schemas.microsoft.com/office/drawing/2014/main" val="3220600031"/>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Location </a:t>
                      </a:r>
                    </a:p>
                  </a:txBody>
                  <a:tcPr/>
                </a:tc>
                <a:extLst>
                  <a:ext uri="{0D108BD9-81ED-4DB2-BD59-A6C34878D82A}">
                    <a16:rowId xmlns:a16="http://schemas.microsoft.com/office/drawing/2014/main" val="3340384658"/>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Human features</a:t>
                      </a:r>
                    </a:p>
                  </a:txBody>
                  <a:tcPr/>
                </a:tc>
                <a:extLst>
                  <a:ext uri="{0D108BD9-81ED-4DB2-BD59-A6C34878D82A}">
                    <a16:rowId xmlns:a16="http://schemas.microsoft.com/office/drawing/2014/main" val="244847734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Physical features</a:t>
                      </a:r>
                    </a:p>
                  </a:txBody>
                  <a:tcPr/>
                </a:tc>
                <a:extLst>
                  <a:ext uri="{0D108BD9-81ED-4DB2-BD59-A6C34878D82A}">
                    <a16:rowId xmlns:a16="http://schemas.microsoft.com/office/drawing/2014/main" val="378781584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191351678"/>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3336429" y="217319"/>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Our Planet, Our World</a:t>
            </a:r>
          </a:p>
        </p:txBody>
      </p:sp>
    </p:spTree>
    <p:extLst>
      <p:ext uri="{BB962C8B-B14F-4D97-AF65-F5344CB8AC3E}">
        <p14:creationId xmlns:p14="http://schemas.microsoft.com/office/powerpoint/2010/main" val="1640231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462526" y="4669734"/>
            <a:ext cx="7772400" cy="1881901"/>
            <a:chOff x="4419600" y="4668146"/>
            <a:chExt cx="7772400" cy="1881901"/>
          </a:xfrm>
        </p:grpSpPr>
        <p:pic>
          <p:nvPicPr>
            <p:cNvPr id="8" name="object 8"/>
            <p:cNvPicPr/>
            <p:nvPr/>
          </p:nvPicPr>
          <p:blipFill>
            <a:blip r:embed="rId4" cstate="print"/>
            <a:stretch>
              <a:fillRect/>
            </a:stretch>
          </p:blipFill>
          <p:spPr>
            <a:xfrm>
              <a:off x="4419600" y="5314949"/>
              <a:ext cx="7772400" cy="361950"/>
            </a:xfrm>
            <a:prstGeom prst="rect">
              <a:avLst/>
            </a:prstGeom>
          </p:spPr>
        </p:pic>
        <p:sp>
          <p:nvSpPr>
            <p:cNvPr id="9" name="object 9"/>
            <p:cNvSpPr/>
            <p:nvPr/>
          </p:nvSpPr>
          <p:spPr>
            <a:xfrm>
              <a:off x="5740259" y="4755670"/>
              <a:ext cx="4429504" cy="1686581"/>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745503" y="4668146"/>
              <a:ext cx="4409379" cy="188190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a:p>
          </p:txBody>
        </p:sp>
      </p:grpSp>
      <p:grpSp>
        <p:nvGrpSpPr>
          <p:cNvPr id="16" name="object 16"/>
          <p:cNvGrpSpPr/>
          <p:nvPr/>
        </p:nvGrpSpPr>
        <p:grpSpPr>
          <a:xfrm>
            <a:off x="2902631" y="425908"/>
            <a:ext cx="4247019" cy="1746542"/>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640405" y="482515"/>
            <a:ext cx="3708696" cy="1713779"/>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8197922" y="2258022"/>
            <a:ext cx="3783330" cy="1740479"/>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3514944" y="2424036"/>
            <a:ext cx="4238943" cy="1851371"/>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Spring - Year 3</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53848" y="5157414"/>
            <a:ext cx="876306" cy="662361"/>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Rocks, Relics and Rumbles</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2712281"/>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One Planet, Our World – Part 2</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to locate countries and cities, and use grid references, compass points and latitude and longitude. They learn about the layers of the Earth and plate tectonics and discover the five major climate zones. </a:t>
            </a:r>
            <a:endParaRPr sz="11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74" name="object 19">
            <a:extLst>
              <a:ext uri="{FF2B5EF4-FFF2-40B4-BE49-F238E27FC236}">
                <a16:creationId xmlns:a16="http://schemas.microsoft.com/office/drawing/2014/main" id="{8E749064-7DEF-4963-B9BB-845D71B83C92}"/>
              </a:ext>
            </a:extLst>
          </p:cNvPr>
          <p:cNvSpPr txBox="1"/>
          <p:nvPr/>
        </p:nvSpPr>
        <p:spPr>
          <a:xfrm>
            <a:off x="4034006" y="2837629"/>
            <a:ext cx="3200817" cy="97013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L11</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Why do we need to have a weather forecast</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dirty="0">
                <a:solidFill>
                  <a:srgbClr val="303030"/>
                </a:solidFill>
                <a:latin typeface="Twinkl Cursive Unlooped" panose="02000000000000000000" pitchFamily="2" charset="0"/>
              </a:rPr>
              <a:t>Know that the weather can affect what people do and the natural and built environment. </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Explain how the weather affects the use of urban and rural environments. </a:t>
            </a:r>
          </a:p>
        </p:txBody>
      </p:sp>
      <p:grpSp>
        <p:nvGrpSpPr>
          <p:cNvPr id="77" name="object 43">
            <a:extLst>
              <a:ext uri="{FF2B5EF4-FFF2-40B4-BE49-F238E27FC236}">
                <a16:creationId xmlns:a16="http://schemas.microsoft.com/office/drawing/2014/main" id="{8579D3D3-6402-4EA8-A9F6-5247879CB6CE}"/>
              </a:ext>
            </a:extLst>
          </p:cNvPr>
          <p:cNvGrpSpPr/>
          <p:nvPr/>
        </p:nvGrpSpPr>
        <p:grpSpPr>
          <a:xfrm>
            <a:off x="828170" y="4208169"/>
            <a:ext cx="4148347" cy="1611606"/>
            <a:chOff x="3019424" y="2914649"/>
            <a:chExt cx="3714656" cy="1404644"/>
          </a:xfrm>
        </p:grpSpPr>
        <p:sp>
          <p:nvSpPr>
            <p:cNvPr id="78" name="object 44">
              <a:extLst>
                <a:ext uri="{FF2B5EF4-FFF2-40B4-BE49-F238E27FC236}">
                  <a16:creationId xmlns:a16="http://schemas.microsoft.com/office/drawing/2014/main" id="{2E5ED4B0-77CB-44D1-AF1A-1E664ACEA11C}"/>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9" name="object 45">
              <a:extLst>
                <a:ext uri="{FF2B5EF4-FFF2-40B4-BE49-F238E27FC236}">
                  <a16:creationId xmlns:a16="http://schemas.microsoft.com/office/drawing/2014/main" id="{988650EB-10CF-41AD-97B3-03CC5D1B9BC6}"/>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1" name="object 19">
            <a:extLst>
              <a:ext uri="{FF2B5EF4-FFF2-40B4-BE49-F238E27FC236}">
                <a16:creationId xmlns:a16="http://schemas.microsoft.com/office/drawing/2014/main" id="{BA14F1CE-1149-42D4-A332-70894A6DA280}"/>
              </a:ext>
            </a:extLst>
          </p:cNvPr>
          <p:cNvSpPr txBox="1"/>
          <p:nvPr/>
        </p:nvSpPr>
        <p:spPr>
          <a:xfrm>
            <a:off x="7993118" y="990370"/>
            <a:ext cx="3200817" cy="84702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L9</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do we mean by the word ‘climate’?</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Know and identify the Earth’s five climate zones: desert, Mediterranean, polar, temperate and tropical.</a:t>
            </a:r>
          </a:p>
          <a:p>
            <a:pPr algn="l"/>
            <a:endParaRPr lang="en-GB" sz="1100" b="1" i="0" dirty="0">
              <a:solidFill>
                <a:srgbClr val="303030"/>
              </a:solidFill>
              <a:effectLst/>
              <a:latin typeface="Twinkl Cursive Unlooped" panose="02000000000000000000" pitchFamily="2" charset="0"/>
            </a:endParaRPr>
          </a:p>
        </p:txBody>
      </p:sp>
      <p:sp>
        <p:nvSpPr>
          <p:cNvPr id="42" name="object 19">
            <a:extLst>
              <a:ext uri="{FF2B5EF4-FFF2-40B4-BE49-F238E27FC236}">
                <a16:creationId xmlns:a16="http://schemas.microsoft.com/office/drawing/2014/main" id="{AD7BB89A-AB74-417B-979B-27670C3157C2}"/>
              </a:ext>
            </a:extLst>
          </p:cNvPr>
          <p:cNvSpPr txBox="1"/>
          <p:nvPr/>
        </p:nvSpPr>
        <p:spPr>
          <a:xfrm>
            <a:off x="3226662" y="770762"/>
            <a:ext cx="3598958" cy="120097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L8</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do we know the exact location of places on Earth?</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Locate significant places using latitude and longitude.</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latitude is a coordinate that specifies the north or south position of a point on the surface of the Earth. Latitude is given as an angle that ranges from -90° at the south pole to 90° at the north pole, with 0° at the equator.</a:t>
            </a:r>
          </a:p>
          <a:p>
            <a:pPr algn="l">
              <a:buFont typeface="Arial" panose="020B0604020202020204" pitchFamily="34" charset="0"/>
              <a:buChar char="•"/>
            </a:pPr>
            <a:endParaRPr lang="en-GB" sz="1000" b="0" i="0" dirty="0">
              <a:solidFill>
                <a:srgbClr val="303030"/>
              </a:solidFill>
              <a:effectLst/>
              <a:latin typeface="Lato" panose="020F0502020204030203" pitchFamily="34" charset="0"/>
            </a:endParaRPr>
          </a:p>
        </p:txBody>
      </p:sp>
      <p:sp>
        <p:nvSpPr>
          <p:cNvPr id="48" name="object 19">
            <a:extLst>
              <a:ext uri="{FF2B5EF4-FFF2-40B4-BE49-F238E27FC236}">
                <a16:creationId xmlns:a16="http://schemas.microsoft.com/office/drawing/2014/main" id="{0891289A-19E6-43A4-968C-C3C329639065}"/>
              </a:ext>
            </a:extLst>
          </p:cNvPr>
          <p:cNvSpPr txBox="1"/>
          <p:nvPr/>
        </p:nvSpPr>
        <p:spPr>
          <a:xfrm>
            <a:off x="6257963" y="5022259"/>
            <a:ext cx="3648037" cy="10470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L13. What is it like in another European city?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locate and describe some major cities in the Europe.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a range of sources to pr</a:t>
            </a:r>
            <a:r>
              <a:rPr lang="en-GB" sz="900" dirty="0">
                <a:solidFill>
                  <a:srgbClr val="303030"/>
                </a:solidFill>
                <a:latin typeface="Twinkl Cursive Unlooped" panose="02000000000000000000" pitchFamily="2" charset="0"/>
              </a:rPr>
              <a:t>oduce a report about a major European city including characteristics such as, size, population, location and human and physical features.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40" name="object 19">
            <a:extLst>
              <a:ext uri="{FF2B5EF4-FFF2-40B4-BE49-F238E27FC236}">
                <a16:creationId xmlns:a16="http://schemas.microsoft.com/office/drawing/2014/main" id="{9D9D6473-4CAB-4F58-A1BA-3E4EA7CC3B70}"/>
              </a:ext>
            </a:extLst>
          </p:cNvPr>
          <p:cNvSpPr txBox="1"/>
          <p:nvPr/>
        </p:nvSpPr>
        <p:spPr>
          <a:xfrm>
            <a:off x="1217295" y="4454569"/>
            <a:ext cx="3580159" cy="106247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L12.</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countries and cities are there in Europe?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marL="171450" indent="-171450" algn="l">
              <a:buFont typeface="Arial" panose="020B0604020202020204" pitchFamily="34" charset="0"/>
              <a:buChar char="•"/>
            </a:pPr>
            <a:r>
              <a:rPr lang="en-GB" sz="900" i="0" dirty="0">
                <a:solidFill>
                  <a:srgbClr val="303030"/>
                </a:solidFill>
                <a:effectLst/>
                <a:latin typeface="Twinkl Cursive Unlooped" panose="02000000000000000000" pitchFamily="2" charset="0"/>
              </a:rPr>
              <a:t>Know that Europe is a continent in the Northern Hemispher</a:t>
            </a:r>
            <a:r>
              <a:rPr lang="en-GB" sz="900" dirty="0">
                <a:solidFill>
                  <a:srgbClr val="303030"/>
                </a:solidFill>
                <a:latin typeface="Twinkl Cursive Unlooped" panose="02000000000000000000" pitchFamily="2" charset="0"/>
              </a:rPr>
              <a:t>e and that is has over 50 countries, including UK. </a:t>
            </a:r>
          </a:p>
          <a:p>
            <a:pPr marL="171450" indent="-171450" algn="l">
              <a:buFont typeface="Arial" panose="020B0604020202020204" pitchFamily="34" charset="0"/>
              <a:buChar char="•"/>
            </a:pPr>
            <a:r>
              <a:rPr lang="en-GB" sz="900" i="0" dirty="0">
                <a:solidFill>
                  <a:srgbClr val="303030"/>
                </a:solidFill>
                <a:effectLst/>
                <a:latin typeface="Twinkl Cursive Unlooped" panose="02000000000000000000" pitchFamily="2" charset="0"/>
              </a:rPr>
              <a:t>Know that Eur</a:t>
            </a:r>
            <a:r>
              <a:rPr lang="en-GB" sz="900" dirty="0">
                <a:solidFill>
                  <a:srgbClr val="303030"/>
                </a:solidFill>
                <a:latin typeface="Twinkl Cursive Unlooped" panose="02000000000000000000" pitchFamily="2" charset="0"/>
              </a:rPr>
              <a:t>opean countries include France, Greece, Italy, Romania and Russia. </a:t>
            </a:r>
          </a:p>
          <a:p>
            <a:pPr marL="171450" indent="-171450" algn="l">
              <a:buFont typeface="Arial" panose="020B0604020202020204" pitchFamily="34" charset="0"/>
              <a:buChar char="•"/>
            </a:pPr>
            <a:r>
              <a:rPr lang="en-GB" sz="900" i="0" dirty="0">
                <a:solidFill>
                  <a:srgbClr val="303030"/>
                </a:solidFill>
                <a:effectLst/>
                <a:latin typeface="Twinkl Cursive Unlooped" panose="02000000000000000000" pitchFamily="2" charset="0"/>
              </a:rPr>
              <a:t>Locate countries and major cities in Europe on a world map</a:t>
            </a:r>
            <a:r>
              <a:rPr lang="en-GB" sz="1000" i="0" dirty="0">
                <a:solidFill>
                  <a:srgbClr val="303030"/>
                </a:solidFill>
                <a:effectLst/>
                <a:latin typeface="Twinkl Cursive Unlooped" panose="02000000000000000000" pitchFamily="2" charset="0"/>
              </a:rPr>
              <a:t>. </a:t>
            </a:r>
          </a:p>
        </p:txBody>
      </p:sp>
      <p:sp>
        <p:nvSpPr>
          <p:cNvPr id="47" name="object 19">
            <a:extLst>
              <a:ext uri="{FF2B5EF4-FFF2-40B4-BE49-F238E27FC236}">
                <a16:creationId xmlns:a16="http://schemas.microsoft.com/office/drawing/2014/main" id="{F73B160D-D414-47BC-8AE8-C662A3C2C992}"/>
              </a:ext>
            </a:extLst>
          </p:cNvPr>
          <p:cNvSpPr txBox="1"/>
          <p:nvPr/>
        </p:nvSpPr>
        <p:spPr>
          <a:xfrm>
            <a:off x="8711310" y="2574359"/>
            <a:ext cx="3200817" cy="121635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L10</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can my actions affect the climate</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meaning of the term ‘carbon footprint’ and explain some of the ways this can be reduced to protect the environment.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ways to reduce their carbon footprint and reduce global warming. </a:t>
            </a:r>
            <a:endParaRPr lang="en-GB" sz="900" b="0" i="0" dirty="0">
              <a:solidFill>
                <a:srgbClr val="303030"/>
              </a:solidFill>
              <a:effectLst/>
              <a:latin typeface="Twinkl Cursive Unlooped" panose="02000000000000000000" pitchFamily="2" charset="0"/>
            </a:endParaRPr>
          </a:p>
          <a:p>
            <a:pPr algn="l"/>
            <a:endParaRPr lang="en-GB" sz="1100" b="1" i="0" dirty="0">
              <a:solidFill>
                <a:srgbClr val="303030"/>
              </a:solidFill>
              <a:effectLst/>
              <a:latin typeface="Twinkl Cursive Unlooped" panose="02000000000000000000" pitchFamily="2" charset="0"/>
            </a:endParaRPr>
          </a:p>
        </p:txBody>
      </p:sp>
      <p:sp>
        <p:nvSpPr>
          <p:cNvPr id="46" name="TextBox 45">
            <a:extLst>
              <a:ext uri="{FF2B5EF4-FFF2-40B4-BE49-F238E27FC236}">
                <a16:creationId xmlns:a16="http://schemas.microsoft.com/office/drawing/2014/main" id="{1A0C5E25-61AC-4C09-AA2E-B3A36032CB23}"/>
              </a:ext>
            </a:extLst>
          </p:cNvPr>
          <p:cNvSpPr txBox="1"/>
          <p:nvPr/>
        </p:nvSpPr>
        <p:spPr>
          <a:xfrm>
            <a:off x="4710518" y="52694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49" name="TextBox 48">
            <a:extLst>
              <a:ext uri="{FF2B5EF4-FFF2-40B4-BE49-F238E27FC236}">
                <a16:creationId xmlns:a16="http://schemas.microsoft.com/office/drawing/2014/main" id="{45FE8090-242F-4DDF-ABCD-3911254AD974}"/>
              </a:ext>
            </a:extLst>
          </p:cNvPr>
          <p:cNvSpPr txBox="1"/>
          <p:nvPr/>
        </p:nvSpPr>
        <p:spPr>
          <a:xfrm>
            <a:off x="8711310" y="676119"/>
            <a:ext cx="1748973"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50" name="TextBox 49">
            <a:extLst>
              <a:ext uri="{FF2B5EF4-FFF2-40B4-BE49-F238E27FC236}">
                <a16:creationId xmlns:a16="http://schemas.microsoft.com/office/drawing/2014/main" id="{1057C482-FA0D-4A30-B3CE-CA4AA8A9ADEF}"/>
              </a:ext>
            </a:extLst>
          </p:cNvPr>
          <p:cNvSpPr txBox="1"/>
          <p:nvPr/>
        </p:nvSpPr>
        <p:spPr>
          <a:xfrm>
            <a:off x="9604413" y="235690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51" name="TextBox 50">
            <a:extLst>
              <a:ext uri="{FF2B5EF4-FFF2-40B4-BE49-F238E27FC236}">
                <a16:creationId xmlns:a16="http://schemas.microsoft.com/office/drawing/2014/main" id="{624C1FE8-BC87-4A1B-ABE6-E6FF47CCEEAD}"/>
              </a:ext>
            </a:extLst>
          </p:cNvPr>
          <p:cNvSpPr txBox="1"/>
          <p:nvPr/>
        </p:nvSpPr>
        <p:spPr>
          <a:xfrm>
            <a:off x="5116036" y="259314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52" name="TextBox 51">
            <a:extLst>
              <a:ext uri="{FF2B5EF4-FFF2-40B4-BE49-F238E27FC236}">
                <a16:creationId xmlns:a16="http://schemas.microsoft.com/office/drawing/2014/main" id="{FDB99B7C-4939-4AC6-AC39-233B3FD31331}"/>
              </a:ext>
            </a:extLst>
          </p:cNvPr>
          <p:cNvSpPr txBox="1"/>
          <p:nvPr/>
        </p:nvSpPr>
        <p:spPr>
          <a:xfrm>
            <a:off x="2346108" y="425558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3" name="TextBox 52">
            <a:extLst>
              <a:ext uri="{FF2B5EF4-FFF2-40B4-BE49-F238E27FC236}">
                <a16:creationId xmlns:a16="http://schemas.microsoft.com/office/drawing/2014/main" id="{A23E9959-D054-4F19-A9EE-1E3DA037E4F2}"/>
              </a:ext>
            </a:extLst>
          </p:cNvPr>
          <p:cNvSpPr txBox="1"/>
          <p:nvPr/>
        </p:nvSpPr>
        <p:spPr>
          <a:xfrm>
            <a:off x="7391400" y="475197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Tree>
    <p:extLst>
      <p:ext uri="{BB962C8B-B14F-4D97-AF65-F5344CB8AC3E}">
        <p14:creationId xmlns:p14="http://schemas.microsoft.com/office/powerpoint/2010/main" val="368736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0999"/>
          </a:xfrm>
          <a:prstGeom prst="rect">
            <a:avLst/>
          </a:prstGeom>
        </p:spPr>
        <p:txBody>
          <a:bodyPr vert="horz" wrap="square" lIns="0" tIns="19685" rIns="0" bIns="0" rtlCol="0">
            <a:spAutoFit/>
          </a:bodyPr>
          <a:lstStyle/>
          <a:p>
            <a:pPr marL="355600" marR="5080" indent="-343535">
              <a:lnSpc>
                <a:spcPts val="1430"/>
              </a:lnSpc>
              <a:spcBef>
                <a:spcPts val="155"/>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0"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5"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  </a:t>
            </a:r>
            <a:r>
              <a:rPr sz="1000" b="1" spc="5" dirty="0">
                <a:latin typeface="Twinkl Cursive Unlooped" panose="02000000000000000000" pitchFamily="2" charset="0"/>
                <a:cs typeface="Segoe UI"/>
              </a:rPr>
              <a:t>EYFS</a:t>
            </a:r>
            <a:endParaRPr sz="1000" dirty="0">
              <a:latin typeface="Twinkl Cursive Unlooped" panose="02000000000000000000" pitchFamily="2" charset="0"/>
              <a:cs typeface="Segoe UI"/>
            </a:endParaRPr>
          </a:p>
        </p:txBody>
      </p:sp>
      <p:sp>
        <p:nvSpPr>
          <p:cNvPr id="5" name="object 5"/>
          <p:cNvSpPr txBox="1"/>
          <p:nvPr/>
        </p:nvSpPr>
        <p:spPr>
          <a:xfrm>
            <a:off x="487679" y="3480963"/>
            <a:ext cx="1754505" cy="2588273"/>
          </a:xfrm>
          <a:prstGeom prst="rect">
            <a:avLst/>
          </a:prstGeom>
        </p:spPr>
        <p:txBody>
          <a:bodyPr vert="horz" wrap="square" lIns="0" tIns="12700" rIns="0" bIns="0" rtlCol="0">
            <a:spAutoFit/>
          </a:bodyPr>
          <a:lstStyle/>
          <a:p>
            <a:pPr marL="12700" marR="5080" algn="ctr">
              <a:lnSpc>
                <a:spcPct val="99100"/>
              </a:lnSpc>
              <a:spcBef>
                <a:spcPts val="110"/>
              </a:spcBef>
            </a:pPr>
            <a:r>
              <a:rPr lang="en-GB" sz="1000" spc="5" dirty="0">
                <a:latin typeface="Twinkl Cursive Unlooped" panose="02000000000000000000" pitchFamily="2" charset="0"/>
                <a:cs typeface="Segoe UI"/>
              </a:rPr>
              <a:t>C</a:t>
            </a:r>
            <a:r>
              <a:rPr lang="en-GB" sz="1000" spc="-5" dirty="0">
                <a:latin typeface="Twinkl Cursive Unlooped" panose="02000000000000000000" pitchFamily="2" charset="0"/>
                <a:cs typeface="Segoe UI"/>
              </a:rPr>
              <a:t>h</a:t>
            </a:r>
            <a:r>
              <a:rPr lang="en-GB" sz="1000" spc="5" dirty="0">
                <a:latin typeface="Twinkl Cursive Unlooped" panose="02000000000000000000" pitchFamily="2" charset="0"/>
                <a:cs typeface="Segoe UI"/>
              </a:rPr>
              <a:t>il</a:t>
            </a:r>
            <a:r>
              <a:rPr lang="en-GB" sz="1000" spc="-35" dirty="0">
                <a:latin typeface="Twinkl Cursive Unlooped" panose="02000000000000000000" pitchFamily="2" charset="0"/>
                <a:cs typeface="Segoe UI"/>
              </a:rPr>
              <a:t>d</a:t>
            </a:r>
            <a:r>
              <a:rPr lang="en-GB" sz="1000" spc="30" dirty="0">
                <a:latin typeface="Twinkl Cursive Unlooped" panose="02000000000000000000" pitchFamily="2" charset="0"/>
                <a:cs typeface="Segoe UI"/>
              </a:rPr>
              <a:t>r</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n</a:t>
            </a:r>
            <a:r>
              <a:rPr lang="en-GB" sz="1000" spc="-3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5"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h</a:t>
            </a:r>
            <a:r>
              <a:rPr lang="en-GB" sz="1000" spc="-15" dirty="0">
                <a:latin typeface="Twinkl Cursive Unlooped" panose="02000000000000000000" pitchFamily="2" charset="0"/>
                <a:cs typeface="Segoe UI"/>
              </a:rPr>
              <a:t>a</a:t>
            </a:r>
            <a:r>
              <a:rPr lang="en-GB" sz="1000" spc="20" dirty="0">
                <a:latin typeface="Twinkl Cursive Unlooped" panose="02000000000000000000" pitchFamily="2" charset="0"/>
                <a:cs typeface="Segoe UI"/>
              </a:rPr>
              <a:t>v</a:t>
            </a:r>
            <a:r>
              <a:rPr lang="en-GB" sz="1000" dirty="0">
                <a:latin typeface="Twinkl Cursive Unlooped" panose="02000000000000000000" pitchFamily="2" charset="0"/>
                <a:cs typeface="Segoe UI"/>
              </a:rPr>
              <a:t>e</a:t>
            </a:r>
            <a:r>
              <a:rPr lang="en-GB" sz="1000" spc="1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explored the school grounds and local area and curious about both environments. They will have begun to identify some of the features. </a:t>
            </a:r>
          </a:p>
          <a:p>
            <a:pPr marL="12700" marR="5080" algn="ctr">
              <a:lnSpc>
                <a:spcPct val="99100"/>
              </a:lnSpc>
              <a:spcBef>
                <a:spcPts val="110"/>
              </a:spcBef>
            </a:pPr>
            <a:endParaRPr lang="en-GB" sz="1000" spc="-5"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T</a:t>
            </a:r>
            <a:r>
              <a:rPr lang="en-GB" sz="1000" dirty="0">
                <a:latin typeface="Twinkl Cursive Unlooped" panose="02000000000000000000" pitchFamily="2" charset="0"/>
                <a:cs typeface="Segoe UI"/>
              </a:rPr>
              <a:t>h</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y</a:t>
            </a:r>
            <a:r>
              <a:rPr lang="en-GB" sz="1000" spc="6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10"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dirty="0">
                <a:latin typeface="Twinkl Cursive Unlooped" panose="02000000000000000000" pitchFamily="2" charset="0"/>
                <a:cs typeface="Segoe UI"/>
              </a:rPr>
              <a:t>u</a:t>
            </a:r>
            <a:r>
              <a:rPr lang="en-GB" sz="1000" spc="10" dirty="0">
                <a:latin typeface="Twinkl Cursive Unlooped" panose="02000000000000000000" pitchFamily="2" charset="0"/>
                <a:cs typeface="Segoe UI"/>
              </a:rPr>
              <a:t>s</a:t>
            </a:r>
            <a:r>
              <a:rPr lang="en-GB" sz="1000" dirty="0">
                <a:latin typeface="Twinkl Cursive Unlooped" panose="02000000000000000000" pitchFamily="2" charset="0"/>
                <a:cs typeface="Segoe UI"/>
              </a:rPr>
              <a:t>e</a:t>
            </a:r>
            <a:r>
              <a:rPr lang="en-GB" sz="1000" spc="-5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b</a:t>
            </a:r>
            <a:r>
              <a:rPr lang="en-GB" sz="1000" spc="-10" dirty="0">
                <a:latin typeface="Twinkl Cursive Unlooped" panose="02000000000000000000" pitchFamily="2" charset="0"/>
                <a:cs typeface="Segoe UI"/>
              </a:rPr>
              <a:t>a</a:t>
            </a:r>
            <a:r>
              <a:rPr lang="en-GB" sz="1000" spc="15" dirty="0">
                <a:latin typeface="Twinkl Cursive Unlooped" panose="02000000000000000000" pitchFamily="2" charset="0"/>
                <a:cs typeface="Segoe UI"/>
              </a:rPr>
              <a:t>s</a:t>
            </a:r>
            <a:r>
              <a:rPr lang="en-GB" sz="1000" spc="10" dirty="0">
                <a:latin typeface="Twinkl Cursive Unlooped" panose="02000000000000000000" pitchFamily="2" charset="0"/>
                <a:cs typeface="Segoe UI"/>
              </a:rPr>
              <a:t>i</a:t>
            </a:r>
            <a:r>
              <a:rPr lang="en-GB" sz="1000" dirty="0">
                <a:latin typeface="Twinkl Cursive Unlooped" panose="02000000000000000000" pitchFamily="2" charset="0"/>
                <a:cs typeface="Segoe UI"/>
              </a:rPr>
              <a:t>c  vocabulary </a:t>
            </a:r>
            <a:r>
              <a:rPr lang="en-GB" sz="1000" spc="-5" dirty="0">
                <a:latin typeface="Twinkl Cursive Unlooped" panose="02000000000000000000" pitchFamily="2" charset="0"/>
                <a:cs typeface="Segoe UI"/>
              </a:rPr>
              <a:t>linked </a:t>
            </a:r>
            <a:r>
              <a:rPr lang="en-GB" sz="1000" spc="-20" dirty="0">
                <a:latin typeface="Twinkl Cursive Unlooped" panose="02000000000000000000" pitchFamily="2" charset="0"/>
                <a:cs typeface="Segoe UI"/>
              </a:rPr>
              <a:t>to </a:t>
            </a:r>
            <a:r>
              <a:rPr lang="en-GB" sz="1000" spc="-15" dirty="0">
                <a:latin typeface="Twinkl Cursive Unlooped" panose="02000000000000000000" pitchFamily="2" charset="0"/>
                <a:cs typeface="Segoe UI"/>
              </a:rPr>
              <a:t> </a:t>
            </a:r>
            <a:r>
              <a:rPr lang="en-GB" sz="1000" spc="-10" dirty="0">
                <a:latin typeface="Twinkl Cursive Unlooped" panose="02000000000000000000" pitchFamily="2" charset="0"/>
                <a:cs typeface="Segoe UI"/>
              </a:rPr>
              <a:t>human and physical features, e.g. house, shop etc. </a:t>
            </a:r>
          </a:p>
          <a:p>
            <a:pPr marL="12700" marR="5080" algn="ctr">
              <a:lnSpc>
                <a:spcPct val="99100"/>
              </a:lnSpc>
              <a:spcBef>
                <a:spcPts val="110"/>
              </a:spcBef>
            </a:pPr>
            <a:endParaRPr lang="en-GB" sz="1000" spc="-10"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Create and follow simple maps, e.g. treasure maps</a:t>
            </a:r>
            <a:endParaRPr lang="en-GB" sz="1000" dirty="0">
              <a:latin typeface="Twinkl Cursive Unlooped" panose="02000000000000000000" pitchFamily="2" charset="0"/>
              <a:cs typeface="Segoe UI"/>
            </a:endParaRPr>
          </a:p>
          <a:p>
            <a:pPr marL="12700" marR="5080" algn="ctr">
              <a:lnSpc>
                <a:spcPct val="99100"/>
              </a:lnSpc>
              <a:spcBef>
                <a:spcPts val="110"/>
              </a:spcBef>
            </a:pPr>
            <a:endParaRPr lang="en-GB" sz="1200" spc="-5" dirty="0">
              <a:latin typeface="Twinkl Cursive Unlooped" panose="02000000000000000000" pitchFamily="2" charset="0"/>
              <a:cs typeface="Segoe UI"/>
            </a:endParaRPr>
          </a:p>
          <a:p>
            <a:pPr marL="12700" marR="5080" algn="ctr">
              <a:lnSpc>
                <a:spcPct val="99100"/>
              </a:lnSpc>
              <a:spcBef>
                <a:spcPts val="110"/>
              </a:spcBef>
            </a:pPr>
            <a:endParaRPr lang="en-GB" sz="1200" dirty="0">
              <a:latin typeface="Twinkl Cursive Unlooped" panose="02000000000000000000" pitchFamily="2" charset="0"/>
              <a:cs typeface="Segoe UI"/>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303334" y="2464509"/>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9864725" y="2983928"/>
            <a:ext cx="1780539" cy="2756524"/>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U</a:t>
            </a:r>
            <a:r>
              <a:rPr sz="1000" b="1" spc="-1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continue to build on their knowledge by naming, locating and describing some major counties and cities in the UK.</a:t>
            </a:r>
            <a:endParaRPr lang="en-GB" sz="11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Locating significant places on latitude and longitude.</a:t>
            </a:r>
          </a:p>
          <a:p>
            <a:pPr marL="12700" marR="5080" indent="3175" algn="ctr">
              <a:lnSpc>
                <a:spcPct val="100499"/>
              </a:lnSpc>
              <a:spcBef>
                <a:spcPts val="900"/>
              </a:spcBef>
            </a:pPr>
            <a:r>
              <a:rPr lang="en-GB" sz="1100" dirty="0">
                <a:latin typeface="Twinkl Cursive Unlooped" panose="02000000000000000000" pitchFamily="2" charset="0"/>
                <a:cs typeface="Segoe UI"/>
              </a:rPr>
              <a:t>Identifying and describing the similarities and differences in physical and human geography between continents.</a:t>
            </a: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19" name="object 19"/>
          <p:cNvSpPr txBox="1"/>
          <p:nvPr/>
        </p:nvSpPr>
        <p:spPr>
          <a:xfrm>
            <a:off x="2927910" y="2864560"/>
            <a:ext cx="1804670" cy="3167534"/>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a:t>
            </a:r>
            <a:r>
              <a:rPr lang="en-GB" sz="1000" b="0" i="0" dirty="0">
                <a:solidFill>
                  <a:srgbClr val="303030"/>
                </a:solidFill>
                <a:effectLst/>
                <a:latin typeface="Twinkl Cursive Unlooped" panose="02000000000000000000" pitchFamily="2" charset="0"/>
              </a:rPr>
              <a:t>hildren </a:t>
            </a:r>
            <a:r>
              <a:rPr lang="en-GB" sz="1000" dirty="0">
                <a:solidFill>
                  <a:srgbClr val="303030"/>
                </a:solidFill>
                <a:latin typeface="Twinkl Cursive Unlooped" panose="02000000000000000000" pitchFamily="2" charset="0"/>
              </a:rPr>
              <a:t>will build on the knowledge </a:t>
            </a:r>
            <a:r>
              <a:rPr lang="en-GB" sz="100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They have already learnt about the equator, hemispheres and continents and have been introduced to the countries, capital cities and settlements of the United Kingdom.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a:p>
            <a:pPr marL="12700" marR="5080" indent="-635" algn="ctr">
              <a:lnSpc>
                <a:spcPct val="100099"/>
              </a:lnSpc>
              <a:spcBef>
                <a:spcPts val="100"/>
              </a:spcBef>
            </a:pPr>
            <a:r>
              <a:rPr lang="en-GB" sz="1000" dirty="0">
                <a:solidFill>
                  <a:srgbClr val="303030"/>
                </a:solidFill>
                <a:latin typeface="Twinkl Cursive Unlooped" panose="02000000000000000000" pitchFamily="2" charset="0"/>
                <a:cs typeface="Segoe UI"/>
              </a:rPr>
              <a:t>Children know how the weather can affect the coastline. </a:t>
            </a:r>
            <a:endParaRPr lang="en-GB" sz="1000" dirty="0">
              <a:latin typeface="Segoe UI"/>
              <a:cs typeface="Segoe UI"/>
            </a:endParaRPr>
          </a:p>
        </p:txBody>
      </p:sp>
      <p:sp>
        <p:nvSpPr>
          <p:cNvPr id="21" name="object 21"/>
          <p:cNvSpPr txBox="1"/>
          <p:nvPr/>
        </p:nvSpPr>
        <p:spPr>
          <a:xfrm>
            <a:off x="7506715" y="3018283"/>
            <a:ext cx="1826895" cy="2279470"/>
          </a:xfrm>
          <a:prstGeom prst="rect">
            <a:avLst/>
          </a:prstGeom>
        </p:spPr>
        <p:txBody>
          <a:bodyPr vert="horz" wrap="square" lIns="0" tIns="19685" rIns="0" bIns="0" rtlCol="0">
            <a:spAutoFit/>
          </a:bodyPr>
          <a:lstStyle/>
          <a:p>
            <a:pPr marL="525780" marR="511809" algn="ctr">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sz="1050" b="1" spc="-10" dirty="0">
                <a:latin typeface="Twinkl Cursive Unlooped" panose="02000000000000000000" pitchFamily="2" charset="0"/>
                <a:cs typeface="Segoe UI"/>
              </a:rPr>
              <a:t>LKS2</a:t>
            </a:r>
            <a:endParaRPr sz="105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Children will describe the type, purpose and use of different buildings, monuments and land, and identify reasons for their location.</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Describe the type and characteristics of different settlements. </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100" spc="-10" dirty="0">
                <a:latin typeface="Segoe UI"/>
                <a:cs typeface="Segoe UI"/>
              </a:rPr>
              <a:t> </a:t>
            </a:r>
            <a:endParaRPr sz="11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3428491" y="422635"/>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One Planet, Our World</a:t>
            </a:r>
          </a:p>
        </p:txBody>
      </p:sp>
      <p:sp>
        <p:nvSpPr>
          <p:cNvPr id="23" name="object 31">
            <a:extLst>
              <a:ext uri="{FF2B5EF4-FFF2-40B4-BE49-F238E27FC236}">
                <a16:creationId xmlns:a16="http://schemas.microsoft.com/office/drawing/2014/main" id="{B6E99138-9DD1-41E4-A358-8AAF5A2FAC7D}"/>
              </a:ext>
            </a:extLst>
          </p:cNvPr>
          <p:cNvSpPr txBox="1"/>
          <p:nvPr/>
        </p:nvSpPr>
        <p:spPr>
          <a:xfrm>
            <a:off x="5074121" y="2129696"/>
            <a:ext cx="2039058" cy="217367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One Planet, Our World</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to locate countries and cities, and use grid references, compass points and latitude and longitude. They learn about significant places in the United Kingdom</a:t>
            </a:r>
            <a:r>
              <a:rPr lang="en-GB" sz="1100" b="0" i="0" dirty="0">
                <a:solidFill>
                  <a:srgbClr val="303030"/>
                </a:solidFill>
                <a:effectLst/>
                <a:latin typeface="Lato" panose="020F0502020204030203" pitchFamily="34" charset="0"/>
              </a:rPr>
              <a:t>.</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1402706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626434390"/>
              </p:ext>
            </p:extLst>
          </p:nvPr>
        </p:nvGraphicFramePr>
        <p:xfrm>
          <a:off x="2545034" y="954218"/>
          <a:ext cx="5041383" cy="5157022"/>
        </p:xfrm>
        <a:graphic>
          <a:graphicData uri="http://schemas.openxmlformats.org/drawingml/2006/table">
            <a:tbl>
              <a:tblPr firstRow="1" bandRow="1">
                <a:tableStyleId>{BDBED569-4797-4DF1-A0F4-6AAB3CD982D8}</a:tableStyleId>
              </a:tblPr>
              <a:tblGrid>
                <a:gridCol w="1798366">
                  <a:extLst>
                    <a:ext uri="{9D8B030D-6E8A-4147-A177-3AD203B41FA5}">
                      <a16:colId xmlns:a16="http://schemas.microsoft.com/office/drawing/2014/main" val="1839290384"/>
                    </a:ext>
                  </a:extLst>
                </a:gridCol>
                <a:gridCol w="1642817">
                  <a:extLst>
                    <a:ext uri="{9D8B030D-6E8A-4147-A177-3AD203B41FA5}">
                      <a16:colId xmlns:a16="http://schemas.microsoft.com/office/drawing/2014/main" val="2992277105"/>
                    </a:ext>
                  </a:extLst>
                </a:gridCol>
                <a:gridCol w="1600200">
                  <a:extLst>
                    <a:ext uri="{9D8B030D-6E8A-4147-A177-3AD203B41FA5}">
                      <a16:colId xmlns:a16="http://schemas.microsoft.com/office/drawing/2014/main" val="3413062883"/>
                    </a:ext>
                  </a:extLst>
                </a:gridCol>
              </a:tblGrid>
              <a:tr h="370840">
                <a:tc>
                  <a:txBody>
                    <a:bodyPr/>
                    <a:lstStyle/>
                    <a:p>
                      <a:r>
                        <a:rPr lang="en-GB" sz="1400" b="0" dirty="0">
                          <a:latin typeface="Twinkl Cursive Unlooped" panose="02000000000000000000" pitchFamily="2" charset="0"/>
                        </a:rPr>
                        <a:t>Longitude</a:t>
                      </a:r>
                    </a:p>
                  </a:txBody>
                  <a:tcPr/>
                </a:tc>
                <a:tc>
                  <a:txBody>
                    <a:bodyPr/>
                    <a:lstStyle/>
                    <a:p>
                      <a:r>
                        <a:rPr lang="en-GB" sz="1400" b="0" dirty="0">
                          <a:latin typeface="Twinkl Cursive Unlooped" panose="02000000000000000000" pitchFamily="2" charset="0"/>
                        </a:rPr>
                        <a:t>Agricultural</a:t>
                      </a:r>
                    </a:p>
                  </a:txBody>
                  <a:tcPr/>
                </a:tc>
                <a:tc>
                  <a:txBody>
                    <a:bodyPr/>
                    <a:lstStyle/>
                    <a:p>
                      <a:r>
                        <a:rPr lang="en-GB" sz="1400" b="0" dirty="0">
                          <a:latin typeface="Twinkl Cursive Unlooped" panose="02000000000000000000" pitchFamily="2" charset="0"/>
                        </a:rPr>
                        <a:t>Climate</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Latitude</a:t>
                      </a:r>
                    </a:p>
                  </a:txBody>
                  <a:tcPr/>
                </a:tc>
                <a:tc>
                  <a:txBody>
                    <a:bodyPr/>
                    <a:lstStyle/>
                    <a:p>
                      <a:r>
                        <a:rPr lang="en-GB" sz="1400" dirty="0">
                          <a:latin typeface="Twinkl Cursive Unlooped" panose="02000000000000000000" pitchFamily="2" charset="0"/>
                        </a:rPr>
                        <a:t>Commercial</a:t>
                      </a:r>
                    </a:p>
                  </a:txBody>
                  <a:tcPr/>
                </a:tc>
                <a:tc>
                  <a:txBody>
                    <a:bodyPr/>
                    <a:lstStyle/>
                    <a:p>
                      <a:r>
                        <a:rPr lang="en-GB" sz="1400" dirty="0">
                          <a:latin typeface="Twinkl Cursive Unlooped" panose="02000000000000000000" pitchFamily="2" charset="0"/>
                        </a:rPr>
                        <a:t>Climate zone</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Horizontal axis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Recreational</a:t>
                      </a:r>
                    </a:p>
                  </a:txBody>
                  <a:tcPr/>
                </a:tc>
                <a:tc>
                  <a:txBody>
                    <a:bodyPr/>
                    <a:lstStyle/>
                    <a:p>
                      <a:r>
                        <a:rPr lang="en-GB" sz="1400" dirty="0">
                          <a:latin typeface="Twinkl Cursive Unlooped" panose="02000000000000000000" pitchFamily="2" charset="0"/>
                        </a:rPr>
                        <a:t>Carbon footprint</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Vertical axis</a:t>
                      </a:r>
                    </a:p>
                  </a:txBody>
                  <a:tcPr/>
                </a:tc>
                <a:tc>
                  <a:txBody>
                    <a:bodyPr/>
                    <a:lstStyle/>
                    <a:p>
                      <a:r>
                        <a:rPr lang="en-GB" sz="1400" dirty="0">
                          <a:latin typeface="Twinkl Cursive Unlooped" panose="02000000000000000000" pitchFamily="2" charset="0"/>
                        </a:rPr>
                        <a:t>Residential</a:t>
                      </a:r>
                    </a:p>
                  </a:txBody>
                  <a:tcPr/>
                </a:tc>
                <a:tc>
                  <a:txBody>
                    <a:bodyPr/>
                    <a:lstStyle/>
                    <a:p>
                      <a:r>
                        <a:rPr lang="en-GB" sz="1400" dirty="0">
                          <a:latin typeface="Twinkl Cursive Unlooped" panose="02000000000000000000" pitchFamily="2" charset="0"/>
                        </a:rPr>
                        <a:t>Global warming</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Grid reference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Transportation </a:t>
                      </a:r>
                    </a:p>
                  </a:txBody>
                  <a:tcPr/>
                </a:tc>
                <a:tc>
                  <a:txBody>
                    <a:bodyPr/>
                    <a:lstStyle/>
                    <a:p>
                      <a:r>
                        <a:rPr lang="en-GB" sz="1400" dirty="0">
                          <a:latin typeface="Twinkl Cursive Unlooped" panose="02000000000000000000" pitchFamily="2" charset="0"/>
                        </a:rPr>
                        <a:t>Desert</a:t>
                      </a:r>
                    </a:p>
                  </a:txBody>
                  <a:tcPr/>
                </a:tc>
                <a:extLst>
                  <a:ext uri="{0D108BD9-81ED-4DB2-BD59-A6C34878D82A}">
                    <a16:rowId xmlns:a16="http://schemas.microsoft.com/office/drawing/2014/main" val="4644866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County</a:t>
                      </a:r>
                    </a:p>
                  </a:txBody>
                  <a:tcPr/>
                </a:tc>
                <a:tc>
                  <a:txBody>
                    <a:bodyPr/>
                    <a:lstStyle/>
                    <a:p>
                      <a:r>
                        <a:rPr lang="en-GB" sz="1400" dirty="0">
                          <a:latin typeface="Twinkl Cursive Unlooped" panose="02000000000000000000" pitchFamily="2" charset="0"/>
                        </a:rPr>
                        <a:t>Urban</a:t>
                      </a:r>
                    </a:p>
                  </a:txBody>
                  <a:tcPr/>
                </a:tc>
                <a:tc>
                  <a:txBody>
                    <a:bodyPr/>
                    <a:lstStyle/>
                    <a:p>
                      <a:r>
                        <a:rPr lang="en-GB" sz="1400" dirty="0">
                          <a:latin typeface="Twinkl Cursive Unlooped" panose="02000000000000000000" pitchFamily="2" charset="0"/>
                        </a:rPr>
                        <a:t>Mediterranean</a:t>
                      </a:r>
                    </a:p>
                  </a:txBody>
                  <a:tcPr/>
                </a:tc>
                <a:extLst>
                  <a:ext uri="{0D108BD9-81ED-4DB2-BD59-A6C34878D82A}">
                    <a16:rowId xmlns:a16="http://schemas.microsoft.com/office/drawing/2014/main" val="719473866"/>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Rural</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Tropical</a:t>
                      </a:r>
                    </a:p>
                  </a:txBody>
                  <a:tcPr/>
                </a:tc>
                <a:extLst>
                  <a:ext uri="{0D108BD9-81ED-4DB2-BD59-A6C34878D82A}">
                    <a16:rowId xmlns:a16="http://schemas.microsoft.com/office/drawing/2014/main" val="1424210"/>
                  </a:ext>
                </a:extLst>
              </a:tr>
              <a:tr h="33610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France</a:t>
                      </a:r>
                    </a:p>
                  </a:txBody>
                  <a:tcPr/>
                </a:tc>
                <a:tc>
                  <a:txBody>
                    <a:bodyPr/>
                    <a:lstStyle/>
                    <a:p>
                      <a:r>
                        <a:rPr lang="en-GB" sz="1400" dirty="0">
                          <a:latin typeface="Twinkl Cursive Unlooped" panose="02000000000000000000" pitchFamily="2" charset="0"/>
                        </a:rPr>
                        <a:t>Monument </a:t>
                      </a:r>
                    </a:p>
                  </a:txBody>
                  <a:tcPr/>
                </a:tc>
                <a:tc>
                  <a:txBody>
                    <a:bodyPr/>
                    <a:lstStyle/>
                    <a:p>
                      <a:r>
                        <a:rPr lang="en-GB" sz="1400" dirty="0">
                          <a:latin typeface="Twinkl Cursive Unlooped" panose="02000000000000000000" pitchFamily="2" charset="0"/>
                        </a:rPr>
                        <a:t>Temperate</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Greece</a:t>
                      </a:r>
                    </a:p>
                  </a:txBody>
                  <a:tcPr/>
                </a:tc>
                <a:tc>
                  <a:txBody>
                    <a:bodyPr/>
                    <a:lstStyle/>
                    <a:p>
                      <a:r>
                        <a:rPr lang="en-GB" sz="1400" dirty="0">
                          <a:latin typeface="Twinkl Cursive Unlooped" panose="02000000000000000000" pitchFamily="2" charset="0"/>
                        </a:rPr>
                        <a:t>Size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Polar</a:t>
                      </a:r>
                    </a:p>
                  </a:txBody>
                  <a:tcPr/>
                </a:tc>
                <a:extLst>
                  <a:ext uri="{0D108BD9-81ED-4DB2-BD59-A6C34878D82A}">
                    <a16:rowId xmlns:a16="http://schemas.microsoft.com/office/drawing/2014/main" val="1624332100"/>
                  </a:ext>
                </a:extLst>
              </a:tr>
              <a:tr h="370840">
                <a:tc>
                  <a:txBody>
                    <a:bodyPr/>
                    <a:lstStyle/>
                    <a:p>
                      <a:r>
                        <a:rPr lang="en-GB" sz="1400" dirty="0">
                          <a:latin typeface="Twinkl Cursive Unlooped" panose="02000000000000000000" pitchFamily="2" charset="0"/>
                        </a:rPr>
                        <a:t>Italy</a:t>
                      </a:r>
                    </a:p>
                  </a:txBody>
                  <a:tcPr/>
                </a:tc>
                <a:tc>
                  <a:txBody>
                    <a:bodyPr/>
                    <a:lstStyle/>
                    <a:p>
                      <a:r>
                        <a:rPr lang="en-GB" sz="1400" dirty="0">
                          <a:latin typeface="Twinkl Cursive Unlooped" panose="02000000000000000000" pitchFamily="2" charset="0"/>
                        </a:rPr>
                        <a:t>Population</a:t>
                      </a:r>
                    </a:p>
                  </a:txBody>
                  <a:tcPr/>
                </a:tc>
                <a:tc>
                  <a:txBody>
                    <a:bodyPr/>
                    <a:lstStyle/>
                    <a:p>
                      <a:r>
                        <a:rPr lang="en-GB" sz="1400" dirty="0">
                          <a:latin typeface="Twinkl Cursive Unlooped" panose="02000000000000000000" pitchFamily="2" charset="0"/>
                        </a:rPr>
                        <a:t>Environment </a:t>
                      </a:r>
                    </a:p>
                  </a:txBody>
                  <a:tcPr/>
                </a:tc>
                <a:extLst>
                  <a:ext uri="{0D108BD9-81ED-4DB2-BD59-A6C34878D82A}">
                    <a16:rowId xmlns:a16="http://schemas.microsoft.com/office/drawing/2014/main" val="3220600031"/>
                  </a:ext>
                </a:extLst>
              </a:tr>
              <a:tr h="370840">
                <a:tc>
                  <a:txBody>
                    <a:bodyPr/>
                    <a:lstStyle/>
                    <a:p>
                      <a:r>
                        <a:rPr lang="en-GB" sz="1400" dirty="0">
                          <a:latin typeface="Twinkl Cursive Unlooped" panose="02000000000000000000" pitchFamily="2" charset="0"/>
                        </a:rPr>
                        <a:t>Spain</a:t>
                      </a:r>
                    </a:p>
                  </a:txBody>
                  <a:tcPr/>
                </a:tc>
                <a:tc>
                  <a:txBody>
                    <a:bodyPr/>
                    <a:lstStyle/>
                    <a:p>
                      <a:r>
                        <a:rPr lang="en-GB" sz="1400" dirty="0">
                          <a:latin typeface="Twinkl Cursive Unlooped" panose="02000000000000000000" pitchFamily="2" charset="0"/>
                        </a:rPr>
                        <a:t>Location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extLst>
                  <a:ext uri="{0D108BD9-81ED-4DB2-BD59-A6C34878D82A}">
                    <a16:rowId xmlns:a16="http://schemas.microsoft.com/office/drawing/2014/main" val="3340384658"/>
                  </a:ext>
                </a:extLst>
              </a:tr>
              <a:tr h="370840">
                <a:tc>
                  <a:txBody>
                    <a:bodyPr/>
                    <a:lstStyle/>
                    <a:p>
                      <a:r>
                        <a:rPr lang="en-GB" sz="1400" dirty="0">
                          <a:latin typeface="Twinkl Cursive Unlooped" panose="02000000000000000000" pitchFamily="2" charset="0"/>
                        </a:rPr>
                        <a:t>Romania</a:t>
                      </a:r>
                    </a:p>
                  </a:txBody>
                  <a:tcPr/>
                </a:tc>
                <a:tc>
                  <a:txBody>
                    <a:bodyPr/>
                    <a:lstStyle/>
                    <a:p>
                      <a:r>
                        <a:rPr lang="en-GB" sz="1400" dirty="0">
                          <a:latin typeface="Twinkl Cursive Unlooped" panose="02000000000000000000" pitchFamily="2" charset="0"/>
                        </a:rPr>
                        <a:t>Human features</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448477343"/>
                  </a:ext>
                </a:extLst>
              </a:tr>
              <a:tr h="370840">
                <a:tc>
                  <a:txBody>
                    <a:bodyPr/>
                    <a:lstStyle/>
                    <a:p>
                      <a:r>
                        <a:rPr lang="en-GB" sz="1400" dirty="0">
                          <a:latin typeface="Twinkl Cursive Unlooped" panose="02000000000000000000" pitchFamily="2" charset="0"/>
                        </a:rPr>
                        <a:t>Russia </a:t>
                      </a:r>
                    </a:p>
                  </a:txBody>
                  <a:tcPr/>
                </a:tc>
                <a:tc>
                  <a:txBody>
                    <a:bodyPr/>
                    <a:lstStyle/>
                    <a:p>
                      <a:r>
                        <a:rPr lang="en-GB" sz="1400" dirty="0">
                          <a:latin typeface="Twinkl Cursive Unlooped" panose="02000000000000000000" pitchFamily="2" charset="0"/>
                        </a:rPr>
                        <a:t>Physical features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extLst>
                  <a:ext uri="{0D108BD9-81ED-4DB2-BD59-A6C34878D82A}">
                    <a16:rowId xmlns:a16="http://schemas.microsoft.com/office/drawing/2014/main" val="378781584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191351678"/>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3336429" y="217319"/>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Our Planet, Our World</a:t>
            </a:r>
          </a:p>
        </p:txBody>
      </p:sp>
    </p:spTree>
    <p:extLst>
      <p:ext uri="{BB962C8B-B14F-4D97-AF65-F5344CB8AC3E}">
        <p14:creationId xmlns:p14="http://schemas.microsoft.com/office/powerpoint/2010/main" val="801084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462526" y="4669734"/>
            <a:ext cx="7772400" cy="1881901"/>
            <a:chOff x="4419600" y="4668146"/>
            <a:chExt cx="7772400" cy="188190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740259" y="4755670"/>
              <a:ext cx="4429504" cy="1686581"/>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745503" y="4668146"/>
              <a:ext cx="4409379" cy="188190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a:p>
          </p:txBody>
        </p:sp>
      </p:grpSp>
      <p:grpSp>
        <p:nvGrpSpPr>
          <p:cNvPr id="16" name="object 16"/>
          <p:cNvGrpSpPr/>
          <p:nvPr/>
        </p:nvGrpSpPr>
        <p:grpSpPr>
          <a:xfrm>
            <a:off x="3024692" y="691804"/>
            <a:ext cx="3886200" cy="1277339"/>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553057" y="414161"/>
            <a:ext cx="3796044" cy="1782133"/>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8229600" y="2287074"/>
            <a:ext cx="3783330" cy="1740479"/>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3514944" y="2424036"/>
            <a:ext cx="4238943" cy="1851371"/>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Summer</a:t>
            </a:r>
            <a:r>
              <a:rPr lang="en-GB" sz="1800" spc="-35" dirty="0">
                <a:solidFill>
                  <a:srgbClr val="0C6C82"/>
                </a:solidFill>
                <a:latin typeface="Segoe UI"/>
                <a:cs typeface="Segoe UI"/>
              </a:rPr>
              <a:t> - Year 3</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89056" y="5160327"/>
            <a:ext cx="683823" cy="459741"/>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Lessons </a:t>
            </a:r>
          </a:p>
          <a:p>
            <a:pPr marL="12700">
              <a:lnSpc>
                <a:spcPct val="100000"/>
              </a:lnSpc>
              <a:spcBef>
                <a:spcPts val="125"/>
              </a:spcBef>
            </a:pPr>
            <a:r>
              <a:rPr lang="en-GB" sz="1400" b="1" spc="-110" dirty="0">
                <a:solidFill>
                  <a:srgbClr val="454D54"/>
                </a:solidFill>
                <a:latin typeface="Arial"/>
                <a:cs typeface="Arial"/>
              </a:rPr>
              <a:t>7 - 9</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234294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Rocks, Relics and Rumbles</a:t>
            </a:r>
          </a:p>
          <a:p>
            <a:pPr marL="12700" marR="5080"/>
            <a:r>
              <a:rPr lang="en-GB" sz="1100" b="0" i="0" dirty="0">
                <a:solidFill>
                  <a:srgbClr val="303030"/>
                </a:solidFill>
                <a:effectLst/>
                <a:latin typeface="Twinkl Cursive Unlooped" panose="02000000000000000000" pitchFamily="2" charset="0"/>
              </a:rPr>
              <a:t>This project teaches children about the features and characteristics of Earth's layers, including a detailed exploration of volcanic, tectonic and seismic activity. Children will look at physical geography including volcanoes, earthquakes and tsunamis. </a:t>
            </a:r>
            <a:endParaRPr sz="11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77" name="object 43">
            <a:extLst>
              <a:ext uri="{FF2B5EF4-FFF2-40B4-BE49-F238E27FC236}">
                <a16:creationId xmlns:a16="http://schemas.microsoft.com/office/drawing/2014/main" id="{8579D3D3-6402-4EA8-A9F6-5247879CB6CE}"/>
              </a:ext>
            </a:extLst>
          </p:cNvPr>
          <p:cNvGrpSpPr/>
          <p:nvPr/>
        </p:nvGrpSpPr>
        <p:grpSpPr>
          <a:xfrm>
            <a:off x="819799" y="4208169"/>
            <a:ext cx="4148347" cy="1611606"/>
            <a:chOff x="3019424" y="2914649"/>
            <a:chExt cx="3714656" cy="1404644"/>
          </a:xfrm>
        </p:grpSpPr>
        <p:sp>
          <p:nvSpPr>
            <p:cNvPr id="78" name="object 44">
              <a:extLst>
                <a:ext uri="{FF2B5EF4-FFF2-40B4-BE49-F238E27FC236}">
                  <a16:creationId xmlns:a16="http://schemas.microsoft.com/office/drawing/2014/main" id="{2E5ED4B0-77CB-44D1-AF1A-1E664ACEA11C}"/>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9" name="object 45">
              <a:extLst>
                <a:ext uri="{FF2B5EF4-FFF2-40B4-BE49-F238E27FC236}">
                  <a16:creationId xmlns:a16="http://schemas.microsoft.com/office/drawing/2014/main" id="{988650EB-10CF-41AD-97B3-03CC5D1B9BC6}"/>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2" name="object 19">
            <a:extLst>
              <a:ext uri="{FF2B5EF4-FFF2-40B4-BE49-F238E27FC236}">
                <a16:creationId xmlns:a16="http://schemas.microsoft.com/office/drawing/2014/main" id="{AD7BB89A-AB74-417B-979B-27670C3157C2}"/>
              </a:ext>
            </a:extLst>
          </p:cNvPr>
          <p:cNvSpPr txBox="1"/>
          <p:nvPr/>
        </p:nvSpPr>
        <p:spPr>
          <a:xfrm>
            <a:off x="3509418" y="926821"/>
            <a:ext cx="3200817" cy="81624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is the Earth made of</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Earth is made of four different layers: inner core, outer core, mantle and crust.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Name and describe properties of the Earth’s four layers.</a:t>
            </a:r>
            <a:r>
              <a:rPr lang="en-GB" sz="1000" dirty="0">
                <a:solidFill>
                  <a:srgbClr val="303030"/>
                </a:solidFill>
                <a:latin typeface="Lato" panose="020F0502020204030203" pitchFamily="34" charset="0"/>
              </a:rPr>
              <a:t> </a:t>
            </a:r>
            <a:endParaRPr lang="en-GB" sz="1000" b="0" i="0" dirty="0">
              <a:solidFill>
                <a:srgbClr val="303030"/>
              </a:solidFill>
              <a:effectLst/>
              <a:latin typeface="Lato" panose="020F0502020204030203" pitchFamily="34" charset="0"/>
            </a:endParaRPr>
          </a:p>
        </p:txBody>
      </p:sp>
      <p:sp>
        <p:nvSpPr>
          <p:cNvPr id="47" name="object 19">
            <a:extLst>
              <a:ext uri="{FF2B5EF4-FFF2-40B4-BE49-F238E27FC236}">
                <a16:creationId xmlns:a16="http://schemas.microsoft.com/office/drawing/2014/main" id="{729E12CA-6E3E-4F45-BE27-EFD830C98987}"/>
              </a:ext>
            </a:extLst>
          </p:cNvPr>
          <p:cNvSpPr txBox="1"/>
          <p:nvPr/>
        </p:nvSpPr>
        <p:spPr>
          <a:xfrm>
            <a:off x="7948253" y="794595"/>
            <a:ext cx="3200817" cy="120097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Why has the Earth’s surface changed over time?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c</a:t>
            </a:r>
            <a:r>
              <a:rPr lang="en-GB" sz="900" b="0" i="0" dirty="0">
                <a:solidFill>
                  <a:srgbClr val="303030"/>
                </a:solidFill>
                <a:effectLst/>
                <a:latin typeface="Twinkl Cursive Unlooped" panose="02000000000000000000" pitchFamily="2" charset="0"/>
              </a:rPr>
              <a:t>onvergent tectonic plates push together. Divergent tectonic plates pull apart. Transform tectonic plates slide past each other.</a:t>
            </a:r>
          </a:p>
          <a:p>
            <a:pPr>
              <a:buFont typeface="Arial" panose="020B0604020202020204" pitchFamily="34" charset="0"/>
              <a:buChar char="•"/>
            </a:pPr>
            <a:r>
              <a:rPr lang="en-GB" sz="900" dirty="0">
                <a:solidFill>
                  <a:srgbClr val="303030"/>
                </a:solidFill>
                <a:latin typeface="Twinkl Cursive Unlooped" panose="02000000000000000000" pitchFamily="2" charset="0"/>
              </a:rPr>
              <a:t>Describe the activity of plate tectonics and how this has changed the Earth’s surface over time (continental drift).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1000" b="0" i="0" dirty="0">
              <a:solidFill>
                <a:srgbClr val="303030"/>
              </a:solidFill>
              <a:effectLst/>
              <a:latin typeface="Lato" panose="020F0502020204030203" pitchFamily="34" charset="0"/>
            </a:endParaRPr>
          </a:p>
        </p:txBody>
      </p:sp>
      <p:sp>
        <p:nvSpPr>
          <p:cNvPr id="49" name="object 19">
            <a:extLst>
              <a:ext uri="{FF2B5EF4-FFF2-40B4-BE49-F238E27FC236}">
                <a16:creationId xmlns:a16="http://schemas.microsoft.com/office/drawing/2014/main" id="{76824EFC-EC5F-4CF7-9731-802F4107DC83}"/>
              </a:ext>
            </a:extLst>
          </p:cNvPr>
          <p:cNvSpPr txBox="1"/>
          <p:nvPr/>
        </p:nvSpPr>
        <p:spPr>
          <a:xfrm>
            <a:off x="8706337" y="2605290"/>
            <a:ext cx="3200817" cy="10470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is the Ring of Fire?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and locate significant volcanoes and plate boundaries and explain why they are important.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Ring of Fire is a large area around the Pacific Ocean where many earthquakes and volcanic eruptions occur due to plate tectonics. </a:t>
            </a:r>
          </a:p>
        </p:txBody>
      </p:sp>
      <p:sp>
        <p:nvSpPr>
          <p:cNvPr id="50" name="object 19">
            <a:extLst>
              <a:ext uri="{FF2B5EF4-FFF2-40B4-BE49-F238E27FC236}">
                <a16:creationId xmlns:a16="http://schemas.microsoft.com/office/drawing/2014/main" id="{EC1B36B0-ABB6-4CB5-A254-07D41F250A71}"/>
              </a:ext>
            </a:extLst>
          </p:cNvPr>
          <p:cNvSpPr txBox="1"/>
          <p:nvPr/>
        </p:nvSpPr>
        <p:spPr>
          <a:xfrm>
            <a:off x="4049590" y="2805288"/>
            <a:ext cx="3418010" cy="10470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is a volcano?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Describe the parts of a volcano.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 volcano is a mountain or hill with an opening in the Earth’s crust that allows magma, gas and ash to reach the surface.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volcanoes are active, dormant or extinct.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what happens when a volcano erupts. </a:t>
            </a:r>
            <a:endParaRPr lang="en-GB" sz="900" b="0" i="0" dirty="0">
              <a:solidFill>
                <a:srgbClr val="303030"/>
              </a:solidFill>
              <a:effectLst/>
              <a:latin typeface="Twinkl Cursive Unlooped" panose="02000000000000000000" pitchFamily="2" charset="0"/>
            </a:endParaRPr>
          </a:p>
        </p:txBody>
      </p:sp>
      <p:sp>
        <p:nvSpPr>
          <p:cNvPr id="51" name="object 19">
            <a:extLst>
              <a:ext uri="{FF2B5EF4-FFF2-40B4-BE49-F238E27FC236}">
                <a16:creationId xmlns:a16="http://schemas.microsoft.com/office/drawing/2014/main" id="{430224DC-92C3-4CE4-8FCE-4681092A63BF}"/>
              </a:ext>
            </a:extLst>
          </p:cNvPr>
          <p:cNvSpPr txBox="1"/>
          <p:nvPr/>
        </p:nvSpPr>
        <p:spPr>
          <a:xfrm>
            <a:off x="1257839" y="4498287"/>
            <a:ext cx="3418010" cy="132408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Where in the world are volcanoes?</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Locate significant places using lines of longitude and latitude.</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latitude is a coordinate that specifies the north or south position of a point on the surface of the Earth. Latitude is given as an angle that ranges from -90° at the south pole to 90° at the north pole, with 0° at the equator.</a:t>
            </a:r>
          </a:p>
          <a:p>
            <a:pPr algn="l"/>
            <a:r>
              <a:rPr lang="en-GB" sz="900" dirty="0">
                <a:solidFill>
                  <a:srgbClr val="303030"/>
                </a:solidFill>
                <a:latin typeface="Twinkl Cursive Unlooped" panose="02000000000000000000" pitchFamily="2" charset="0"/>
              </a:rPr>
              <a:t> </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52" name="object 19">
            <a:extLst>
              <a:ext uri="{FF2B5EF4-FFF2-40B4-BE49-F238E27FC236}">
                <a16:creationId xmlns:a16="http://schemas.microsoft.com/office/drawing/2014/main" id="{FC7D9E9A-C0DF-4A22-9C10-5FB8010DDCDA}"/>
              </a:ext>
            </a:extLst>
          </p:cNvPr>
          <p:cNvSpPr txBox="1"/>
          <p:nvPr/>
        </p:nvSpPr>
        <p:spPr>
          <a:xfrm>
            <a:off x="6324983" y="5067905"/>
            <a:ext cx="3418010" cy="1185581"/>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does a volcanic eruption change the landscape?</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a significant geographical activity has changed a landscape in the short or long term.</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volcanic eruptions are an example of significant geographical activity and can destroy habitats, homes and businesses and can change the landscape.</a:t>
            </a:r>
            <a:endParaRPr lang="en-GB" sz="900" dirty="0">
              <a:solidFill>
                <a:srgbClr val="303030"/>
              </a:solidFill>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40" name="TextBox 39">
            <a:extLst>
              <a:ext uri="{FF2B5EF4-FFF2-40B4-BE49-F238E27FC236}">
                <a16:creationId xmlns:a16="http://schemas.microsoft.com/office/drawing/2014/main" id="{BBFFB6F8-0C76-42BB-B62A-325559EA744F}"/>
              </a:ext>
            </a:extLst>
          </p:cNvPr>
          <p:cNvSpPr txBox="1"/>
          <p:nvPr/>
        </p:nvSpPr>
        <p:spPr>
          <a:xfrm>
            <a:off x="4483963" y="731250"/>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1" name="TextBox 40">
            <a:extLst>
              <a:ext uri="{FF2B5EF4-FFF2-40B4-BE49-F238E27FC236}">
                <a16:creationId xmlns:a16="http://schemas.microsoft.com/office/drawing/2014/main" id="{45FFCF3F-07FB-4A63-A4E3-8935406B17C2}"/>
              </a:ext>
            </a:extLst>
          </p:cNvPr>
          <p:cNvSpPr txBox="1"/>
          <p:nvPr/>
        </p:nvSpPr>
        <p:spPr>
          <a:xfrm>
            <a:off x="8925580" y="52634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6" name="TextBox 45">
            <a:extLst>
              <a:ext uri="{FF2B5EF4-FFF2-40B4-BE49-F238E27FC236}">
                <a16:creationId xmlns:a16="http://schemas.microsoft.com/office/drawing/2014/main" id="{F3585DD0-3341-47CF-96C8-47F888DACB1B}"/>
              </a:ext>
            </a:extLst>
          </p:cNvPr>
          <p:cNvSpPr txBox="1"/>
          <p:nvPr/>
        </p:nvSpPr>
        <p:spPr>
          <a:xfrm>
            <a:off x="9649751" y="239829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8" name="TextBox 47">
            <a:extLst>
              <a:ext uri="{FF2B5EF4-FFF2-40B4-BE49-F238E27FC236}">
                <a16:creationId xmlns:a16="http://schemas.microsoft.com/office/drawing/2014/main" id="{F02BEA0D-E125-4B9C-B4A7-6F9A85E23526}"/>
              </a:ext>
            </a:extLst>
          </p:cNvPr>
          <p:cNvSpPr txBox="1"/>
          <p:nvPr/>
        </p:nvSpPr>
        <p:spPr>
          <a:xfrm>
            <a:off x="5070666" y="255035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53" name="TextBox 52">
            <a:extLst>
              <a:ext uri="{FF2B5EF4-FFF2-40B4-BE49-F238E27FC236}">
                <a16:creationId xmlns:a16="http://schemas.microsoft.com/office/drawing/2014/main" id="{6E59547D-D7F7-4277-AE97-6ADFB6B41919}"/>
              </a:ext>
            </a:extLst>
          </p:cNvPr>
          <p:cNvSpPr txBox="1"/>
          <p:nvPr/>
        </p:nvSpPr>
        <p:spPr>
          <a:xfrm>
            <a:off x="2322379" y="4255064"/>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4" name="TextBox 53">
            <a:extLst>
              <a:ext uri="{FF2B5EF4-FFF2-40B4-BE49-F238E27FC236}">
                <a16:creationId xmlns:a16="http://schemas.microsoft.com/office/drawing/2014/main" id="{198E85B5-D846-4C66-B2A8-1B5D012019EA}"/>
              </a:ext>
            </a:extLst>
          </p:cNvPr>
          <p:cNvSpPr txBox="1"/>
          <p:nvPr/>
        </p:nvSpPr>
        <p:spPr>
          <a:xfrm>
            <a:off x="7467600" y="479965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Tree>
    <p:extLst>
      <p:ext uri="{BB962C8B-B14F-4D97-AF65-F5344CB8AC3E}">
        <p14:creationId xmlns:p14="http://schemas.microsoft.com/office/powerpoint/2010/main" val="3106040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pic>
        <p:nvPicPr>
          <p:cNvPr id="8" name="object 8"/>
          <p:cNvPicPr/>
          <p:nvPr/>
        </p:nvPicPr>
        <p:blipFill>
          <a:blip r:embed="rId4" cstate="print"/>
          <a:stretch>
            <a:fillRect/>
          </a:stretch>
        </p:blipFill>
        <p:spPr>
          <a:xfrm>
            <a:off x="4442401" y="5318101"/>
            <a:ext cx="7772400" cy="361950"/>
          </a:xfrm>
          <a:prstGeom prst="rect">
            <a:avLst/>
          </a:prstGeom>
        </p:spPr>
      </p:pic>
      <p:grpSp>
        <p:nvGrpSpPr>
          <p:cNvPr id="16" name="object 16"/>
          <p:cNvGrpSpPr/>
          <p:nvPr/>
        </p:nvGrpSpPr>
        <p:grpSpPr>
          <a:xfrm>
            <a:off x="3048000" y="284760"/>
            <a:ext cx="4318951" cy="1614049"/>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37" name="object 37"/>
          <p:cNvGrpSpPr/>
          <p:nvPr/>
        </p:nvGrpSpPr>
        <p:grpSpPr>
          <a:xfrm>
            <a:off x="7316854" y="2133904"/>
            <a:ext cx="4696076" cy="1893650"/>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a:t>
            </a:r>
            <a:r>
              <a:rPr sz="1800"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3</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80929" y="5298199"/>
            <a:ext cx="683823" cy="231474"/>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Year 4</a:t>
            </a: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77" name="object 43">
            <a:extLst>
              <a:ext uri="{FF2B5EF4-FFF2-40B4-BE49-F238E27FC236}">
                <a16:creationId xmlns:a16="http://schemas.microsoft.com/office/drawing/2014/main" id="{8579D3D3-6402-4EA8-A9F6-5247879CB6CE}"/>
              </a:ext>
            </a:extLst>
          </p:cNvPr>
          <p:cNvGrpSpPr/>
          <p:nvPr/>
        </p:nvGrpSpPr>
        <p:grpSpPr>
          <a:xfrm>
            <a:off x="946100" y="3420962"/>
            <a:ext cx="4148347" cy="1611606"/>
            <a:chOff x="3019424" y="2914649"/>
            <a:chExt cx="3714656" cy="1404644"/>
          </a:xfrm>
        </p:grpSpPr>
        <p:sp>
          <p:nvSpPr>
            <p:cNvPr id="78" name="object 44">
              <a:extLst>
                <a:ext uri="{FF2B5EF4-FFF2-40B4-BE49-F238E27FC236}">
                  <a16:creationId xmlns:a16="http://schemas.microsoft.com/office/drawing/2014/main" id="{2E5ED4B0-77CB-44D1-AF1A-1E664ACEA11C}"/>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9" name="object 45">
              <a:extLst>
                <a:ext uri="{FF2B5EF4-FFF2-40B4-BE49-F238E27FC236}">
                  <a16:creationId xmlns:a16="http://schemas.microsoft.com/office/drawing/2014/main" id="{988650EB-10CF-41AD-97B3-03CC5D1B9BC6}"/>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2" name="object 19">
            <a:extLst>
              <a:ext uri="{FF2B5EF4-FFF2-40B4-BE49-F238E27FC236}">
                <a16:creationId xmlns:a16="http://schemas.microsoft.com/office/drawing/2014/main" id="{AD7BB89A-AB74-417B-979B-27670C3157C2}"/>
              </a:ext>
            </a:extLst>
          </p:cNvPr>
          <p:cNvSpPr txBox="1"/>
          <p:nvPr/>
        </p:nvSpPr>
        <p:spPr>
          <a:xfrm>
            <a:off x="3683321" y="549217"/>
            <a:ext cx="3200817" cy="121635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L7</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Why do earthquakes happen</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physical processes that cause earthquakes.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earthquakes happen when two tectonic plates push into each other, pull apart from one another or slide alongside each other.</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centre of an earthquake is called the epicentre</a:t>
            </a:r>
            <a:r>
              <a:rPr lang="en-GB" sz="1000" b="0" i="0" dirty="0">
                <a:solidFill>
                  <a:srgbClr val="303030"/>
                </a:solidFill>
                <a:effectLst/>
                <a:latin typeface="Lato" panose="020F0502020204030203" pitchFamily="34" charset="0"/>
              </a:rPr>
              <a:t>.</a:t>
            </a:r>
          </a:p>
          <a:p>
            <a:pPr algn="l">
              <a:buFont typeface="Arial" panose="020B0604020202020204" pitchFamily="34" charset="0"/>
              <a:buChar char="•"/>
            </a:pPr>
            <a:endParaRPr lang="en-GB" sz="1000" b="0" i="0" dirty="0">
              <a:solidFill>
                <a:srgbClr val="303030"/>
              </a:solidFill>
              <a:effectLst/>
              <a:latin typeface="Twinkl Cursive Unlooped" panose="02000000000000000000" pitchFamily="2" charset="0"/>
            </a:endParaRPr>
          </a:p>
        </p:txBody>
      </p:sp>
      <p:sp>
        <p:nvSpPr>
          <p:cNvPr id="28" name="object 31">
            <a:extLst>
              <a:ext uri="{FF2B5EF4-FFF2-40B4-BE49-F238E27FC236}">
                <a16:creationId xmlns:a16="http://schemas.microsoft.com/office/drawing/2014/main" id="{A9BE6E0D-DE34-4126-9793-2166D1D52B10}"/>
              </a:ext>
            </a:extLst>
          </p:cNvPr>
          <p:cNvSpPr txBox="1"/>
          <p:nvPr/>
        </p:nvSpPr>
        <p:spPr>
          <a:xfrm>
            <a:off x="210748" y="512127"/>
            <a:ext cx="2039058" cy="234294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Rocks, Relics and Rumbles</a:t>
            </a:r>
          </a:p>
          <a:p>
            <a:pPr marL="12700" marR="5080"/>
            <a:r>
              <a:rPr lang="en-GB" sz="1100" b="0" i="0" dirty="0">
                <a:solidFill>
                  <a:srgbClr val="303030"/>
                </a:solidFill>
                <a:effectLst/>
                <a:latin typeface="Twinkl Cursive Unlooped" panose="02000000000000000000" pitchFamily="2" charset="0"/>
              </a:rPr>
              <a:t>This project teaches children about the features and characteristics of Earth's layers, including a detailed exploration of volcanic, tectonic and seismic activity. Children will look at physical geography including volcanoes, earthquakes and tsunamis. </a:t>
            </a:r>
            <a:endParaRPr sz="1100" dirty="0">
              <a:latin typeface="Twinkl Cursive Unlooped" panose="02000000000000000000" pitchFamily="2" charset="0"/>
              <a:cs typeface="Arial"/>
            </a:endParaRPr>
          </a:p>
        </p:txBody>
      </p:sp>
      <p:sp>
        <p:nvSpPr>
          <p:cNvPr id="29" name="object 19">
            <a:extLst>
              <a:ext uri="{FF2B5EF4-FFF2-40B4-BE49-F238E27FC236}">
                <a16:creationId xmlns:a16="http://schemas.microsoft.com/office/drawing/2014/main" id="{DE6FE5C4-1E46-4312-B1C6-3EE93E3253BA}"/>
              </a:ext>
            </a:extLst>
          </p:cNvPr>
          <p:cNvSpPr txBox="1"/>
          <p:nvPr/>
        </p:nvSpPr>
        <p:spPr>
          <a:xfrm>
            <a:off x="8052690" y="2480669"/>
            <a:ext cx="3200817" cy="141641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L8</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impact do earthquakes have on people and the landscape</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a significant geographical activity has changed a landscape in the short or long term.</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e</a:t>
            </a:r>
            <a:r>
              <a:rPr lang="en-GB" sz="900" b="0" i="0" dirty="0">
                <a:solidFill>
                  <a:srgbClr val="303030"/>
                </a:solidFill>
                <a:effectLst/>
                <a:latin typeface="Twinkl Cursive Unlooped" panose="02000000000000000000" pitchFamily="2" charset="0"/>
              </a:rPr>
              <a:t>arthquakes are an example of significant geographical activity and can destroy habitats, homes and businesses and can change the landscape.</a:t>
            </a:r>
          </a:p>
          <a:p>
            <a:pPr algn="l">
              <a:buFont typeface="Arial" panose="020B0604020202020204" pitchFamily="34" charset="0"/>
              <a:buChar char="•"/>
            </a:pPr>
            <a:endParaRPr lang="en-GB" sz="1000" b="0" i="0" dirty="0">
              <a:solidFill>
                <a:srgbClr val="303030"/>
              </a:solidFill>
              <a:effectLst/>
              <a:latin typeface="Twinkl Cursive Unlooped" panose="02000000000000000000" pitchFamily="2" charset="0"/>
            </a:endParaRPr>
          </a:p>
        </p:txBody>
      </p:sp>
      <p:sp>
        <p:nvSpPr>
          <p:cNvPr id="30" name="object 19">
            <a:extLst>
              <a:ext uri="{FF2B5EF4-FFF2-40B4-BE49-F238E27FC236}">
                <a16:creationId xmlns:a16="http://schemas.microsoft.com/office/drawing/2014/main" id="{EE018174-7D21-4D20-B1A5-F8B95E36CA0B}"/>
              </a:ext>
            </a:extLst>
          </p:cNvPr>
          <p:cNvSpPr txBox="1"/>
          <p:nvPr/>
        </p:nvSpPr>
        <p:spPr>
          <a:xfrm>
            <a:off x="1419864" y="3705805"/>
            <a:ext cx="3380736" cy="95474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L9</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happens when an earthquake causes a tsunami?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Understand the devastation that tsunamis can cause and the impact on the landscape and people.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1000" b="0" i="0" dirty="0">
              <a:solidFill>
                <a:srgbClr val="303030"/>
              </a:solidFill>
              <a:effectLst/>
              <a:latin typeface="Twinkl Cursive Unlooped" panose="02000000000000000000" pitchFamily="2" charset="0"/>
            </a:endParaRPr>
          </a:p>
        </p:txBody>
      </p:sp>
      <p:grpSp>
        <p:nvGrpSpPr>
          <p:cNvPr id="31" name="object 43">
            <a:extLst>
              <a:ext uri="{FF2B5EF4-FFF2-40B4-BE49-F238E27FC236}">
                <a16:creationId xmlns:a16="http://schemas.microsoft.com/office/drawing/2014/main" id="{102B1B2B-7394-4874-9790-DA06A127BD43}"/>
              </a:ext>
            </a:extLst>
          </p:cNvPr>
          <p:cNvGrpSpPr/>
          <p:nvPr/>
        </p:nvGrpSpPr>
        <p:grpSpPr>
          <a:xfrm>
            <a:off x="5387993" y="4517881"/>
            <a:ext cx="4518007" cy="1549543"/>
            <a:chOff x="3019424" y="2914649"/>
            <a:chExt cx="3714656" cy="1404644"/>
          </a:xfrm>
        </p:grpSpPr>
        <p:sp>
          <p:nvSpPr>
            <p:cNvPr id="32" name="object 44">
              <a:extLst>
                <a:ext uri="{FF2B5EF4-FFF2-40B4-BE49-F238E27FC236}">
                  <a16:creationId xmlns:a16="http://schemas.microsoft.com/office/drawing/2014/main" id="{268708BE-BB73-4420-ABC2-A82E9A24E8F6}"/>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a:ln>
              <a:solidFill>
                <a:srgbClr val="C00000"/>
              </a:solidFill>
            </a:ln>
          </p:spPr>
          <p:txBody>
            <a:bodyPr wrap="square" lIns="0" tIns="0" rIns="0" bIns="0" rtlCol="0"/>
            <a:lstStyle/>
            <a:p>
              <a:endParaRPr/>
            </a:p>
          </p:txBody>
        </p:sp>
        <p:sp>
          <p:nvSpPr>
            <p:cNvPr id="33" name="object 45">
              <a:extLst>
                <a:ext uri="{FF2B5EF4-FFF2-40B4-BE49-F238E27FC236}">
                  <a16:creationId xmlns:a16="http://schemas.microsoft.com/office/drawing/2014/main" id="{EC196A49-E8EA-4E46-ABAD-ABE495207E43}"/>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C00000"/>
              </a:solidFill>
            </a:ln>
          </p:spPr>
          <p:txBody>
            <a:bodyPr wrap="square" lIns="0" tIns="0" rIns="0" bIns="0" rtlCol="0"/>
            <a:lstStyle/>
            <a:p>
              <a:endParaRPr dirty="0"/>
            </a:p>
          </p:txBody>
        </p:sp>
      </p:grpSp>
      <p:sp>
        <p:nvSpPr>
          <p:cNvPr id="34" name="object 19">
            <a:extLst>
              <a:ext uri="{FF2B5EF4-FFF2-40B4-BE49-F238E27FC236}">
                <a16:creationId xmlns:a16="http://schemas.microsoft.com/office/drawing/2014/main" id="{EA03243E-82F4-40BC-BA98-0F6890C3BC80}"/>
              </a:ext>
            </a:extLst>
          </p:cNvPr>
          <p:cNvSpPr txBox="1"/>
          <p:nvPr/>
        </p:nvSpPr>
        <p:spPr>
          <a:xfrm>
            <a:off x="5939735" y="4858192"/>
            <a:ext cx="3380736" cy="95474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L10</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has been the impact of a significant natural disaster?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Research a significant natural event that impacted the World.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Write a factual report about the event.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1000" b="0" i="0" dirty="0">
              <a:solidFill>
                <a:srgbClr val="303030"/>
              </a:solidFill>
              <a:effectLst/>
              <a:latin typeface="Twinkl Cursive Unlooped" panose="02000000000000000000" pitchFamily="2" charset="0"/>
            </a:endParaRPr>
          </a:p>
        </p:txBody>
      </p:sp>
      <p:sp>
        <p:nvSpPr>
          <p:cNvPr id="35" name="TextBox 34">
            <a:extLst>
              <a:ext uri="{FF2B5EF4-FFF2-40B4-BE49-F238E27FC236}">
                <a16:creationId xmlns:a16="http://schemas.microsoft.com/office/drawing/2014/main" id="{AE2FB478-AC5D-4A04-9AD5-152AD6FEF0EB}"/>
              </a:ext>
            </a:extLst>
          </p:cNvPr>
          <p:cNvSpPr txBox="1"/>
          <p:nvPr/>
        </p:nvSpPr>
        <p:spPr>
          <a:xfrm>
            <a:off x="4743450" y="36724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36" name="TextBox 35">
            <a:extLst>
              <a:ext uri="{FF2B5EF4-FFF2-40B4-BE49-F238E27FC236}">
                <a16:creationId xmlns:a16="http://schemas.microsoft.com/office/drawing/2014/main" id="{98F48633-621F-4316-863F-4A8E4AC6488D}"/>
              </a:ext>
            </a:extLst>
          </p:cNvPr>
          <p:cNvSpPr txBox="1"/>
          <p:nvPr/>
        </p:nvSpPr>
        <p:spPr>
          <a:xfrm>
            <a:off x="9157055" y="222255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0" name="TextBox 39">
            <a:extLst>
              <a:ext uri="{FF2B5EF4-FFF2-40B4-BE49-F238E27FC236}">
                <a16:creationId xmlns:a16="http://schemas.microsoft.com/office/drawing/2014/main" id="{E2896B19-145A-4951-AD42-52909AE30200}"/>
              </a:ext>
            </a:extLst>
          </p:cNvPr>
          <p:cNvSpPr txBox="1"/>
          <p:nvPr/>
        </p:nvSpPr>
        <p:spPr>
          <a:xfrm>
            <a:off x="2448097" y="349748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1" name="TextBox 40">
            <a:extLst>
              <a:ext uri="{FF2B5EF4-FFF2-40B4-BE49-F238E27FC236}">
                <a16:creationId xmlns:a16="http://schemas.microsoft.com/office/drawing/2014/main" id="{48E53F18-849E-4D0D-9BEA-8ABD4C47B01E}"/>
              </a:ext>
            </a:extLst>
          </p:cNvPr>
          <p:cNvSpPr txBox="1"/>
          <p:nvPr/>
        </p:nvSpPr>
        <p:spPr>
          <a:xfrm>
            <a:off x="6953250" y="457701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Tree>
    <p:extLst>
      <p:ext uri="{BB962C8B-B14F-4D97-AF65-F5344CB8AC3E}">
        <p14:creationId xmlns:p14="http://schemas.microsoft.com/office/powerpoint/2010/main" val="3572064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0999"/>
          </a:xfrm>
          <a:prstGeom prst="rect">
            <a:avLst/>
          </a:prstGeom>
        </p:spPr>
        <p:txBody>
          <a:bodyPr vert="horz" wrap="square" lIns="0" tIns="19685" rIns="0" bIns="0" rtlCol="0">
            <a:spAutoFit/>
          </a:bodyPr>
          <a:lstStyle/>
          <a:p>
            <a:pPr marL="355600" marR="5080" indent="-343535">
              <a:lnSpc>
                <a:spcPts val="1430"/>
              </a:lnSpc>
              <a:spcBef>
                <a:spcPts val="155"/>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0"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5"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  </a:t>
            </a:r>
            <a:r>
              <a:rPr lang="en-GB" sz="1000" b="1" spc="5"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5" name="object 5"/>
          <p:cNvSpPr txBox="1"/>
          <p:nvPr/>
        </p:nvSpPr>
        <p:spPr>
          <a:xfrm>
            <a:off x="487679" y="3480963"/>
            <a:ext cx="1754505" cy="2766270"/>
          </a:xfrm>
          <a:prstGeom prst="rect">
            <a:avLst/>
          </a:prstGeom>
        </p:spPr>
        <p:txBody>
          <a:bodyPr vert="horz" wrap="square" lIns="0" tIns="12700" rIns="0" bIns="0" rtlCol="0">
            <a:spAutoFit/>
          </a:bodyPr>
          <a:lstStyle/>
          <a:p>
            <a:pPr marL="12700" marR="5080" algn="ctr">
              <a:lnSpc>
                <a:spcPct val="99100"/>
              </a:lnSpc>
              <a:spcBef>
                <a:spcPts val="110"/>
              </a:spcBef>
            </a:pPr>
            <a:r>
              <a:rPr lang="en-GB" sz="1000" spc="5" dirty="0">
                <a:latin typeface="Twinkl Cursive Unlooped" panose="02000000000000000000" pitchFamily="2" charset="0"/>
                <a:cs typeface="Segoe UI"/>
              </a:rPr>
              <a:t>C</a:t>
            </a:r>
            <a:r>
              <a:rPr lang="en-GB" sz="1000" spc="-5" dirty="0">
                <a:latin typeface="Twinkl Cursive Unlooped" panose="02000000000000000000" pitchFamily="2" charset="0"/>
                <a:cs typeface="Segoe UI"/>
              </a:rPr>
              <a:t>h</a:t>
            </a:r>
            <a:r>
              <a:rPr lang="en-GB" sz="1000" spc="5" dirty="0">
                <a:latin typeface="Twinkl Cursive Unlooped" panose="02000000000000000000" pitchFamily="2" charset="0"/>
                <a:cs typeface="Segoe UI"/>
              </a:rPr>
              <a:t>il</a:t>
            </a:r>
            <a:r>
              <a:rPr lang="en-GB" sz="1000" spc="-35" dirty="0">
                <a:latin typeface="Twinkl Cursive Unlooped" panose="02000000000000000000" pitchFamily="2" charset="0"/>
                <a:cs typeface="Segoe UI"/>
              </a:rPr>
              <a:t>d</a:t>
            </a:r>
            <a:r>
              <a:rPr lang="en-GB" sz="1000" spc="30" dirty="0">
                <a:latin typeface="Twinkl Cursive Unlooped" panose="02000000000000000000" pitchFamily="2" charset="0"/>
                <a:cs typeface="Segoe UI"/>
              </a:rPr>
              <a:t>r</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n</a:t>
            </a:r>
            <a:r>
              <a:rPr lang="en-GB" sz="1000" spc="-3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will have identified lines of longitude and latitude on a globe. </a:t>
            </a:r>
          </a:p>
          <a:p>
            <a:pPr marL="12700" marR="5080" algn="ctr">
              <a:lnSpc>
                <a:spcPct val="99100"/>
              </a:lnSpc>
              <a:spcBef>
                <a:spcPts val="110"/>
              </a:spcBef>
            </a:pPr>
            <a:endParaRPr lang="en-GB" sz="1000" spc="30"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They have located the Equator and the North and South Pole. </a:t>
            </a:r>
          </a:p>
          <a:p>
            <a:pPr marL="12700" marR="5080" algn="ctr">
              <a:lnSpc>
                <a:spcPct val="99100"/>
              </a:lnSpc>
              <a:spcBef>
                <a:spcPts val="110"/>
              </a:spcBef>
            </a:pPr>
            <a:endParaRPr lang="en-GB" sz="1000" spc="30"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They know where the Northern and Southern Hemispheres are. </a:t>
            </a:r>
          </a:p>
          <a:p>
            <a:pPr marL="12700" marR="5080" algn="ctr">
              <a:lnSpc>
                <a:spcPct val="99100"/>
              </a:lnSpc>
              <a:spcBef>
                <a:spcPts val="110"/>
              </a:spcBef>
            </a:pPr>
            <a:endParaRPr lang="en-GB" sz="1000" spc="30"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Children have studied the location of the world’s 7 continents and 5 oceans. </a:t>
            </a:r>
            <a:endParaRPr lang="en-GB" sz="1000" dirty="0">
              <a:latin typeface="Twinkl Cursive Unlooped" panose="02000000000000000000" pitchFamily="2" charset="0"/>
              <a:cs typeface="Segoe UI"/>
            </a:endParaRPr>
          </a:p>
          <a:p>
            <a:pPr marL="12700" marR="5080" algn="ctr">
              <a:lnSpc>
                <a:spcPct val="99100"/>
              </a:lnSpc>
              <a:spcBef>
                <a:spcPts val="110"/>
              </a:spcBef>
            </a:pPr>
            <a:endParaRPr lang="en-GB" sz="1200" spc="-5" dirty="0">
              <a:latin typeface="Twinkl Cursive Unlooped" panose="02000000000000000000" pitchFamily="2" charset="0"/>
              <a:cs typeface="Segoe UI"/>
            </a:endParaRPr>
          </a:p>
          <a:p>
            <a:pPr marL="12700" marR="5080" algn="ctr">
              <a:lnSpc>
                <a:spcPct val="99100"/>
              </a:lnSpc>
              <a:spcBef>
                <a:spcPts val="110"/>
              </a:spcBef>
            </a:pPr>
            <a:endParaRPr lang="en-GB" sz="1200" dirty="0">
              <a:latin typeface="Twinkl Cursive Unlooped" panose="02000000000000000000" pitchFamily="2" charset="0"/>
              <a:cs typeface="Segoe UI"/>
            </a:endParaRPr>
          </a:p>
        </p:txBody>
      </p:sp>
      <p:sp>
        <p:nvSpPr>
          <p:cNvPr id="6" name="object 6"/>
          <p:cNvSpPr/>
          <p:nvPr/>
        </p:nvSpPr>
        <p:spPr>
          <a:xfrm>
            <a:off x="4138613" y="2292367"/>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303334" y="2464509"/>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LKS2</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9864725" y="2983928"/>
            <a:ext cx="1780539" cy="2248693"/>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U</a:t>
            </a:r>
            <a:r>
              <a:rPr sz="1000" b="1" spc="-1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explore differing landscapes further and how they have changed over time, e.g. polar regions. </a:t>
            </a:r>
          </a:p>
          <a:p>
            <a:pPr marL="12700" marR="5080" indent="3175" algn="ctr">
              <a:lnSpc>
                <a:spcPct val="100499"/>
              </a:lnSpc>
              <a:spcBef>
                <a:spcPts val="900"/>
              </a:spcBef>
            </a:pPr>
            <a:endParaRPr lang="en-GB" sz="1100" spc="-10"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consider other ways in which habitats and landscapes can be destroyed through natural causes. </a:t>
            </a: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19" name="object 19"/>
          <p:cNvSpPr txBox="1"/>
          <p:nvPr/>
        </p:nvSpPr>
        <p:spPr>
          <a:xfrm>
            <a:off x="2927096" y="3136933"/>
            <a:ext cx="1804670" cy="1115690"/>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Children have previously used longitude and latitude to locate places on a map.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a:p>
            <a:pPr marL="12700" marR="5080" indent="-635" algn="ctr">
              <a:lnSpc>
                <a:spcPct val="100099"/>
              </a:lnSpc>
              <a:spcBef>
                <a:spcPts val="100"/>
              </a:spcBef>
            </a:pPr>
            <a:r>
              <a:rPr lang="en-GB" sz="1000" dirty="0">
                <a:solidFill>
                  <a:srgbClr val="303030"/>
                </a:solidFill>
                <a:latin typeface="Twinkl Cursive Unlooped" panose="02000000000000000000" pitchFamily="2" charset="0"/>
                <a:cs typeface="Segoe UI"/>
              </a:rPr>
              <a:t>They have located countries and cities in Europe and seas surrounding the UK. </a:t>
            </a:r>
            <a:endParaRPr lang="en-GB" sz="1000" dirty="0">
              <a:latin typeface="Segoe UI"/>
              <a:cs typeface="Segoe UI"/>
            </a:endParaRPr>
          </a:p>
        </p:txBody>
      </p:sp>
      <p:sp>
        <p:nvSpPr>
          <p:cNvPr id="21" name="object 21"/>
          <p:cNvSpPr txBox="1"/>
          <p:nvPr/>
        </p:nvSpPr>
        <p:spPr>
          <a:xfrm>
            <a:off x="7506715" y="3018283"/>
            <a:ext cx="1826895" cy="2433358"/>
          </a:xfrm>
          <a:prstGeom prst="rect">
            <a:avLst/>
          </a:prstGeom>
        </p:spPr>
        <p:txBody>
          <a:bodyPr vert="horz" wrap="square" lIns="0" tIns="19685" rIns="0" bIns="0" rtlCol="0">
            <a:spAutoFit/>
          </a:bodyPr>
          <a:lstStyle/>
          <a:p>
            <a:pPr marL="525780" marR="511809" algn="ctr">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sz="1050" b="1" spc="-10" dirty="0">
                <a:latin typeface="Twinkl Cursive Unlooped" panose="02000000000000000000" pitchFamily="2" charset="0"/>
                <a:cs typeface="Segoe UI"/>
              </a:rPr>
              <a:t>LKS2</a:t>
            </a:r>
            <a:endParaRPr sz="105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Children will continue to study a draw conclusions about a range of places based on their geographical features. </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000" spc="-10" dirty="0">
                <a:latin typeface="Twinkl Cursive Unlooped" panose="02000000000000000000" pitchFamily="2" charset="0"/>
                <a:cs typeface="Segoe UI"/>
              </a:rPr>
              <a:t>They will study rivers, which revisits knowledge of plate tectonics and mountains. They will know how rivers can impact the landscape over time. </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100" spc="-10" dirty="0">
                <a:latin typeface="Segoe UI"/>
                <a:cs typeface="Segoe UI"/>
              </a:rPr>
              <a:t> </a:t>
            </a:r>
            <a:endParaRPr sz="11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2959544" y="412534"/>
            <a:ext cx="6374066"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Rocks, Relics and Rumbles </a:t>
            </a:r>
          </a:p>
        </p:txBody>
      </p:sp>
      <p:sp>
        <p:nvSpPr>
          <p:cNvPr id="22" name="object 31">
            <a:extLst>
              <a:ext uri="{FF2B5EF4-FFF2-40B4-BE49-F238E27FC236}">
                <a16:creationId xmlns:a16="http://schemas.microsoft.com/office/drawing/2014/main" id="{6457E3F3-419B-4A27-9A77-589A2D3D177B}"/>
              </a:ext>
            </a:extLst>
          </p:cNvPr>
          <p:cNvSpPr txBox="1"/>
          <p:nvPr/>
        </p:nvSpPr>
        <p:spPr>
          <a:xfrm>
            <a:off x="5101316" y="1996936"/>
            <a:ext cx="2039058" cy="234294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Rocks, Relics and Rumbles</a:t>
            </a:r>
          </a:p>
          <a:p>
            <a:pPr marL="12700" marR="5080"/>
            <a:r>
              <a:rPr lang="en-GB" sz="1100" b="0" i="0" dirty="0">
                <a:solidFill>
                  <a:srgbClr val="303030"/>
                </a:solidFill>
                <a:effectLst/>
                <a:latin typeface="Twinkl Cursive Unlooped" panose="02000000000000000000" pitchFamily="2" charset="0"/>
              </a:rPr>
              <a:t>This project teaches children about the features and characteristics of Earth's layers, including a detailed exploration of volcanic, tectonic and seismic activity. Children will look at physical geography including volcanoes, earthquakes and tsunamis. </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469752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532566846"/>
              </p:ext>
            </p:extLst>
          </p:nvPr>
        </p:nvGraphicFramePr>
        <p:xfrm>
          <a:off x="2545034" y="954218"/>
          <a:ext cx="7513366" cy="5222284"/>
        </p:xfrm>
        <a:graphic>
          <a:graphicData uri="http://schemas.openxmlformats.org/drawingml/2006/table">
            <a:tbl>
              <a:tblPr firstRow="1" bandRow="1">
                <a:tableStyleId>{BDBED569-4797-4DF1-A0F4-6AAB3CD982D8}</a:tableStyleId>
              </a:tblPr>
              <a:tblGrid>
                <a:gridCol w="2680174">
                  <a:extLst>
                    <a:ext uri="{9D8B030D-6E8A-4147-A177-3AD203B41FA5}">
                      <a16:colId xmlns:a16="http://schemas.microsoft.com/office/drawing/2014/main" val="1839290384"/>
                    </a:ext>
                  </a:extLst>
                </a:gridCol>
                <a:gridCol w="2448353">
                  <a:extLst>
                    <a:ext uri="{9D8B030D-6E8A-4147-A177-3AD203B41FA5}">
                      <a16:colId xmlns:a16="http://schemas.microsoft.com/office/drawing/2014/main" val="2992277105"/>
                    </a:ext>
                  </a:extLst>
                </a:gridCol>
                <a:gridCol w="2384839">
                  <a:extLst>
                    <a:ext uri="{9D8B030D-6E8A-4147-A177-3AD203B41FA5}">
                      <a16:colId xmlns:a16="http://schemas.microsoft.com/office/drawing/2014/main" val="3413062883"/>
                    </a:ext>
                  </a:extLst>
                </a:gridCol>
              </a:tblGrid>
              <a:tr h="375533">
                <a:tc>
                  <a:txBody>
                    <a:bodyPr/>
                    <a:lstStyle/>
                    <a:p>
                      <a:r>
                        <a:rPr lang="en-GB" sz="1400" b="0" dirty="0">
                          <a:latin typeface="Twinkl Cursive Unlooped" panose="02000000000000000000" pitchFamily="2" charset="0"/>
                        </a:rPr>
                        <a:t>Longitude</a:t>
                      </a:r>
                    </a:p>
                  </a:txBody>
                  <a:tcPr/>
                </a:tc>
                <a:tc>
                  <a:txBody>
                    <a:bodyPr/>
                    <a:lstStyle/>
                    <a:p>
                      <a:r>
                        <a:rPr lang="en-GB" sz="1400" b="0" dirty="0">
                          <a:latin typeface="Twinkl Cursive Unlooped" panose="02000000000000000000" pitchFamily="2" charset="0"/>
                        </a:rPr>
                        <a:t>Tectonic plates</a:t>
                      </a:r>
                    </a:p>
                  </a:txBody>
                  <a:tcPr/>
                </a:tc>
                <a:tc>
                  <a:txBody>
                    <a:bodyPr/>
                    <a:lstStyle/>
                    <a:p>
                      <a:r>
                        <a:rPr lang="en-GB" sz="1400" b="0" dirty="0">
                          <a:latin typeface="Twinkl Cursive Unlooped" panose="02000000000000000000" pitchFamily="2" charset="0"/>
                        </a:rPr>
                        <a:t>Volcano</a:t>
                      </a:r>
                    </a:p>
                  </a:txBody>
                  <a:tcPr/>
                </a:tc>
                <a:extLst>
                  <a:ext uri="{0D108BD9-81ED-4DB2-BD59-A6C34878D82A}">
                    <a16:rowId xmlns:a16="http://schemas.microsoft.com/office/drawing/2014/main" val="2127023597"/>
                  </a:ext>
                </a:extLst>
              </a:tr>
              <a:tr h="375533">
                <a:tc>
                  <a:txBody>
                    <a:bodyPr/>
                    <a:lstStyle/>
                    <a:p>
                      <a:r>
                        <a:rPr lang="en-GB" sz="1400" dirty="0">
                          <a:latin typeface="Twinkl Cursive Unlooped" panose="02000000000000000000" pitchFamily="2" charset="0"/>
                        </a:rPr>
                        <a:t>Latitude</a:t>
                      </a:r>
                    </a:p>
                  </a:txBody>
                  <a:tcPr/>
                </a:tc>
                <a:tc>
                  <a:txBody>
                    <a:bodyPr/>
                    <a:lstStyle/>
                    <a:p>
                      <a:r>
                        <a:rPr lang="en-GB" sz="1400" dirty="0">
                          <a:latin typeface="Twinkl Cursive Unlooped" panose="02000000000000000000" pitchFamily="2" charset="0"/>
                        </a:rPr>
                        <a:t>Convergent</a:t>
                      </a:r>
                    </a:p>
                  </a:txBody>
                  <a:tcPr/>
                </a:tc>
                <a:tc>
                  <a:txBody>
                    <a:bodyPr/>
                    <a:lstStyle/>
                    <a:p>
                      <a:r>
                        <a:rPr lang="en-GB" sz="1400" dirty="0">
                          <a:latin typeface="Twinkl Cursive Unlooped" panose="02000000000000000000" pitchFamily="2" charset="0"/>
                        </a:rPr>
                        <a:t>Eruption</a:t>
                      </a:r>
                    </a:p>
                  </a:txBody>
                  <a:tcPr/>
                </a:tc>
                <a:extLst>
                  <a:ext uri="{0D108BD9-81ED-4DB2-BD59-A6C34878D82A}">
                    <a16:rowId xmlns:a16="http://schemas.microsoft.com/office/drawing/2014/main" val="2942176537"/>
                  </a:ext>
                </a:extLst>
              </a:tr>
              <a:tr h="375533">
                <a:tc>
                  <a:txBody>
                    <a:bodyPr/>
                    <a:lstStyle/>
                    <a:p>
                      <a:r>
                        <a:rPr lang="en-GB" sz="1400" dirty="0">
                          <a:latin typeface="Twinkl Cursive Unlooped" panose="02000000000000000000" pitchFamily="2" charset="0"/>
                        </a:rPr>
                        <a:t>Horizontal axis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Divergent</a:t>
                      </a:r>
                    </a:p>
                  </a:txBody>
                  <a:tcPr/>
                </a:tc>
                <a:tc>
                  <a:txBody>
                    <a:bodyPr/>
                    <a:lstStyle/>
                    <a:p>
                      <a:r>
                        <a:rPr lang="en-GB" sz="1400" dirty="0">
                          <a:latin typeface="Twinkl Cursive Unlooped" panose="02000000000000000000" pitchFamily="2" charset="0"/>
                        </a:rPr>
                        <a:t>Magma</a:t>
                      </a:r>
                    </a:p>
                  </a:txBody>
                  <a:tcPr/>
                </a:tc>
                <a:extLst>
                  <a:ext uri="{0D108BD9-81ED-4DB2-BD59-A6C34878D82A}">
                    <a16:rowId xmlns:a16="http://schemas.microsoft.com/office/drawing/2014/main" val="2518623503"/>
                  </a:ext>
                </a:extLst>
              </a:tr>
              <a:tr h="375533">
                <a:tc>
                  <a:txBody>
                    <a:bodyPr/>
                    <a:lstStyle/>
                    <a:p>
                      <a:r>
                        <a:rPr lang="en-GB" sz="1400" dirty="0">
                          <a:latin typeface="Twinkl Cursive Unlooped" panose="02000000000000000000" pitchFamily="2" charset="0"/>
                        </a:rPr>
                        <a:t>Vertical axis</a:t>
                      </a:r>
                    </a:p>
                  </a:txBody>
                  <a:tcPr/>
                </a:tc>
                <a:tc>
                  <a:txBody>
                    <a:bodyPr/>
                    <a:lstStyle/>
                    <a:p>
                      <a:r>
                        <a:rPr lang="en-GB" sz="1400" dirty="0">
                          <a:latin typeface="Twinkl Cursive Unlooped" panose="02000000000000000000" pitchFamily="2" charset="0"/>
                        </a:rPr>
                        <a:t>Transform</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Lava</a:t>
                      </a:r>
                    </a:p>
                  </a:txBody>
                  <a:tcPr/>
                </a:tc>
                <a:extLst>
                  <a:ext uri="{0D108BD9-81ED-4DB2-BD59-A6C34878D82A}">
                    <a16:rowId xmlns:a16="http://schemas.microsoft.com/office/drawing/2014/main" val="2802856763"/>
                  </a:ext>
                </a:extLst>
              </a:tr>
              <a:tr h="375533">
                <a:tc>
                  <a:txBody>
                    <a:bodyPr/>
                    <a:lstStyle/>
                    <a:p>
                      <a:r>
                        <a:rPr lang="en-GB" sz="1400" dirty="0">
                          <a:latin typeface="Twinkl Cursive Unlooped" panose="02000000000000000000" pitchFamily="2" charset="0"/>
                        </a:rPr>
                        <a:t>Grid reference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Continental drift</a:t>
                      </a:r>
                    </a:p>
                  </a:txBody>
                  <a:tcPr/>
                </a:tc>
                <a:tc>
                  <a:txBody>
                    <a:bodyPr/>
                    <a:lstStyle/>
                    <a:p>
                      <a:r>
                        <a:rPr lang="en-GB" sz="1400" dirty="0">
                          <a:latin typeface="Twinkl Cursive Unlooped" panose="02000000000000000000" pitchFamily="2" charset="0"/>
                        </a:rPr>
                        <a:t>Molten rock</a:t>
                      </a:r>
                    </a:p>
                  </a:txBody>
                  <a:tcPr/>
                </a:tc>
                <a:extLst>
                  <a:ext uri="{0D108BD9-81ED-4DB2-BD59-A6C34878D82A}">
                    <a16:rowId xmlns:a16="http://schemas.microsoft.com/office/drawing/2014/main" val="46448667"/>
                  </a:ext>
                </a:extLst>
              </a:tr>
              <a:tr h="375533">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Plate boundary</a:t>
                      </a:r>
                    </a:p>
                  </a:txBody>
                  <a:tcPr/>
                </a:tc>
                <a:tc>
                  <a:txBody>
                    <a:bodyPr/>
                    <a:lstStyle/>
                    <a:p>
                      <a:r>
                        <a:rPr lang="en-GB" sz="1400" dirty="0">
                          <a:latin typeface="Twinkl Cursive Unlooped" panose="02000000000000000000" pitchFamily="2" charset="0"/>
                        </a:rPr>
                        <a:t>Active</a:t>
                      </a:r>
                    </a:p>
                  </a:txBody>
                  <a:tcPr/>
                </a:tc>
                <a:extLst>
                  <a:ext uri="{0D108BD9-81ED-4DB2-BD59-A6C34878D82A}">
                    <a16:rowId xmlns:a16="http://schemas.microsoft.com/office/drawing/2014/main" val="719473866"/>
                  </a:ext>
                </a:extLst>
              </a:tr>
              <a:tr h="375533">
                <a:tc>
                  <a:txBody>
                    <a:bodyPr/>
                    <a:lstStyle/>
                    <a:p>
                      <a:r>
                        <a:rPr lang="en-GB" sz="1400" dirty="0">
                          <a:latin typeface="Twinkl Cursive Unlooped" panose="02000000000000000000" pitchFamily="2" charset="0"/>
                        </a:rPr>
                        <a:t>Earth</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Dormant</a:t>
                      </a:r>
                    </a:p>
                  </a:txBody>
                  <a:tcPr/>
                </a:tc>
                <a:extLst>
                  <a:ext uri="{0D108BD9-81ED-4DB2-BD59-A6C34878D82A}">
                    <a16:rowId xmlns:a16="http://schemas.microsoft.com/office/drawing/2014/main" val="1424210"/>
                  </a:ext>
                </a:extLst>
              </a:tr>
              <a:tr h="340355">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Layer</a:t>
                      </a:r>
                    </a:p>
                  </a:txBody>
                  <a:tcPr/>
                </a:tc>
                <a:tc>
                  <a:txBody>
                    <a:bodyPr/>
                    <a:lstStyle/>
                    <a:p>
                      <a:r>
                        <a:rPr lang="en-GB" sz="1400" dirty="0">
                          <a:latin typeface="Twinkl Cursive Unlooped" panose="02000000000000000000" pitchFamily="2" charset="0"/>
                        </a:rPr>
                        <a:t>Earthquake</a:t>
                      </a:r>
                    </a:p>
                  </a:txBody>
                  <a:tcPr/>
                </a:tc>
                <a:tc>
                  <a:txBody>
                    <a:bodyPr/>
                    <a:lstStyle/>
                    <a:p>
                      <a:r>
                        <a:rPr lang="en-GB" sz="1400" dirty="0">
                          <a:latin typeface="Twinkl Cursive Unlooped" panose="02000000000000000000" pitchFamily="2" charset="0"/>
                        </a:rPr>
                        <a:t>Extinct</a:t>
                      </a:r>
                    </a:p>
                  </a:txBody>
                  <a:tcPr/>
                </a:tc>
                <a:extLst>
                  <a:ext uri="{0D108BD9-81ED-4DB2-BD59-A6C34878D82A}">
                    <a16:rowId xmlns:a16="http://schemas.microsoft.com/office/drawing/2014/main" val="3888172883"/>
                  </a:ext>
                </a:extLst>
              </a:tr>
              <a:tr h="375533">
                <a:tc>
                  <a:txBody>
                    <a:bodyPr/>
                    <a:lstStyle/>
                    <a:p>
                      <a:r>
                        <a:rPr lang="en-GB" sz="1400" dirty="0">
                          <a:latin typeface="Twinkl Cursive Unlooped" panose="02000000000000000000" pitchFamily="2" charset="0"/>
                        </a:rPr>
                        <a:t>Inner core</a:t>
                      </a:r>
                    </a:p>
                  </a:txBody>
                  <a:tcPr/>
                </a:tc>
                <a:tc>
                  <a:txBody>
                    <a:bodyPr/>
                    <a:lstStyle/>
                    <a:p>
                      <a:r>
                        <a:rPr lang="en-GB" sz="1400" dirty="0">
                          <a:latin typeface="Twinkl Cursive Unlooped" panose="02000000000000000000" pitchFamily="2" charset="0"/>
                        </a:rPr>
                        <a:t>Epicentre</a:t>
                      </a:r>
                    </a:p>
                  </a:txBody>
                  <a:tcPr/>
                </a:tc>
                <a:tc>
                  <a:txBody>
                    <a:bodyPr/>
                    <a:lstStyle/>
                    <a:p>
                      <a:r>
                        <a:rPr lang="en-GB" sz="1400" dirty="0">
                          <a:latin typeface="Twinkl Cursive Unlooped" panose="02000000000000000000" pitchFamily="2" charset="0"/>
                        </a:rPr>
                        <a:t>Ring of Fire</a:t>
                      </a:r>
                    </a:p>
                  </a:txBody>
                  <a:tcPr/>
                </a:tc>
                <a:extLst>
                  <a:ext uri="{0D108BD9-81ED-4DB2-BD59-A6C34878D82A}">
                    <a16:rowId xmlns:a16="http://schemas.microsoft.com/office/drawing/2014/main" val="1624332100"/>
                  </a:ext>
                </a:extLst>
              </a:tr>
              <a:tr h="375533">
                <a:tc>
                  <a:txBody>
                    <a:bodyPr/>
                    <a:lstStyle/>
                    <a:p>
                      <a:r>
                        <a:rPr lang="en-GB" sz="1400" dirty="0">
                          <a:latin typeface="Twinkl Cursive Unlooped" panose="02000000000000000000" pitchFamily="2" charset="0"/>
                        </a:rPr>
                        <a:t>Outer core</a:t>
                      </a:r>
                    </a:p>
                  </a:txBody>
                  <a:tcPr/>
                </a:tc>
                <a:tc>
                  <a:txBody>
                    <a:bodyPr/>
                    <a:lstStyle/>
                    <a:p>
                      <a:r>
                        <a:rPr lang="en-GB" sz="1400" dirty="0">
                          <a:latin typeface="Twinkl Cursive Unlooped" panose="02000000000000000000" pitchFamily="2" charset="0"/>
                        </a:rPr>
                        <a:t>Tsunami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r h="375533">
                <a:tc>
                  <a:txBody>
                    <a:bodyPr/>
                    <a:lstStyle/>
                    <a:p>
                      <a:r>
                        <a:rPr lang="en-GB" sz="1400" dirty="0">
                          <a:latin typeface="Twinkl Cursive Unlooped" panose="02000000000000000000" pitchFamily="2" charset="0"/>
                        </a:rPr>
                        <a:t>Mantle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Devastation</a:t>
                      </a:r>
                    </a:p>
                  </a:txBody>
                  <a:tcPr/>
                </a:tc>
                <a:extLst>
                  <a:ext uri="{0D108BD9-81ED-4DB2-BD59-A6C34878D82A}">
                    <a16:rowId xmlns:a16="http://schemas.microsoft.com/office/drawing/2014/main" val="3340384658"/>
                  </a:ext>
                </a:extLst>
              </a:tr>
              <a:tr h="375533">
                <a:tc>
                  <a:txBody>
                    <a:bodyPr/>
                    <a:lstStyle/>
                    <a:p>
                      <a:r>
                        <a:rPr lang="en-GB" sz="1400" dirty="0">
                          <a:latin typeface="Twinkl Cursive Unlooped" panose="02000000000000000000" pitchFamily="2" charset="0"/>
                        </a:rPr>
                        <a:t>Crust</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Destruction</a:t>
                      </a:r>
                    </a:p>
                  </a:txBody>
                  <a:tcPr/>
                </a:tc>
                <a:extLst>
                  <a:ext uri="{0D108BD9-81ED-4DB2-BD59-A6C34878D82A}">
                    <a16:rowId xmlns:a16="http://schemas.microsoft.com/office/drawing/2014/main" val="2448477343"/>
                  </a:ext>
                </a:extLst>
              </a:tr>
              <a:tr h="375533">
                <a:tc>
                  <a:txBody>
                    <a:bodyPr/>
                    <a:lstStyle/>
                    <a:p>
                      <a:r>
                        <a:rPr lang="en-GB" sz="1400" dirty="0">
                          <a:latin typeface="Twinkl Cursive Unlooped" panose="02000000000000000000" pitchFamily="2" charset="0"/>
                        </a:rPr>
                        <a:t>surface</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Destroy</a:t>
                      </a:r>
                    </a:p>
                  </a:txBody>
                  <a:tcPr/>
                </a:tc>
                <a:extLst>
                  <a:ext uri="{0D108BD9-81ED-4DB2-BD59-A6C34878D82A}">
                    <a16:rowId xmlns:a16="http://schemas.microsoft.com/office/drawing/2014/main" val="3787815843"/>
                  </a:ext>
                </a:extLst>
              </a:tr>
              <a:tr h="375533">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191351678"/>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3336429" y="217319"/>
            <a:ext cx="6310537"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Rocks, Relics and Rumbles</a:t>
            </a:r>
          </a:p>
        </p:txBody>
      </p:sp>
    </p:spTree>
    <p:extLst>
      <p:ext uri="{BB962C8B-B14F-4D97-AF65-F5344CB8AC3E}">
        <p14:creationId xmlns:p14="http://schemas.microsoft.com/office/powerpoint/2010/main" val="1879681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435128" y="4556331"/>
            <a:ext cx="7881874" cy="2106833"/>
            <a:chOff x="4419600" y="4668146"/>
            <a:chExt cx="7772400" cy="188190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740259" y="4755670"/>
              <a:ext cx="4429504" cy="1686581"/>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745503" y="4668146"/>
              <a:ext cx="4409379" cy="188190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a:p>
          </p:txBody>
        </p:sp>
      </p:grpSp>
      <p:grpSp>
        <p:nvGrpSpPr>
          <p:cNvPr id="16" name="object 16"/>
          <p:cNvGrpSpPr/>
          <p:nvPr/>
        </p:nvGrpSpPr>
        <p:grpSpPr>
          <a:xfrm>
            <a:off x="2945907" y="565956"/>
            <a:ext cx="4091492" cy="1614319"/>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432265" y="528033"/>
            <a:ext cx="3883435" cy="1610672"/>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8348725" y="2401081"/>
            <a:ext cx="3815161" cy="1843796"/>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3514944" y="2424036"/>
            <a:ext cx="4238943" cy="1851371"/>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Autumn - Year 4</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73788" y="5336272"/>
            <a:ext cx="683823" cy="231474"/>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Part 2</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82742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Interconnected World – Part 1</a:t>
            </a:r>
          </a:p>
          <a:p>
            <a:pPr marL="12700" marR="5080"/>
            <a:r>
              <a:rPr lang="en-GB" sz="1050" b="0" i="0" dirty="0">
                <a:solidFill>
                  <a:srgbClr val="303030"/>
                </a:solidFill>
                <a:effectLst/>
                <a:latin typeface="Twinkl Cursive Unlooped" panose="02000000000000000000" pitchFamily="2" charset="0"/>
              </a:rPr>
              <a:t>This essential skills and knowledge project teaches children about compass points and four and six-figure grid references. They learn about the tropics and the countries, climates and culture of North and South America. </a:t>
            </a:r>
            <a:endParaRPr sz="105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77" name="object 43">
            <a:extLst>
              <a:ext uri="{FF2B5EF4-FFF2-40B4-BE49-F238E27FC236}">
                <a16:creationId xmlns:a16="http://schemas.microsoft.com/office/drawing/2014/main" id="{8579D3D3-6402-4EA8-A9F6-5247879CB6CE}"/>
              </a:ext>
            </a:extLst>
          </p:cNvPr>
          <p:cNvGrpSpPr/>
          <p:nvPr/>
        </p:nvGrpSpPr>
        <p:grpSpPr>
          <a:xfrm>
            <a:off x="819799" y="4208169"/>
            <a:ext cx="4148347" cy="1611606"/>
            <a:chOff x="3019424" y="2914649"/>
            <a:chExt cx="3714656" cy="1404644"/>
          </a:xfrm>
        </p:grpSpPr>
        <p:sp>
          <p:nvSpPr>
            <p:cNvPr id="78" name="object 44">
              <a:extLst>
                <a:ext uri="{FF2B5EF4-FFF2-40B4-BE49-F238E27FC236}">
                  <a16:creationId xmlns:a16="http://schemas.microsoft.com/office/drawing/2014/main" id="{2E5ED4B0-77CB-44D1-AF1A-1E664ACEA11C}"/>
                </a:ext>
              </a:extLst>
            </p:cNvPr>
            <p:cNvSpPr/>
            <p:nvPr/>
          </p:nvSpPr>
          <p:spPr>
            <a:xfrm>
              <a:off x="3019424" y="2914649"/>
              <a:ext cx="3714656" cy="1369782"/>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9" name="object 45">
              <a:extLst>
                <a:ext uri="{FF2B5EF4-FFF2-40B4-BE49-F238E27FC236}">
                  <a16:creationId xmlns:a16="http://schemas.microsoft.com/office/drawing/2014/main" id="{988650EB-10CF-41AD-97B3-03CC5D1B9BC6}"/>
                </a:ext>
              </a:extLst>
            </p:cNvPr>
            <p:cNvSpPr/>
            <p:nvPr/>
          </p:nvSpPr>
          <p:spPr>
            <a:xfrm>
              <a:off x="3019424" y="2914649"/>
              <a:ext cx="3714656" cy="14046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2" name="object 19">
            <a:extLst>
              <a:ext uri="{FF2B5EF4-FFF2-40B4-BE49-F238E27FC236}">
                <a16:creationId xmlns:a16="http://schemas.microsoft.com/office/drawing/2014/main" id="{AD7BB89A-AB74-417B-979B-27670C3157C2}"/>
              </a:ext>
            </a:extLst>
          </p:cNvPr>
          <p:cNvSpPr txBox="1"/>
          <p:nvPr/>
        </p:nvSpPr>
        <p:spPr>
          <a:xfrm>
            <a:off x="3469093" y="886301"/>
            <a:ext cx="3200817" cy="10470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do we use the eight compass points?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marL="171450" indent="-171450" algn="l">
              <a:buFont typeface="Arial" panose="020B0604020202020204" pitchFamily="34" charset="0"/>
              <a:buChar char="•"/>
            </a:pPr>
            <a:r>
              <a:rPr lang="en-GB" sz="900" dirty="0">
                <a:solidFill>
                  <a:srgbClr val="303030"/>
                </a:solidFill>
                <a:latin typeface="Twinkl Cursive Unlooped" panose="02000000000000000000" pitchFamily="2" charset="0"/>
              </a:rPr>
              <a:t>Know and use t</a:t>
            </a:r>
            <a:r>
              <a:rPr lang="en-GB" sz="900" b="0" i="0" dirty="0">
                <a:solidFill>
                  <a:srgbClr val="303030"/>
                </a:solidFill>
                <a:effectLst/>
                <a:latin typeface="Twinkl Cursive Unlooped" panose="02000000000000000000" pitchFamily="2" charset="0"/>
              </a:rPr>
              <a:t>he four cardinal directions: north (N), east (E), south (S) and west (W). </a:t>
            </a:r>
          </a:p>
          <a:p>
            <a:pPr marL="171450" indent="-171450" algn="l">
              <a:buFont typeface="Arial" panose="020B0604020202020204" pitchFamily="34" charset="0"/>
              <a:buChar char="•"/>
            </a:pPr>
            <a:r>
              <a:rPr lang="en-GB" sz="900" dirty="0">
                <a:solidFill>
                  <a:srgbClr val="303030"/>
                </a:solidFill>
                <a:latin typeface="Twinkl Cursive Unlooped" panose="02000000000000000000" pitchFamily="2" charset="0"/>
              </a:rPr>
              <a:t>Know and use t</a:t>
            </a:r>
            <a:r>
              <a:rPr lang="en-GB" sz="900" b="0" i="0" dirty="0">
                <a:solidFill>
                  <a:srgbClr val="303030"/>
                </a:solidFill>
                <a:effectLst/>
                <a:latin typeface="Twinkl Cursive Unlooped" panose="02000000000000000000" pitchFamily="2" charset="0"/>
              </a:rPr>
              <a:t>he four intercardinal (or ordinal) directions: north-east (NE), south-east (SE), south-west (SW) and north-west (NW).</a:t>
            </a:r>
          </a:p>
        </p:txBody>
      </p:sp>
      <p:sp>
        <p:nvSpPr>
          <p:cNvPr id="40" name="object 19">
            <a:extLst>
              <a:ext uri="{FF2B5EF4-FFF2-40B4-BE49-F238E27FC236}">
                <a16:creationId xmlns:a16="http://schemas.microsoft.com/office/drawing/2014/main" id="{E934309D-BD54-4EB6-97BD-4E5FAE7C37D4}"/>
              </a:ext>
            </a:extLst>
          </p:cNvPr>
          <p:cNvSpPr txBox="1"/>
          <p:nvPr/>
        </p:nvSpPr>
        <p:spPr>
          <a:xfrm>
            <a:off x="7899550" y="886301"/>
            <a:ext cx="3200817" cy="9085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do we use four-figure grid references?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marL="171450" indent="-171450" algn="l">
              <a:buFont typeface="Arial" panose="020B0604020202020204" pitchFamily="34" charset="0"/>
              <a:buChar char="•"/>
            </a:pPr>
            <a:r>
              <a:rPr lang="en-GB" sz="900" dirty="0">
                <a:solidFill>
                  <a:srgbClr val="303030"/>
                </a:solidFill>
                <a:latin typeface="Twinkl Cursive Unlooped" panose="02000000000000000000" pitchFamily="2" charset="0"/>
              </a:rPr>
              <a:t>Know that in </a:t>
            </a:r>
            <a:r>
              <a:rPr lang="en-GB" sz="900" b="0" i="0" dirty="0">
                <a:solidFill>
                  <a:srgbClr val="303030"/>
                </a:solidFill>
                <a:effectLst/>
                <a:latin typeface="Twinkl Cursive Unlooped" panose="02000000000000000000" pitchFamily="2" charset="0"/>
              </a:rPr>
              <a:t>a four-figure grid reference, the two digit eastings come first, followed by the two digit northings.</a:t>
            </a:r>
          </a:p>
          <a:p>
            <a:pPr marL="171450" indent="-171450"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four-figure grid references and keys to describe the location of objects and places on a map.</a:t>
            </a:r>
          </a:p>
        </p:txBody>
      </p:sp>
      <p:sp>
        <p:nvSpPr>
          <p:cNvPr id="41" name="object 19">
            <a:extLst>
              <a:ext uri="{FF2B5EF4-FFF2-40B4-BE49-F238E27FC236}">
                <a16:creationId xmlns:a16="http://schemas.microsoft.com/office/drawing/2014/main" id="{ED78536A-C3E8-4D4A-AE94-E4526E25D4BC}"/>
              </a:ext>
            </a:extLst>
          </p:cNvPr>
          <p:cNvSpPr txBox="1"/>
          <p:nvPr/>
        </p:nvSpPr>
        <p:spPr>
          <a:xfrm>
            <a:off x="8734008" y="2806417"/>
            <a:ext cx="3200817" cy="132408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Where are the tropics or Cancer and Capricorn?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the location of the Tropics of Cancer and Capricorn on a world map.</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Tropic of Cancer is 23 degrees north of the equator and Tropic of Capricorn is 23 degrees south of the equator.</a:t>
            </a:r>
          </a:p>
          <a:p>
            <a:br>
              <a:rPr lang="en-GB" sz="900" dirty="0"/>
            </a:br>
            <a:endParaRPr lang="en-GB" sz="900" b="0" i="0" dirty="0">
              <a:solidFill>
                <a:srgbClr val="303030"/>
              </a:solidFill>
              <a:effectLst/>
              <a:latin typeface="Lato" panose="020F0502020204030203" pitchFamily="34" charset="0"/>
            </a:endParaRPr>
          </a:p>
        </p:txBody>
      </p:sp>
      <p:sp>
        <p:nvSpPr>
          <p:cNvPr id="46" name="object 19">
            <a:extLst>
              <a:ext uri="{FF2B5EF4-FFF2-40B4-BE49-F238E27FC236}">
                <a16:creationId xmlns:a16="http://schemas.microsoft.com/office/drawing/2014/main" id="{E6B9C78C-2EC2-4176-9D50-D87443F189FD}"/>
              </a:ext>
            </a:extLst>
          </p:cNvPr>
          <p:cNvSpPr txBox="1"/>
          <p:nvPr/>
        </p:nvSpPr>
        <p:spPr>
          <a:xfrm>
            <a:off x="4086080" y="2915211"/>
            <a:ext cx="3200817" cy="107785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countries and cities are there in North and South America?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Locate the countries and major cities of North, Central and South America on a world map, atlas or globe.</a:t>
            </a:r>
          </a:p>
          <a:p>
            <a:br>
              <a:rPr lang="en-GB" sz="900" dirty="0"/>
            </a:br>
            <a:endParaRPr lang="en-GB" sz="900" b="0" i="0" dirty="0">
              <a:solidFill>
                <a:srgbClr val="303030"/>
              </a:solidFill>
              <a:effectLst/>
              <a:latin typeface="Lato" panose="020F0502020204030203" pitchFamily="34" charset="0"/>
            </a:endParaRPr>
          </a:p>
        </p:txBody>
      </p:sp>
      <p:sp>
        <p:nvSpPr>
          <p:cNvPr id="48" name="object 19">
            <a:extLst>
              <a:ext uri="{FF2B5EF4-FFF2-40B4-BE49-F238E27FC236}">
                <a16:creationId xmlns:a16="http://schemas.microsoft.com/office/drawing/2014/main" id="{99B4A98B-6BB5-47F3-B47C-1D3051EB92E1}"/>
              </a:ext>
            </a:extLst>
          </p:cNvPr>
          <p:cNvSpPr txBox="1"/>
          <p:nvPr/>
        </p:nvSpPr>
        <p:spPr>
          <a:xfrm>
            <a:off x="1230277" y="4538538"/>
            <a:ext cx="3737869" cy="1185581"/>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climate zones are  in North and South America?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countries in the continents of North and South America have contrasting climates, which means that the typical weather conditions can be very different.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Explain climatic variations of a country or continent. </a:t>
            </a:r>
            <a:endParaRPr lang="en-GB" sz="900" b="0" i="0" dirty="0">
              <a:solidFill>
                <a:srgbClr val="303030"/>
              </a:solidFill>
              <a:effectLst/>
              <a:latin typeface="Twinkl Cursive Unlooped" panose="02000000000000000000" pitchFamily="2" charset="0"/>
            </a:endParaRPr>
          </a:p>
          <a:p>
            <a:br>
              <a:rPr lang="en-GB" sz="900" dirty="0"/>
            </a:br>
            <a:endParaRPr lang="en-GB" sz="900" b="0" i="0" dirty="0">
              <a:solidFill>
                <a:srgbClr val="303030"/>
              </a:solidFill>
              <a:effectLst/>
              <a:latin typeface="Lato" panose="020F0502020204030203" pitchFamily="34" charset="0"/>
            </a:endParaRPr>
          </a:p>
        </p:txBody>
      </p:sp>
      <p:sp>
        <p:nvSpPr>
          <p:cNvPr id="53" name="object 19">
            <a:extLst>
              <a:ext uri="{FF2B5EF4-FFF2-40B4-BE49-F238E27FC236}">
                <a16:creationId xmlns:a16="http://schemas.microsoft.com/office/drawing/2014/main" id="{B021E261-5C57-4E70-9823-FFD21CD884F8}"/>
              </a:ext>
            </a:extLst>
          </p:cNvPr>
          <p:cNvSpPr txBox="1"/>
          <p:nvPr/>
        </p:nvSpPr>
        <p:spPr>
          <a:xfrm>
            <a:off x="6226152" y="4984598"/>
            <a:ext cx="3852678" cy="1354858"/>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L6&amp;7.</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are the geographical characteristics of North and South America? </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Locate the countries and major cities of North, Central and South America on a world map, atlas or globe.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Study and draw conclusions about places and geographical features using a range of geographical resources, including maps, atlases, globes and digital mapping.</a:t>
            </a:r>
            <a:br>
              <a:rPr lang="en-GB" sz="900" dirty="0">
                <a:latin typeface="Twinkl Cursive Unlooped" panose="02000000000000000000" pitchFamily="2" charset="0"/>
              </a:rPr>
            </a:br>
            <a:endParaRPr lang="en-GB" sz="900" b="0" i="0" dirty="0">
              <a:solidFill>
                <a:srgbClr val="303030"/>
              </a:solidFill>
              <a:effectLst/>
              <a:latin typeface="Twinkl Cursive Unlooped" panose="02000000000000000000" pitchFamily="2" charset="0"/>
            </a:endParaRPr>
          </a:p>
        </p:txBody>
      </p:sp>
      <p:sp>
        <p:nvSpPr>
          <p:cNvPr id="47" name="TextBox 46">
            <a:extLst>
              <a:ext uri="{FF2B5EF4-FFF2-40B4-BE49-F238E27FC236}">
                <a16:creationId xmlns:a16="http://schemas.microsoft.com/office/drawing/2014/main" id="{7D53D24E-0225-47E9-BF90-06491B199C6E}"/>
              </a:ext>
            </a:extLst>
          </p:cNvPr>
          <p:cNvSpPr txBox="1"/>
          <p:nvPr/>
        </p:nvSpPr>
        <p:spPr>
          <a:xfrm>
            <a:off x="4514529" y="65050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49" name="TextBox 48">
            <a:extLst>
              <a:ext uri="{FF2B5EF4-FFF2-40B4-BE49-F238E27FC236}">
                <a16:creationId xmlns:a16="http://schemas.microsoft.com/office/drawing/2014/main" id="{E31BAB00-A452-4616-94F4-01B856D37096}"/>
              </a:ext>
            </a:extLst>
          </p:cNvPr>
          <p:cNvSpPr txBox="1"/>
          <p:nvPr/>
        </p:nvSpPr>
        <p:spPr>
          <a:xfrm>
            <a:off x="8699858" y="65050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0" name="TextBox 49">
            <a:extLst>
              <a:ext uri="{FF2B5EF4-FFF2-40B4-BE49-F238E27FC236}">
                <a16:creationId xmlns:a16="http://schemas.microsoft.com/office/drawing/2014/main" id="{9631DAD9-E9A8-46CE-9426-DDF1EE6D5BD3}"/>
              </a:ext>
            </a:extLst>
          </p:cNvPr>
          <p:cNvSpPr txBox="1"/>
          <p:nvPr/>
        </p:nvSpPr>
        <p:spPr>
          <a:xfrm>
            <a:off x="9748901" y="254329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1" name="TextBox 50">
            <a:extLst>
              <a:ext uri="{FF2B5EF4-FFF2-40B4-BE49-F238E27FC236}">
                <a16:creationId xmlns:a16="http://schemas.microsoft.com/office/drawing/2014/main" id="{F832209E-0D98-4B05-AED0-FAA78FD8F5E0}"/>
              </a:ext>
            </a:extLst>
          </p:cNvPr>
          <p:cNvSpPr txBox="1"/>
          <p:nvPr/>
        </p:nvSpPr>
        <p:spPr>
          <a:xfrm>
            <a:off x="5033779" y="2615524"/>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2" name="TextBox 51">
            <a:extLst>
              <a:ext uri="{FF2B5EF4-FFF2-40B4-BE49-F238E27FC236}">
                <a16:creationId xmlns:a16="http://schemas.microsoft.com/office/drawing/2014/main" id="{E61774D9-CBAF-44C2-AB61-F3D494E5FD0E}"/>
              </a:ext>
            </a:extLst>
          </p:cNvPr>
          <p:cNvSpPr txBox="1"/>
          <p:nvPr/>
        </p:nvSpPr>
        <p:spPr>
          <a:xfrm>
            <a:off x="2349262" y="431312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54" name="TextBox 53">
            <a:extLst>
              <a:ext uri="{FF2B5EF4-FFF2-40B4-BE49-F238E27FC236}">
                <a16:creationId xmlns:a16="http://schemas.microsoft.com/office/drawing/2014/main" id="{E9B76B5D-ECC4-44A4-B7E7-09427C5BBC13}"/>
              </a:ext>
            </a:extLst>
          </p:cNvPr>
          <p:cNvSpPr txBox="1"/>
          <p:nvPr/>
        </p:nvSpPr>
        <p:spPr>
          <a:xfrm>
            <a:off x="7479776" y="466447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Tree>
    <p:extLst>
      <p:ext uri="{BB962C8B-B14F-4D97-AF65-F5344CB8AC3E}">
        <p14:creationId xmlns:p14="http://schemas.microsoft.com/office/powerpoint/2010/main" val="3693051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0999"/>
          </a:xfrm>
          <a:prstGeom prst="rect">
            <a:avLst/>
          </a:prstGeom>
        </p:spPr>
        <p:txBody>
          <a:bodyPr vert="horz" wrap="square" lIns="0" tIns="19685" rIns="0" bIns="0" rtlCol="0">
            <a:spAutoFit/>
          </a:bodyPr>
          <a:lstStyle/>
          <a:p>
            <a:pPr marL="355600" marR="5080" indent="-343535">
              <a:lnSpc>
                <a:spcPts val="1430"/>
              </a:lnSpc>
              <a:spcBef>
                <a:spcPts val="155"/>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0"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5"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  </a:t>
            </a:r>
            <a:r>
              <a:rPr sz="1000" b="1" spc="5" dirty="0">
                <a:latin typeface="Twinkl Cursive Unlooped" panose="02000000000000000000" pitchFamily="2" charset="0"/>
                <a:cs typeface="Segoe UI"/>
              </a:rPr>
              <a:t>EYFS</a:t>
            </a:r>
            <a:endParaRPr sz="1000" dirty="0">
              <a:latin typeface="Twinkl Cursive Unlooped" panose="02000000000000000000" pitchFamily="2" charset="0"/>
              <a:cs typeface="Segoe UI"/>
            </a:endParaRPr>
          </a:p>
        </p:txBody>
      </p:sp>
      <p:sp>
        <p:nvSpPr>
          <p:cNvPr id="5" name="object 5"/>
          <p:cNvSpPr txBox="1"/>
          <p:nvPr/>
        </p:nvSpPr>
        <p:spPr>
          <a:xfrm>
            <a:off x="487679" y="3480963"/>
            <a:ext cx="1754505" cy="2588273"/>
          </a:xfrm>
          <a:prstGeom prst="rect">
            <a:avLst/>
          </a:prstGeom>
        </p:spPr>
        <p:txBody>
          <a:bodyPr vert="horz" wrap="square" lIns="0" tIns="12700" rIns="0" bIns="0" rtlCol="0">
            <a:spAutoFit/>
          </a:bodyPr>
          <a:lstStyle/>
          <a:p>
            <a:pPr marL="12700" marR="5080" algn="ctr">
              <a:lnSpc>
                <a:spcPct val="99100"/>
              </a:lnSpc>
              <a:spcBef>
                <a:spcPts val="110"/>
              </a:spcBef>
            </a:pPr>
            <a:r>
              <a:rPr lang="en-GB" sz="1000" spc="5" dirty="0">
                <a:latin typeface="Twinkl Cursive Unlooped" panose="02000000000000000000" pitchFamily="2" charset="0"/>
                <a:cs typeface="Segoe UI"/>
              </a:rPr>
              <a:t>C</a:t>
            </a:r>
            <a:r>
              <a:rPr lang="en-GB" sz="1000" spc="-5" dirty="0">
                <a:latin typeface="Twinkl Cursive Unlooped" panose="02000000000000000000" pitchFamily="2" charset="0"/>
                <a:cs typeface="Segoe UI"/>
              </a:rPr>
              <a:t>h</a:t>
            </a:r>
            <a:r>
              <a:rPr lang="en-GB" sz="1000" spc="5" dirty="0">
                <a:latin typeface="Twinkl Cursive Unlooped" panose="02000000000000000000" pitchFamily="2" charset="0"/>
                <a:cs typeface="Segoe UI"/>
              </a:rPr>
              <a:t>il</a:t>
            </a:r>
            <a:r>
              <a:rPr lang="en-GB" sz="1000" spc="-35" dirty="0">
                <a:latin typeface="Twinkl Cursive Unlooped" panose="02000000000000000000" pitchFamily="2" charset="0"/>
                <a:cs typeface="Segoe UI"/>
              </a:rPr>
              <a:t>d</a:t>
            </a:r>
            <a:r>
              <a:rPr lang="en-GB" sz="1000" spc="30" dirty="0">
                <a:latin typeface="Twinkl Cursive Unlooped" panose="02000000000000000000" pitchFamily="2" charset="0"/>
                <a:cs typeface="Segoe UI"/>
              </a:rPr>
              <a:t>r</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n</a:t>
            </a:r>
            <a:r>
              <a:rPr lang="en-GB" sz="1000" spc="-3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5"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h</a:t>
            </a:r>
            <a:r>
              <a:rPr lang="en-GB" sz="1000" spc="-15" dirty="0">
                <a:latin typeface="Twinkl Cursive Unlooped" panose="02000000000000000000" pitchFamily="2" charset="0"/>
                <a:cs typeface="Segoe UI"/>
              </a:rPr>
              <a:t>a</a:t>
            </a:r>
            <a:r>
              <a:rPr lang="en-GB" sz="1000" spc="20" dirty="0">
                <a:latin typeface="Twinkl Cursive Unlooped" panose="02000000000000000000" pitchFamily="2" charset="0"/>
                <a:cs typeface="Segoe UI"/>
              </a:rPr>
              <a:t>v</a:t>
            </a:r>
            <a:r>
              <a:rPr lang="en-GB" sz="1000" dirty="0">
                <a:latin typeface="Twinkl Cursive Unlooped" panose="02000000000000000000" pitchFamily="2" charset="0"/>
                <a:cs typeface="Segoe UI"/>
              </a:rPr>
              <a:t>e</a:t>
            </a:r>
            <a:r>
              <a:rPr lang="en-GB" sz="1000" spc="1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explored the school grounds and local area and curious about both environments. They will have begun to identify some of the features. </a:t>
            </a:r>
          </a:p>
          <a:p>
            <a:pPr marL="12700" marR="5080" algn="ctr">
              <a:lnSpc>
                <a:spcPct val="99100"/>
              </a:lnSpc>
              <a:spcBef>
                <a:spcPts val="110"/>
              </a:spcBef>
            </a:pPr>
            <a:endParaRPr lang="en-GB" sz="1000" spc="-5"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T</a:t>
            </a:r>
            <a:r>
              <a:rPr lang="en-GB" sz="1000" dirty="0">
                <a:latin typeface="Twinkl Cursive Unlooped" panose="02000000000000000000" pitchFamily="2" charset="0"/>
                <a:cs typeface="Segoe UI"/>
              </a:rPr>
              <a:t>h</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y</a:t>
            </a:r>
            <a:r>
              <a:rPr lang="en-GB" sz="1000" spc="6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10"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dirty="0">
                <a:latin typeface="Twinkl Cursive Unlooped" panose="02000000000000000000" pitchFamily="2" charset="0"/>
                <a:cs typeface="Segoe UI"/>
              </a:rPr>
              <a:t>u</a:t>
            </a:r>
            <a:r>
              <a:rPr lang="en-GB" sz="1000" spc="10" dirty="0">
                <a:latin typeface="Twinkl Cursive Unlooped" panose="02000000000000000000" pitchFamily="2" charset="0"/>
                <a:cs typeface="Segoe UI"/>
              </a:rPr>
              <a:t>s</a:t>
            </a:r>
            <a:r>
              <a:rPr lang="en-GB" sz="1000" dirty="0">
                <a:latin typeface="Twinkl Cursive Unlooped" panose="02000000000000000000" pitchFamily="2" charset="0"/>
                <a:cs typeface="Segoe UI"/>
              </a:rPr>
              <a:t>e</a:t>
            </a:r>
            <a:r>
              <a:rPr lang="en-GB" sz="1000" spc="-5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b</a:t>
            </a:r>
            <a:r>
              <a:rPr lang="en-GB" sz="1000" spc="-10" dirty="0">
                <a:latin typeface="Twinkl Cursive Unlooped" panose="02000000000000000000" pitchFamily="2" charset="0"/>
                <a:cs typeface="Segoe UI"/>
              </a:rPr>
              <a:t>a</a:t>
            </a:r>
            <a:r>
              <a:rPr lang="en-GB" sz="1000" spc="15" dirty="0">
                <a:latin typeface="Twinkl Cursive Unlooped" panose="02000000000000000000" pitchFamily="2" charset="0"/>
                <a:cs typeface="Segoe UI"/>
              </a:rPr>
              <a:t>s</a:t>
            </a:r>
            <a:r>
              <a:rPr lang="en-GB" sz="1000" spc="10" dirty="0">
                <a:latin typeface="Twinkl Cursive Unlooped" panose="02000000000000000000" pitchFamily="2" charset="0"/>
                <a:cs typeface="Segoe UI"/>
              </a:rPr>
              <a:t>i</a:t>
            </a:r>
            <a:r>
              <a:rPr lang="en-GB" sz="1000" dirty="0">
                <a:latin typeface="Twinkl Cursive Unlooped" panose="02000000000000000000" pitchFamily="2" charset="0"/>
                <a:cs typeface="Segoe UI"/>
              </a:rPr>
              <a:t>c  vocabulary </a:t>
            </a:r>
            <a:r>
              <a:rPr lang="en-GB" sz="1000" spc="-5" dirty="0">
                <a:latin typeface="Twinkl Cursive Unlooped" panose="02000000000000000000" pitchFamily="2" charset="0"/>
                <a:cs typeface="Segoe UI"/>
              </a:rPr>
              <a:t>linked </a:t>
            </a:r>
            <a:r>
              <a:rPr lang="en-GB" sz="1000" spc="-20" dirty="0">
                <a:latin typeface="Twinkl Cursive Unlooped" panose="02000000000000000000" pitchFamily="2" charset="0"/>
                <a:cs typeface="Segoe UI"/>
              </a:rPr>
              <a:t>to </a:t>
            </a:r>
            <a:r>
              <a:rPr lang="en-GB" sz="1000" spc="-15" dirty="0">
                <a:latin typeface="Twinkl Cursive Unlooped" panose="02000000000000000000" pitchFamily="2" charset="0"/>
                <a:cs typeface="Segoe UI"/>
              </a:rPr>
              <a:t> </a:t>
            </a:r>
            <a:r>
              <a:rPr lang="en-GB" sz="1000" spc="-10" dirty="0">
                <a:latin typeface="Twinkl Cursive Unlooped" panose="02000000000000000000" pitchFamily="2" charset="0"/>
                <a:cs typeface="Segoe UI"/>
              </a:rPr>
              <a:t>human and physical features, e.g. house, shop etc. </a:t>
            </a:r>
          </a:p>
          <a:p>
            <a:pPr marL="12700" marR="5080" algn="ctr">
              <a:lnSpc>
                <a:spcPct val="99100"/>
              </a:lnSpc>
              <a:spcBef>
                <a:spcPts val="110"/>
              </a:spcBef>
            </a:pPr>
            <a:endParaRPr lang="en-GB" sz="1000" spc="-10"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Create and follow simple maps, e.g. treasure maps</a:t>
            </a:r>
            <a:endParaRPr lang="en-GB" sz="1000" dirty="0">
              <a:latin typeface="Twinkl Cursive Unlooped" panose="02000000000000000000" pitchFamily="2" charset="0"/>
              <a:cs typeface="Segoe UI"/>
            </a:endParaRPr>
          </a:p>
          <a:p>
            <a:pPr marL="12700" marR="5080" algn="ctr">
              <a:lnSpc>
                <a:spcPct val="99100"/>
              </a:lnSpc>
              <a:spcBef>
                <a:spcPts val="110"/>
              </a:spcBef>
            </a:pPr>
            <a:endParaRPr lang="en-GB" sz="1200" spc="-5" dirty="0">
              <a:latin typeface="Twinkl Cursive Unlooped" panose="02000000000000000000" pitchFamily="2" charset="0"/>
              <a:cs typeface="Segoe UI"/>
            </a:endParaRPr>
          </a:p>
          <a:p>
            <a:pPr marL="12700" marR="5080" algn="ctr">
              <a:lnSpc>
                <a:spcPct val="99100"/>
              </a:lnSpc>
              <a:spcBef>
                <a:spcPts val="110"/>
              </a:spcBef>
            </a:pPr>
            <a:endParaRPr lang="en-GB" sz="1200" dirty="0">
              <a:latin typeface="Twinkl Cursive Unlooped" panose="02000000000000000000" pitchFamily="2" charset="0"/>
              <a:cs typeface="Segoe UI"/>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303334" y="2464509"/>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9864725" y="2983928"/>
            <a:ext cx="1780539" cy="2587247"/>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Year 6</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Identifying and describing the similarities and differences in physical and human geography between continents.</a:t>
            </a:r>
          </a:p>
          <a:p>
            <a:pPr marL="12700" marR="5080" indent="3175" algn="ctr">
              <a:lnSpc>
                <a:spcPct val="100499"/>
              </a:lnSpc>
              <a:spcBef>
                <a:spcPts val="900"/>
              </a:spcBef>
            </a:pPr>
            <a:r>
              <a:rPr lang="en-GB" sz="1100" dirty="0">
                <a:latin typeface="Twinkl Cursive Unlooped" panose="02000000000000000000" pitchFamily="2" charset="0"/>
                <a:cs typeface="Segoe UI"/>
              </a:rPr>
              <a:t>Name and locate the world’s biomes, climate zones and vegetation belts and explain their common characteristics. </a:t>
            </a: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19" name="object 19"/>
          <p:cNvSpPr txBox="1"/>
          <p:nvPr/>
        </p:nvSpPr>
        <p:spPr>
          <a:xfrm>
            <a:off x="2927910" y="2864560"/>
            <a:ext cx="1804670" cy="3167534"/>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a:t>
            </a:r>
            <a:r>
              <a:rPr lang="en-GB" sz="1000" b="0" i="0" dirty="0">
                <a:solidFill>
                  <a:srgbClr val="303030"/>
                </a:solidFill>
                <a:effectLst/>
                <a:latin typeface="Twinkl Cursive Unlooped" panose="02000000000000000000" pitchFamily="2" charset="0"/>
              </a:rPr>
              <a:t>hildren </a:t>
            </a:r>
            <a:r>
              <a:rPr lang="en-GB" sz="1000" dirty="0">
                <a:solidFill>
                  <a:srgbClr val="303030"/>
                </a:solidFill>
                <a:latin typeface="Twinkl Cursive Unlooped" panose="02000000000000000000" pitchFamily="2" charset="0"/>
              </a:rPr>
              <a:t>will build on the knowledge </a:t>
            </a:r>
            <a:r>
              <a:rPr lang="en-GB" sz="100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They have already learnt about the equator, hemispheres and continents and have been introduced to the countries, capital cities and settlements of the United Kingdom.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a:p>
            <a:pPr marL="12700" marR="5080" indent="-635" algn="ctr">
              <a:lnSpc>
                <a:spcPct val="100099"/>
              </a:lnSpc>
              <a:spcBef>
                <a:spcPts val="100"/>
              </a:spcBef>
            </a:pPr>
            <a:r>
              <a:rPr lang="en-GB" sz="1000" dirty="0">
                <a:solidFill>
                  <a:srgbClr val="303030"/>
                </a:solidFill>
                <a:latin typeface="Twinkl Cursive Unlooped" panose="02000000000000000000" pitchFamily="2" charset="0"/>
                <a:cs typeface="Segoe UI"/>
              </a:rPr>
              <a:t>Children know how the weather can affect the coastline. </a:t>
            </a:r>
            <a:endParaRPr lang="en-GB" sz="1000" dirty="0">
              <a:latin typeface="Segoe UI"/>
              <a:cs typeface="Segoe UI"/>
            </a:endParaRPr>
          </a:p>
        </p:txBody>
      </p:sp>
      <p:sp>
        <p:nvSpPr>
          <p:cNvPr id="21" name="object 21"/>
          <p:cNvSpPr txBox="1"/>
          <p:nvPr/>
        </p:nvSpPr>
        <p:spPr>
          <a:xfrm>
            <a:off x="7506715" y="3018283"/>
            <a:ext cx="1826895" cy="2140971"/>
          </a:xfrm>
          <a:prstGeom prst="rect">
            <a:avLst/>
          </a:prstGeom>
        </p:spPr>
        <p:txBody>
          <a:bodyPr vert="horz" wrap="square" lIns="0" tIns="19685" rIns="0" bIns="0" rtlCol="0">
            <a:spAutoFit/>
          </a:bodyPr>
          <a:lstStyle/>
          <a:p>
            <a:pPr marL="525780" marR="511809" algn="ctr">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lang="en-GB" sz="1050" b="1" spc="-10" dirty="0">
                <a:latin typeface="Twinkl Cursive Unlooped" panose="02000000000000000000" pitchFamily="2" charset="0"/>
                <a:cs typeface="Segoe UI"/>
              </a:rPr>
              <a:t>Year 5</a:t>
            </a:r>
            <a:endParaRPr sz="1050" dirty="0">
              <a:latin typeface="Twinkl Cursive Unlooped" panose="02000000000000000000" pitchFamily="2" charset="0"/>
              <a:cs typeface="Segoe UI"/>
            </a:endParaRPr>
          </a:p>
          <a:p>
            <a:pPr marL="12700" marR="5080" indent="3175" algn="ctr">
              <a:lnSpc>
                <a:spcPct val="100499"/>
              </a:lnSpc>
              <a:spcBef>
                <a:spcPts val="900"/>
              </a:spcBef>
            </a:pPr>
            <a:r>
              <a:rPr lang="en-GB" sz="1050" spc="-10" dirty="0">
                <a:latin typeface="Twinkl Cursive Unlooped" panose="02000000000000000000" pitchFamily="2" charset="0"/>
                <a:cs typeface="Segoe UI"/>
              </a:rPr>
              <a:t>Children continue to build on their knowledge by naming, locating and describing some major counties and cities in the UK.</a:t>
            </a:r>
            <a:endParaRPr lang="en-GB" sz="1050" dirty="0">
              <a:latin typeface="Twinkl Cursive Unlooped" panose="02000000000000000000" pitchFamily="2" charset="0"/>
              <a:cs typeface="Segoe UI"/>
            </a:endParaRPr>
          </a:p>
          <a:p>
            <a:pPr marL="12700" marR="5080" indent="3175" algn="ctr">
              <a:lnSpc>
                <a:spcPct val="100499"/>
              </a:lnSpc>
              <a:spcBef>
                <a:spcPts val="900"/>
              </a:spcBef>
            </a:pPr>
            <a:r>
              <a:rPr lang="en-GB" sz="1050" dirty="0">
                <a:latin typeface="Twinkl Cursive Unlooped" panose="02000000000000000000" pitchFamily="2" charset="0"/>
                <a:cs typeface="Segoe UI"/>
              </a:rPr>
              <a:t>Locating significant places on latitude and longitude.</a:t>
            </a: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100" spc="-10" dirty="0">
                <a:latin typeface="Segoe UI"/>
                <a:cs typeface="Segoe UI"/>
              </a:rPr>
              <a:t> </a:t>
            </a:r>
            <a:endParaRPr sz="11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2932513" y="415449"/>
            <a:ext cx="7124700"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Interconnected World – Part 1</a:t>
            </a:r>
          </a:p>
        </p:txBody>
      </p:sp>
      <p:sp>
        <p:nvSpPr>
          <p:cNvPr id="22" name="object 31">
            <a:extLst>
              <a:ext uri="{FF2B5EF4-FFF2-40B4-BE49-F238E27FC236}">
                <a16:creationId xmlns:a16="http://schemas.microsoft.com/office/drawing/2014/main" id="{D5C64BFC-066C-4B16-9D7D-38017AC70D9D}"/>
              </a:ext>
            </a:extLst>
          </p:cNvPr>
          <p:cNvSpPr txBox="1"/>
          <p:nvPr/>
        </p:nvSpPr>
        <p:spPr>
          <a:xfrm>
            <a:off x="5100663" y="2464509"/>
            <a:ext cx="2039058" cy="182742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Interconnected World – Part 1</a:t>
            </a:r>
          </a:p>
          <a:p>
            <a:pPr marL="12700" marR="5080"/>
            <a:r>
              <a:rPr lang="en-GB" sz="1050" b="0" i="0" dirty="0">
                <a:solidFill>
                  <a:srgbClr val="303030"/>
                </a:solidFill>
                <a:effectLst/>
                <a:latin typeface="Twinkl Cursive Unlooped" panose="02000000000000000000" pitchFamily="2" charset="0"/>
              </a:rPr>
              <a:t>This essential skills and knowledge project teaches children about compass points and four and six-figure grid references. They learn about the tropics and the countries, climates and culture of North and South America. </a:t>
            </a:r>
            <a:endParaRPr sz="1050" dirty="0">
              <a:latin typeface="Twinkl Cursive Unlooped" panose="02000000000000000000" pitchFamily="2" charset="0"/>
              <a:cs typeface="Arial"/>
            </a:endParaRPr>
          </a:p>
        </p:txBody>
      </p:sp>
    </p:spTree>
    <p:extLst>
      <p:ext uri="{BB962C8B-B14F-4D97-AF65-F5344CB8AC3E}">
        <p14:creationId xmlns:p14="http://schemas.microsoft.com/office/powerpoint/2010/main" val="203520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5409848" y="484140"/>
            <a:ext cx="4203963" cy="1508913"/>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31" name="object 31"/>
          <p:cNvSpPr txBox="1"/>
          <p:nvPr/>
        </p:nvSpPr>
        <p:spPr>
          <a:xfrm>
            <a:off x="210748" y="512127"/>
            <a:ext cx="2039058" cy="352788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Our Wonderful World</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about physical and human features, maps, cardinal compass points, and positional and directional language. They learn about the equator, hemispheres and continents and are introduced to the countries, capital cities and settlements of the United Kingdom. The children carry out simple fieldwork to find out about local physical and human features.</a:t>
            </a:r>
          </a:p>
          <a:p>
            <a:pPr marL="12700" marR="5080"/>
            <a:r>
              <a:rPr lang="en-GB" sz="1100" dirty="0">
                <a:solidFill>
                  <a:srgbClr val="303030"/>
                </a:solidFill>
                <a:latin typeface="Twinkl Cursive Unlooped" panose="02000000000000000000" pitchFamily="2" charset="0"/>
                <a:cs typeface="Arial"/>
              </a:rPr>
              <a:t>Children also study the weather in the UK. </a:t>
            </a: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sz="1800" spc="-35" dirty="0">
                <a:solidFill>
                  <a:srgbClr val="0C6C82"/>
                </a:solidFill>
                <a:latin typeface="Twinkl Cursive Unlooped" panose="02000000000000000000" pitchFamily="2" charset="0"/>
                <a:cs typeface="Segoe UI"/>
              </a:rPr>
              <a:t>A</a:t>
            </a:r>
            <a:r>
              <a:rPr sz="1800" spc="30" dirty="0">
                <a:solidFill>
                  <a:srgbClr val="0C6C82"/>
                </a:solidFill>
                <a:latin typeface="Twinkl Cursive Unlooped" panose="02000000000000000000" pitchFamily="2" charset="0"/>
                <a:cs typeface="Segoe UI"/>
              </a:rPr>
              <a:t>u</a:t>
            </a:r>
            <a:r>
              <a:rPr sz="1800" spc="-10" dirty="0">
                <a:solidFill>
                  <a:srgbClr val="0C6C82"/>
                </a:solidFill>
                <a:latin typeface="Twinkl Cursive Unlooped" panose="02000000000000000000" pitchFamily="2" charset="0"/>
                <a:cs typeface="Segoe UI"/>
              </a:rPr>
              <a:t>t</a:t>
            </a:r>
            <a:r>
              <a:rPr sz="1800" spc="30" dirty="0">
                <a:solidFill>
                  <a:srgbClr val="0C6C82"/>
                </a:solidFill>
                <a:latin typeface="Twinkl Cursive Unlooped" panose="02000000000000000000" pitchFamily="2" charset="0"/>
                <a:cs typeface="Segoe UI"/>
              </a:rPr>
              <a:t>u</a:t>
            </a:r>
            <a:r>
              <a:rPr sz="1800" spc="20" dirty="0">
                <a:solidFill>
                  <a:srgbClr val="0C6C82"/>
                </a:solidFill>
                <a:latin typeface="Twinkl Cursive Unlooped" panose="02000000000000000000" pitchFamily="2" charset="0"/>
                <a:cs typeface="Segoe UI"/>
              </a:rPr>
              <a:t>m</a:t>
            </a:r>
            <a:r>
              <a:rPr sz="1800" spc="25" dirty="0">
                <a:solidFill>
                  <a:srgbClr val="0C6C82"/>
                </a:solidFill>
                <a:latin typeface="Twinkl Cursive Unlooped" panose="02000000000000000000" pitchFamily="2" charset="0"/>
                <a:cs typeface="Segoe UI"/>
              </a:rPr>
              <a:t>n-</a:t>
            </a:r>
            <a:r>
              <a:rPr sz="1800" spc="-175" dirty="0">
                <a:solidFill>
                  <a:srgbClr val="0C6C82"/>
                </a:solidFill>
                <a:latin typeface="Twinkl Cursive Unlooped" panose="02000000000000000000" pitchFamily="2" charset="0"/>
                <a:cs typeface="Segoe UI"/>
              </a:rPr>
              <a:t>Y</a:t>
            </a:r>
            <a:r>
              <a:rPr sz="1800" spc="30" dirty="0">
                <a:solidFill>
                  <a:srgbClr val="0C6C82"/>
                </a:solidFill>
                <a:latin typeface="Twinkl Cursive Unlooped" panose="02000000000000000000" pitchFamily="2" charset="0"/>
                <a:cs typeface="Segoe UI"/>
              </a:rPr>
              <a:t>e</a:t>
            </a:r>
            <a:r>
              <a:rPr sz="1800" spc="-20" dirty="0">
                <a:solidFill>
                  <a:srgbClr val="0C6C82"/>
                </a:solidFill>
                <a:latin typeface="Twinkl Cursive Unlooped" panose="02000000000000000000" pitchFamily="2" charset="0"/>
                <a:cs typeface="Segoe UI"/>
              </a:rPr>
              <a:t>a</a:t>
            </a:r>
            <a:r>
              <a:rPr sz="1800" dirty="0">
                <a:solidFill>
                  <a:srgbClr val="0C6C82"/>
                </a:solidFill>
                <a:latin typeface="Twinkl Cursive Unlooped" panose="02000000000000000000" pitchFamily="2" charset="0"/>
                <a:cs typeface="Segoe UI"/>
              </a:rPr>
              <a:t>r</a:t>
            </a:r>
            <a:r>
              <a:rPr sz="1800" spc="-70" dirty="0">
                <a:solidFill>
                  <a:srgbClr val="0C6C82"/>
                </a:solidFill>
                <a:latin typeface="Twinkl Cursive Unlooped" panose="02000000000000000000" pitchFamily="2" charset="0"/>
                <a:cs typeface="Segoe UI"/>
              </a:rPr>
              <a:t> </a:t>
            </a:r>
            <a:r>
              <a:rPr sz="1800" dirty="0">
                <a:solidFill>
                  <a:srgbClr val="0C6C82"/>
                </a:solidFill>
                <a:latin typeface="Twinkl Cursive Unlooped" panose="02000000000000000000" pitchFamily="2" charset="0"/>
                <a:cs typeface="Segoe UI"/>
              </a:rPr>
              <a:t>1</a:t>
            </a:r>
            <a:endParaRPr sz="1800" dirty="0">
              <a:latin typeface="Twinkl Cursive Unlooped" panose="02000000000000000000" pitchFamily="2" charset="0"/>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00751"/>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Bright lights, Big City</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grpSp>
        <p:nvGrpSpPr>
          <p:cNvPr id="52" name="object 43">
            <a:extLst>
              <a:ext uri="{FF2B5EF4-FFF2-40B4-BE49-F238E27FC236}">
                <a16:creationId xmlns:a16="http://schemas.microsoft.com/office/drawing/2014/main" id="{8BBF1A0C-A43E-4CB4-8C12-E1B43F4FA3C5}"/>
              </a:ext>
            </a:extLst>
          </p:cNvPr>
          <p:cNvGrpSpPr/>
          <p:nvPr/>
        </p:nvGrpSpPr>
        <p:grpSpPr>
          <a:xfrm>
            <a:off x="7648582" y="2124009"/>
            <a:ext cx="4295774" cy="1751753"/>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chemeClr val="accent5">
                  <a:lumMod val="50000"/>
                </a:schemeClr>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105400" y="4648385"/>
            <a:ext cx="4467224" cy="1560042"/>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41" name="object 19">
            <a:extLst>
              <a:ext uri="{FF2B5EF4-FFF2-40B4-BE49-F238E27FC236}">
                <a16:creationId xmlns:a16="http://schemas.microsoft.com/office/drawing/2014/main" id="{3481AED1-C5D8-43C5-9C1A-7D22E347A348}"/>
              </a:ext>
            </a:extLst>
          </p:cNvPr>
          <p:cNvSpPr txBox="1"/>
          <p:nvPr/>
        </p:nvSpPr>
        <p:spPr>
          <a:xfrm>
            <a:off x="5997382" y="821835"/>
            <a:ext cx="3451303" cy="1411284"/>
          </a:xfrm>
          <a:prstGeom prst="rect">
            <a:avLst/>
          </a:prstGeom>
        </p:spPr>
        <p:txBody>
          <a:bodyPr vert="horz" wrap="square" lIns="0" tIns="15875" rIns="0" bIns="0" rtlCol="0">
            <a:spAutoFit/>
          </a:bodyPr>
          <a:lstStyle/>
          <a:p>
            <a:pPr marL="12700">
              <a:lnSpc>
                <a:spcPct val="100000"/>
              </a:lnSpc>
              <a:spcBef>
                <a:spcPts val="125"/>
              </a:spcBef>
            </a:pPr>
            <a:r>
              <a:rPr sz="1000" b="1" u="sng" spc="15" dirty="0">
                <a:latin typeface="Twinkl Cursive Unlooped" panose="02000000000000000000" pitchFamily="2" charset="0"/>
                <a:cs typeface="Calibri"/>
              </a:rPr>
              <a:t>L</a:t>
            </a:r>
            <a:r>
              <a:rPr lang="en-GB" sz="1000" b="1" u="sng" spc="15" dirty="0">
                <a:latin typeface="Twinkl Cursive Unlooped" panose="02000000000000000000" pitchFamily="2" charset="0"/>
                <a:cs typeface="Calibri"/>
              </a:rPr>
              <a:t>7</a:t>
            </a:r>
            <a:r>
              <a:rPr sz="1000" b="1" u="sng" spc="15" dirty="0">
                <a:latin typeface="Twinkl Cursive Unlooped" panose="02000000000000000000" pitchFamily="2" charset="0"/>
                <a:cs typeface="Calibri"/>
              </a:rPr>
              <a:t>.</a:t>
            </a:r>
            <a:r>
              <a:rPr sz="1000" b="1" u="sng" spc="-30" dirty="0">
                <a:latin typeface="Twinkl Cursive Unlooped" panose="02000000000000000000" pitchFamily="2" charset="0"/>
                <a:cs typeface="Calibri"/>
              </a:rPr>
              <a:t> </a:t>
            </a:r>
            <a:r>
              <a:rPr lang="en-GB" sz="1000" b="1" u="sng" spc="-5" dirty="0">
                <a:latin typeface="Twinkl Cursive Unlooped" panose="02000000000000000000" pitchFamily="2" charset="0"/>
                <a:cs typeface="Calibri"/>
              </a:rPr>
              <a:t>What are the 7 continents and 5 oceans of the world</a:t>
            </a:r>
            <a:r>
              <a:rPr sz="1000" b="1" u="sng" spc="5" dirty="0">
                <a:latin typeface="Twinkl Cursive Unlooped" panose="02000000000000000000" pitchFamily="2" charset="0"/>
                <a:cs typeface="Calibri"/>
              </a:rPr>
              <a:t>?</a:t>
            </a:r>
            <a:endParaRPr lang="en-GB" sz="10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world's seven continents are Africa, Antarctica, Asia, Australia, Europe, North America and South America.</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five oceans are the Arctic, Atlantic, Indian, Pacific and Southern Ocean.</a:t>
            </a:r>
          </a:p>
          <a:p>
            <a:pPr marL="12700" algn="ctr">
              <a:lnSpc>
                <a:spcPct val="100000"/>
              </a:lnSpc>
              <a:spcBef>
                <a:spcPts val="125"/>
              </a:spcBef>
            </a:pPr>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43" name="object 19">
            <a:extLst>
              <a:ext uri="{FF2B5EF4-FFF2-40B4-BE49-F238E27FC236}">
                <a16:creationId xmlns:a16="http://schemas.microsoft.com/office/drawing/2014/main" id="{72ACFFE9-2B88-434D-A179-97EFF11FA3DC}"/>
              </a:ext>
            </a:extLst>
          </p:cNvPr>
          <p:cNvSpPr txBox="1"/>
          <p:nvPr/>
        </p:nvSpPr>
        <p:spPr>
          <a:xfrm>
            <a:off x="8205391" y="2468665"/>
            <a:ext cx="3451303" cy="1267655"/>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 Why are some places hot and some places cold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Hot places are close to the equator and cold places are far away from the equator.</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equator is an imaginary line around the middle of the Earth.</a:t>
            </a:r>
          </a:p>
          <a:p>
            <a:pPr algn="l"/>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55" name="object 19">
            <a:extLst>
              <a:ext uri="{FF2B5EF4-FFF2-40B4-BE49-F238E27FC236}">
                <a16:creationId xmlns:a16="http://schemas.microsoft.com/office/drawing/2014/main" id="{F7995118-4652-4AA1-AB8D-6BD1539540CC}"/>
              </a:ext>
            </a:extLst>
          </p:cNvPr>
          <p:cNvSpPr txBox="1"/>
          <p:nvPr/>
        </p:nvSpPr>
        <p:spPr>
          <a:xfrm>
            <a:off x="5587702" y="5019063"/>
            <a:ext cx="3451303" cy="1475404"/>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 aerial photographs help us understand our world?</a:t>
            </a:r>
            <a:endParaRPr lang="en-GB" sz="105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marL="285750" indent="-285750">
              <a:buFont typeface="Arial" panose="020B0604020202020204" pitchFamily="34" charset="0"/>
              <a:buChar char="•"/>
            </a:pPr>
            <a:r>
              <a:rPr lang="en-GB" sz="900" b="0" i="0" dirty="0">
                <a:solidFill>
                  <a:srgbClr val="303030"/>
                </a:solidFill>
                <a:effectLst/>
                <a:latin typeface="Twinkl Cursive Unlooped" panose="02000000000000000000" pitchFamily="2" charset="0"/>
              </a:rPr>
              <a:t>An aerial photograph or plan perspective shows an area of land from above.</a:t>
            </a:r>
          </a:p>
          <a:p>
            <a:pPr marL="285750" indent="-285750">
              <a:buFont typeface="Arial" panose="020B0604020202020204" pitchFamily="34" charset="0"/>
              <a:buChar char="•"/>
            </a:pPr>
            <a:r>
              <a:rPr lang="en-GB" sz="900" dirty="0">
                <a:solidFill>
                  <a:srgbClr val="303030"/>
                </a:solidFill>
                <a:latin typeface="Twinkl Cursive Unlooped" panose="02000000000000000000" pitchFamily="2" charset="0"/>
              </a:rPr>
              <a:t>How t</a:t>
            </a:r>
            <a:r>
              <a:rPr lang="en-GB" sz="900" b="0" i="0" dirty="0">
                <a:solidFill>
                  <a:srgbClr val="303030"/>
                </a:solidFill>
                <a:effectLst/>
                <a:latin typeface="Twinkl Cursive Unlooped" panose="02000000000000000000" pitchFamily="2" charset="0"/>
              </a:rPr>
              <a:t>o identify features and landmarks from an aerial photo. </a:t>
            </a:r>
          </a:p>
          <a:p>
            <a:pPr algn="l"/>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44" name="object 43">
            <a:extLst>
              <a:ext uri="{FF2B5EF4-FFF2-40B4-BE49-F238E27FC236}">
                <a16:creationId xmlns:a16="http://schemas.microsoft.com/office/drawing/2014/main" id="{4605B5AF-7C7E-463B-8F76-4FFDA3A7A438}"/>
              </a:ext>
            </a:extLst>
          </p:cNvPr>
          <p:cNvGrpSpPr/>
          <p:nvPr/>
        </p:nvGrpSpPr>
        <p:grpSpPr>
          <a:xfrm>
            <a:off x="2292847" y="2565578"/>
            <a:ext cx="4469517" cy="2044006"/>
            <a:chOff x="2983229" y="2878454"/>
            <a:chExt cx="3387090" cy="1120140"/>
          </a:xfrm>
        </p:grpSpPr>
        <p:sp>
          <p:nvSpPr>
            <p:cNvPr id="62" name="object 44">
              <a:extLst>
                <a:ext uri="{FF2B5EF4-FFF2-40B4-BE49-F238E27FC236}">
                  <a16:creationId xmlns:a16="http://schemas.microsoft.com/office/drawing/2014/main" id="{1AFF6E6C-310B-4AB8-B3E9-1647600EB18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63" name="object 45">
              <a:extLst>
                <a:ext uri="{FF2B5EF4-FFF2-40B4-BE49-F238E27FC236}">
                  <a16:creationId xmlns:a16="http://schemas.microsoft.com/office/drawing/2014/main" id="{E4C4E4F7-A3E3-47F1-B5B0-A46E9AF0EC73}"/>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4" name="object 19">
            <a:extLst>
              <a:ext uri="{FF2B5EF4-FFF2-40B4-BE49-F238E27FC236}">
                <a16:creationId xmlns:a16="http://schemas.microsoft.com/office/drawing/2014/main" id="{88D4E042-B37B-4E1C-8DA1-5325A6CA53DB}"/>
              </a:ext>
            </a:extLst>
          </p:cNvPr>
          <p:cNvSpPr txBox="1"/>
          <p:nvPr/>
        </p:nvSpPr>
        <p:spPr>
          <a:xfrm>
            <a:off x="2919309" y="2912977"/>
            <a:ext cx="3451303" cy="171393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 What was the weather like this week in Tuffley? </a:t>
            </a:r>
            <a:endParaRPr lang="en-GB" sz="105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r>
              <a:rPr lang="en-GB" sz="1100" b="1" dirty="0">
                <a:solidFill>
                  <a:srgbClr val="303030"/>
                </a:solidFill>
                <a:latin typeface="Twinkl Cursive Unlooped" panose="02000000000000000000" pitchFamily="2" charset="0"/>
              </a:rPr>
              <a:t>WEEK LONG WEATHER STUDY</a:t>
            </a:r>
            <a:endParaRPr lang="en-GB" sz="1100" b="1" i="0" dirty="0">
              <a:solidFill>
                <a:srgbClr val="303030"/>
              </a:solidFill>
              <a:effectLst/>
              <a:latin typeface="Twinkl Cursive Unlooped" panose="02000000000000000000" pitchFamily="2" charset="0"/>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Field work includes observing and collecting data (information) about people, places and natural environments.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There are four seasons in the UK: Spring, Summer, Autumn and Winter.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Each season has its own typical weather pattern. </a:t>
            </a:r>
            <a:endParaRPr lang="en-GB" sz="1000" b="0" i="0" dirty="0">
              <a:solidFill>
                <a:srgbClr val="303030"/>
              </a:solidFill>
              <a:effectLst/>
              <a:latin typeface="Twinkl Cursive Unlooped" panose="02000000000000000000" pitchFamily="2" charset="0"/>
            </a:endParaRPr>
          </a:p>
          <a:p>
            <a:pPr algn="l"/>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36" name="TextBox 35">
            <a:extLst>
              <a:ext uri="{FF2B5EF4-FFF2-40B4-BE49-F238E27FC236}">
                <a16:creationId xmlns:a16="http://schemas.microsoft.com/office/drawing/2014/main" id="{BE95E42A-201E-4C82-B3C6-AAB34BCDAB67}"/>
              </a:ext>
            </a:extLst>
          </p:cNvPr>
          <p:cNvSpPr txBox="1"/>
          <p:nvPr/>
        </p:nvSpPr>
        <p:spPr>
          <a:xfrm>
            <a:off x="6678728" y="60192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37" name="TextBox 36">
            <a:extLst>
              <a:ext uri="{FF2B5EF4-FFF2-40B4-BE49-F238E27FC236}">
                <a16:creationId xmlns:a16="http://schemas.microsoft.com/office/drawing/2014/main" id="{34E9DA58-AA6D-4124-B723-4CA16A91629E}"/>
              </a:ext>
            </a:extLst>
          </p:cNvPr>
          <p:cNvSpPr txBox="1"/>
          <p:nvPr/>
        </p:nvSpPr>
        <p:spPr>
          <a:xfrm>
            <a:off x="8996368" y="224154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38" name="TextBox 37">
            <a:extLst>
              <a:ext uri="{FF2B5EF4-FFF2-40B4-BE49-F238E27FC236}">
                <a16:creationId xmlns:a16="http://schemas.microsoft.com/office/drawing/2014/main" id="{E8147B6B-0EE0-431B-87AA-F33342A4790A}"/>
              </a:ext>
            </a:extLst>
          </p:cNvPr>
          <p:cNvSpPr txBox="1"/>
          <p:nvPr/>
        </p:nvSpPr>
        <p:spPr>
          <a:xfrm>
            <a:off x="3814376" y="269776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FIELDWORK</a:t>
            </a:r>
          </a:p>
        </p:txBody>
      </p:sp>
      <p:sp>
        <p:nvSpPr>
          <p:cNvPr id="40" name="TextBox 39">
            <a:extLst>
              <a:ext uri="{FF2B5EF4-FFF2-40B4-BE49-F238E27FC236}">
                <a16:creationId xmlns:a16="http://schemas.microsoft.com/office/drawing/2014/main" id="{77ADEF12-79DF-4F52-A52F-684EBC55E9F4}"/>
              </a:ext>
            </a:extLst>
          </p:cNvPr>
          <p:cNvSpPr txBox="1"/>
          <p:nvPr/>
        </p:nvSpPr>
        <p:spPr>
          <a:xfrm>
            <a:off x="6541067" y="4753780"/>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SKILLS</a:t>
            </a:r>
          </a:p>
        </p:txBody>
      </p:sp>
    </p:spTree>
    <p:extLst>
      <p:ext uri="{BB962C8B-B14F-4D97-AF65-F5344CB8AC3E}">
        <p14:creationId xmlns:p14="http://schemas.microsoft.com/office/powerpoint/2010/main" val="2255081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4110262542"/>
              </p:ext>
            </p:extLst>
          </p:nvPr>
        </p:nvGraphicFramePr>
        <p:xfrm>
          <a:off x="3048000" y="925205"/>
          <a:ext cx="7854172" cy="5527862"/>
        </p:xfrm>
        <a:graphic>
          <a:graphicData uri="http://schemas.openxmlformats.org/drawingml/2006/table">
            <a:tbl>
              <a:tblPr firstRow="1" bandRow="1">
                <a:tableStyleId>{BDBED569-4797-4DF1-A0F4-6AAB3CD982D8}</a:tableStyleId>
              </a:tblPr>
              <a:tblGrid>
                <a:gridCol w="1910572">
                  <a:extLst>
                    <a:ext uri="{9D8B030D-6E8A-4147-A177-3AD203B41FA5}">
                      <a16:colId xmlns:a16="http://schemas.microsoft.com/office/drawing/2014/main" val="3941356595"/>
                    </a:ext>
                  </a:extLst>
                </a:gridCol>
                <a:gridCol w="1524000">
                  <a:extLst>
                    <a:ext uri="{9D8B030D-6E8A-4147-A177-3AD203B41FA5}">
                      <a16:colId xmlns:a16="http://schemas.microsoft.com/office/drawing/2014/main" val="1839290384"/>
                    </a:ext>
                  </a:extLst>
                </a:gridCol>
                <a:gridCol w="2286000">
                  <a:extLst>
                    <a:ext uri="{9D8B030D-6E8A-4147-A177-3AD203B41FA5}">
                      <a16:colId xmlns:a16="http://schemas.microsoft.com/office/drawing/2014/main" val="2992277105"/>
                    </a:ext>
                  </a:extLst>
                </a:gridCol>
                <a:gridCol w="2133600">
                  <a:extLst>
                    <a:ext uri="{9D8B030D-6E8A-4147-A177-3AD203B41FA5}">
                      <a16:colId xmlns:a16="http://schemas.microsoft.com/office/drawing/2014/main" val="3413062883"/>
                    </a:ext>
                  </a:extLst>
                </a:gridCol>
              </a:tblGrid>
              <a:tr h="370840">
                <a:tc>
                  <a:txBody>
                    <a:bodyPr/>
                    <a:lstStyle/>
                    <a:p>
                      <a:r>
                        <a:rPr lang="en-GB" sz="1400" b="0" dirty="0">
                          <a:latin typeface="Twinkl Cursive Unlooped" panose="02000000000000000000" pitchFamily="2" charset="0"/>
                        </a:rPr>
                        <a:t>Longitude</a:t>
                      </a:r>
                    </a:p>
                  </a:txBody>
                  <a:tcPr/>
                </a:tc>
                <a:tc>
                  <a:txBody>
                    <a:bodyPr/>
                    <a:lstStyle/>
                    <a:p>
                      <a:r>
                        <a:rPr lang="en-GB" sz="1400" b="0" dirty="0">
                          <a:latin typeface="Twinkl Cursive Unlooped" panose="02000000000000000000" pitchFamily="2" charset="0"/>
                        </a:rPr>
                        <a:t>USA</a:t>
                      </a:r>
                    </a:p>
                  </a:txBody>
                  <a:tcPr/>
                </a:tc>
                <a:tc>
                  <a:txBody>
                    <a:bodyPr/>
                    <a:lstStyle/>
                    <a:p>
                      <a:r>
                        <a:rPr lang="en-GB" sz="1400" b="0" dirty="0">
                          <a:latin typeface="Twinkl Cursive Unlooped" panose="02000000000000000000" pitchFamily="2" charset="0"/>
                        </a:rPr>
                        <a:t>Washington</a:t>
                      </a:r>
                    </a:p>
                  </a:txBody>
                  <a:tcPr/>
                </a:tc>
                <a:tc>
                  <a:txBody>
                    <a:bodyPr/>
                    <a:lstStyle/>
                    <a:p>
                      <a:r>
                        <a:rPr lang="en-GB" sz="1400" b="0" dirty="0">
                          <a:latin typeface="Twinkl Cursive Unlooped" panose="02000000000000000000" pitchFamily="2" charset="0"/>
                        </a:rPr>
                        <a:t>Climate</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Latitude </a:t>
                      </a:r>
                    </a:p>
                  </a:txBody>
                  <a:tcPr/>
                </a:tc>
                <a:tc>
                  <a:txBody>
                    <a:bodyPr/>
                    <a:lstStyle/>
                    <a:p>
                      <a:r>
                        <a:rPr lang="en-GB" sz="1400" dirty="0">
                          <a:latin typeface="Twinkl Cursive Unlooped" panose="02000000000000000000" pitchFamily="2" charset="0"/>
                        </a:rPr>
                        <a:t>Canada</a:t>
                      </a:r>
                    </a:p>
                  </a:txBody>
                  <a:tcPr/>
                </a:tc>
                <a:tc>
                  <a:txBody>
                    <a:bodyPr/>
                    <a:lstStyle/>
                    <a:p>
                      <a:r>
                        <a:rPr lang="en-GB" sz="1400" dirty="0">
                          <a:latin typeface="Twinkl Cursive Unlooped" panose="02000000000000000000" pitchFamily="2" charset="0"/>
                        </a:rPr>
                        <a:t>New York</a:t>
                      </a:r>
                    </a:p>
                  </a:txBody>
                  <a:tcPr/>
                </a:tc>
                <a:tc>
                  <a:txBody>
                    <a:bodyPr/>
                    <a:lstStyle/>
                    <a:p>
                      <a:r>
                        <a:rPr lang="en-GB" sz="1400" dirty="0">
                          <a:latin typeface="Twinkl Cursive Unlooped" panose="02000000000000000000" pitchFamily="2" charset="0"/>
                        </a:rPr>
                        <a:t>Polar</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Grid reference</a:t>
                      </a:r>
                    </a:p>
                  </a:txBody>
                  <a:tcPr/>
                </a:tc>
                <a:tc>
                  <a:txBody>
                    <a:bodyPr/>
                    <a:lstStyle/>
                    <a:p>
                      <a:r>
                        <a:rPr lang="en-GB" sz="1400" dirty="0">
                          <a:latin typeface="Twinkl Cursive Unlooped" panose="02000000000000000000" pitchFamily="2" charset="0"/>
                        </a:rPr>
                        <a:t>Mexico</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Toronto</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Temperate</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Eastings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Costa Rica</a:t>
                      </a:r>
                    </a:p>
                  </a:txBody>
                  <a:tcPr/>
                </a:tc>
                <a:tc>
                  <a:txBody>
                    <a:bodyPr/>
                    <a:lstStyle/>
                    <a:p>
                      <a:r>
                        <a:rPr lang="en-GB" sz="1400" dirty="0">
                          <a:latin typeface="Twinkl Cursive Unlooped" panose="02000000000000000000" pitchFamily="2" charset="0"/>
                        </a:rPr>
                        <a:t>San José</a:t>
                      </a:r>
                    </a:p>
                  </a:txBody>
                  <a:tcPr/>
                </a:tc>
                <a:tc>
                  <a:txBody>
                    <a:bodyPr/>
                    <a:lstStyle/>
                    <a:p>
                      <a:r>
                        <a:rPr lang="en-GB" sz="1400" dirty="0">
                          <a:latin typeface="Twinkl Cursive Unlooped" panose="02000000000000000000" pitchFamily="2" charset="0"/>
                        </a:rPr>
                        <a:t>Tropical</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Northings</a:t>
                      </a:r>
                    </a:p>
                  </a:txBody>
                  <a:tcPr/>
                </a:tc>
                <a:tc>
                  <a:txBody>
                    <a:bodyPr/>
                    <a:lstStyle/>
                    <a:p>
                      <a:r>
                        <a:rPr lang="en-GB" sz="1400" dirty="0">
                          <a:latin typeface="Twinkl Cursive Unlooped" panose="02000000000000000000" pitchFamily="2" charset="0"/>
                        </a:rPr>
                        <a:t>Panama</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San Salvador</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Desert</a:t>
                      </a:r>
                    </a:p>
                  </a:txBody>
                  <a:tcPr/>
                </a:tc>
                <a:extLst>
                  <a:ext uri="{0D108BD9-81ED-4DB2-BD59-A6C34878D82A}">
                    <a16:rowId xmlns:a16="http://schemas.microsoft.com/office/drawing/2014/main" val="4644866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Brazil</a:t>
                      </a:r>
                    </a:p>
                  </a:txBody>
                  <a:tcPr/>
                </a:tc>
                <a:tc>
                  <a:txBody>
                    <a:bodyPr/>
                    <a:lstStyle/>
                    <a:p>
                      <a:r>
                        <a:rPr lang="en-GB" sz="1400" dirty="0">
                          <a:latin typeface="Twinkl Cursive Unlooped" panose="02000000000000000000" pitchFamily="2" charset="0"/>
                        </a:rPr>
                        <a:t>El Salvador</a:t>
                      </a:r>
                    </a:p>
                  </a:txBody>
                  <a:tcPr/>
                </a:tc>
                <a:tc>
                  <a:txBody>
                    <a:bodyPr/>
                    <a:lstStyle/>
                    <a:p>
                      <a:r>
                        <a:rPr lang="en-GB" sz="1400" dirty="0">
                          <a:latin typeface="Twinkl Cursive Unlooped" panose="02000000000000000000" pitchFamily="2" charset="0"/>
                        </a:rPr>
                        <a:t>Mediterranean</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Tropic of Cancer</a:t>
                      </a:r>
                    </a:p>
                  </a:txBody>
                  <a:tcPr/>
                </a:tc>
                <a:tc>
                  <a:txBody>
                    <a:bodyPr/>
                    <a:lstStyle/>
                    <a:p>
                      <a:r>
                        <a:rPr lang="en-GB" sz="1400" dirty="0">
                          <a:latin typeface="Twinkl Cursive Unlooped" panose="02000000000000000000" pitchFamily="2" charset="0"/>
                        </a:rPr>
                        <a:t>Argentina</a:t>
                      </a:r>
                    </a:p>
                  </a:txBody>
                  <a:tcPr/>
                </a:tc>
                <a:tc>
                  <a:txBody>
                    <a:bodyPr/>
                    <a:lstStyle/>
                    <a:p>
                      <a:r>
                        <a:rPr lang="en-GB" sz="1400" dirty="0">
                          <a:latin typeface="Twinkl Cursive Unlooped" panose="02000000000000000000" pitchFamily="2" charset="0"/>
                        </a:rPr>
                        <a:t>Sao Paolo</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24210"/>
                  </a:ext>
                </a:extLst>
              </a:tr>
              <a:tr h="33610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Tropic of Capricorn</a:t>
                      </a:r>
                    </a:p>
                  </a:txBody>
                  <a:tcPr/>
                </a:tc>
                <a:tc>
                  <a:txBody>
                    <a:bodyPr/>
                    <a:lstStyle/>
                    <a:p>
                      <a:r>
                        <a:rPr lang="en-GB" sz="1400" dirty="0">
                          <a:latin typeface="Twinkl Cursive Unlooped" panose="02000000000000000000" pitchFamily="2" charset="0"/>
                        </a:rPr>
                        <a:t>Chile</a:t>
                      </a:r>
                    </a:p>
                  </a:txBody>
                  <a:tcPr/>
                </a:tc>
                <a:tc>
                  <a:txBody>
                    <a:bodyPr/>
                    <a:lstStyle/>
                    <a:p>
                      <a:r>
                        <a:rPr lang="en-GB" sz="1400" dirty="0">
                          <a:latin typeface="Twinkl Cursive Unlooped" panose="02000000000000000000" pitchFamily="2" charset="0"/>
                        </a:rPr>
                        <a:t>Buenos Aires</a:t>
                      </a:r>
                    </a:p>
                  </a:txBody>
                  <a:tcPr/>
                </a:tc>
                <a:tc>
                  <a:txBody>
                    <a:bodyPr/>
                    <a:lstStyle/>
                    <a:p>
                      <a:r>
                        <a:rPr lang="en-GB" sz="1400" dirty="0">
                          <a:latin typeface="Twinkl Cursive Unlooped" panose="02000000000000000000" pitchFamily="2" charset="0"/>
                        </a:rPr>
                        <a:t>Population</a:t>
                      </a:r>
                    </a:p>
                  </a:txBody>
                  <a:tcPr/>
                </a:tc>
                <a:extLst>
                  <a:ext uri="{0D108BD9-81ED-4DB2-BD59-A6C34878D82A}">
                    <a16:rowId xmlns:a16="http://schemas.microsoft.com/office/drawing/2014/main" val="388817288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Colombia</a:t>
                      </a:r>
                    </a:p>
                  </a:txBody>
                  <a:tcPr/>
                </a:tc>
                <a:tc>
                  <a:txBody>
                    <a:bodyPr/>
                    <a:lstStyle/>
                    <a:p>
                      <a:r>
                        <a:rPr lang="en-GB" sz="1400" dirty="0">
                          <a:latin typeface="Twinkl Cursive Unlooped" panose="02000000000000000000" pitchFamily="2" charset="0"/>
                        </a:rPr>
                        <a:t>Bogota</a:t>
                      </a:r>
                    </a:p>
                  </a:txBody>
                  <a:tcPr/>
                </a:tc>
                <a:tc>
                  <a:txBody>
                    <a:bodyPr/>
                    <a:lstStyle/>
                    <a:p>
                      <a:r>
                        <a:rPr lang="en-GB" sz="1400" dirty="0">
                          <a:latin typeface="Twinkl Cursive Unlooped" panose="02000000000000000000" pitchFamily="2" charset="0"/>
                        </a:rPr>
                        <a:t>Size</a:t>
                      </a:r>
                    </a:p>
                  </a:txBody>
                  <a:tcPr/>
                </a:tc>
                <a:extLst>
                  <a:ext uri="{0D108BD9-81ED-4DB2-BD59-A6C34878D82A}">
                    <a16:rowId xmlns:a16="http://schemas.microsoft.com/office/drawing/2014/main" val="1624332100"/>
                  </a:ext>
                </a:extLst>
              </a:tr>
              <a:tr h="370840">
                <a:tc>
                  <a:txBody>
                    <a:bodyPr/>
                    <a:lstStyle/>
                    <a:p>
                      <a:r>
                        <a:rPr lang="en-GB" sz="1400" b="0" dirty="0">
                          <a:latin typeface="Twinkl Cursive Unlooped" panose="02000000000000000000" pitchFamily="2" charset="0"/>
                        </a:rPr>
                        <a:t>North America</a:t>
                      </a:r>
                    </a:p>
                  </a:txBody>
                  <a:tcPr/>
                </a:tc>
                <a:tc>
                  <a:txBody>
                    <a:bodyPr/>
                    <a:lstStyle/>
                    <a:p>
                      <a:r>
                        <a:rPr lang="en-GB" sz="1400" dirty="0">
                          <a:latin typeface="Twinkl Cursive Unlooped" panose="02000000000000000000" pitchFamily="2" charset="0"/>
                        </a:rPr>
                        <a:t>Peru</a:t>
                      </a:r>
                    </a:p>
                  </a:txBody>
                  <a:tcPr/>
                </a:tc>
                <a:tc>
                  <a:txBody>
                    <a:bodyPr/>
                    <a:lstStyle/>
                    <a:p>
                      <a:r>
                        <a:rPr lang="en-GB" sz="1400" dirty="0">
                          <a:latin typeface="Twinkl Cursive Unlooped" panose="02000000000000000000" pitchFamily="2" charset="0"/>
                        </a:rPr>
                        <a:t>Lima</a:t>
                      </a:r>
                    </a:p>
                  </a:txBody>
                  <a:tcPr/>
                </a:tc>
                <a:tc>
                  <a:txBody>
                    <a:bodyPr/>
                    <a:lstStyle/>
                    <a:p>
                      <a:r>
                        <a:rPr lang="en-GB" sz="1400" dirty="0">
                          <a:latin typeface="Twinkl Cursive Unlooped" panose="02000000000000000000" pitchFamily="2" charset="0"/>
                        </a:rPr>
                        <a:t>Capital city</a:t>
                      </a:r>
                    </a:p>
                  </a:txBody>
                  <a:tcPr/>
                </a:tc>
                <a:extLst>
                  <a:ext uri="{0D108BD9-81ED-4DB2-BD59-A6C34878D82A}">
                    <a16:rowId xmlns:a16="http://schemas.microsoft.com/office/drawing/2014/main" val="3220600031"/>
                  </a:ext>
                </a:extLst>
              </a:tr>
              <a:tr h="370840">
                <a:tc>
                  <a:txBody>
                    <a:bodyPr/>
                    <a:lstStyle/>
                    <a:p>
                      <a:r>
                        <a:rPr lang="en-GB" sz="1400" dirty="0">
                          <a:latin typeface="Twinkl Cursive Unlooped" panose="02000000000000000000" pitchFamily="2" charset="0"/>
                        </a:rPr>
                        <a:t>South America</a:t>
                      </a:r>
                    </a:p>
                  </a:txBody>
                  <a:tcPr/>
                </a:tc>
                <a:tc>
                  <a:txBody>
                    <a:bodyPr/>
                    <a:lstStyle/>
                    <a:p>
                      <a:r>
                        <a:rPr lang="en-GB" sz="1400" dirty="0">
                          <a:latin typeface="Twinkl Cursive Unlooped" panose="02000000000000000000" pitchFamily="2" charset="0"/>
                        </a:rPr>
                        <a:t>Venezuela</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Physical features</a:t>
                      </a:r>
                    </a:p>
                  </a:txBody>
                  <a:tcPr/>
                </a:tc>
                <a:extLst>
                  <a:ext uri="{0D108BD9-81ED-4DB2-BD59-A6C34878D82A}">
                    <a16:rowId xmlns:a16="http://schemas.microsoft.com/office/drawing/2014/main" val="3340384658"/>
                  </a:ext>
                </a:extLst>
              </a:tr>
              <a:tr h="370840">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Uruguay</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Human features</a:t>
                      </a:r>
                    </a:p>
                  </a:txBody>
                  <a:tcPr/>
                </a:tc>
                <a:extLst>
                  <a:ext uri="{0D108BD9-81ED-4DB2-BD59-A6C34878D82A}">
                    <a16:rowId xmlns:a16="http://schemas.microsoft.com/office/drawing/2014/main" val="244847734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Ecuador</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78781584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Paraguay</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191351678"/>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Bolivia</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701954911"/>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3336429" y="217319"/>
            <a:ext cx="710297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Interconnected World – Part 1</a:t>
            </a:r>
          </a:p>
        </p:txBody>
      </p:sp>
    </p:spTree>
    <p:extLst>
      <p:ext uri="{BB962C8B-B14F-4D97-AF65-F5344CB8AC3E}">
        <p14:creationId xmlns:p14="http://schemas.microsoft.com/office/powerpoint/2010/main" val="869302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435128" y="4556331"/>
            <a:ext cx="7881874" cy="2106833"/>
            <a:chOff x="4419600" y="4668146"/>
            <a:chExt cx="7772400" cy="188190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740259" y="4755670"/>
              <a:ext cx="4429504" cy="1686581"/>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745503" y="4668146"/>
              <a:ext cx="4409379" cy="188190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a:p>
          </p:txBody>
        </p:sp>
      </p:grpSp>
      <p:grpSp>
        <p:nvGrpSpPr>
          <p:cNvPr id="16" name="object 16"/>
          <p:cNvGrpSpPr/>
          <p:nvPr/>
        </p:nvGrpSpPr>
        <p:grpSpPr>
          <a:xfrm>
            <a:off x="2994269" y="545363"/>
            <a:ext cx="4091492" cy="1614319"/>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432265" y="528033"/>
            <a:ext cx="4150135" cy="1513424"/>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6550117" y="2442234"/>
            <a:ext cx="3815161" cy="1843796"/>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2438400" y="2689371"/>
            <a:ext cx="3903006" cy="1432229"/>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Spring</a:t>
            </a:r>
            <a:r>
              <a:rPr lang="en-GB" sz="1800" spc="-35" dirty="0">
                <a:solidFill>
                  <a:srgbClr val="0C6C82"/>
                </a:solidFill>
                <a:latin typeface="Segoe UI"/>
                <a:cs typeface="Segoe UI"/>
              </a:rPr>
              <a:t> - Year 4</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01928" y="5304344"/>
            <a:ext cx="833850" cy="185307"/>
          </a:xfrm>
          <a:prstGeom prst="rect">
            <a:avLst/>
          </a:prstGeom>
        </p:spPr>
        <p:txBody>
          <a:bodyPr vert="horz" wrap="square" lIns="0" tIns="15875" rIns="0" bIns="0" rtlCol="0">
            <a:spAutoFit/>
          </a:bodyPr>
          <a:lstStyle/>
          <a:p>
            <a:pPr marL="12700">
              <a:lnSpc>
                <a:spcPct val="100000"/>
              </a:lnSpc>
              <a:spcBef>
                <a:spcPts val="125"/>
              </a:spcBef>
            </a:pPr>
            <a:r>
              <a:rPr lang="en-GB" sz="1100" b="1" spc="-110" dirty="0">
                <a:solidFill>
                  <a:srgbClr val="454D54"/>
                </a:solidFill>
                <a:latin typeface="Arial"/>
                <a:cs typeface="Arial"/>
              </a:rPr>
              <a:t>Lessons 7-11</a:t>
            </a:r>
            <a:endParaRPr sz="11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98900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Sow, Grow and Farm</a:t>
            </a:r>
          </a:p>
          <a:p>
            <a:pPr marL="12700" marR="5080"/>
            <a:r>
              <a:rPr lang="en-GB" sz="1200" b="0" i="0" dirty="0">
                <a:solidFill>
                  <a:srgbClr val="303030"/>
                </a:solidFill>
                <a:effectLst/>
                <a:latin typeface="Twinkl Cursive Unlooped" panose="02000000000000000000" pitchFamily="2" charset="0"/>
              </a:rPr>
              <a:t>This project teaches children about the features and characteristics of land use in agricultural regions across the world, including a detailed exploration of significant environmental areas.</a:t>
            </a:r>
            <a:endParaRPr sz="12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42" name="object 19">
            <a:extLst>
              <a:ext uri="{FF2B5EF4-FFF2-40B4-BE49-F238E27FC236}">
                <a16:creationId xmlns:a16="http://schemas.microsoft.com/office/drawing/2014/main" id="{AD7BB89A-AB74-417B-979B-27670C3157C2}"/>
              </a:ext>
            </a:extLst>
          </p:cNvPr>
          <p:cNvSpPr txBox="1"/>
          <p:nvPr/>
        </p:nvSpPr>
        <p:spPr>
          <a:xfrm>
            <a:off x="3547807" y="844316"/>
            <a:ext cx="3200817" cy="105990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 How is land used for agriculture in the UK?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agricultural land use in the UK can be divided into three main types, arable (growing crops), pastoral (livestock) and mixed (arable and pastoral).</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 allotment is a small piece of land used to grow fruit, vegetables and flowers.</a:t>
            </a:r>
          </a:p>
        </p:txBody>
      </p:sp>
      <p:sp>
        <p:nvSpPr>
          <p:cNvPr id="52" name="object 19">
            <a:extLst>
              <a:ext uri="{FF2B5EF4-FFF2-40B4-BE49-F238E27FC236}">
                <a16:creationId xmlns:a16="http://schemas.microsoft.com/office/drawing/2014/main" id="{754B9008-C198-4A95-AB50-E5326CD43619}"/>
              </a:ext>
            </a:extLst>
          </p:cNvPr>
          <p:cNvSpPr txBox="1"/>
          <p:nvPr/>
        </p:nvSpPr>
        <p:spPr>
          <a:xfrm>
            <a:off x="8031330" y="926368"/>
            <a:ext cx="3200817" cy="78290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 What farming is there in the UK?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farming is affected by the climate (typical weather), topography (shape of the land) and soil type of the farm’s location.</a:t>
            </a:r>
          </a:p>
        </p:txBody>
      </p:sp>
      <p:sp>
        <p:nvSpPr>
          <p:cNvPr id="54" name="object 19">
            <a:extLst>
              <a:ext uri="{FF2B5EF4-FFF2-40B4-BE49-F238E27FC236}">
                <a16:creationId xmlns:a16="http://schemas.microsoft.com/office/drawing/2014/main" id="{CF569564-B400-4F7A-81EE-2B19468E889E}"/>
              </a:ext>
            </a:extLst>
          </p:cNvPr>
          <p:cNvSpPr txBox="1"/>
          <p:nvPr/>
        </p:nvSpPr>
        <p:spPr>
          <a:xfrm>
            <a:off x="7010931" y="2899586"/>
            <a:ext cx="3200817" cy="826508"/>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 What is it like to work on a farm? </a:t>
            </a:r>
          </a:p>
          <a:p>
            <a:pPr marL="12700">
              <a:lnSpc>
                <a:spcPct val="100000"/>
              </a:lnSpc>
              <a:spcBef>
                <a:spcPts val="125"/>
              </a:spcBef>
            </a:pPr>
            <a:r>
              <a:rPr lang="en-GB" sz="1100" b="1" u="sng" spc="15" dirty="0">
                <a:latin typeface="Twinkl Cursive Unlooped" panose="02000000000000000000" pitchFamily="2" charset="0"/>
                <a:cs typeface="Calibri"/>
              </a:rPr>
              <a:t>RESIDENTIAL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Construct or carry out a geographical enquiry by gathering and analysing a range of sources.</a:t>
            </a:r>
          </a:p>
        </p:txBody>
      </p:sp>
      <p:sp>
        <p:nvSpPr>
          <p:cNvPr id="56" name="object 19">
            <a:extLst>
              <a:ext uri="{FF2B5EF4-FFF2-40B4-BE49-F238E27FC236}">
                <a16:creationId xmlns:a16="http://schemas.microsoft.com/office/drawing/2014/main" id="{2307AC70-0372-472A-823F-A506018F91B0}"/>
              </a:ext>
            </a:extLst>
          </p:cNvPr>
          <p:cNvSpPr txBox="1"/>
          <p:nvPr/>
        </p:nvSpPr>
        <p:spPr>
          <a:xfrm>
            <a:off x="3041728" y="3031121"/>
            <a:ext cx="3200817" cy="64440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 Where are farms located in the UK?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compass points, grid references and scale to interpret maps, including Ordnance Survey maps, with accuracy.</a:t>
            </a:r>
          </a:p>
        </p:txBody>
      </p:sp>
      <p:grpSp>
        <p:nvGrpSpPr>
          <p:cNvPr id="57" name="object 43">
            <a:extLst>
              <a:ext uri="{FF2B5EF4-FFF2-40B4-BE49-F238E27FC236}">
                <a16:creationId xmlns:a16="http://schemas.microsoft.com/office/drawing/2014/main" id="{A5E1679C-002A-4B7A-B5F0-3B951DFE77EC}"/>
              </a:ext>
            </a:extLst>
          </p:cNvPr>
          <p:cNvGrpSpPr/>
          <p:nvPr/>
        </p:nvGrpSpPr>
        <p:grpSpPr>
          <a:xfrm>
            <a:off x="1161847" y="4314440"/>
            <a:ext cx="3903006" cy="1432229"/>
            <a:chOff x="2983229" y="2878454"/>
            <a:chExt cx="3387090" cy="1120140"/>
          </a:xfrm>
        </p:grpSpPr>
        <p:sp>
          <p:nvSpPr>
            <p:cNvPr id="58" name="object 44">
              <a:extLst>
                <a:ext uri="{FF2B5EF4-FFF2-40B4-BE49-F238E27FC236}">
                  <a16:creationId xmlns:a16="http://schemas.microsoft.com/office/drawing/2014/main" id="{475DEE38-6ABA-4827-8517-FCF81AD3948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63" name="object 45">
              <a:extLst>
                <a:ext uri="{FF2B5EF4-FFF2-40B4-BE49-F238E27FC236}">
                  <a16:creationId xmlns:a16="http://schemas.microsoft.com/office/drawing/2014/main" id="{15E3420C-5FD4-41FB-A863-A30DB4800A25}"/>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4" name="object 19">
            <a:extLst>
              <a:ext uri="{FF2B5EF4-FFF2-40B4-BE49-F238E27FC236}">
                <a16:creationId xmlns:a16="http://schemas.microsoft.com/office/drawing/2014/main" id="{65E03559-CBA6-4925-96AC-6AB2BC2996B5}"/>
              </a:ext>
            </a:extLst>
          </p:cNvPr>
          <p:cNvSpPr txBox="1"/>
          <p:nvPr/>
        </p:nvSpPr>
        <p:spPr>
          <a:xfrm>
            <a:off x="1663345" y="4701447"/>
            <a:ext cx="3200817" cy="64440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 What are the main challenges for a UK farmer?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Debate topical issues, problems and events that are of concern to them as individuals and to society</a:t>
            </a:r>
          </a:p>
        </p:txBody>
      </p:sp>
      <p:sp>
        <p:nvSpPr>
          <p:cNvPr id="65" name="object 19">
            <a:extLst>
              <a:ext uri="{FF2B5EF4-FFF2-40B4-BE49-F238E27FC236}">
                <a16:creationId xmlns:a16="http://schemas.microsoft.com/office/drawing/2014/main" id="{276160D0-6348-4BA2-BA5F-1E816D660CC1}"/>
              </a:ext>
            </a:extLst>
          </p:cNvPr>
          <p:cNvSpPr txBox="1"/>
          <p:nvPr/>
        </p:nvSpPr>
        <p:spPr>
          <a:xfrm>
            <a:off x="6242545" y="5052631"/>
            <a:ext cx="3714656" cy="10906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 What are modern farming practices and how have they impacted the farming community?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Research and describe different farming practices in the UK and how these can have positive and negative effects on natural habitats.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Arable (growing crops), pastoral (raising livestock), mixed (arable and pastoral) are the three main types of farming in the UK.</a:t>
            </a:r>
          </a:p>
        </p:txBody>
      </p:sp>
      <p:sp>
        <p:nvSpPr>
          <p:cNvPr id="40" name="TextBox 39">
            <a:extLst>
              <a:ext uri="{FF2B5EF4-FFF2-40B4-BE49-F238E27FC236}">
                <a16:creationId xmlns:a16="http://schemas.microsoft.com/office/drawing/2014/main" id="{215B860A-2C8B-477E-AFC7-93281BFCBCE0}"/>
              </a:ext>
            </a:extLst>
          </p:cNvPr>
          <p:cNvSpPr txBox="1"/>
          <p:nvPr/>
        </p:nvSpPr>
        <p:spPr>
          <a:xfrm>
            <a:off x="4514529" y="65050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41" name="TextBox 40">
            <a:extLst>
              <a:ext uri="{FF2B5EF4-FFF2-40B4-BE49-F238E27FC236}">
                <a16:creationId xmlns:a16="http://schemas.microsoft.com/office/drawing/2014/main" id="{A4007BF8-EC4E-45D4-9747-3DE7D08A4CA0}"/>
              </a:ext>
            </a:extLst>
          </p:cNvPr>
          <p:cNvSpPr txBox="1"/>
          <p:nvPr/>
        </p:nvSpPr>
        <p:spPr>
          <a:xfrm>
            <a:off x="8820213" y="65963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 AND PHYSICAL</a:t>
            </a:r>
          </a:p>
        </p:txBody>
      </p:sp>
      <p:sp>
        <p:nvSpPr>
          <p:cNvPr id="46" name="TextBox 45">
            <a:extLst>
              <a:ext uri="{FF2B5EF4-FFF2-40B4-BE49-F238E27FC236}">
                <a16:creationId xmlns:a16="http://schemas.microsoft.com/office/drawing/2014/main" id="{985F5B3B-24DC-40E2-86A9-98CDA8CB2732}"/>
              </a:ext>
            </a:extLst>
          </p:cNvPr>
          <p:cNvSpPr txBox="1"/>
          <p:nvPr/>
        </p:nvSpPr>
        <p:spPr>
          <a:xfrm>
            <a:off x="7953023" y="261319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FIELDWORK</a:t>
            </a:r>
          </a:p>
        </p:txBody>
      </p:sp>
      <p:sp>
        <p:nvSpPr>
          <p:cNvPr id="47" name="TextBox 46">
            <a:extLst>
              <a:ext uri="{FF2B5EF4-FFF2-40B4-BE49-F238E27FC236}">
                <a16:creationId xmlns:a16="http://schemas.microsoft.com/office/drawing/2014/main" id="{202C37FE-DA06-4A17-A8BE-73C1A7631AF1}"/>
              </a:ext>
            </a:extLst>
          </p:cNvPr>
          <p:cNvSpPr txBox="1"/>
          <p:nvPr/>
        </p:nvSpPr>
        <p:spPr>
          <a:xfrm>
            <a:off x="3896715" y="281719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48" name="TextBox 47">
            <a:extLst>
              <a:ext uri="{FF2B5EF4-FFF2-40B4-BE49-F238E27FC236}">
                <a16:creationId xmlns:a16="http://schemas.microsoft.com/office/drawing/2014/main" id="{15910758-DA04-48EA-B616-DD825D4723F8}"/>
              </a:ext>
            </a:extLst>
          </p:cNvPr>
          <p:cNvSpPr txBox="1"/>
          <p:nvPr/>
        </p:nvSpPr>
        <p:spPr>
          <a:xfrm>
            <a:off x="2503646" y="442937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49" name="TextBox 48">
            <a:extLst>
              <a:ext uri="{FF2B5EF4-FFF2-40B4-BE49-F238E27FC236}">
                <a16:creationId xmlns:a16="http://schemas.microsoft.com/office/drawing/2014/main" id="{B91F8D6B-82CD-4337-8DCE-9D46C4357BA8}"/>
              </a:ext>
            </a:extLst>
          </p:cNvPr>
          <p:cNvSpPr txBox="1"/>
          <p:nvPr/>
        </p:nvSpPr>
        <p:spPr>
          <a:xfrm>
            <a:off x="7483039" y="476102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Tree>
    <p:extLst>
      <p:ext uri="{BB962C8B-B14F-4D97-AF65-F5344CB8AC3E}">
        <p14:creationId xmlns:p14="http://schemas.microsoft.com/office/powerpoint/2010/main" val="3033738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462526" y="4613705"/>
            <a:ext cx="7182492" cy="1977349"/>
            <a:chOff x="4419600" y="4668146"/>
            <a:chExt cx="7772400" cy="188190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740259" y="4755670"/>
              <a:ext cx="4429504" cy="1686581"/>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745503" y="4668146"/>
              <a:ext cx="4409379" cy="188190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a:p>
          </p:txBody>
        </p:sp>
      </p:grpSp>
      <p:grpSp>
        <p:nvGrpSpPr>
          <p:cNvPr id="16" name="object 16"/>
          <p:cNvGrpSpPr/>
          <p:nvPr/>
        </p:nvGrpSpPr>
        <p:grpSpPr>
          <a:xfrm>
            <a:off x="2977399" y="588874"/>
            <a:ext cx="4091492" cy="1614319"/>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432265" y="528033"/>
            <a:ext cx="4150135" cy="1513424"/>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6550117" y="2442234"/>
            <a:ext cx="3815161" cy="1843796"/>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504876" y="3188338"/>
            <a:ext cx="4471485" cy="2289327"/>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Spring</a:t>
            </a:r>
            <a:r>
              <a:rPr lang="en-GB" sz="1800" spc="-35" dirty="0">
                <a:solidFill>
                  <a:srgbClr val="0C6C82"/>
                </a:solidFill>
                <a:latin typeface="Segoe UI"/>
                <a:cs typeface="Segoe UI"/>
              </a:rPr>
              <a:t> - Year 4</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01928" y="5304344"/>
            <a:ext cx="833850" cy="354584"/>
          </a:xfrm>
          <a:prstGeom prst="rect">
            <a:avLst/>
          </a:prstGeom>
        </p:spPr>
        <p:txBody>
          <a:bodyPr vert="horz" wrap="square" lIns="0" tIns="15875" rIns="0" bIns="0" rtlCol="0">
            <a:spAutoFit/>
          </a:bodyPr>
          <a:lstStyle/>
          <a:p>
            <a:pPr marL="12700">
              <a:lnSpc>
                <a:spcPct val="100000"/>
              </a:lnSpc>
              <a:spcBef>
                <a:spcPts val="125"/>
              </a:spcBef>
            </a:pPr>
            <a:r>
              <a:rPr lang="en-GB" sz="1100" b="1" spc="-110" dirty="0">
                <a:solidFill>
                  <a:srgbClr val="454D54"/>
                </a:solidFill>
                <a:latin typeface="Arial"/>
                <a:cs typeface="Arial"/>
              </a:rPr>
              <a:t>Interconnected World – Part 2</a:t>
            </a:r>
            <a:endParaRPr sz="11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98900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Sow, Grow and Farm</a:t>
            </a:r>
          </a:p>
          <a:p>
            <a:pPr marL="12700" marR="5080"/>
            <a:r>
              <a:rPr lang="en-GB" sz="1200" b="0" i="0" dirty="0">
                <a:solidFill>
                  <a:srgbClr val="303030"/>
                </a:solidFill>
                <a:effectLst/>
                <a:latin typeface="Twinkl Cursive Unlooped" panose="02000000000000000000" pitchFamily="2" charset="0"/>
              </a:rPr>
              <a:t>This project teaches children about the features and characteristics of land use in agricultural regions across the world, including a detailed exploration of significant environmental areas.</a:t>
            </a:r>
            <a:endParaRPr sz="12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42" name="object 19">
            <a:extLst>
              <a:ext uri="{FF2B5EF4-FFF2-40B4-BE49-F238E27FC236}">
                <a16:creationId xmlns:a16="http://schemas.microsoft.com/office/drawing/2014/main" id="{AD7BB89A-AB74-417B-979B-27670C3157C2}"/>
              </a:ext>
            </a:extLst>
          </p:cNvPr>
          <p:cNvSpPr txBox="1"/>
          <p:nvPr/>
        </p:nvSpPr>
        <p:spPr>
          <a:xfrm>
            <a:off x="3378498" y="935331"/>
            <a:ext cx="3490494" cy="92140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L7. What farming is there in North and South America?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and describe some key physical features and environmental regions of North and South America and explain how these, along with the climate zones and soil types, can affect land use.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the climate affects land use.</a:t>
            </a:r>
          </a:p>
        </p:txBody>
      </p:sp>
      <p:sp>
        <p:nvSpPr>
          <p:cNvPr id="40" name="object 19">
            <a:extLst>
              <a:ext uri="{FF2B5EF4-FFF2-40B4-BE49-F238E27FC236}">
                <a16:creationId xmlns:a16="http://schemas.microsoft.com/office/drawing/2014/main" id="{0EA5B117-4C7B-4235-A0B8-FDD276BD21AF}"/>
              </a:ext>
            </a:extLst>
          </p:cNvPr>
          <p:cNvSpPr txBox="1"/>
          <p:nvPr/>
        </p:nvSpPr>
        <p:spPr>
          <a:xfrm>
            <a:off x="7817873" y="953440"/>
            <a:ext cx="3490494" cy="64440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L8. In which countries are citrus fruits grown?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soil fertility, drainage and climate affect agricultural land use.</a:t>
            </a:r>
          </a:p>
        </p:txBody>
      </p:sp>
      <p:sp>
        <p:nvSpPr>
          <p:cNvPr id="41" name="object 19">
            <a:extLst>
              <a:ext uri="{FF2B5EF4-FFF2-40B4-BE49-F238E27FC236}">
                <a16:creationId xmlns:a16="http://schemas.microsoft.com/office/drawing/2014/main" id="{970E2C15-FB8C-4064-86A5-C62EA6F13751}"/>
              </a:ext>
            </a:extLst>
          </p:cNvPr>
          <p:cNvSpPr txBox="1"/>
          <p:nvPr/>
        </p:nvSpPr>
        <p:spPr>
          <a:xfrm>
            <a:off x="6961836" y="2831897"/>
            <a:ext cx="3172764" cy="10906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L9. Which climate is best for coffee growing and production?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the developing countries such as Peru offer farming opportunities due to a tropical climate and rich soils but also face challenges such as lack of farming technology, labour shortages, fluctuating prices and transport issues.</a:t>
            </a:r>
          </a:p>
        </p:txBody>
      </p:sp>
      <p:sp>
        <p:nvSpPr>
          <p:cNvPr id="46" name="object 19">
            <a:extLst>
              <a:ext uri="{FF2B5EF4-FFF2-40B4-BE49-F238E27FC236}">
                <a16:creationId xmlns:a16="http://schemas.microsoft.com/office/drawing/2014/main" id="{099B8948-E487-4AC9-B923-DF2FAD3E56C4}"/>
              </a:ext>
            </a:extLst>
          </p:cNvPr>
          <p:cNvSpPr txBox="1"/>
          <p:nvPr/>
        </p:nvSpPr>
        <p:spPr>
          <a:xfrm>
            <a:off x="1154236" y="3699975"/>
            <a:ext cx="3172764" cy="147540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L10. How far does our food travel?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and explain the location, purpose and use of transport networks across the UK and other parts of the world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transport networks link places together and allow for the movement of people and goods and are built where there is a high demand for the movement of people or goods.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journey that food travels from producer to consumer is measured in food miles.</a:t>
            </a:r>
          </a:p>
          <a:p>
            <a:pPr algn="l"/>
            <a:endParaRPr lang="en-GB" sz="900" b="0" i="0" dirty="0">
              <a:solidFill>
                <a:srgbClr val="303030"/>
              </a:solidFill>
              <a:effectLst/>
              <a:latin typeface="Twinkl Cursive Unlooped" panose="02000000000000000000" pitchFamily="2" charset="0"/>
            </a:endParaRPr>
          </a:p>
        </p:txBody>
      </p:sp>
      <p:sp>
        <p:nvSpPr>
          <p:cNvPr id="47" name="object 19">
            <a:extLst>
              <a:ext uri="{FF2B5EF4-FFF2-40B4-BE49-F238E27FC236}">
                <a16:creationId xmlns:a16="http://schemas.microsoft.com/office/drawing/2014/main" id="{5DDFDA5D-FC80-4513-9AC0-B0BA55A770FB}"/>
              </a:ext>
            </a:extLst>
          </p:cNvPr>
          <p:cNvSpPr txBox="1"/>
          <p:nvPr/>
        </p:nvSpPr>
        <p:spPr>
          <a:xfrm>
            <a:off x="6174850" y="5121683"/>
            <a:ext cx="3172764" cy="92140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L11. Should we import food?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Debate topical issues, problems and events that are of concern to them as individuals and to society.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Identify positives and negative arguments for transporting food around the world. </a:t>
            </a:r>
            <a:endParaRPr lang="en-GB" sz="900" b="0" i="0" dirty="0">
              <a:solidFill>
                <a:srgbClr val="303030"/>
              </a:solidFill>
              <a:effectLst/>
              <a:latin typeface="Twinkl Cursive Unlooped" panose="02000000000000000000" pitchFamily="2" charset="0"/>
            </a:endParaRPr>
          </a:p>
        </p:txBody>
      </p:sp>
      <p:sp>
        <p:nvSpPr>
          <p:cNvPr id="36" name="TextBox 35">
            <a:extLst>
              <a:ext uri="{FF2B5EF4-FFF2-40B4-BE49-F238E27FC236}">
                <a16:creationId xmlns:a16="http://schemas.microsoft.com/office/drawing/2014/main" id="{524E24EC-0188-423F-B6A2-59BCCF783AD2}"/>
              </a:ext>
            </a:extLst>
          </p:cNvPr>
          <p:cNvSpPr txBox="1"/>
          <p:nvPr/>
        </p:nvSpPr>
        <p:spPr>
          <a:xfrm>
            <a:off x="4173960" y="717983"/>
            <a:ext cx="1923729"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
        <p:nvSpPr>
          <p:cNvPr id="48" name="TextBox 47">
            <a:extLst>
              <a:ext uri="{FF2B5EF4-FFF2-40B4-BE49-F238E27FC236}">
                <a16:creationId xmlns:a16="http://schemas.microsoft.com/office/drawing/2014/main" id="{67BDB3F4-09D9-4F9E-A722-5B326BE6A4B8}"/>
              </a:ext>
            </a:extLst>
          </p:cNvPr>
          <p:cNvSpPr txBox="1"/>
          <p:nvPr/>
        </p:nvSpPr>
        <p:spPr>
          <a:xfrm>
            <a:off x="8721879" y="67742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49" name="TextBox 48">
            <a:extLst>
              <a:ext uri="{FF2B5EF4-FFF2-40B4-BE49-F238E27FC236}">
                <a16:creationId xmlns:a16="http://schemas.microsoft.com/office/drawing/2014/main" id="{169CA5F6-22AF-4750-827C-D4292B0F0618}"/>
              </a:ext>
            </a:extLst>
          </p:cNvPr>
          <p:cNvSpPr txBox="1"/>
          <p:nvPr/>
        </p:nvSpPr>
        <p:spPr>
          <a:xfrm>
            <a:off x="7851236" y="259562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0" name="TextBox 49">
            <a:extLst>
              <a:ext uri="{FF2B5EF4-FFF2-40B4-BE49-F238E27FC236}">
                <a16:creationId xmlns:a16="http://schemas.microsoft.com/office/drawing/2014/main" id="{45C33FA3-C3AE-4C9B-817F-3CFFE9D08DDC}"/>
              </a:ext>
            </a:extLst>
          </p:cNvPr>
          <p:cNvSpPr txBox="1"/>
          <p:nvPr/>
        </p:nvSpPr>
        <p:spPr>
          <a:xfrm>
            <a:off x="2148624" y="340014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51" name="TextBox 50">
            <a:extLst>
              <a:ext uri="{FF2B5EF4-FFF2-40B4-BE49-F238E27FC236}">
                <a16:creationId xmlns:a16="http://schemas.microsoft.com/office/drawing/2014/main" id="{119E3260-B6CE-4424-97CC-55B047030434}"/>
              </a:ext>
            </a:extLst>
          </p:cNvPr>
          <p:cNvSpPr txBox="1"/>
          <p:nvPr/>
        </p:nvSpPr>
        <p:spPr>
          <a:xfrm>
            <a:off x="6868992" y="4805964"/>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Tree>
    <p:extLst>
      <p:ext uri="{BB962C8B-B14F-4D97-AF65-F5344CB8AC3E}">
        <p14:creationId xmlns:p14="http://schemas.microsoft.com/office/powerpoint/2010/main" val="8281552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0999"/>
          </a:xfrm>
          <a:prstGeom prst="rect">
            <a:avLst/>
          </a:prstGeom>
        </p:spPr>
        <p:txBody>
          <a:bodyPr vert="horz" wrap="square" lIns="0" tIns="19685" rIns="0" bIns="0" rtlCol="0">
            <a:spAutoFit/>
          </a:bodyPr>
          <a:lstStyle/>
          <a:p>
            <a:pPr marL="355600" marR="5080" indent="-343535">
              <a:lnSpc>
                <a:spcPts val="1430"/>
              </a:lnSpc>
              <a:spcBef>
                <a:spcPts val="155"/>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0"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5"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  </a:t>
            </a:r>
            <a:r>
              <a:rPr sz="1000" b="1" spc="5" dirty="0">
                <a:latin typeface="Twinkl Cursive Unlooped" panose="02000000000000000000" pitchFamily="2" charset="0"/>
                <a:cs typeface="Segoe UI"/>
              </a:rPr>
              <a:t>EYFS</a:t>
            </a:r>
            <a:endParaRPr sz="1000" dirty="0">
              <a:latin typeface="Twinkl Cursive Unlooped" panose="02000000000000000000" pitchFamily="2" charset="0"/>
              <a:cs typeface="Segoe UI"/>
            </a:endParaRPr>
          </a:p>
        </p:txBody>
      </p:sp>
      <p:sp>
        <p:nvSpPr>
          <p:cNvPr id="5" name="object 5"/>
          <p:cNvSpPr txBox="1"/>
          <p:nvPr/>
        </p:nvSpPr>
        <p:spPr>
          <a:xfrm>
            <a:off x="487679" y="3480963"/>
            <a:ext cx="1754505" cy="3347840"/>
          </a:xfrm>
          <a:prstGeom prst="rect">
            <a:avLst/>
          </a:prstGeom>
        </p:spPr>
        <p:txBody>
          <a:bodyPr vert="horz" wrap="square" lIns="0" tIns="12700" rIns="0" bIns="0" rtlCol="0">
            <a:spAutoFit/>
          </a:bodyPr>
          <a:lstStyle/>
          <a:p>
            <a:pPr marL="12700" marR="5080" algn="ctr">
              <a:lnSpc>
                <a:spcPct val="99100"/>
              </a:lnSpc>
              <a:spcBef>
                <a:spcPts val="110"/>
              </a:spcBef>
            </a:pPr>
            <a:r>
              <a:rPr lang="en-GB" sz="1050" spc="5" dirty="0">
                <a:latin typeface="Twinkl Cursive Unlooped" panose="02000000000000000000" pitchFamily="2" charset="0"/>
                <a:cs typeface="Segoe UI"/>
              </a:rPr>
              <a:t>C</a:t>
            </a:r>
            <a:r>
              <a:rPr lang="en-GB" sz="1050" spc="-5" dirty="0">
                <a:latin typeface="Twinkl Cursive Unlooped" panose="02000000000000000000" pitchFamily="2" charset="0"/>
                <a:cs typeface="Segoe UI"/>
              </a:rPr>
              <a:t>h</a:t>
            </a:r>
            <a:r>
              <a:rPr lang="en-GB" sz="1050" spc="5" dirty="0">
                <a:latin typeface="Twinkl Cursive Unlooped" panose="02000000000000000000" pitchFamily="2" charset="0"/>
                <a:cs typeface="Segoe UI"/>
              </a:rPr>
              <a:t>il</a:t>
            </a:r>
            <a:r>
              <a:rPr lang="en-GB" sz="1050" spc="-35" dirty="0">
                <a:latin typeface="Twinkl Cursive Unlooped" panose="02000000000000000000" pitchFamily="2" charset="0"/>
                <a:cs typeface="Segoe UI"/>
              </a:rPr>
              <a:t>d</a:t>
            </a:r>
            <a:r>
              <a:rPr lang="en-GB" sz="1050" spc="30" dirty="0">
                <a:latin typeface="Twinkl Cursive Unlooped" panose="02000000000000000000" pitchFamily="2" charset="0"/>
                <a:cs typeface="Segoe UI"/>
              </a:rPr>
              <a:t>r</a:t>
            </a:r>
            <a:r>
              <a:rPr lang="en-GB" sz="1050" spc="-30" dirty="0">
                <a:latin typeface="Twinkl Cursive Unlooped" panose="02000000000000000000" pitchFamily="2" charset="0"/>
                <a:cs typeface="Segoe UI"/>
              </a:rPr>
              <a:t>e</a:t>
            </a:r>
            <a:r>
              <a:rPr lang="en-GB" sz="1050" dirty="0">
                <a:latin typeface="Twinkl Cursive Unlooped" panose="02000000000000000000" pitchFamily="2" charset="0"/>
                <a:cs typeface="Segoe UI"/>
              </a:rPr>
              <a:t>n</a:t>
            </a:r>
            <a:r>
              <a:rPr lang="en-GB" sz="1050" spc="-35"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w</a:t>
            </a:r>
            <a:r>
              <a:rPr lang="en-GB" sz="1050" spc="5" dirty="0">
                <a:latin typeface="Twinkl Cursive Unlooped" panose="02000000000000000000" pitchFamily="2" charset="0"/>
                <a:cs typeface="Segoe UI"/>
              </a:rPr>
              <a:t>il</a:t>
            </a:r>
            <a:r>
              <a:rPr lang="en-GB" sz="1050" dirty="0">
                <a:latin typeface="Twinkl Cursive Unlooped" panose="02000000000000000000" pitchFamily="2" charset="0"/>
                <a:cs typeface="Segoe UI"/>
              </a:rPr>
              <a:t>l</a:t>
            </a:r>
            <a:r>
              <a:rPr lang="en-GB" sz="1050" spc="-95" dirty="0">
                <a:latin typeface="Twinkl Cursive Unlooped" panose="02000000000000000000" pitchFamily="2" charset="0"/>
                <a:cs typeface="Segoe UI"/>
              </a:rPr>
              <a:t> </a:t>
            </a:r>
            <a:r>
              <a:rPr lang="en-GB" sz="1050" spc="-5" dirty="0">
                <a:latin typeface="Twinkl Cursive Unlooped" panose="02000000000000000000" pitchFamily="2" charset="0"/>
                <a:cs typeface="Segoe UI"/>
              </a:rPr>
              <a:t>h</a:t>
            </a:r>
            <a:r>
              <a:rPr lang="en-GB" sz="1050" spc="-15" dirty="0">
                <a:latin typeface="Twinkl Cursive Unlooped" panose="02000000000000000000" pitchFamily="2" charset="0"/>
                <a:cs typeface="Segoe UI"/>
              </a:rPr>
              <a:t>a</a:t>
            </a:r>
            <a:r>
              <a:rPr lang="en-GB" sz="1050" spc="20" dirty="0">
                <a:latin typeface="Twinkl Cursive Unlooped" panose="02000000000000000000" pitchFamily="2" charset="0"/>
                <a:cs typeface="Segoe UI"/>
              </a:rPr>
              <a:t>v</a:t>
            </a:r>
            <a:r>
              <a:rPr lang="en-GB" sz="1050" dirty="0">
                <a:latin typeface="Twinkl Cursive Unlooped" panose="02000000000000000000" pitchFamily="2" charset="0"/>
                <a:cs typeface="Segoe UI"/>
              </a:rPr>
              <a:t>e</a:t>
            </a:r>
            <a:r>
              <a:rPr lang="en-GB" sz="1050" spc="15" dirty="0">
                <a:latin typeface="Twinkl Cursive Unlooped" panose="02000000000000000000" pitchFamily="2" charset="0"/>
                <a:cs typeface="Segoe UI"/>
              </a:rPr>
              <a:t> </a:t>
            </a:r>
            <a:r>
              <a:rPr lang="en-GB" sz="1050" spc="-5" dirty="0">
                <a:latin typeface="Twinkl Cursive Unlooped" panose="02000000000000000000" pitchFamily="2" charset="0"/>
                <a:cs typeface="Segoe UI"/>
              </a:rPr>
              <a:t>explored the school grounds and local area and curious about both environments. They will have begun to identify some of the features. </a:t>
            </a:r>
          </a:p>
          <a:p>
            <a:pPr marL="12700" marR="5080" algn="ctr">
              <a:lnSpc>
                <a:spcPct val="99100"/>
              </a:lnSpc>
              <a:spcBef>
                <a:spcPts val="110"/>
              </a:spcBef>
            </a:pPr>
            <a:endParaRPr lang="en-GB" sz="1050" spc="-5" dirty="0">
              <a:latin typeface="Twinkl Cursive Unlooped" panose="02000000000000000000" pitchFamily="2" charset="0"/>
              <a:cs typeface="Segoe UI"/>
            </a:endParaRPr>
          </a:p>
          <a:p>
            <a:pPr marL="12700" marR="5080" algn="ctr">
              <a:lnSpc>
                <a:spcPct val="99100"/>
              </a:lnSpc>
              <a:spcBef>
                <a:spcPts val="110"/>
              </a:spcBef>
            </a:pPr>
            <a:r>
              <a:rPr lang="en-GB" sz="1050" spc="-30" dirty="0">
                <a:latin typeface="Twinkl Cursive Unlooped" panose="02000000000000000000" pitchFamily="2" charset="0"/>
                <a:cs typeface="Segoe UI"/>
              </a:rPr>
              <a:t>T</a:t>
            </a:r>
            <a:r>
              <a:rPr lang="en-GB" sz="1050" dirty="0">
                <a:latin typeface="Twinkl Cursive Unlooped" panose="02000000000000000000" pitchFamily="2" charset="0"/>
                <a:cs typeface="Segoe UI"/>
              </a:rPr>
              <a:t>h</a:t>
            </a:r>
            <a:r>
              <a:rPr lang="en-GB" sz="1050" spc="-30" dirty="0">
                <a:latin typeface="Twinkl Cursive Unlooped" panose="02000000000000000000" pitchFamily="2" charset="0"/>
                <a:cs typeface="Segoe UI"/>
              </a:rPr>
              <a:t>e</a:t>
            </a:r>
            <a:r>
              <a:rPr lang="en-GB" sz="1050" dirty="0">
                <a:latin typeface="Twinkl Cursive Unlooped" panose="02000000000000000000" pitchFamily="2" charset="0"/>
                <a:cs typeface="Segoe UI"/>
              </a:rPr>
              <a:t>y</a:t>
            </a:r>
            <a:r>
              <a:rPr lang="en-GB" sz="1050" spc="65"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w</a:t>
            </a:r>
            <a:r>
              <a:rPr lang="en-GB" sz="1050" spc="10" dirty="0">
                <a:latin typeface="Twinkl Cursive Unlooped" panose="02000000000000000000" pitchFamily="2" charset="0"/>
                <a:cs typeface="Segoe UI"/>
              </a:rPr>
              <a:t>il</a:t>
            </a:r>
            <a:r>
              <a:rPr lang="en-GB" sz="1050" dirty="0">
                <a:latin typeface="Twinkl Cursive Unlooped" panose="02000000000000000000" pitchFamily="2" charset="0"/>
                <a:cs typeface="Segoe UI"/>
              </a:rPr>
              <a:t>l</a:t>
            </a:r>
            <a:r>
              <a:rPr lang="en-GB" sz="1050" spc="-95" dirty="0">
                <a:latin typeface="Twinkl Cursive Unlooped" panose="02000000000000000000" pitchFamily="2" charset="0"/>
                <a:cs typeface="Segoe UI"/>
              </a:rPr>
              <a:t> </a:t>
            </a:r>
            <a:r>
              <a:rPr lang="en-GB" sz="1050" dirty="0">
                <a:latin typeface="Twinkl Cursive Unlooped" panose="02000000000000000000" pitchFamily="2" charset="0"/>
                <a:cs typeface="Segoe UI"/>
              </a:rPr>
              <a:t>u</a:t>
            </a:r>
            <a:r>
              <a:rPr lang="en-GB" sz="1050" spc="10" dirty="0">
                <a:latin typeface="Twinkl Cursive Unlooped" panose="02000000000000000000" pitchFamily="2" charset="0"/>
                <a:cs typeface="Segoe UI"/>
              </a:rPr>
              <a:t>s</a:t>
            </a:r>
            <a:r>
              <a:rPr lang="en-GB" sz="1050" dirty="0">
                <a:latin typeface="Twinkl Cursive Unlooped" panose="02000000000000000000" pitchFamily="2" charset="0"/>
                <a:cs typeface="Segoe UI"/>
              </a:rPr>
              <a:t>e</a:t>
            </a:r>
            <a:r>
              <a:rPr lang="en-GB" sz="1050" spc="-55"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b</a:t>
            </a:r>
            <a:r>
              <a:rPr lang="en-GB" sz="1050" spc="-10" dirty="0">
                <a:latin typeface="Twinkl Cursive Unlooped" panose="02000000000000000000" pitchFamily="2" charset="0"/>
                <a:cs typeface="Segoe UI"/>
              </a:rPr>
              <a:t>a</a:t>
            </a:r>
            <a:r>
              <a:rPr lang="en-GB" sz="1050" spc="15" dirty="0">
                <a:latin typeface="Twinkl Cursive Unlooped" panose="02000000000000000000" pitchFamily="2" charset="0"/>
                <a:cs typeface="Segoe UI"/>
              </a:rPr>
              <a:t>s</a:t>
            </a:r>
            <a:r>
              <a:rPr lang="en-GB" sz="1050" spc="10" dirty="0">
                <a:latin typeface="Twinkl Cursive Unlooped" panose="02000000000000000000" pitchFamily="2" charset="0"/>
                <a:cs typeface="Segoe UI"/>
              </a:rPr>
              <a:t>i</a:t>
            </a:r>
            <a:r>
              <a:rPr lang="en-GB" sz="1050" dirty="0">
                <a:latin typeface="Twinkl Cursive Unlooped" panose="02000000000000000000" pitchFamily="2" charset="0"/>
                <a:cs typeface="Segoe UI"/>
              </a:rPr>
              <a:t>c  vocabulary </a:t>
            </a:r>
            <a:r>
              <a:rPr lang="en-GB" sz="1050" spc="-5" dirty="0">
                <a:latin typeface="Twinkl Cursive Unlooped" panose="02000000000000000000" pitchFamily="2" charset="0"/>
                <a:cs typeface="Segoe UI"/>
              </a:rPr>
              <a:t>linked </a:t>
            </a:r>
            <a:r>
              <a:rPr lang="en-GB" sz="1050" spc="-20" dirty="0">
                <a:latin typeface="Twinkl Cursive Unlooped" panose="02000000000000000000" pitchFamily="2" charset="0"/>
                <a:cs typeface="Segoe UI"/>
              </a:rPr>
              <a:t>to </a:t>
            </a:r>
            <a:r>
              <a:rPr lang="en-GB" sz="1050" spc="-15" dirty="0">
                <a:latin typeface="Twinkl Cursive Unlooped" panose="02000000000000000000" pitchFamily="2" charset="0"/>
                <a:cs typeface="Segoe UI"/>
              </a:rPr>
              <a:t> </a:t>
            </a:r>
            <a:r>
              <a:rPr lang="en-GB" sz="1050" spc="-10" dirty="0">
                <a:latin typeface="Twinkl Cursive Unlooped" panose="02000000000000000000" pitchFamily="2" charset="0"/>
                <a:cs typeface="Segoe UI"/>
              </a:rPr>
              <a:t>human and physical features, e.g. house, shop etc. </a:t>
            </a:r>
          </a:p>
          <a:p>
            <a:pPr marL="12700" marR="5080" algn="ctr">
              <a:lnSpc>
                <a:spcPct val="99100"/>
              </a:lnSpc>
              <a:spcBef>
                <a:spcPts val="110"/>
              </a:spcBef>
            </a:pPr>
            <a:endParaRPr lang="en-GB" sz="1050" spc="-30" dirty="0">
              <a:latin typeface="Twinkl Cursive Unlooped" panose="02000000000000000000" pitchFamily="2" charset="0"/>
              <a:cs typeface="Segoe UI"/>
            </a:endParaRPr>
          </a:p>
          <a:p>
            <a:pPr marL="12700" marR="5080" algn="ctr">
              <a:lnSpc>
                <a:spcPct val="99100"/>
              </a:lnSpc>
              <a:spcBef>
                <a:spcPts val="110"/>
              </a:spcBef>
            </a:pPr>
            <a:r>
              <a:rPr lang="en-GB" sz="1050" spc="5" dirty="0">
                <a:latin typeface="Twinkl Cursive Unlooped" panose="02000000000000000000" pitchFamily="2" charset="0"/>
                <a:cs typeface="Segoe UI"/>
              </a:rPr>
              <a:t>C</a:t>
            </a:r>
            <a:r>
              <a:rPr lang="en-GB" sz="1050" dirty="0">
                <a:latin typeface="Twinkl Cursive Unlooped" panose="02000000000000000000" pitchFamily="2" charset="0"/>
                <a:cs typeface="Segoe UI"/>
              </a:rPr>
              <a:t>h</a:t>
            </a:r>
            <a:r>
              <a:rPr lang="en-GB" sz="1050" spc="5" dirty="0">
                <a:latin typeface="Twinkl Cursive Unlooped" panose="02000000000000000000" pitchFamily="2" charset="0"/>
                <a:cs typeface="Segoe UI"/>
              </a:rPr>
              <a:t>i</a:t>
            </a:r>
            <a:r>
              <a:rPr lang="en-GB" sz="1050" spc="10" dirty="0">
                <a:latin typeface="Twinkl Cursive Unlooped" panose="02000000000000000000" pitchFamily="2" charset="0"/>
                <a:cs typeface="Segoe UI"/>
              </a:rPr>
              <a:t>l</a:t>
            </a:r>
            <a:r>
              <a:rPr lang="en-GB" sz="1050" spc="-35" dirty="0">
                <a:latin typeface="Twinkl Cursive Unlooped" panose="02000000000000000000" pitchFamily="2" charset="0"/>
                <a:cs typeface="Segoe UI"/>
              </a:rPr>
              <a:t>d</a:t>
            </a:r>
            <a:r>
              <a:rPr lang="en-GB" sz="1050" spc="30" dirty="0">
                <a:latin typeface="Twinkl Cursive Unlooped" panose="02000000000000000000" pitchFamily="2" charset="0"/>
                <a:cs typeface="Segoe UI"/>
              </a:rPr>
              <a:t>r</a:t>
            </a:r>
            <a:r>
              <a:rPr lang="en-GB" sz="1050" spc="-30" dirty="0">
                <a:latin typeface="Twinkl Cursive Unlooped" panose="02000000000000000000" pitchFamily="2" charset="0"/>
                <a:cs typeface="Segoe UI"/>
              </a:rPr>
              <a:t>e</a:t>
            </a:r>
            <a:r>
              <a:rPr lang="en-GB" sz="1050" dirty="0">
                <a:latin typeface="Twinkl Cursive Unlooped" panose="02000000000000000000" pitchFamily="2" charset="0"/>
                <a:cs typeface="Segoe UI"/>
              </a:rPr>
              <a:t>n</a:t>
            </a:r>
            <a:r>
              <a:rPr lang="en-GB" sz="1050" spc="-30" dirty="0">
                <a:latin typeface="Twinkl Cursive Unlooped" panose="02000000000000000000" pitchFamily="2" charset="0"/>
                <a:cs typeface="Segoe UI"/>
              </a:rPr>
              <a:t> </a:t>
            </a:r>
            <a:r>
              <a:rPr lang="en-GB" sz="1050" spc="10" dirty="0">
                <a:latin typeface="Twinkl Cursive Unlooped" panose="02000000000000000000" pitchFamily="2" charset="0"/>
                <a:cs typeface="Segoe UI"/>
              </a:rPr>
              <a:t>i</a:t>
            </a:r>
            <a:r>
              <a:rPr lang="en-GB" sz="1050" dirty="0">
                <a:latin typeface="Twinkl Cursive Unlooped" panose="02000000000000000000" pitchFamily="2" charset="0"/>
                <a:cs typeface="Segoe UI"/>
              </a:rPr>
              <a:t>n</a:t>
            </a:r>
            <a:r>
              <a:rPr lang="en-GB" sz="1050" spc="-30"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r</a:t>
            </a:r>
            <a:r>
              <a:rPr lang="en-GB" sz="1050" spc="-30" dirty="0">
                <a:latin typeface="Twinkl Cursive Unlooped" panose="02000000000000000000" pitchFamily="2" charset="0"/>
                <a:cs typeface="Segoe UI"/>
              </a:rPr>
              <a:t>ecept</a:t>
            </a:r>
            <a:r>
              <a:rPr lang="en-GB" sz="1050" spc="10" dirty="0">
                <a:latin typeface="Twinkl Cursive Unlooped" panose="02000000000000000000" pitchFamily="2" charset="0"/>
                <a:cs typeface="Segoe UI"/>
              </a:rPr>
              <a:t>i</a:t>
            </a:r>
            <a:r>
              <a:rPr lang="en-GB" sz="1050" spc="-30" dirty="0">
                <a:latin typeface="Twinkl Cursive Unlooped" panose="02000000000000000000" pitchFamily="2" charset="0"/>
                <a:cs typeface="Segoe UI"/>
              </a:rPr>
              <a:t>o</a:t>
            </a:r>
            <a:r>
              <a:rPr lang="en-GB" sz="1050" dirty="0">
                <a:latin typeface="Twinkl Cursive Unlooped" panose="02000000000000000000" pitchFamily="2" charset="0"/>
                <a:cs typeface="Segoe UI"/>
              </a:rPr>
              <a:t>n</a:t>
            </a:r>
            <a:r>
              <a:rPr lang="en-GB" sz="1050" spc="120"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w</a:t>
            </a:r>
            <a:r>
              <a:rPr lang="en-GB" sz="1050" spc="10" dirty="0">
                <a:latin typeface="Twinkl Cursive Unlooped" panose="02000000000000000000" pitchFamily="2" charset="0"/>
                <a:cs typeface="Segoe UI"/>
              </a:rPr>
              <a:t>il</a:t>
            </a:r>
            <a:r>
              <a:rPr lang="en-GB" sz="1050" dirty="0">
                <a:latin typeface="Twinkl Cursive Unlooped" panose="02000000000000000000" pitchFamily="2" charset="0"/>
                <a:cs typeface="Segoe UI"/>
              </a:rPr>
              <a:t>l</a:t>
            </a:r>
            <a:r>
              <a:rPr lang="en-GB" sz="1050" spc="-95" dirty="0">
                <a:latin typeface="Twinkl Cursive Unlooped" panose="02000000000000000000" pitchFamily="2" charset="0"/>
                <a:cs typeface="Segoe UI"/>
              </a:rPr>
              <a:t> </a:t>
            </a:r>
            <a:r>
              <a:rPr lang="en-GB" sz="1050" dirty="0">
                <a:latin typeface="Twinkl Cursive Unlooped" panose="02000000000000000000" pitchFamily="2" charset="0"/>
                <a:cs typeface="Segoe UI"/>
              </a:rPr>
              <a:t>h</a:t>
            </a:r>
            <a:r>
              <a:rPr lang="en-GB" sz="1050" spc="-15" dirty="0">
                <a:latin typeface="Twinkl Cursive Unlooped" panose="02000000000000000000" pitchFamily="2" charset="0"/>
                <a:cs typeface="Segoe UI"/>
              </a:rPr>
              <a:t>a</a:t>
            </a:r>
            <a:r>
              <a:rPr lang="en-GB" sz="1050" spc="25" dirty="0">
                <a:latin typeface="Twinkl Cursive Unlooped" panose="02000000000000000000" pitchFamily="2" charset="0"/>
                <a:cs typeface="Segoe UI"/>
              </a:rPr>
              <a:t>v</a:t>
            </a:r>
            <a:r>
              <a:rPr lang="en-GB" sz="1050" dirty="0">
                <a:latin typeface="Twinkl Cursive Unlooped" panose="02000000000000000000" pitchFamily="2" charset="0"/>
                <a:cs typeface="Segoe UI"/>
              </a:rPr>
              <a:t>e  </a:t>
            </a:r>
            <a:r>
              <a:rPr lang="en-GB" sz="1050" spc="-10" dirty="0">
                <a:latin typeface="Twinkl Cursive Unlooped" panose="02000000000000000000" pitchFamily="2" charset="0"/>
                <a:cs typeface="Segoe UI"/>
              </a:rPr>
              <a:t>discussed</a:t>
            </a:r>
            <a:r>
              <a:rPr lang="en-GB" sz="1050" spc="5" dirty="0">
                <a:latin typeface="Twinkl Cursive Unlooped" panose="02000000000000000000" pitchFamily="2" charset="0"/>
                <a:cs typeface="Segoe UI"/>
              </a:rPr>
              <a:t> </a:t>
            </a:r>
            <a:r>
              <a:rPr lang="en-GB" sz="1050" spc="-15" dirty="0">
                <a:latin typeface="Twinkl Cursive Unlooped" panose="02000000000000000000" pitchFamily="2" charset="0"/>
                <a:cs typeface="Segoe UI"/>
              </a:rPr>
              <a:t>weather</a:t>
            </a:r>
            <a:r>
              <a:rPr lang="en-GB" sz="1050" spc="70" dirty="0">
                <a:latin typeface="Twinkl Cursive Unlooped" panose="02000000000000000000" pitchFamily="2" charset="0"/>
                <a:cs typeface="Segoe UI"/>
              </a:rPr>
              <a:t> </a:t>
            </a:r>
            <a:r>
              <a:rPr lang="en-GB" sz="1050" spc="-10" dirty="0">
                <a:latin typeface="Twinkl Cursive Unlooped" panose="02000000000000000000" pitchFamily="2" charset="0"/>
                <a:cs typeface="Segoe UI"/>
              </a:rPr>
              <a:t>and </a:t>
            </a:r>
            <a:r>
              <a:rPr lang="en-GB" sz="1050" spc="-5" dirty="0">
                <a:latin typeface="Twinkl Cursive Unlooped" panose="02000000000000000000" pitchFamily="2" charset="0"/>
                <a:cs typeface="Segoe UI"/>
              </a:rPr>
              <a:t> </a:t>
            </a:r>
            <a:r>
              <a:rPr lang="en-GB" sz="1050" spc="-15" dirty="0">
                <a:latin typeface="Twinkl Cursive Unlooped" panose="02000000000000000000" pitchFamily="2" charset="0"/>
                <a:cs typeface="Segoe UI"/>
              </a:rPr>
              <a:t>differences </a:t>
            </a:r>
            <a:r>
              <a:rPr lang="en-GB" sz="1050" dirty="0">
                <a:latin typeface="Twinkl Cursive Unlooped" panose="02000000000000000000" pitchFamily="2" charset="0"/>
                <a:cs typeface="Segoe UI"/>
              </a:rPr>
              <a:t>in </a:t>
            </a:r>
            <a:r>
              <a:rPr lang="en-GB" sz="1050" spc="-20" dirty="0">
                <a:latin typeface="Twinkl Cursive Unlooped" panose="02000000000000000000" pitchFamily="2" charset="0"/>
                <a:cs typeface="Segoe UI"/>
              </a:rPr>
              <a:t>aspects</a:t>
            </a:r>
            <a:r>
              <a:rPr lang="en-GB" sz="1050" spc="285" dirty="0">
                <a:latin typeface="Twinkl Cursive Unlooped" panose="02000000000000000000" pitchFamily="2" charset="0"/>
                <a:cs typeface="Segoe UI"/>
              </a:rPr>
              <a:t> </a:t>
            </a:r>
            <a:r>
              <a:rPr lang="en-GB" sz="1050" spc="-15" dirty="0">
                <a:latin typeface="Twinkl Cursive Unlooped" panose="02000000000000000000" pitchFamily="2" charset="0"/>
                <a:cs typeface="Segoe UI"/>
              </a:rPr>
              <a:t>of </a:t>
            </a:r>
            <a:r>
              <a:rPr lang="en-GB" sz="1050" spc="-10" dirty="0">
                <a:latin typeface="Twinkl Cursive Unlooped" panose="02000000000000000000" pitchFamily="2" charset="0"/>
                <a:cs typeface="Segoe UI"/>
              </a:rPr>
              <a:t> </a:t>
            </a:r>
            <a:r>
              <a:rPr lang="en-GB" sz="1050" spc="-5" dirty="0">
                <a:latin typeface="Twinkl Cursive Unlooped" panose="02000000000000000000" pitchFamily="2" charset="0"/>
                <a:cs typeface="Segoe UI"/>
              </a:rPr>
              <a:t>physical and </a:t>
            </a:r>
            <a:r>
              <a:rPr lang="en-GB" sz="1050" dirty="0">
                <a:latin typeface="Twinkl Cursive Unlooped" panose="02000000000000000000" pitchFamily="2" charset="0"/>
                <a:cs typeface="Segoe UI"/>
              </a:rPr>
              <a:t>human </a:t>
            </a:r>
            <a:r>
              <a:rPr lang="en-GB" sz="1050" spc="-15" dirty="0">
                <a:latin typeface="Twinkl Cursive Unlooped" panose="02000000000000000000" pitchFamily="2" charset="0"/>
                <a:cs typeface="Segoe UI"/>
              </a:rPr>
              <a:t>geography </a:t>
            </a:r>
            <a:r>
              <a:rPr lang="en-GB" sz="1050" spc="-315" dirty="0">
                <a:latin typeface="Twinkl Cursive Unlooped" panose="02000000000000000000" pitchFamily="2" charset="0"/>
                <a:cs typeface="Segoe UI"/>
              </a:rPr>
              <a:t> </a:t>
            </a:r>
            <a:r>
              <a:rPr lang="en-GB" sz="1050" dirty="0">
                <a:latin typeface="Twinkl Cursive Unlooped" panose="02000000000000000000" pitchFamily="2" charset="0"/>
                <a:cs typeface="Segoe UI"/>
              </a:rPr>
              <a:t>in</a:t>
            </a:r>
            <a:r>
              <a:rPr lang="en-GB" sz="1050" spc="-40" dirty="0">
                <a:latin typeface="Twinkl Cursive Unlooped" panose="02000000000000000000" pitchFamily="2" charset="0"/>
                <a:cs typeface="Segoe UI"/>
              </a:rPr>
              <a:t> </a:t>
            </a:r>
            <a:r>
              <a:rPr lang="en-GB" sz="1050" spc="-20" dirty="0">
                <a:latin typeface="Twinkl Cursive Unlooped" panose="02000000000000000000" pitchFamily="2" charset="0"/>
                <a:cs typeface="Segoe UI"/>
              </a:rPr>
              <a:t>other</a:t>
            </a:r>
            <a:r>
              <a:rPr lang="en-GB" sz="1050" spc="65" dirty="0">
                <a:latin typeface="Twinkl Cursive Unlooped" panose="02000000000000000000" pitchFamily="2" charset="0"/>
                <a:cs typeface="Segoe UI"/>
              </a:rPr>
              <a:t> </a:t>
            </a:r>
            <a:r>
              <a:rPr lang="en-GB" sz="1050" spc="-15" dirty="0">
                <a:latin typeface="Twinkl Cursive Unlooped" panose="02000000000000000000" pitchFamily="2" charset="0"/>
                <a:cs typeface="Segoe UI"/>
              </a:rPr>
              <a:t>places.</a:t>
            </a:r>
            <a:endParaRPr lang="en-GB" sz="1400" spc="-5" dirty="0">
              <a:latin typeface="Twinkl Cursive Unlooped" panose="02000000000000000000" pitchFamily="2" charset="0"/>
              <a:cs typeface="Segoe UI"/>
            </a:endParaRPr>
          </a:p>
          <a:p>
            <a:pPr marL="12700" marR="5080" algn="ctr">
              <a:lnSpc>
                <a:spcPct val="99100"/>
              </a:lnSpc>
              <a:spcBef>
                <a:spcPts val="110"/>
              </a:spcBef>
            </a:pPr>
            <a:endParaRPr lang="en-GB" sz="1050" dirty="0">
              <a:latin typeface="Twinkl Cursive Unlooped" panose="02000000000000000000" pitchFamily="2" charset="0"/>
              <a:cs typeface="Segoe UI"/>
            </a:endParaRPr>
          </a:p>
          <a:p>
            <a:pPr marL="12700" marR="5080" algn="ctr">
              <a:lnSpc>
                <a:spcPct val="99100"/>
              </a:lnSpc>
              <a:spcBef>
                <a:spcPts val="110"/>
              </a:spcBef>
            </a:pPr>
            <a:endParaRPr lang="en-GB" sz="1200" spc="-5" dirty="0">
              <a:latin typeface="Twinkl Cursive Unlooped" panose="02000000000000000000" pitchFamily="2" charset="0"/>
              <a:cs typeface="Segoe UI"/>
            </a:endParaRPr>
          </a:p>
          <a:p>
            <a:pPr marL="12700" marR="5080" algn="ctr">
              <a:lnSpc>
                <a:spcPct val="99100"/>
              </a:lnSpc>
              <a:spcBef>
                <a:spcPts val="110"/>
              </a:spcBef>
            </a:pPr>
            <a:endParaRPr lang="en-GB" sz="1200" dirty="0">
              <a:latin typeface="Twinkl Cursive Unlooped" panose="02000000000000000000" pitchFamily="2" charset="0"/>
              <a:cs typeface="Segoe UI"/>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303334" y="2464509"/>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9864725" y="2983928"/>
            <a:ext cx="1780539" cy="2987356"/>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Year 6</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Children learn that human activity including rearing livestock can contribute to global warming. </a:t>
            </a:r>
          </a:p>
          <a:p>
            <a:pPr marL="12700" marR="5080" indent="3175" algn="ctr">
              <a:lnSpc>
                <a:spcPct val="100499"/>
              </a:lnSpc>
              <a:spcBef>
                <a:spcPts val="900"/>
              </a:spcBef>
            </a:pPr>
            <a:endParaRPr lang="en-GB" sz="1100" dirty="0">
              <a:latin typeface="Twinkl Cursive Unlooped" panose="02000000000000000000" pitchFamily="2" charset="0"/>
              <a:cs typeface="Segoe UI"/>
            </a:endParaRPr>
          </a:p>
          <a:p>
            <a:pPr marL="12700" marR="5080" indent="3175" algn="ctr">
              <a:lnSpc>
                <a:spcPct val="100499"/>
              </a:lnSpc>
              <a:spcBef>
                <a:spcPts val="900"/>
              </a:spcBef>
            </a:pPr>
            <a:r>
              <a:rPr lang="en-GB" sz="1050" dirty="0">
                <a:effectLst/>
                <a:latin typeface="Twinkl Cursive Unlooped" panose="02000000000000000000" pitchFamily="2" charset="0"/>
                <a:ea typeface="Calibri" panose="020F0502020204030204" pitchFamily="34" charset="0"/>
                <a:cs typeface="Times New Roman" panose="02020603050405020304" pitchFamily="18" charset="0"/>
              </a:rPr>
              <a:t>Describe patterns of human population growth and movement, economic activities, space and use and human settlement patterns of an area of the UK or the wider world</a:t>
            </a:r>
            <a:endParaRPr lang="en-GB" sz="700" dirty="0">
              <a:latin typeface="Twinkl Cursive Unlooped" panose="02000000000000000000" pitchFamily="2" charset="0"/>
              <a:cs typeface="Segoe UI"/>
            </a:endParaRP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19" name="object 19"/>
          <p:cNvSpPr txBox="1"/>
          <p:nvPr/>
        </p:nvSpPr>
        <p:spPr>
          <a:xfrm>
            <a:off x="2927910" y="2864560"/>
            <a:ext cx="1804670" cy="2816156"/>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50" dirty="0">
                <a:solidFill>
                  <a:srgbClr val="303030"/>
                </a:solidFill>
                <a:latin typeface="Twinkl Cursive Unlooped" panose="02000000000000000000" pitchFamily="2" charset="0"/>
              </a:rPr>
              <a:t>C</a:t>
            </a:r>
            <a:r>
              <a:rPr lang="en-GB" sz="1050" b="0" i="0" dirty="0">
                <a:solidFill>
                  <a:srgbClr val="303030"/>
                </a:solidFill>
                <a:effectLst/>
                <a:latin typeface="Twinkl Cursive Unlooped" panose="02000000000000000000" pitchFamily="2" charset="0"/>
              </a:rPr>
              <a:t>hildren </a:t>
            </a:r>
            <a:r>
              <a:rPr lang="en-GB" sz="1050" dirty="0">
                <a:solidFill>
                  <a:srgbClr val="303030"/>
                </a:solidFill>
                <a:latin typeface="Twinkl Cursive Unlooped" panose="02000000000000000000" pitchFamily="2" charset="0"/>
              </a:rPr>
              <a:t>will build on the knowledge </a:t>
            </a:r>
            <a:r>
              <a:rPr lang="en-GB" sz="105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5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5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5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50" dirty="0">
                <a:solidFill>
                  <a:srgbClr val="000000"/>
                </a:solidFill>
                <a:effectLst/>
                <a:latin typeface="Twinkl Cursive Unlooped" panose="02000000000000000000" pitchFamily="2" charset="0"/>
                <a:ea typeface="Calibri" panose="020F0502020204030204" pitchFamily="34" charset="0"/>
              </a:rPr>
              <a:t>They know that human features are man-made and include factories, farms, houses, offices, ports, harbours and shops. </a:t>
            </a:r>
            <a:endParaRPr lang="en-GB" sz="5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p:txBody>
      </p:sp>
      <p:sp>
        <p:nvSpPr>
          <p:cNvPr id="21" name="object 21"/>
          <p:cNvSpPr txBox="1"/>
          <p:nvPr/>
        </p:nvSpPr>
        <p:spPr>
          <a:xfrm>
            <a:off x="7506715" y="3018283"/>
            <a:ext cx="1826895" cy="1702389"/>
          </a:xfrm>
          <a:prstGeom prst="rect">
            <a:avLst/>
          </a:prstGeom>
        </p:spPr>
        <p:txBody>
          <a:bodyPr vert="horz" wrap="square" lIns="0" tIns="19685" rIns="0" bIns="0" rtlCol="0">
            <a:spAutoFit/>
          </a:bodyPr>
          <a:lstStyle/>
          <a:p>
            <a:pPr marL="525780" marR="511809" algn="ctr">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lang="en-GB" sz="1050" b="1" spc="-10" dirty="0">
                <a:latin typeface="Twinkl Cursive Unlooped" panose="02000000000000000000" pitchFamily="2" charset="0"/>
                <a:cs typeface="Segoe UI"/>
              </a:rPr>
              <a:t>Year 5</a:t>
            </a:r>
            <a:endParaRPr sz="1050" dirty="0">
              <a:latin typeface="Twinkl Cursive Unlooped" panose="02000000000000000000" pitchFamily="2" charset="0"/>
              <a:cs typeface="Segoe UI"/>
            </a:endParaRPr>
          </a:p>
          <a:p>
            <a:pPr marL="12700" marR="5080" indent="3175" algn="ctr">
              <a:lnSpc>
                <a:spcPct val="100499"/>
              </a:lnSpc>
              <a:spcBef>
                <a:spcPts val="900"/>
              </a:spcBef>
            </a:pPr>
            <a:r>
              <a:rPr lang="en-GB" sz="1050" spc="-10" dirty="0">
                <a:latin typeface="Twinkl Cursive Unlooped" panose="02000000000000000000" pitchFamily="2" charset="0"/>
                <a:cs typeface="Segoe UI"/>
              </a:rPr>
              <a:t>Children continue to build on their knowledge about land use and know that it includes agricultural, recreational, housing and industry.</a:t>
            </a:r>
            <a:endParaRPr lang="en-GB" sz="1050" dirty="0">
              <a:latin typeface="Twinkl Cursive Unlooped" panose="02000000000000000000" pitchFamily="2" charset="0"/>
              <a:cs typeface="Segoe UI"/>
            </a:endParaRP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100" spc="-10" dirty="0">
                <a:latin typeface="Segoe UI"/>
                <a:cs typeface="Segoe UI"/>
              </a:rPr>
              <a:t> </a:t>
            </a:r>
            <a:endParaRPr sz="11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3491394" y="423810"/>
            <a:ext cx="7124700"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Sow, Grow and Farm</a:t>
            </a:r>
          </a:p>
        </p:txBody>
      </p:sp>
      <p:sp>
        <p:nvSpPr>
          <p:cNvPr id="23" name="object 31">
            <a:extLst>
              <a:ext uri="{FF2B5EF4-FFF2-40B4-BE49-F238E27FC236}">
                <a16:creationId xmlns:a16="http://schemas.microsoft.com/office/drawing/2014/main" id="{FF6F6F26-C6D1-4EF0-B10C-D80109E13EB5}"/>
              </a:ext>
            </a:extLst>
          </p:cNvPr>
          <p:cNvSpPr txBox="1"/>
          <p:nvPr/>
        </p:nvSpPr>
        <p:spPr>
          <a:xfrm>
            <a:off x="5072624" y="2434497"/>
            <a:ext cx="2039058" cy="198900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Sow, Grow and Farm</a:t>
            </a:r>
          </a:p>
          <a:p>
            <a:pPr marL="12700" marR="5080"/>
            <a:r>
              <a:rPr lang="en-GB" sz="1200" b="0" i="0" dirty="0">
                <a:solidFill>
                  <a:srgbClr val="303030"/>
                </a:solidFill>
                <a:effectLst/>
                <a:latin typeface="Twinkl Cursive Unlooped" panose="02000000000000000000" pitchFamily="2" charset="0"/>
              </a:rPr>
              <a:t>This project teaches children about the features and characteristics of land use in agricultural regions across the world, including a detailed exploration of significant environmental areas.</a:t>
            </a:r>
            <a:endParaRPr sz="1200" dirty="0">
              <a:latin typeface="Twinkl Cursive Unlooped" panose="02000000000000000000" pitchFamily="2" charset="0"/>
              <a:cs typeface="Arial"/>
            </a:endParaRPr>
          </a:p>
        </p:txBody>
      </p:sp>
    </p:spTree>
    <p:extLst>
      <p:ext uri="{BB962C8B-B14F-4D97-AF65-F5344CB8AC3E}">
        <p14:creationId xmlns:p14="http://schemas.microsoft.com/office/powerpoint/2010/main" val="794918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981230227"/>
              </p:ext>
            </p:extLst>
          </p:nvPr>
        </p:nvGraphicFramePr>
        <p:xfrm>
          <a:off x="2917801" y="962762"/>
          <a:ext cx="7064399" cy="4828437"/>
        </p:xfrm>
        <a:graphic>
          <a:graphicData uri="http://schemas.openxmlformats.org/drawingml/2006/table">
            <a:tbl>
              <a:tblPr firstRow="1" bandRow="1">
                <a:tableStyleId>{BDBED569-4797-4DF1-A0F4-6AAB3CD982D8}</a:tableStyleId>
              </a:tblPr>
              <a:tblGrid>
                <a:gridCol w="1703978">
                  <a:extLst>
                    <a:ext uri="{9D8B030D-6E8A-4147-A177-3AD203B41FA5}">
                      <a16:colId xmlns:a16="http://schemas.microsoft.com/office/drawing/2014/main" val="3941356595"/>
                    </a:ext>
                  </a:extLst>
                </a:gridCol>
                <a:gridCol w="1729168">
                  <a:extLst>
                    <a:ext uri="{9D8B030D-6E8A-4147-A177-3AD203B41FA5}">
                      <a16:colId xmlns:a16="http://schemas.microsoft.com/office/drawing/2014/main" val="1839290384"/>
                    </a:ext>
                  </a:extLst>
                </a:gridCol>
                <a:gridCol w="1642710">
                  <a:extLst>
                    <a:ext uri="{9D8B030D-6E8A-4147-A177-3AD203B41FA5}">
                      <a16:colId xmlns:a16="http://schemas.microsoft.com/office/drawing/2014/main" val="2992277105"/>
                    </a:ext>
                  </a:extLst>
                </a:gridCol>
                <a:gridCol w="1988543">
                  <a:extLst>
                    <a:ext uri="{9D8B030D-6E8A-4147-A177-3AD203B41FA5}">
                      <a16:colId xmlns:a16="http://schemas.microsoft.com/office/drawing/2014/main" val="57227710"/>
                    </a:ext>
                  </a:extLst>
                </a:gridCol>
              </a:tblGrid>
              <a:tr h="374114">
                <a:tc>
                  <a:txBody>
                    <a:bodyPr/>
                    <a:lstStyle/>
                    <a:p>
                      <a:r>
                        <a:rPr lang="en-GB" sz="1400" b="0" dirty="0">
                          <a:latin typeface="Twinkl Cursive Unlooped" panose="02000000000000000000" pitchFamily="2" charset="0"/>
                        </a:rPr>
                        <a:t>Land use</a:t>
                      </a:r>
                    </a:p>
                  </a:txBody>
                  <a:tcPr/>
                </a:tc>
                <a:tc>
                  <a:txBody>
                    <a:bodyPr/>
                    <a:lstStyle/>
                    <a:p>
                      <a:r>
                        <a:rPr lang="en-GB" sz="1400" b="0" dirty="0">
                          <a:latin typeface="Twinkl Cursive Unlooped" panose="02000000000000000000" pitchFamily="2" charset="0"/>
                        </a:rPr>
                        <a:t>Machinery</a:t>
                      </a:r>
                    </a:p>
                  </a:txBody>
                  <a:tcPr/>
                </a:tc>
                <a:tc>
                  <a:txBody>
                    <a:bodyPr/>
                    <a:lstStyle/>
                    <a:p>
                      <a:r>
                        <a:rPr lang="en-GB" sz="1400" b="0" dirty="0">
                          <a:latin typeface="Twinkl Cursive Unlooped" panose="02000000000000000000" pitchFamily="2" charset="0"/>
                        </a:rPr>
                        <a:t>Compass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b="0" dirty="0">
                          <a:latin typeface="Twinkl Cursive Unlooped" panose="02000000000000000000" pitchFamily="2" charset="0"/>
                        </a:rPr>
                        <a:t>Transport networks</a:t>
                      </a:r>
                    </a:p>
                  </a:txBody>
                  <a:tcPr/>
                </a:tc>
                <a:extLst>
                  <a:ext uri="{0D108BD9-81ED-4DB2-BD59-A6C34878D82A}">
                    <a16:rowId xmlns:a16="http://schemas.microsoft.com/office/drawing/2014/main" val="2127023597"/>
                  </a:ext>
                </a:extLst>
              </a:tr>
              <a:tr h="374114">
                <a:tc>
                  <a:txBody>
                    <a:bodyPr/>
                    <a:lstStyle/>
                    <a:p>
                      <a:r>
                        <a:rPr lang="en-GB" sz="1400" dirty="0">
                          <a:latin typeface="Twinkl Cursive Unlooped" panose="02000000000000000000" pitchFamily="2" charset="0"/>
                        </a:rPr>
                        <a:t>Agricultural</a:t>
                      </a:r>
                    </a:p>
                  </a:txBody>
                  <a:tcPr/>
                </a:tc>
                <a:tc>
                  <a:txBody>
                    <a:bodyPr/>
                    <a:lstStyle/>
                    <a:p>
                      <a:r>
                        <a:rPr lang="en-GB" sz="1400" dirty="0">
                          <a:latin typeface="Twinkl Cursive Unlooped" panose="02000000000000000000" pitchFamily="2" charset="0"/>
                        </a:rPr>
                        <a:t>Technology</a:t>
                      </a:r>
                    </a:p>
                  </a:txBody>
                  <a:tcPr/>
                </a:tc>
                <a:tc>
                  <a:txBody>
                    <a:bodyPr/>
                    <a:lstStyle/>
                    <a:p>
                      <a:r>
                        <a:rPr lang="en-GB" sz="1400" dirty="0">
                          <a:latin typeface="Twinkl Cursive Unlooped" panose="02000000000000000000" pitchFamily="2" charset="0"/>
                        </a:rPr>
                        <a:t>Grid reference</a:t>
                      </a:r>
                    </a:p>
                  </a:txBody>
                  <a:tcPr/>
                </a:tc>
                <a:tc>
                  <a:txBody>
                    <a:bodyPr/>
                    <a:lstStyle/>
                    <a:p>
                      <a:r>
                        <a:rPr lang="en-GB" sz="1400" dirty="0">
                          <a:latin typeface="Twinkl Cursive Unlooped" panose="02000000000000000000" pitchFamily="2" charset="0"/>
                        </a:rPr>
                        <a:t>Trade </a:t>
                      </a:r>
                    </a:p>
                  </a:txBody>
                  <a:tcPr/>
                </a:tc>
                <a:extLst>
                  <a:ext uri="{0D108BD9-81ED-4DB2-BD59-A6C34878D82A}">
                    <a16:rowId xmlns:a16="http://schemas.microsoft.com/office/drawing/2014/main" val="2942176537"/>
                  </a:ext>
                </a:extLst>
              </a:tr>
              <a:tr h="374114">
                <a:tc>
                  <a:txBody>
                    <a:bodyPr/>
                    <a:lstStyle/>
                    <a:p>
                      <a:r>
                        <a:rPr lang="en-GB" sz="1400" dirty="0">
                          <a:latin typeface="Twinkl Cursive Unlooped" panose="02000000000000000000" pitchFamily="2" charset="0"/>
                        </a:rPr>
                        <a:t>Arable</a:t>
                      </a:r>
                    </a:p>
                  </a:txBody>
                  <a:tcPr/>
                </a:tc>
                <a:tc>
                  <a:txBody>
                    <a:bodyPr/>
                    <a:lstStyle/>
                    <a:p>
                      <a:r>
                        <a:rPr lang="en-GB" sz="1400" dirty="0">
                          <a:latin typeface="Twinkl Cursive Unlooped" panose="02000000000000000000" pitchFamily="2" charset="0"/>
                        </a:rPr>
                        <a:t>Scientific</a:t>
                      </a:r>
                    </a:p>
                  </a:txBody>
                  <a:tcPr/>
                </a:tc>
                <a:tc>
                  <a:txBody>
                    <a:bodyPr/>
                    <a:lstStyle/>
                    <a:p>
                      <a:r>
                        <a:rPr lang="en-GB" sz="1400" dirty="0">
                          <a:latin typeface="Twinkl Cursive Unlooped" panose="02000000000000000000" pitchFamily="2" charset="0"/>
                        </a:rPr>
                        <a:t>Location </a:t>
                      </a:r>
                    </a:p>
                  </a:txBody>
                  <a:tcPr/>
                </a:tc>
                <a:tc>
                  <a:txBody>
                    <a:bodyPr/>
                    <a:lstStyle/>
                    <a:p>
                      <a:r>
                        <a:rPr lang="en-GB" sz="1400" dirty="0">
                          <a:latin typeface="Twinkl Cursive Unlooped" panose="02000000000000000000" pitchFamily="2" charset="0"/>
                        </a:rPr>
                        <a:t>Import</a:t>
                      </a:r>
                    </a:p>
                  </a:txBody>
                  <a:tcPr/>
                </a:tc>
                <a:extLst>
                  <a:ext uri="{0D108BD9-81ED-4DB2-BD59-A6C34878D82A}">
                    <a16:rowId xmlns:a16="http://schemas.microsoft.com/office/drawing/2014/main" val="2518623503"/>
                  </a:ext>
                </a:extLst>
              </a:tr>
              <a:tr h="374114">
                <a:tc>
                  <a:txBody>
                    <a:bodyPr/>
                    <a:lstStyle/>
                    <a:p>
                      <a:r>
                        <a:rPr lang="en-GB" sz="1400" dirty="0">
                          <a:latin typeface="Twinkl Cursive Unlooped" panose="02000000000000000000" pitchFamily="2" charset="0"/>
                        </a:rPr>
                        <a:t>Pastoral</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Pollution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Export </a:t>
                      </a:r>
                    </a:p>
                  </a:txBody>
                  <a:tcPr/>
                </a:tc>
                <a:extLst>
                  <a:ext uri="{0D108BD9-81ED-4DB2-BD59-A6C34878D82A}">
                    <a16:rowId xmlns:a16="http://schemas.microsoft.com/office/drawing/2014/main" val="2802856763"/>
                  </a:ext>
                </a:extLst>
              </a:tr>
              <a:tr h="374114">
                <a:tc>
                  <a:txBody>
                    <a:bodyPr/>
                    <a:lstStyle/>
                    <a:p>
                      <a:r>
                        <a:rPr lang="en-GB" sz="1400" dirty="0">
                          <a:latin typeface="Twinkl Cursive Unlooped" panose="02000000000000000000" pitchFamily="2" charset="0"/>
                        </a:rPr>
                        <a:t>Mixed</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Habitat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Climate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extLst>
                  <a:ext uri="{0D108BD9-81ED-4DB2-BD59-A6C34878D82A}">
                    <a16:rowId xmlns:a16="http://schemas.microsoft.com/office/drawing/2014/main" val="46448667"/>
                  </a:ext>
                </a:extLst>
              </a:tr>
              <a:tr h="37411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Allotment</a:t>
                      </a:r>
                    </a:p>
                  </a:txBody>
                  <a:tcPr/>
                </a:tc>
                <a:tc>
                  <a:txBody>
                    <a:bodyPr/>
                    <a:lstStyle/>
                    <a:p>
                      <a:r>
                        <a:rPr lang="en-GB" sz="1400" dirty="0">
                          <a:latin typeface="Twinkl Cursive Unlooped" panose="02000000000000000000" pitchFamily="2" charset="0"/>
                        </a:rPr>
                        <a:t>Destruction</a:t>
                      </a:r>
                    </a:p>
                  </a:txBody>
                  <a:tcPr/>
                </a:tc>
                <a:tc>
                  <a:txBody>
                    <a:bodyPr/>
                    <a:lstStyle/>
                    <a:p>
                      <a:r>
                        <a:rPr lang="en-GB" sz="1400" dirty="0">
                          <a:latin typeface="Twinkl Cursive Unlooped" panose="02000000000000000000" pitchFamily="2" charset="0"/>
                        </a:rPr>
                        <a:t>Topography</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719473866"/>
                  </a:ext>
                </a:extLst>
              </a:tr>
              <a:tr h="374114">
                <a:tc>
                  <a:txBody>
                    <a:bodyPr/>
                    <a:lstStyle/>
                    <a:p>
                      <a:r>
                        <a:rPr lang="en-GB" sz="1400" dirty="0">
                          <a:latin typeface="Twinkl Cursive Unlooped" panose="02000000000000000000" pitchFamily="2" charset="0"/>
                        </a:rPr>
                        <a:t>Livestock</a:t>
                      </a:r>
                    </a:p>
                  </a:txBody>
                  <a:tcPr/>
                </a:tc>
                <a:tc>
                  <a:txBody>
                    <a:bodyPr/>
                    <a:lstStyle/>
                    <a:p>
                      <a:r>
                        <a:rPr lang="en-GB" sz="1400" b="0" dirty="0">
                          <a:latin typeface="Twinkl Cursive Unlooped" panose="02000000000000000000" pitchFamily="2" charset="0"/>
                        </a:rPr>
                        <a:t>Irrigation </a:t>
                      </a:r>
                    </a:p>
                  </a:txBody>
                  <a:tcPr/>
                </a:tc>
                <a:tc>
                  <a:txBody>
                    <a:bodyPr/>
                    <a:lstStyle/>
                    <a:p>
                      <a:r>
                        <a:rPr lang="en-GB" sz="1400" b="0" dirty="0">
                          <a:latin typeface="Twinkl Cursive Unlooped" panose="02000000000000000000" pitchFamily="2" charset="0"/>
                        </a:rPr>
                        <a:t>Soil type</a:t>
                      </a:r>
                    </a:p>
                  </a:txBody>
                  <a:tcPr/>
                </a:tc>
                <a:tc>
                  <a:txBody>
                    <a:bodyPr/>
                    <a:lstStyle/>
                    <a:p>
                      <a:endParaRPr lang="en-GB" sz="1400" b="0" dirty="0">
                        <a:latin typeface="Twinkl Cursive Unlooped" panose="02000000000000000000" pitchFamily="2" charset="0"/>
                      </a:endParaRPr>
                    </a:p>
                  </a:txBody>
                  <a:tcPr/>
                </a:tc>
                <a:extLst>
                  <a:ext uri="{0D108BD9-81ED-4DB2-BD59-A6C34878D82A}">
                    <a16:rowId xmlns:a16="http://schemas.microsoft.com/office/drawing/2014/main" val="1424210"/>
                  </a:ext>
                </a:extLst>
              </a:tr>
              <a:tr h="339069">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Crops </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Fertility</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374114">
                <a:tc>
                  <a:txBody>
                    <a:bodyPr/>
                    <a:lstStyle/>
                    <a:p>
                      <a:r>
                        <a:rPr lang="en-GB" sz="1400" dirty="0">
                          <a:latin typeface="Twinkl Cursive Unlooped" panose="02000000000000000000" pitchFamily="2" charset="0"/>
                        </a:rPr>
                        <a:t>Ploughing</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Drainage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74114">
                <a:tc>
                  <a:txBody>
                    <a:bodyPr/>
                    <a:lstStyle/>
                    <a:p>
                      <a:r>
                        <a:rPr lang="en-GB" sz="1400" b="0" dirty="0">
                          <a:latin typeface="Twinkl Cursive Unlooped" panose="02000000000000000000" pitchFamily="2" charset="0"/>
                        </a:rPr>
                        <a:t>Cultivating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r h="374114">
                <a:tc>
                  <a:txBody>
                    <a:bodyPr/>
                    <a:lstStyle/>
                    <a:p>
                      <a:r>
                        <a:rPr lang="en-GB" sz="1400" dirty="0">
                          <a:latin typeface="Twinkl Cursive Unlooped" panose="02000000000000000000" pitchFamily="2" charset="0"/>
                        </a:rPr>
                        <a:t>Harvesting</a:t>
                      </a: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extLst>
                  <a:ext uri="{0D108BD9-81ED-4DB2-BD59-A6C34878D82A}">
                    <a16:rowId xmlns:a16="http://schemas.microsoft.com/office/drawing/2014/main" val="3340384658"/>
                  </a:ext>
                </a:extLst>
              </a:tr>
              <a:tr h="37411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Fertilisers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448477343"/>
                  </a:ext>
                </a:extLst>
              </a:tr>
              <a:tr h="374114">
                <a:tc>
                  <a:txBody>
                    <a:bodyPr/>
                    <a:lstStyle/>
                    <a:p>
                      <a:r>
                        <a:rPr lang="en-GB" sz="1400" dirty="0">
                          <a:latin typeface="Twinkl Cursive Unlooped" panose="02000000000000000000" pitchFamily="2" charset="0"/>
                        </a:rPr>
                        <a:t>Pesticides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787815843"/>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3336429" y="217319"/>
            <a:ext cx="710297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Sow, Grow and Farm</a:t>
            </a:r>
          </a:p>
        </p:txBody>
      </p:sp>
    </p:spTree>
    <p:extLst>
      <p:ext uri="{BB962C8B-B14F-4D97-AF65-F5344CB8AC3E}">
        <p14:creationId xmlns:p14="http://schemas.microsoft.com/office/powerpoint/2010/main" val="41195092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435128" y="4556331"/>
            <a:ext cx="7881874" cy="2106833"/>
            <a:chOff x="4419600" y="4668146"/>
            <a:chExt cx="7772400" cy="188190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740259" y="4755670"/>
              <a:ext cx="4429504" cy="1686581"/>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745503" y="4668146"/>
              <a:ext cx="4409379" cy="188190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a:p>
          </p:txBody>
        </p:sp>
      </p:grpSp>
      <p:grpSp>
        <p:nvGrpSpPr>
          <p:cNvPr id="16" name="object 16"/>
          <p:cNvGrpSpPr/>
          <p:nvPr/>
        </p:nvGrpSpPr>
        <p:grpSpPr>
          <a:xfrm>
            <a:off x="2994269" y="545363"/>
            <a:ext cx="4091492" cy="1614319"/>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432265" y="528033"/>
            <a:ext cx="4148347" cy="1835146"/>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6550117" y="2442234"/>
            <a:ext cx="3815161" cy="1843796"/>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1467438" y="3529189"/>
            <a:ext cx="4409856" cy="1981399"/>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Summer</a:t>
            </a:r>
            <a:r>
              <a:rPr lang="en-GB" sz="1800" spc="-35" dirty="0">
                <a:solidFill>
                  <a:srgbClr val="0C6C82"/>
                </a:solidFill>
                <a:latin typeface="Segoe UI"/>
                <a:cs typeface="Segoe UI"/>
              </a:rPr>
              <a:t> - Year 4</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1033119" y="5304415"/>
            <a:ext cx="683823" cy="231474"/>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Year 5</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98900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Interconnected World – Part 2</a:t>
            </a:r>
          </a:p>
          <a:p>
            <a:pPr marL="12700" marR="5080"/>
            <a:r>
              <a:rPr lang="en-GB" sz="1050" b="0" i="0" dirty="0">
                <a:solidFill>
                  <a:srgbClr val="303030"/>
                </a:solidFill>
                <a:effectLst/>
                <a:latin typeface="Twinkl Cursive Unlooped" panose="02000000000000000000" pitchFamily="2" charset="0"/>
              </a:rPr>
              <a:t>Children identify physical features in the United Kingdom and learn about the National Rail and canal networks. They conduct an enquiry to prove a hypothesis, gathering data from maps and surveys before drawing conclusions.</a:t>
            </a:r>
            <a:endParaRPr sz="105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42" name="object 19">
            <a:extLst>
              <a:ext uri="{FF2B5EF4-FFF2-40B4-BE49-F238E27FC236}">
                <a16:creationId xmlns:a16="http://schemas.microsoft.com/office/drawing/2014/main" id="{AD7BB89A-AB74-417B-979B-27670C3157C2}"/>
              </a:ext>
            </a:extLst>
          </p:cNvPr>
          <p:cNvSpPr txBox="1"/>
          <p:nvPr/>
        </p:nvSpPr>
        <p:spPr>
          <a:xfrm>
            <a:off x="3439607" y="945681"/>
            <a:ext cx="3200817" cy="81368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L1&amp;2. What are the significant physical features of the United Kingdom?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detailed study of geographical features including hills, mountains, coasts and rivers of the UK.</a:t>
            </a:r>
          </a:p>
        </p:txBody>
      </p:sp>
      <p:sp>
        <p:nvSpPr>
          <p:cNvPr id="47" name="object 19">
            <a:extLst>
              <a:ext uri="{FF2B5EF4-FFF2-40B4-BE49-F238E27FC236}">
                <a16:creationId xmlns:a16="http://schemas.microsoft.com/office/drawing/2014/main" id="{9F5F3C1B-26CA-46E2-8E18-646DDE1B5C7B}"/>
              </a:ext>
            </a:extLst>
          </p:cNvPr>
          <p:cNvSpPr txBox="1"/>
          <p:nvPr/>
        </p:nvSpPr>
        <p:spPr>
          <a:xfrm>
            <a:off x="7998794" y="842986"/>
            <a:ext cx="3200817" cy="12291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 How can we use natural resources to create sustainable energy?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renewable energy includes solar power, wind power, hydropower, geothermal energy and bioenergy.</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humans use natural resources to make energy. Natural resources such as coal and oil cannot be replaced and are non-renewable.</a:t>
            </a:r>
          </a:p>
        </p:txBody>
      </p:sp>
      <p:sp>
        <p:nvSpPr>
          <p:cNvPr id="49" name="object 19">
            <a:extLst>
              <a:ext uri="{FF2B5EF4-FFF2-40B4-BE49-F238E27FC236}">
                <a16:creationId xmlns:a16="http://schemas.microsoft.com/office/drawing/2014/main" id="{DBD7F141-3153-415A-A731-8B69D3EAB75D}"/>
              </a:ext>
            </a:extLst>
          </p:cNvPr>
          <p:cNvSpPr txBox="1"/>
          <p:nvPr/>
        </p:nvSpPr>
        <p:spPr>
          <a:xfrm>
            <a:off x="7038301" y="2833345"/>
            <a:ext cx="3200817" cy="105990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 How are places in the UK interconnected?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 range of human features and their location and explain how they are interconnected.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Britain's railway network links major towns and cities across Britain and are sometimes linked to ferry interchanges and airports.</a:t>
            </a:r>
          </a:p>
        </p:txBody>
      </p:sp>
      <p:sp>
        <p:nvSpPr>
          <p:cNvPr id="50" name="object 19">
            <a:extLst>
              <a:ext uri="{FF2B5EF4-FFF2-40B4-BE49-F238E27FC236}">
                <a16:creationId xmlns:a16="http://schemas.microsoft.com/office/drawing/2014/main" id="{4B00C099-A2EA-4A4D-B04F-15C6BC672BC4}"/>
              </a:ext>
            </a:extLst>
          </p:cNvPr>
          <p:cNvSpPr txBox="1"/>
          <p:nvPr/>
        </p:nvSpPr>
        <p:spPr>
          <a:xfrm>
            <a:off x="2033238" y="3906322"/>
            <a:ext cx="3409224" cy="133690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 What is a canal and why are they used?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ways that water systems are used in the UK and other parts of the world.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 canal is a managed waterway. In Britain, canals were built during the Industrial revolution to transport raw goods.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use of canals declined as railways and roads were developed. Today, canals are mostly used for recreation and leisure.</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51" name="object 19">
            <a:extLst>
              <a:ext uri="{FF2B5EF4-FFF2-40B4-BE49-F238E27FC236}">
                <a16:creationId xmlns:a16="http://schemas.microsoft.com/office/drawing/2014/main" id="{49D96E5F-19B7-45FE-AA9F-33CF60ADA623}"/>
              </a:ext>
            </a:extLst>
          </p:cNvPr>
          <p:cNvSpPr txBox="1"/>
          <p:nvPr/>
        </p:nvSpPr>
        <p:spPr>
          <a:xfrm>
            <a:off x="6411607" y="4951616"/>
            <a:ext cx="3409224" cy="179600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L6&amp;7. Does Gloucester have good transport links? </a:t>
            </a:r>
          </a:p>
          <a:p>
            <a:pPr marL="12700">
              <a:lnSpc>
                <a:spcPct val="100000"/>
              </a:lnSpc>
              <a:spcBef>
                <a:spcPts val="125"/>
              </a:spcBef>
            </a:pPr>
            <a:r>
              <a:rPr lang="en-GB" sz="1100" b="1" u="sng" spc="15" dirty="0">
                <a:latin typeface="Twinkl Cursive Unlooped" panose="02000000000000000000" pitchFamily="2" charset="0"/>
                <a:cs typeface="Calibri"/>
              </a:rPr>
              <a:t>ENQUIRY</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Investigate a geographical hypothesis using a range of fieldwork techniques. </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fieldwork can help inform and answer a geographical hypothesis. Methods that help draw conclusions about a hypothesis include surveying, studying maps, collecting and analysing numerical data.</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a:p>
            <a:br>
              <a:rPr lang="en-GB" sz="900" dirty="0"/>
            </a:br>
            <a:endParaRPr lang="en-GB" sz="900" b="0" i="0" dirty="0">
              <a:solidFill>
                <a:srgbClr val="303030"/>
              </a:solidFill>
              <a:effectLst/>
              <a:latin typeface="Twinkl Cursive Unlooped" panose="02000000000000000000" pitchFamily="2" charset="0"/>
            </a:endParaRPr>
          </a:p>
        </p:txBody>
      </p:sp>
      <p:sp>
        <p:nvSpPr>
          <p:cNvPr id="36" name="TextBox 35">
            <a:extLst>
              <a:ext uri="{FF2B5EF4-FFF2-40B4-BE49-F238E27FC236}">
                <a16:creationId xmlns:a16="http://schemas.microsoft.com/office/drawing/2014/main" id="{1B14CC12-7B56-43E6-9FBE-FFB77DEEEC2C}"/>
              </a:ext>
            </a:extLst>
          </p:cNvPr>
          <p:cNvSpPr txBox="1"/>
          <p:nvPr/>
        </p:nvSpPr>
        <p:spPr>
          <a:xfrm>
            <a:off x="4514529" y="65050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0" name="TextBox 39">
            <a:extLst>
              <a:ext uri="{FF2B5EF4-FFF2-40B4-BE49-F238E27FC236}">
                <a16:creationId xmlns:a16="http://schemas.microsoft.com/office/drawing/2014/main" id="{CF225F7E-8941-4EA2-B5AE-97D126982C6E}"/>
              </a:ext>
            </a:extLst>
          </p:cNvPr>
          <p:cNvSpPr txBox="1"/>
          <p:nvPr/>
        </p:nvSpPr>
        <p:spPr>
          <a:xfrm>
            <a:off x="9012726" y="61856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41" name="TextBox 40">
            <a:extLst>
              <a:ext uri="{FF2B5EF4-FFF2-40B4-BE49-F238E27FC236}">
                <a16:creationId xmlns:a16="http://schemas.microsoft.com/office/drawing/2014/main" id="{E6EE8BF7-0BAC-42DE-A999-22F3CC318EDB}"/>
              </a:ext>
            </a:extLst>
          </p:cNvPr>
          <p:cNvSpPr txBox="1"/>
          <p:nvPr/>
        </p:nvSpPr>
        <p:spPr>
          <a:xfrm>
            <a:off x="7880299" y="258141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46" name="TextBox 45">
            <a:extLst>
              <a:ext uri="{FF2B5EF4-FFF2-40B4-BE49-F238E27FC236}">
                <a16:creationId xmlns:a16="http://schemas.microsoft.com/office/drawing/2014/main" id="{15BDEBEC-E67E-4E5B-AB9B-4EEDEEB52186}"/>
              </a:ext>
            </a:extLst>
          </p:cNvPr>
          <p:cNvSpPr txBox="1"/>
          <p:nvPr/>
        </p:nvSpPr>
        <p:spPr>
          <a:xfrm>
            <a:off x="3127621" y="370635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48" name="TextBox 47">
            <a:extLst>
              <a:ext uri="{FF2B5EF4-FFF2-40B4-BE49-F238E27FC236}">
                <a16:creationId xmlns:a16="http://schemas.microsoft.com/office/drawing/2014/main" id="{D2A0C79F-2B87-4393-A34B-E1E9020057A8}"/>
              </a:ext>
            </a:extLst>
          </p:cNvPr>
          <p:cNvSpPr txBox="1"/>
          <p:nvPr/>
        </p:nvSpPr>
        <p:spPr>
          <a:xfrm>
            <a:off x="7316119" y="464679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SKILL/FIELDWORK</a:t>
            </a:r>
          </a:p>
        </p:txBody>
      </p:sp>
    </p:spTree>
    <p:extLst>
      <p:ext uri="{BB962C8B-B14F-4D97-AF65-F5344CB8AC3E}">
        <p14:creationId xmlns:p14="http://schemas.microsoft.com/office/powerpoint/2010/main" val="1977462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0999"/>
          </a:xfrm>
          <a:prstGeom prst="rect">
            <a:avLst/>
          </a:prstGeom>
        </p:spPr>
        <p:txBody>
          <a:bodyPr vert="horz" wrap="square" lIns="0" tIns="19685" rIns="0" bIns="0" rtlCol="0">
            <a:spAutoFit/>
          </a:bodyPr>
          <a:lstStyle/>
          <a:p>
            <a:pPr marL="355600" marR="5080" indent="-343535">
              <a:lnSpc>
                <a:spcPts val="1430"/>
              </a:lnSpc>
              <a:spcBef>
                <a:spcPts val="155"/>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0"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5"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  </a:t>
            </a:r>
            <a:r>
              <a:rPr sz="1000" b="1" spc="5" dirty="0">
                <a:latin typeface="Twinkl Cursive Unlooped" panose="02000000000000000000" pitchFamily="2" charset="0"/>
                <a:cs typeface="Segoe UI"/>
              </a:rPr>
              <a:t>EYFS</a:t>
            </a:r>
            <a:endParaRPr sz="1000" dirty="0">
              <a:latin typeface="Twinkl Cursive Unlooped" panose="02000000000000000000" pitchFamily="2" charset="0"/>
              <a:cs typeface="Segoe UI"/>
            </a:endParaRPr>
          </a:p>
        </p:txBody>
      </p:sp>
      <p:sp>
        <p:nvSpPr>
          <p:cNvPr id="5" name="object 5"/>
          <p:cNvSpPr txBox="1"/>
          <p:nvPr/>
        </p:nvSpPr>
        <p:spPr>
          <a:xfrm>
            <a:off x="487679" y="3480963"/>
            <a:ext cx="1754505" cy="2392643"/>
          </a:xfrm>
          <a:prstGeom prst="rect">
            <a:avLst/>
          </a:prstGeom>
        </p:spPr>
        <p:txBody>
          <a:bodyPr vert="horz" wrap="square" lIns="0" tIns="12700" rIns="0" bIns="0" rtlCol="0">
            <a:spAutoFit/>
          </a:bodyPr>
          <a:lstStyle/>
          <a:p>
            <a:pPr marL="12700" marR="5080" algn="ctr">
              <a:lnSpc>
                <a:spcPct val="99100"/>
              </a:lnSpc>
              <a:spcBef>
                <a:spcPts val="110"/>
              </a:spcBef>
            </a:pPr>
            <a:r>
              <a:rPr lang="en-GB" sz="1000" spc="5" dirty="0">
                <a:latin typeface="Twinkl Cursive Unlooped" panose="02000000000000000000" pitchFamily="2" charset="0"/>
                <a:cs typeface="Segoe UI"/>
              </a:rPr>
              <a:t>C</a:t>
            </a:r>
            <a:r>
              <a:rPr lang="en-GB" sz="1000" spc="-5" dirty="0">
                <a:latin typeface="Twinkl Cursive Unlooped" panose="02000000000000000000" pitchFamily="2" charset="0"/>
                <a:cs typeface="Segoe UI"/>
              </a:rPr>
              <a:t>h</a:t>
            </a:r>
            <a:r>
              <a:rPr lang="en-GB" sz="1000" spc="5" dirty="0">
                <a:latin typeface="Twinkl Cursive Unlooped" panose="02000000000000000000" pitchFamily="2" charset="0"/>
                <a:cs typeface="Segoe UI"/>
              </a:rPr>
              <a:t>il</a:t>
            </a:r>
            <a:r>
              <a:rPr lang="en-GB" sz="1000" spc="-35" dirty="0">
                <a:latin typeface="Twinkl Cursive Unlooped" panose="02000000000000000000" pitchFamily="2" charset="0"/>
                <a:cs typeface="Segoe UI"/>
              </a:rPr>
              <a:t>d</a:t>
            </a:r>
            <a:r>
              <a:rPr lang="en-GB" sz="1000" spc="30" dirty="0">
                <a:latin typeface="Twinkl Cursive Unlooped" panose="02000000000000000000" pitchFamily="2" charset="0"/>
                <a:cs typeface="Segoe UI"/>
              </a:rPr>
              <a:t>r</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n</a:t>
            </a:r>
            <a:r>
              <a:rPr lang="en-GB" sz="1000" spc="-3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5"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h</a:t>
            </a:r>
            <a:r>
              <a:rPr lang="en-GB" sz="1000" spc="-15" dirty="0">
                <a:latin typeface="Twinkl Cursive Unlooped" panose="02000000000000000000" pitchFamily="2" charset="0"/>
                <a:cs typeface="Segoe UI"/>
              </a:rPr>
              <a:t>a</a:t>
            </a:r>
            <a:r>
              <a:rPr lang="en-GB" sz="1000" spc="20" dirty="0">
                <a:latin typeface="Twinkl Cursive Unlooped" panose="02000000000000000000" pitchFamily="2" charset="0"/>
                <a:cs typeface="Segoe UI"/>
              </a:rPr>
              <a:t>v</a:t>
            </a:r>
            <a:r>
              <a:rPr lang="en-GB" sz="1000" dirty="0">
                <a:latin typeface="Twinkl Cursive Unlooped" panose="02000000000000000000" pitchFamily="2" charset="0"/>
                <a:cs typeface="Segoe UI"/>
              </a:rPr>
              <a:t>e</a:t>
            </a:r>
            <a:r>
              <a:rPr lang="en-GB" sz="1000" spc="15" dirty="0">
                <a:latin typeface="Twinkl Cursive Unlooped" panose="02000000000000000000" pitchFamily="2" charset="0"/>
                <a:cs typeface="Segoe UI"/>
              </a:rPr>
              <a:t> </a:t>
            </a:r>
            <a:r>
              <a:rPr lang="en-GB" sz="1000" spc="-5" dirty="0">
                <a:latin typeface="Twinkl Cursive Unlooped" panose="02000000000000000000" pitchFamily="2" charset="0"/>
                <a:cs typeface="Segoe UI"/>
              </a:rPr>
              <a:t>explored the school grounds and local area and curious about both environments. They will have begun to identify some of the features. </a:t>
            </a:r>
          </a:p>
          <a:p>
            <a:pPr marL="12700" marR="5080" algn="ctr">
              <a:lnSpc>
                <a:spcPct val="99100"/>
              </a:lnSpc>
              <a:spcBef>
                <a:spcPts val="110"/>
              </a:spcBef>
            </a:pPr>
            <a:endParaRPr lang="en-GB" sz="1000" spc="-5"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T</a:t>
            </a:r>
            <a:r>
              <a:rPr lang="en-GB" sz="1000" dirty="0">
                <a:latin typeface="Twinkl Cursive Unlooped" panose="02000000000000000000" pitchFamily="2" charset="0"/>
                <a:cs typeface="Segoe UI"/>
              </a:rPr>
              <a:t>h</a:t>
            </a:r>
            <a:r>
              <a:rPr lang="en-GB" sz="1000" spc="-30" dirty="0">
                <a:latin typeface="Twinkl Cursive Unlooped" panose="02000000000000000000" pitchFamily="2" charset="0"/>
                <a:cs typeface="Segoe UI"/>
              </a:rPr>
              <a:t>e</a:t>
            </a:r>
            <a:r>
              <a:rPr lang="en-GB" sz="1000" dirty="0">
                <a:latin typeface="Twinkl Cursive Unlooped" panose="02000000000000000000" pitchFamily="2" charset="0"/>
                <a:cs typeface="Segoe UI"/>
              </a:rPr>
              <a:t>y</a:t>
            </a:r>
            <a:r>
              <a:rPr lang="en-GB" sz="1000" spc="6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w</a:t>
            </a:r>
            <a:r>
              <a:rPr lang="en-GB" sz="1000" spc="10" dirty="0">
                <a:latin typeface="Twinkl Cursive Unlooped" panose="02000000000000000000" pitchFamily="2" charset="0"/>
                <a:cs typeface="Segoe UI"/>
              </a:rPr>
              <a:t>il</a:t>
            </a:r>
            <a:r>
              <a:rPr lang="en-GB" sz="1000" dirty="0">
                <a:latin typeface="Twinkl Cursive Unlooped" panose="02000000000000000000" pitchFamily="2" charset="0"/>
                <a:cs typeface="Segoe UI"/>
              </a:rPr>
              <a:t>l</a:t>
            </a:r>
            <a:r>
              <a:rPr lang="en-GB" sz="1000" spc="-95" dirty="0">
                <a:latin typeface="Twinkl Cursive Unlooped" panose="02000000000000000000" pitchFamily="2" charset="0"/>
                <a:cs typeface="Segoe UI"/>
              </a:rPr>
              <a:t> </a:t>
            </a:r>
            <a:r>
              <a:rPr lang="en-GB" sz="1000" dirty="0">
                <a:latin typeface="Twinkl Cursive Unlooped" panose="02000000000000000000" pitchFamily="2" charset="0"/>
                <a:cs typeface="Segoe UI"/>
              </a:rPr>
              <a:t>u</a:t>
            </a:r>
            <a:r>
              <a:rPr lang="en-GB" sz="1000" spc="10" dirty="0">
                <a:latin typeface="Twinkl Cursive Unlooped" panose="02000000000000000000" pitchFamily="2" charset="0"/>
                <a:cs typeface="Segoe UI"/>
              </a:rPr>
              <a:t>s</a:t>
            </a:r>
            <a:r>
              <a:rPr lang="en-GB" sz="1000" dirty="0">
                <a:latin typeface="Twinkl Cursive Unlooped" panose="02000000000000000000" pitchFamily="2" charset="0"/>
                <a:cs typeface="Segoe UI"/>
              </a:rPr>
              <a:t>e</a:t>
            </a:r>
            <a:r>
              <a:rPr lang="en-GB" sz="1000" spc="-55" dirty="0">
                <a:latin typeface="Twinkl Cursive Unlooped" panose="02000000000000000000" pitchFamily="2" charset="0"/>
                <a:cs typeface="Segoe UI"/>
              </a:rPr>
              <a:t> </a:t>
            </a:r>
            <a:r>
              <a:rPr lang="en-GB" sz="1000" spc="-30" dirty="0">
                <a:latin typeface="Twinkl Cursive Unlooped" panose="02000000000000000000" pitchFamily="2" charset="0"/>
                <a:cs typeface="Segoe UI"/>
              </a:rPr>
              <a:t>b</a:t>
            </a:r>
            <a:r>
              <a:rPr lang="en-GB" sz="1000" spc="-10" dirty="0">
                <a:latin typeface="Twinkl Cursive Unlooped" panose="02000000000000000000" pitchFamily="2" charset="0"/>
                <a:cs typeface="Segoe UI"/>
              </a:rPr>
              <a:t>a</a:t>
            </a:r>
            <a:r>
              <a:rPr lang="en-GB" sz="1000" spc="15" dirty="0">
                <a:latin typeface="Twinkl Cursive Unlooped" panose="02000000000000000000" pitchFamily="2" charset="0"/>
                <a:cs typeface="Segoe UI"/>
              </a:rPr>
              <a:t>s</a:t>
            </a:r>
            <a:r>
              <a:rPr lang="en-GB" sz="1000" spc="10" dirty="0">
                <a:latin typeface="Twinkl Cursive Unlooped" panose="02000000000000000000" pitchFamily="2" charset="0"/>
                <a:cs typeface="Segoe UI"/>
              </a:rPr>
              <a:t>i</a:t>
            </a:r>
            <a:r>
              <a:rPr lang="en-GB" sz="1000" dirty="0">
                <a:latin typeface="Twinkl Cursive Unlooped" panose="02000000000000000000" pitchFamily="2" charset="0"/>
                <a:cs typeface="Segoe UI"/>
              </a:rPr>
              <a:t>c  vocabulary </a:t>
            </a:r>
            <a:r>
              <a:rPr lang="en-GB" sz="1000" spc="-5" dirty="0">
                <a:latin typeface="Twinkl Cursive Unlooped" panose="02000000000000000000" pitchFamily="2" charset="0"/>
                <a:cs typeface="Segoe UI"/>
              </a:rPr>
              <a:t>linked </a:t>
            </a:r>
            <a:r>
              <a:rPr lang="en-GB" sz="1000" spc="-20" dirty="0">
                <a:latin typeface="Twinkl Cursive Unlooped" panose="02000000000000000000" pitchFamily="2" charset="0"/>
                <a:cs typeface="Segoe UI"/>
              </a:rPr>
              <a:t>to </a:t>
            </a:r>
            <a:r>
              <a:rPr lang="en-GB" sz="1000" spc="-15" dirty="0">
                <a:latin typeface="Twinkl Cursive Unlooped" panose="02000000000000000000" pitchFamily="2" charset="0"/>
                <a:cs typeface="Segoe UI"/>
              </a:rPr>
              <a:t> </a:t>
            </a:r>
            <a:r>
              <a:rPr lang="en-GB" sz="1000" spc="-10" dirty="0">
                <a:latin typeface="Twinkl Cursive Unlooped" panose="02000000000000000000" pitchFamily="2" charset="0"/>
                <a:cs typeface="Segoe UI"/>
              </a:rPr>
              <a:t>human and physical features, e.g. house, shop etc. </a:t>
            </a:r>
          </a:p>
          <a:p>
            <a:pPr marL="12700" marR="5080" algn="ctr">
              <a:lnSpc>
                <a:spcPct val="99100"/>
              </a:lnSpc>
              <a:spcBef>
                <a:spcPts val="110"/>
              </a:spcBef>
            </a:pPr>
            <a:endParaRPr lang="en-GB" sz="1000" spc="-10" dirty="0">
              <a:latin typeface="Twinkl Cursive Unlooped" panose="02000000000000000000" pitchFamily="2" charset="0"/>
              <a:cs typeface="Segoe UI"/>
            </a:endParaRPr>
          </a:p>
          <a:p>
            <a:pPr marL="12700" marR="5080" algn="ctr">
              <a:lnSpc>
                <a:spcPct val="99100"/>
              </a:lnSpc>
              <a:spcBef>
                <a:spcPts val="110"/>
              </a:spcBef>
            </a:pPr>
            <a:r>
              <a:rPr lang="en-GB" sz="1000" spc="-30" dirty="0">
                <a:latin typeface="Twinkl Cursive Unlooped" panose="02000000000000000000" pitchFamily="2" charset="0"/>
                <a:cs typeface="Segoe UI"/>
              </a:rPr>
              <a:t>Create and follow simple maps, e.g. treasure maps</a:t>
            </a:r>
          </a:p>
          <a:p>
            <a:pPr marL="12700" marR="5080" algn="ctr">
              <a:lnSpc>
                <a:spcPct val="99100"/>
              </a:lnSpc>
              <a:spcBef>
                <a:spcPts val="110"/>
              </a:spcBef>
            </a:pPr>
            <a:endParaRPr lang="en-GB" sz="1200" dirty="0">
              <a:latin typeface="Twinkl Cursive Unlooped" panose="02000000000000000000" pitchFamily="2" charset="0"/>
              <a:cs typeface="Segoe UI"/>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303334" y="2464509"/>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9864725" y="2983928"/>
            <a:ext cx="1780539" cy="2833468"/>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Year 6</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Analyse and present increasingly complex data, comparing data from different sources and suggesting why data may vary. </a:t>
            </a:r>
          </a:p>
          <a:p>
            <a:pPr marL="12700" marR="5080" indent="3175" algn="ctr">
              <a:lnSpc>
                <a:spcPct val="100499"/>
              </a:lnSpc>
              <a:spcBef>
                <a:spcPts val="900"/>
              </a:spcBef>
            </a:pPr>
            <a:r>
              <a:rPr lang="en-GB" sz="1200" dirty="0">
                <a:effectLst/>
                <a:latin typeface="Twinkl Cursive Unlooped" panose="02000000000000000000" pitchFamily="2" charset="0"/>
                <a:ea typeface="Calibri" panose="020F0502020204030204" pitchFamily="34" charset="0"/>
                <a:cs typeface="Times New Roman" panose="02020603050405020304" pitchFamily="18" charset="0"/>
              </a:rPr>
              <a:t>Ask and answer geographical questions and hypotheses using a range of fieldwork and research techniques. </a:t>
            </a:r>
            <a:endParaRPr lang="en-GB" sz="900" dirty="0">
              <a:latin typeface="Twinkl Cursive Unlooped" panose="02000000000000000000" pitchFamily="2" charset="0"/>
              <a:cs typeface="Segoe UI"/>
            </a:endParaRP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19" name="object 19"/>
          <p:cNvSpPr txBox="1"/>
          <p:nvPr/>
        </p:nvSpPr>
        <p:spPr>
          <a:xfrm>
            <a:off x="2927910" y="2864560"/>
            <a:ext cx="1804670" cy="2077492"/>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Name and describe the purpose of human features and landmarks. </a:t>
            </a: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Identify features and landmarks on an aerial photograph o</a:t>
            </a:r>
            <a:r>
              <a:rPr lang="en-GB" sz="1000" dirty="0">
                <a:solidFill>
                  <a:srgbClr val="303030"/>
                </a:solidFill>
                <a:latin typeface="Twinkl Cursive Unlooped" panose="02000000000000000000" pitchFamily="2" charset="0"/>
              </a:rPr>
              <a:t>r plan.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p:txBody>
      </p:sp>
      <p:sp>
        <p:nvSpPr>
          <p:cNvPr id="21" name="object 21"/>
          <p:cNvSpPr txBox="1"/>
          <p:nvPr/>
        </p:nvSpPr>
        <p:spPr>
          <a:xfrm>
            <a:off x="7506715" y="3018283"/>
            <a:ext cx="1826895" cy="1702389"/>
          </a:xfrm>
          <a:prstGeom prst="rect">
            <a:avLst/>
          </a:prstGeom>
        </p:spPr>
        <p:txBody>
          <a:bodyPr vert="horz" wrap="square" lIns="0" tIns="19685" rIns="0" bIns="0" rtlCol="0">
            <a:spAutoFit/>
          </a:bodyPr>
          <a:lstStyle/>
          <a:p>
            <a:pPr marL="525780" marR="511809" algn="ctr">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lang="en-GB" sz="1050" b="1" spc="-10" dirty="0">
                <a:latin typeface="Twinkl Cursive Unlooped" panose="02000000000000000000" pitchFamily="2" charset="0"/>
                <a:cs typeface="Segoe UI"/>
              </a:rPr>
              <a:t>Year 5</a:t>
            </a:r>
            <a:endParaRPr sz="1050" dirty="0">
              <a:latin typeface="Twinkl Cursive Unlooped" panose="02000000000000000000" pitchFamily="2" charset="0"/>
              <a:cs typeface="Segoe UI"/>
            </a:endParaRPr>
          </a:p>
          <a:p>
            <a:pPr marL="12700" marR="5080" indent="3175" algn="ctr">
              <a:lnSpc>
                <a:spcPct val="100499"/>
              </a:lnSpc>
              <a:spcBef>
                <a:spcPts val="900"/>
              </a:spcBef>
            </a:pPr>
            <a:r>
              <a:rPr lang="en-GB" sz="1050" spc="-10" dirty="0">
                <a:latin typeface="Twinkl Cursive Unlooped" panose="02000000000000000000" pitchFamily="2" charset="0"/>
                <a:cs typeface="Segoe UI"/>
              </a:rPr>
              <a:t>Describe and explain the location, purpose and use of transport networks across the UK and other parts of the world. </a:t>
            </a:r>
            <a:endParaRPr lang="en-GB" sz="1050" dirty="0">
              <a:latin typeface="Twinkl Cursive Unlooped" panose="02000000000000000000" pitchFamily="2" charset="0"/>
              <a:cs typeface="Segoe UI"/>
            </a:endParaRP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100" spc="-10" dirty="0">
                <a:latin typeface="Segoe UI"/>
                <a:cs typeface="Segoe UI"/>
              </a:rPr>
              <a:t> </a:t>
            </a:r>
            <a:endParaRPr sz="11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3113391" y="332887"/>
            <a:ext cx="7027546"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Interconnected World - Part 2</a:t>
            </a:r>
          </a:p>
        </p:txBody>
      </p:sp>
      <p:sp>
        <p:nvSpPr>
          <p:cNvPr id="23" name="object 31">
            <a:extLst>
              <a:ext uri="{FF2B5EF4-FFF2-40B4-BE49-F238E27FC236}">
                <a16:creationId xmlns:a16="http://schemas.microsoft.com/office/drawing/2014/main" id="{BFA0EE4D-CDFC-4142-8269-7F64E93B4CD5}"/>
              </a:ext>
            </a:extLst>
          </p:cNvPr>
          <p:cNvSpPr txBox="1"/>
          <p:nvPr/>
        </p:nvSpPr>
        <p:spPr>
          <a:xfrm>
            <a:off x="5093172" y="2614472"/>
            <a:ext cx="2039058" cy="198900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Interconnected World – Part 2</a:t>
            </a:r>
          </a:p>
          <a:p>
            <a:pPr marL="12700" marR="5080"/>
            <a:r>
              <a:rPr lang="en-GB" sz="1050" b="0" i="0" dirty="0">
                <a:solidFill>
                  <a:srgbClr val="303030"/>
                </a:solidFill>
                <a:effectLst/>
                <a:latin typeface="Twinkl Cursive Unlooped" panose="02000000000000000000" pitchFamily="2" charset="0"/>
              </a:rPr>
              <a:t>Children identify physical features in the United Kingdom and learn about the National Rail and canal networks. They conduct an enquiry to prove a hypothesis, gathering data from maps and surveys before drawing conclusions.</a:t>
            </a:r>
            <a:endParaRPr sz="1050" dirty="0">
              <a:latin typeface="Twinkl Cursive Unlooped" panose="02000000000000000000" pitchFamily="2" charset="0"/>
              <a:cs typeface="Arial"/>
            </a:endParaRPr>
          </a:p>
        </p:txBody>
      </p:sp>
    </p:spTree>
    <p:extLst>
      <p:ext uri="{BB962C8B-B14F-4D97-AF65-F5344CB8AC3E}">
        <p14:creationId xmlns:p14="http://schemas.microsoft.com/office/powerpoint/2010/main" val="28706825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113096303"/>
              </p:ext>
            </p:extLst>
          </p:nvPr>
        </p:nvGraphicFramePr>
        <p:xfrm>
          <a:off x="2895600" y="1295400"/>
          <a:ext cx="7854172" cy="3302822"/>
        </p:xfrm>
        <a:graphic>
          <a:graphicData uri="http://schemas.openxmlformats.org/drawingml/2006/table">
            <a:tbl>
              <a:tblPr firstRow="1" bandRow="1">
                <a:tableStyleId>{BDBED569-4797-4DF1-A0F4-6AAB3CD982D8}</a:tableStyleId>
              </a:tblPr>
              <a:tblGrid>
                <a:gridCol w="1910572">
                  <a:extLst>
                    <a:ext uri="{9D8B030D-6E8A-4147-A177-3AD203B41FA5}">
                      <a16:colId xmlns:a16="http://schemas.microsoft.com/office/drawing/2014/main" val="3941356595"/>
                    </a:ext>
                  </a:extLst>
                </a:gridCol>
                <a:gridCol w="1747028">
                  <a:extLst>
                    <a:ext uri="{9D8B030D-6E8A-4147-A177-3AD203B41FA5}">
                      <a16:colId xmlns:a16="http://schemas.microsoft.com/office/drawing/2014/main" val="1839290384"/>
                    </a:ext>
                  </a:extLst>
                </a:gridCol>
                <a:gridCol w="2062972">
                  <a:extLst>
                    <a:ext uri="{9D8B030D-6E8A-4147-A177-3AD203B41FA5}">
                      <a16:colId xmlns:a16="http://schemas.microsoft.com/office/drawing/2014/main" val="2992277105"/>
                    </a:ext>
                  </a:extLst>
                </a:gridCol>
                <a:gridCol w="2133600">
                  <a:extLst>
                    <a:ext uri="{9D8B030D-6E8A-4147-A177-3AD203B41FA5}">
                      <a16:colId xmlns:a16="http://schemas.microsoft.com/office/drawing/2014/main" val="3413062883"/>
                    </a:ext>
                  </a:extLst>
                </a:gridCol>
              </a:tblGrid>
              <a:tr h="370840">
                <a:tc>
                  <a:txBody>
                    <a:bodyPr/>
                    <a:lstStyle/>
                    <a:p>
                      <a:r>
                        <a:rPr lang="en-GB" sz="1400" b="0" dirty="0">
                          <a:latin typeface="Twinkl Cursive Unlooped" panose="02000000000000000000" pitchFamily="2" charset="0"/>
                        </a:rPr>
                        <a:t>Physical features</a:t>
                      </a:r>
                    </a:p>
                  </a:txBody>
                  <a:tcPr/>
                </a:tc>
                <a:tc>
                  <a:txBody>
                    <a:bodyPr/>
                    <a:lstStyle/>
                    <a:p>
                      <a:r>
                        <a:rPr lang="en-GB" sz="1400" b="0" dirty="0">
                          <a:latin typeface="Twinkl Cursive Unlooped" panose="02000000000000000000" pitchFamily="2" charset="0"/>
                        </a:rPr>
                        <a:t>Energy</a:t>
                      </a:r>
                    </a:p>
                  </a:txBody>
                  <a:tcPr/>
                </a:tc>
                <a:tc>
                  <a:txBody>
                    <a:bodyPr/>
                    <a:lstStyle/>
                    <a:p>
                      <a:r>
                        <a:rPr lang="en-GB" sz="1400" b="0" dirty="0">
                          <a:latin typeface="Twinkl Cursive Unlooped" panose="02000000000000000000" pitchFamily="2" charset="0"/>
                        </a:rPr>
                        <a:t>Interconnected</a:t>
                      </a:r>
                    </a:p>
                  </a:txBody>
                  <a:tcPr/>
                </a:tc>
                <a:tc>
                  <a:txBody>
                    <a:bodyPr/>
                    <a:lstStyle/>
                    <a:p>
                      <a:r>
                        <a:rPr lang="en-GB" sz="1400" b="0" dirty="0">
                          <a:latin typeface="Twinkl Cursive Unlooped" panose="02000000000000000000" pitchFamily="2" charset="0"/>
                        </a:rPr>
                        <a:t>Fieldwork</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Rivers</a:t>
                      </a:r>
                    </a:p>
                  </a:txBody>
                  <a:tcPr/>
                </a:tc>
                <a:tc>
                  <a:txBody>
                    <a:bodyPr/>
                    <a:lstStyle/>
                    <a:p>
                      <a:r>
                        <a:rPr lang="en-GB" sz="1400" dirty="0">
                          <a:latin typeface="Twinkl Cursive Unlooped" panose="02000000000000000000" pitchFamily="2" charset="0"/>
                        </a:rPr>
                        <a:t>Renewable</a:t>
                      </a:r>
                    </a:p>
                  </a:txBody>
                  <a:tcPr/>
                </a:tc>
                <a:tc>
                  <a:txBody>
                    <a:bodyPr/>
                    <a:lstStyle/>
                    <a:p>
                      <a:r>
                        <a:rPr lang="en-GB" sz="1400" dirty="0">
                          <a:latin typeface="Twinkl Cursive Unlooped" panose="02000000000000000000" pitchFamily="2" charset="0"/>
                        </a:rPr>
                        <a:t>Railway network</a:t>
                      </a:r>
                    </a:p>
                  </a:txBody>
                  <a:tcPr/>
                </a:tc>
                <a:tc>
                  <a:txBody>
                    <a:bodyPr/>
                    <a:lstStyle/>
                    <a:p>
                      <a:r>
                        <a:rPr lang="en-GB" sz="1400" dirty="0">
                          <a:latin typeface="Twinkl Cursive Unlooped" panose="02000000000000000000" pitchFamily="2" charset="0"/>
                        </a:rPr>
                        <a:t>Hypothesis</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Lakes</a:t>
                      </a:r>
                    </a:p>
                  </a:txBody>
                  <a:tcPr/>
                </a:tc>
                <a:tc>
                  <a:txBody>
                    <a:bodyPr/>
                    <a:lstStyle/>
                    <a:p>
                      <a:r>
                        <a:rPr lang="en-GB" sz="1400" dirty="0">
                          <a:latin typeface="Twinkl Cursive Unlooped" panose="02000000000000000000" pitchFamily="2" charset="0"/>
                        </a:rPr>
                        <a:t>Sustainable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Transport links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Method</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Coasts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Solar power</a:t>
                      </a:r>
                    </a:p>
                  </a:txBody>
                  <a:tcPr/>
                </a:tc>
                <a:tc>
                  <a:txBody>
                    <a:bodyPr/>
                    <a:lstStyle/>
                    <a:p>
                      <a:r>
                        <a:rPr lang="en-GB" sz="1400" dirty="0">
                          <a:latin typeface="Twinkl Cursive Unlooped" panose="02000000000000000000" pitchFamily="2" charset="0"/>
                        </a:rPr>
                        <a:t>Principal route</a:t>
                      </a:r>
                    </a:p>
                  </a:txBody>
                  <a:tcPr/>
                </a:tc>
                <a:tc>
                  <a:txBody>
                    <a:bodyPr/>
                    <a:lstStyle/>
                    <a:p>
                      <a:r>
                        <a:rPr lang="en-GB" sz="1400" dirty="0">
                          <a:latin typeface="Twinkl Cursive Unlooped" panose="02000000000000000000" pitchFamily="2" charset="0"/>
                        </a:rPr>
                        <a:t>Record</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Hills</a:t>
                      </a:r>
                    </a:p>
                  </a:txBody>
                  <a:tcPr/>
                </a:tc>
                <a:tc>
                  <a:txBody>
                    <a:bodyPr/>
                    <a:lstStyle/>
                    <a:p>
                      <a:r>
                        <a:rPr lang="en-GB" sz="1400" dirty="0">
                          <a:latin typeface="Twinkl Cursive Unlooped" panose="02000000000000000000" pitchFamily="2" charset="0"/>
                        </a:rPr>
                        <a:t>Wind power</a:t>
                      </a:r>
                    </a:p>
                  </a:txBody>
                  <a:tcPr/>
                </a:tc>
                <a:tc>
                  <a:txBody>
                    <a:bodyPr/>
                    <a:lstStyle/>
                    <a:p>
                      <a:r>
                        <a:rPr lang="en-GB" sz="1400" dirty="0">
                          <a:latin typeface="Twinkl Cursive Unlooped" panose="02000000000000000000" pitchFamily="2" charset="0"/>
                        </a:rPr>
                        <a:t>Ferry interchange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Data</a:t>
                      </a:r>
                    </a:p>
                  </a:txBody>
                  <a:tcPr/>
                </a:tc>
                <a:extLst>
                  <a:ext uri="{0D108BD9-81ED-4DB2-BD59-A6C34878D82A}">
                    <a16:rowId xmlns:a16="http://schemas.microsoft.com/office/drawing/2014/main" val="4644866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Mountains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Hydropower</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Airport</a:t>
                      </a:r>
                    </a:p>
                  </a:txBody>
                  <a:tcPr/>
                </a:tc>
                <a:tc>
                  <a:txBody>
                    <a:bodyPr/>
                    <a:lstStyle/>
                    <a:p>
                      <a:r>
                        <a:rPr lang="en-GB" sz="1400" dirty="0">
                          <a:latin typeface="Twinkl Cursive Unlooped" panose="02000000000000000000" pitchFamily="2" charset="0"/>
                        </a:rPr>
                        <a:t>Conclusions</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Forests </a:t>
                      </a:r>
                    </a:p>
                  </a:txBody>
                  <a:tcPr/>
                </a:tc>
                <a:tc>
                  <a:txBody>
                    <a:bodyPr/>
                    <a:lstStyle/>
                    <a:p>
                      <a:r>
                        <a:rPr lang="en-GB" sz="1400" dirty="0">
                          <a:latin typeface="Twinkl Cursive Unlooped" panose="02000000000000000000" pitchFamily="2" charset="0"/>
                        </a:rPr>
                        <a:t>Geothermal energy</a:t>
                      </a:r>
                    </a:p>
                  </a:txBody>
                  <a:tcPr/>
                </a:tc>
                <a:tc>
                  <a:txBody>
                    <a:bodyPr/>
                    <a:lstStyle/>
                    <a:p>
                      <a:r>
                        <a:rPr lang="en-GB" sz="1400" dirty="0">
                          <a:latin typeface="Twinkl Cursive Unlooped" panose="02000000000000000000" pitchFamily="2" charset="0"/>
                        </a:rPr>
                        <a:t>Canal</a:t>
                      </a:r>
                    </a:p>
                  </a:txBody>
                  <a:tcPr/>
                </a:tc>
                <a:tc>
                  <a:txBody>
                    <a:bodyPr/>
                    <a:lstStyle/>
                    <a:p>
                      <a:r>
                        <a:rPr lang="en-GB" sz="1400" dirty="0">
                          <a:latin typeface="Twinkl Cursive Unlooped" panose="02000000000000000000" pitchFamily="2" charset="0"/>
                        </a:rPr>
                        <a:t>Findings</a:t>
                      </a:r>
                    </a:p>
                  </a:txBody>
                  <a:tcPr/>
                </a:tc>
                <a:extLst>
                  <a:ext uri="{0D108BD9-81ED-4DB2-BD59-A6C34878D82A}">
                    <a16:rowId xmlns:a16="http://schemas.microsoft.com/office/drawing/2014/main" val="1424210"/>
                  </a:ext>
                </a:extLst>
              </a:tr>
              <a:tr h="33610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Landscape</a:t>
                      </a:r>
                    </a:p>
                  </a:txBody>
                  <a:tcPr/>
                </a:tc>
                <a:tc>
                  <a:txBody>
                    <a:bodyPr/>
                    <a:lstStyle/>
                    <a:p>
                      <a:r>
                        <a:rPr lang="en-GB" sz="1400" dirty="0">
                          <a:latin typeface="Twinkl Cursive Unlooped" panose="02000000000000000000" pitchFamily="2" charset="0"/>
                        </a:rPr>
                        <a:t>Bioenergy </a:t>
                      </a:r>
                    </a:p>
                  </a:txBody>
                  <a:tcPr/>
                </a:tc>
                <a:tc>
                  <a:txBody>
                    <a:bodyPr/>
                    <a:lstStyle/>
                    <a:p>
                      <a:r>
                        <a:rPr lang="en-GB" sz="1400" dirty="0">
                          <a:latin typeface="Twinkl Cursive Unlooped" panose="02000000000000000000" pitchFamily="2" charset="0"/>
                        </a:rPr>
                        <a:t>Waterway </a:t>
                      </a:r>
                    </a:p>
                  </a:txBody>
                  <a:tcPr/>
                </a:tc>
                <a:tc>
                  <a:txBody>
                    <a:bodyPr/>
                    <a:lstStyle/>
                    <a:p>
                      <a:r>
                        <a:rPr lang="en-GB" sz="1400" dirty="0">
                          <a:latin typeface="Twinkl Cursive Unlooped" panose="02000000000000000000" pitchFamily="2" charset="0"/>
                        </a:rPr>
                        <a:t>Analysing </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Wildlife </a:t>
                      </a:r>
                    </a:p>
                  </a:txBody>
                  <a:tcPr/>
                </a:tc>
                <a:tc>
                  <a:txBody>
                    <a:bodyPr/>
                    <a:lstStyle/>
                    <a:p>
                      <a:r>
                        <a:rPr lang="en-GB" sz="1400" dirty="0">
                          <a:latin typeface="Twinkl Cursive Unlooped" panose="02000000000000000000" pitchFamily="2" charset="0"/>
                        </a:rPr>
                        <a:t>Natural resources </a:t>
                      </a:r>
                    </a:p>
                  </a:txBody>
                  <a:tcPr/>
                </a:tc>
                <a:tc>
                  <a:txBody>
                    <a:bodyPr/>
                    <a:lstStyle/>
                    <a:p>
                      <a:r>
                        <a:rPr lang="en-GB" sz="1400" dirty="0">
                          <a:latin typeface="Twinkl Cursive Unlooped" panose="02000000000000000000" pitchFamily="2" charset="0"/>
                        </a:rPr>
                        <a:t>Water system</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3233100" y="441791"/>
            <a:ext cx="717917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Interconnected World – Part 2</a:t>
            </a:r>
          </a:p>
        </p:txBody>
      </p:sp>
    </p:spTree>
    <p:extLst>
      <p:ext uri="{BB962C8B-B14F-4D97-AF65-F5344CB8AC3E}">
        <p14:creationId xmlns:p14="http://schemas.microsoft.com/office/powerpoint/2010/main" val="3822751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648200" y="4526926"/>
            <a:ext cx="7881874" cy="2102474"/>
            <a:chOff x="4419600" y="4626967"/>
            <a:chExt cx="7772400" cy="209852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621858" y="4748753"/>
              <a:ext cx="4728193" cy="1686943"/>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607857" y="4626967"/>
              <a:ext cx="4742193" cy="209852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dirty="0"/>
            </a:p>
          </p:txBody>
        </p:sp>
      </p:grpSp>
      <p:grpSp>
        <p:nvGrpSpPr>
          <p:cNvPr id="16" name="object 16"/>
          <p:cNvGrpSpPr/>
          <p:nvPr/>
        </p:nvGrpSpPr>
        <p:grpSpPr>
          <a:xfrm>
            <a:off x="2994269" y="545364"/>
            <a:ext cx="4091492" cy="1431152"/>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444377" y="637643"/>
            <a:ext cx="4148347" cy="1327802"/>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7575514" y="2179795"/>
            <a:ext cx="4388588" cy="1946232"/>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2813764" y="2438301"/>
            <a:ext cx="4409856" cy="1524100"/>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a:t>
            </a:r>
            <a:r>
              <a:rPr lang="en-GB" sz="1800" spc="-35" dirty="0">
                <a:solidFill>
                  <a:srgbClr val="0C6C82"/>
                </a:solidFill>
                <a:latin typeface="Segoe UI"/>
                <a:cs typeface="Segoe UI"/>
              </a:rPr>
              <a:t> - Year 5</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56592" y="5219174"/>
            <a:ext cx="683823" cy="500778"/>
          </a:xfrm>
          <a:prstGeom prst="rect">
            <a:avLst/>
          </a:prstGeom>
        </p:spPr>
        <p:txBody>
          <a:bodyPr vert="horz" wrap="square" lIns="0" tIns="15875" rIns="0" bIns="0" rtlCol="0">
            <a:spAutoFit/>
          </a:bodyPr>
          <a:lstStyle/>
          <a:p>
            <a:pPr marL="12700">
              <a:lnSpc>
                <a:spcPct val="100000"/>
              </a:lnSpc>
              <a:spcBef>
                <a:spcPts val="125"/>
              </a:spcBef>
            </a:pPr>
            <a:r>
              <a:rPr lang="en-GB" sz="1050" b="1" spc="-110" dirty="0">
                <a:solidFill>
                  <a:srgbClr val="454D54"/>
                </a:solidFill>
                <a:latin typeface="Arial"/>
                <a:cs typeface="Arial"/>
              </a:rPr>
              <a:t>Investigating our world – part 2</a:t>
            </a:r>
            <a:endParaRPr sz="105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927451"/>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Investigatin</a:t>
            </a:r>
            <a:r>
              <a:rPr lang="en-GB" sz="2000" b="1" dirty="0">
                <a:solidFill>
                  <a:schemeClr val="accent5">
                    <a:lumMod val="75000"/>
                  </a:schemeClr>
                </a:solidFill>
                <a:latin typeface="Twinkl Cursive Unlooped" panose="02000000000000000000" pitchFamily="2" charset="0"/>
              </a:rPr>
              <a:t>g Our World – Part 1</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000" b="0" i="0" dirty="0">
                <a:solidFill>
                  <a:srgbClr val="303030"/>
                </a:solidFill>
                <a:effectLst/>
                <a:latin typeface="Twinkl Cursive Unlooped" panose="02000000000000000000" pitchFamily="2" charset="0"/>
              </a:rPr>
              <a:t>This essential skills and knowledge project teaches children about locating map features using a range of methods. Children learn about the UK motorway network and settlements. They carry out an enquiry to identify local settlement types.</a:t>
            </a:r>
            <a:endParaRPr sz="10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42" name="object 19">
            <a:extLst>
              <a:ext uri="{FF2B5EF4-FFF2-40B4-BE49-F238E27FC236}">
                <a16:creationId xmlns:a16="http://schemas.microsoft.com/office/drawing/2014/main" id="{AD7BB89A-AB74-417B-979B-27670C3157C2}"/>
              </a:ext>
            </a:extLst>
          </p:cNvPr>
          <p:cNvSpPr txBox="1"/>
          <p:nvPr/>
        </p:nvSpPr>
        <p:spPr>
          <a:xfrm>
            <a:off x="3439607" y="945681"/>
            <a:ext cx="3200817" cy="64440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 What information can we get from a map?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compass points, grid references and scale to interpret maps, including Ordnance Survey maps, with accuracy.</a:t>
            </a:r>
          </a:p>
        </p:txBody>
      </p:sp>
      <p:sp>
        <p:nvSpPr>
          <p:cNvPr id="47" name="object 19">
            <a:extLst>
              <a:ext uri="{FF2B5EF4-FFF2-40B4-BE49-F238E27FC236}">
                <a16:creationId xmlns:a16="http://schemas.microsoft.com/office/drawing/2014/main" id="{9F5F3C1B-26CA-46E2-8E18-646DDE1B5C7B}"/>
              </a:ext>
            </a:extLst>
          </p:cNvPr>
          <p:cNvSpPr txBox="1"/>
          <p:nvPr/>
        </p:nvSpPr>
        <p:spPr>
          <a:xfrm>
            <a:off x="8001172" y="956689"/>
            <a:ext cx="3200817" cy="64440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 What is a six-figure grid reference?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compass points </a:t>
            </a:r>
            <a:r>
              <a:rPr lang="en-GB" sz="900" dirty="0">
                <a:solidFill>
                  <a:srgbClr val="303030"/>
                </a:solidFill>
                <a:latin typeface="Twinkl Cursive Unlooped" panose="02000000000000000000" pitchFamily="2" charset="0"/>
              </a:rPr>
              <a:t>on</a:t>
            </a:r>
            <a:r>
              <a:rPr lang="en-GB" sz="900" b="0" i="0" dirty="0">
                <a:solidFill>
                  <a:srgbClr val="303030"/>
                </a:solidFill>
                <a:effectLst/>
                <a:latin typeface="Twinkl Cursive Unlooped" panose="02000000000000000000" pitchFamily="2" charset="0"/>
              </a:rPr>
              <a:t> an Ordnance Survey map, with accuracy.</a:t>
            </a:r>
          </a:p>
        </p:txBody>
      </p:sp>
      <p:sp>
        <p:nvSpPr>
          <p:cNvPr id="49" name="object 19">
            <a:extLst>
              <a:ext uri="{FF2B5EF4-FFF2-40B4-BE49-F238E27FC236}">
                <a16:creationId xmlns:a16="http://schemas.microsoft.com/office/drawing/2014/main" id="{DBD7F141-3153-415A-A731-8B69D3EAB75D}"/>
              </a:ext>
            </a:extLst>
          </p:cNvPr>
          <p:cNvSpPr txBox="1"/>
          <p:nvPr/>
        </p:nvSpPr>
        <p:spPr>
          <a:xfrm>
            <a:off x="8221918" y="2518124"/>
            <a:ext cx="3649302" cy="133690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 What are contour lines used for?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elevated areas, depressions and river basins on a relief map.</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c</a:t>
            </a:r>
            <a:r>
              <a:rPr lang="en-GB" sz="900" b="0" i="0" dirty="0">
                <a:solidFill>
                  <a:srgbClr val="303030"/>
                </a:solidFill>
                <a:effectLst/>
                <a:latin typeface="Twinkl Cursive Unlooped" panose="02000000000000000000" pitchFamily="2" charset="0"/>
              </a:rPr>
              <a:t>ontour lines show the elevation of the land, joining places of the same height above sea level.</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c</a:t>
            </a:r>
            <a:r>
              <a:rPr lang="en-GB" sz="900" b="0" i="0" dirty="0">
                <a:solidFill>
                  <a:srgbClr val="303030"/>
                </a:solidFill>
                <a:effectLst/>
                <a:latin typeface="Twinkl Cursive Unlooped" panose="02000000000000000000" pitchFamily="2" charset="0"/>
              </a:rPr>
              <a:t>ontour lines that are close together represent ground that is steep. Contour lines that are far apart show ground that is gently sloping or flat.</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36" name="object 43">
            <a:extLst>
              <a:ext uri="{FF2B5EF4-FFF2-40B4-BE49-F238E27FC236}">
                <a16:creationId xmlns:a16="http://schemas.microsoft.com/office/drawing/2014/main" id="{C4C0BAB8-88EE-472A-9EF8-DBDB2999B77D}"/>
              </a:ext>
            </a:extLst>
          </p:cNvPr>
          <p:cNvGrpSpPr/>
          <p:nvPr/>
        </p:nvGrpSpPr>
        <p:grpSpPr>
          <a:xfrm>
            <a:off x="576572" y="3948047"/>
            <a:ext cx="5182288" cy="1871727"/>
            <a:chOff x="2983229" y="2878454"/>
            <a:chExt cx="3387090" cy="1120140"/>
          </a:xfrm>
        </p:grpSpPr>
        <p:sp>
          <p:nvSpPr>
            <p:cNvPr id="40" name="object 44">
              <a:extLst>
                <a:ext uri="{FF2B5EF4-FFF2-40B4-BE49-F238E27FC236}">
                  <a16:creationId xmlns:a16="http://schemas.microsoft.com/office/drawing/2014/main" id="{D66BC236-3665-4390-A60E-ABC7AC9E22AD}"/>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1" name="object 45">
              <a:extLst>
                <a:ext uri="{FF2B5EF4-FFF2-40B4-BE49-F238E27FC236}">
                  <a16:creationId xmlns:a16="http://schemas.microsoft.com/office/drawing/2014/main" id="{4C0412F1-74B8-4496-9F9A-54CFB06B7521}"/>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8" name="object 19">
            <a:extLst>
              <a:ext uri="{FF2B5EF4-FFF2-40B4-BE49-F238E27FC236}">
                <a16:creationId xmlns:a16="http://schemas.microsoft.com/office/drawing/2014/main" id="{57EA40DC-3693-40BA-AE28-D089C1F5F434}"/>
              </a:ext>
            </a:extLst>
          </p:cNvPr>
          <p:cNvSpPr txBox="1"/>
          <p:nvPr/>
        </p:nvSpPr>
        <p:spPr>
          <a:xfrm>
            <a:off x="3341000" y="2796571"/>
            <a:ext cx="3649302" cy="78290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 How far away are major cities in the UK?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relative location of cities, counties or geographical features in the UK in relation to other places or geographical features.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2" name="object 19">
            <a:extLst>
              <a:ext uri="{FF2B5EF4-FFF2-40B4-BE49-F238E27FC236}">
                <a16:creationId xmlns:a16="http://schemas.microsoft.com/office/drawing/2014/main" id="{E4FBC653-BDCA-40B5-8EB7-4D1B9F6A41EA}"/>
              </a:ext>
            </a:extLst>
          </p:cNvPr>
          <p:cNvSpPr txBox="1"/>
          <p:nvPr/>
        </p:nvSpPr>
        <p:spPr>
          <a:xfrm>
            <a:off x="1102874" y="4359003"/>
            <a:ext cx="4355974" cy="10906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 How do transport networks in the UK help us get from place to place?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and explain the location, purpose and use of transport networks across the UK and other parts of the world.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motorways connect towns and cities and provide transport links between other transport networks. For example between airports or ferry ports.</a:t>
            </a:r>
          </a:p>
        </p:txBody>
      </p:sp>
      <p:sp>
        <p:nvSpPr>
          <p:cNvPr id="53" name="object 19">
            <a:extLst>
              <a:ext uri="{FF2B5EF4-FFF2-40B4-BE49-F238E27FC236}">
                <a16:creationId xmlns:a16="http://schemas.microsoft.com/office/drawing/2014/main" id="{26AC93BD-C572-40A5-AA7E-C070D3227716}"/>
              </a:ext>
            </a:extLst>
          </p:cNvPr>
          <p:cNvSpPr txBox="1"/>
          <p:nvPr/>
        </p:nvSpPr>
        <p:spPr>
          <a:xfrm>
            <a:off x="6174404" y="4993318"/>
            <a:ext cx="4355974" cy="138050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L6&amp;7. How do the characteristics of a settlement change over time?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marL="12700">
              <a:lnSpc>
                <a:spcPct val="100000"/>
              </a:lnSpc>
              <a:spcBef>
                <a:spcPts val="125"/>
              </a:spcBef>
            </a:pPr>
            <a:r>
              <a:rPr lang="en-GB" sz="1100" b="1" dirty="0">
                <a:solidFill>
                  <a:srgbClr val="303030"/>
                </a:solidFill>
                <a:latin typeface="Twinkl Cursive Unlooped" panose="02000000000000000000" pitchFamily="2" charset="0"/>
              </a:rPr>
              <a:t>ENQUIRY</a:t>
            </a:r>
            <a:endParaRPr lang="en-GB" sz="1100" b="1" i="0" dirty="0">
              <a:solidFill>
                <a:srgbClr val="303030"/>
              </a:solidFill>
              <a:effectLst/>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the characteristic of a settlement changes as it gets bigger (settlement hierarchy).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s</a:t>
            </a:r>
            <a:r>
              <a:rPr lang="en-GB" sz="900" b="0" i="0" dirty="0">
                <a:solidFill>
                  <a:srgbClr val="303030"/>
                </a:solidFill>
                <a:effectLst/>
                <a:latin typeface="Twinkl Cursive Unlooped" panose="02000000000000000000" pitchFamily="2" charset="0"/>
              </a:rPr>
              <a:t>ettlement hierarchy is a way of grouping and ranking settlements according to their type, significance, number and size.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 hamlet is at the bottom of the hierarchy and a capital city at the top</a:t>
            </a:r>
            <a:r>
              <a:rPr lang="en-GB" sz="900" b="0" i="0" dirty="0">
                <a:solidFill>
                  <a:srgbClr val="303030"/>
                </a:solidFill>
                <a:effectLst/>
                <a:latin typeface="Lato" panose="020F0502020204030203" pitchFamily="34" charset="0"/>
              </a:rPr>
              <a:t>.</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46" name="TextBox 45">
            <a:extLst>
              <a:ext uri="{FF2B5EF4-FFF2-40B4-BE49-F238E27FC236}">
                <a16:creationId xmlns:a16="http://schemas.microsoft.com/office/drawing/2014/main" id="{9D18E64C-5647-457B-83A7-C96599611E81}"/>
              </a:ext>
            </a:extLst>
          </p:cNvPr>
          <p:cNvSpPr txBox="1"/>
          <p:nvPr/>
        </p:nvSpPr>
        <p:spPr>
          <a:xfrm>
            <a:off x="4514529" y="65050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0" name="TextBox 49">
            <a:extLst>
              <a:ext uri="{FF2B5EF4-FFF2-40B4-BE49-F238E27FC236}">
                <a16:creationId xmlns:a16="http://schemas.microsoft.com/office/drawing/2014/main" id="{B92AD4AD-038C-4758-B39C-13DD8CFF00EF}"/>
              </a:ext>
            </a:extLst>
          </p:cNvPr>
          <p:cNvSpPr txBox="1"/>
          <p:nvPr/>
        </p:nvSpPr>
        <p:spPr>
          <a:xfrm>
            <a:off x="8820213" y="73144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1" name="TextBox 50">
            <a:extLst>
              <a:ext uri="{FF2B5EF4-FFF2-40B4-BE49-F238E27FC236}">
                <a16:creationId xmlns:a16="http://schemas.microsoft.com/office/drawing/2014/main" id="{C6F5948A-E3E0-45DF-BC38-00FCC6646713}"/>
              </a:ext>
            </a:extLst>
          </p:cNvPr>
          <p:cNvSpPr txBox="1"/>
          <p:nvPr/>
        </p:nvSpPr>
        <p:spPr>
          <a:xfrm>
            <a:off x="9231456" y="227045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4" name="TextBox 53">
            <a:extLst>
              <a:ext uri="{FF2B5EF4-FFF2-40B4-BE49-F238E27FC236}">
                <a16:creationId xmlns:a16="http://schemas.microsoft.com/office/drawing/2014/main" id="{1D2B2F6C-B4CA-44E6-AFBF-B1E67C07C201}"/>
              </a:ext>
            </a:extLst>
          </p:cNvPr>
          <p:cNvSpPr txBox="1"/>
          <p:nvPr/>
        </p:nvSpPr>
        <p:spPr>
          <a:xfrm>
            <a:off x="4574204" y="258864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5" name="TextBox 54">
            <a:extLst>
              <a:ext uri="{FF2B5EF4-FFF2-40B4-BE49-F238E27FC236}">
                <a16:creationId xmlns:a16="http://schemas.microsoft.com/office/drawing/2014/main" id="{3FEF7C0A-DBCB-43CC-AAEA-51B2CDB582A4}"/>
              </a:ext>
            </a:extLst>
          </p:cNvPr>
          <p:cNvSpPr txBox="1"/>
          <p:nvPr/>
        </p:nvSpPr>
        <p:spPr>
          <a:xfrm>
            <a:off x="2738501" y="409521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56" name="TextBox 55">
            <a:extLst>
              <a:ext uri="{FF2B5EF4-FFF2-40B4-BE49-F238E27FC236}">
                <a16:creationId xmlns:a16="http://schemas.microsoft.com/office/drawing/2014/main" id="{F30A6209-2613-4F9A-98EF-CDF2A802233A}"/>
              </a:ext>
            </a:extLst>
          </p:cNvPr>
          <p:cNvSpPr txBox="1"/>
          <p:nvPr/>
        </p:nvSpPr>
        <p:spPr>
          <a:xfrm>
            <a:off x="7789037" y="467433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Tree>
    <p:extLst>
      <p:ext uri="{BB962C8B-B14F-4D97-AF65-F5344CB8AC3E}">
        <p14:creationId xmlns:p14="http://schemas.microsoft.com/office/powerpoint/2010/main" val="2115203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303334" y="2464509"/>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9864725" y="2983928"/>
            <a:ext cx="1780539" cy="2625719"/>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Year 6</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050" dirty="0">
                <a:latin typeface="Twinkl Cursive Unlooped" panose="02000000000000000000" pitchFamily="2" charset="0"/>
                <a:cs typeface="Segoe UI"/>
              </a:rPr>
              <a:t>Analyse and present increasingly complex data, comparing data from different sources and suggesting why data may vary. </a:t>
            </a:r>
          </a:p>
          <a:p>
            <a:pPr marL="12700" marR="5080" indent="3175" algn="ctr">
              <a:lnSpc>
                <a:spcPct val="100499"/>
              </a:lnSpc>
              <a:spcBef>
                <a:spcPts val="900"/>
              </a:spcBef>
            </a:pPr>
            <a:r>
              <a:rPr lang="en-GB" sz="1100" dirty="0">
                <a:effectLst/>
                <a:latin typeface="Twinkl Cursive Unlooped" panose="02000000000000000000" pitchFamily="2" charset="0"/>
                <a:ea typeface="Calibri" panose="020F0502020204030204" pitchFamily="34" charset="0"/>
                <a:cs typeface="Times New Roman" panose="02020603050405020304" pitchFamily="18" charset="0"/>
              </a:rPr>
              <a:t>Ask and answer geographical questions and hypotheses using a range of fieldwork and research techniques. </a:t>
            </a:r>
            <a:endParaRPr lang="en-GB" sz="800" dirty="0">
              <a:latin typeface="Twinkl Cursive Unlooped" panose="02000000000000000000" pitchFamily="2" charset="0"/>
              <a:cs typeface="Segoe UI"/>
            </a:endParaRP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21" name="object 21"/>
          <p:cNvSpPr txBox="1"/>
          <p:nvPr/>
        </p:nvSpPr>
        <p:spPr>
          <a:xfrm>
            <a:off x="7506715" y="3018283"/>
            <a:ext cx="1826895" cy="1953740"/>
          </a:xfrm>
          <a:prstGeom prst="rect">
            <a:avLst/>
          </a:prstGeom>
        </p:spPr>
        <p:txBody>
          <a:bodyPr vert="horz" wrap="square" lIns="0" tIns="19685" rIns="0" bIns="0" rtlCol="0">
            <a:spAutoFit/>
          </a:bodyPr>
          <a:lstStyle/>
          <a:p>
            <a:pPr marL="525780" marR="511809" algn="ctr">
              <a:lnSpc>
                <a:spcPts val="1430"/>
              </a:lnSpc>
              <a:spcBef>
                <a:spcPts val="155"/>
              </a:spcBef>
            </a:pPr>
            <a:r>
              <a:rPr sz="1050" b="1" spc="20" dirty="0">
                <a:latin typeface="Twinkl Cursive Unlooped" panose="02000000000000000000" pitchFamily="2" charset="0"/>
                <a:cs typeface="Segoe UI"/>
              </a:rPr>
              <a:t>Ne</a:t>
            </a:r>
            <a:r>
              <a:rPr sz="1050" b="1" spc="5" dirty="0">
                <a:latin typeface="Twinkl Cursive Unlooped" panose="02000000000000000000" pitchFamily="2" charset="0"/>
                <a:cs typeface="Segoe UI"/>
              </a:rPr>
              <a:t>x</a:t>
            </a:r>
            <a:r>
              <a:rPr sz="1050" b="1" dirty="0">
                <a:latin typeface="Twinkl Cursive Unlooped" panose="02000000000000000000" pitchFamily="2" charset="0"/>
                <a:cs typeface="Segoe UI"/>
              </a:rPr>
              <a:t>t</a:t>
            </a:r>
            <a:r>
              <a:rPr sz="1050" b="1" spc="-50" dirty="0">
                <a:latin typeface="Twinkl Cursive Unlooped" panose="02000000000000000000" pitchFamily="2" charset="0"/>
                <a:cs typeface="Segoe UI"/>
              </a:rPr>
              <a:t> </a:t>
            </a:r>
            <a:r>
              <a:rPr sz="1050" b="1" dirty="0">
                <a:latin typeface="Twinkl Cursive Unlooped" panose="02000000000000000000" pitchFamily="2" charset="0"/>
                <a:cs typeface="Segoe UI"/>
              </a:rPr>
              <a:t>S</a:t>
            </a:r>
            <a:r>
              <a:rPr sz="1050" b="1" spc="-20" dirty="0">
                <a:latin typeface="Twinkl Cursive Unlooped" panose="02000000000000000000" pitchFamily="2" charset="0"/>
                <a:cs typeface="Segoe UI"/>
              </a:rPr>
              <a:t>t</a:t>
            </a:r>
            <a:r>
              <a:rPr sz="1050" b="1" spc="20" dirty="0">
                <a:latin typeface="Twinkl Cursive Unlooped" panose="02000000000000000000" pitchFamily="2" charset="0"/>
                <a:cs typeface="Segoe UI"/>
              </a:rPr>
              <a:t>e</a:t>
            </a:r>
            <a:r>
              <a:rPr sz="1050" b="1" dirty="0">
                <a:latin typeface="Twinkl Cursive Unlooped" panose="02000000000000000000" pitchFamily="2" charset="0"/>
                <a:cs typeface="Segoe UI"/>
              </a:rPr>
              <a:t>ps  </a:t>
            </a:r>
            <a:r>
              <a:rPr lang="en-GB" sz="1050" b="1" spc="-10" dirty="0">
                <a:latin typeface="Twinkl Cursive Unlooped" panose="02000000000000000000" pitchFamily="2" charset="0"/>
                <a:cs typeface="Segoe UI"/>
              </a:rPr>
              <a:t>Year 5</a:t>
            </a:r>
          </a:p>
          <a:p>
            <a:pPr marL="525780" marR="511809" algn="ctr">
              <a:lnSpc>
                <a:spcPts val="1430"/>
              </a:lnSpc>
              <a:spcBef>
                <a:spcPts val="155"/>
              </a:spcBef>
            </a:pPr>
            <a:endParaRPr sz="1050" dirty="0">
              <a:latin typeface="Twinkl Cursive Unlooped" panose="02000000000000000000" pitchFamily="2" charset="0"/>
              <a:cs typeface="Segoe UI"/>
            </a:endParaRPr>
          </a:p>
          <a:p>
            <a:pPr algn="ctr"/>
            <a:r>
              <a:rPr lang="en-GB" sz="1050" b="0" i="0" dirty="0">
                <a:solidFill>
                  <a:srgbClr val="303030"/>
                </a:solidFill>
                <a:effectLst/>
                <a:latin typeface="Twinkl Cursive Unlooped" panose="02000000000000000000" pitchFamily="2" charset="0"/>
              </a:rPr>
              <a:t>Children will explore the geographica</a:t>
            </a:r>
            <a:r>
              <a:rPr lang="en-GB" sz="1050" dirty="0">
                <a:solidFill>
                  <a:srgbClr val="303030"/>
                </a:solidFill>
                <a:latin typeface="Twinkl Cursive Unlooped" panose="02000000000000000000" pitchFamily="2" charset="0"/>
              </a:rPr>
              <a:t>l characteristics of one of the capital cities. </a:t>
            </a:r>
          </a:p>
          <a:p>
            <a:pPr algn="ctr"/>
            <a:endParaRPr lang="en-GB" sz="1050" b="0" i="0" dirty="0">
              <a:solidFill>
                <a:srgbClr val="303030"/>
              </a:solidFill>
              <a:effectLst/>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will study mountains in greater depth. </a:t>
            </a:r>
            <a:endParaRPr lang="en-GB" sz="1050" b="0" i="0" dirty="0">
              <a:solidFill>
                <a:srgbClr val="303030"/>
              </a:solidFill>
              <a:effectLst/>
              <a:latin typeface="Twinkl Cursive Unlooped" panose="02000000000000000000" pitchFamily="2" charset="0"/>
            </a:endParaRPr>
          </a:p>
          <a:p>
            <a:pPr marL="12700" marR="5080" indent="-635" algn="ctr">
              <a:lnSpc>
                <a:spcPct val="100499"/>
              </a:lnSpc>
              <a:spcBef>
                <a:spcPts val="305"/>
              </a:spcBef>
            </a:pPr>
            <a:endParaRPr lang="en-GB" sz="1000" spc="-10" dirty="0">
              <a:latin typeface="Twinkl Cursive Unlooped" panose="02000000000000000000" pitchFamily="2" charset="0"/>
              <a:cs typeface="Segoe UI"/>
            </a:endParaRPr>
          </a:p>
          <a:p>
            <a:pPr marL="12700" marR="5080" indent="-635" algn="ctr">
              <a:lnSpc>
                <a:spcPct val="100499"/>
              </a:lnSpc>
              <a:spcBef>
                <a:spcPts val="305"/>
              </a:spcBef>
            </a:pPr>
            <a:r>
              <a:rPr lang="en-GB" sz="1100" spc="-10" dirty="0">
                <a:latin typeface="Segoe UI"/>
                <a:cs typeface="Segoe UI"/>
              </a:rPr>
              <a:t> </a:t>
            </a:r>
            <a:endParaRPr sz="11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2652776" y="332887"/>
            <a:ext cx="748816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Investigating our World- Part 1</a:t>
            </a:r>
          </a:p>
        </p:txBody>
      </p:sp>
      <p:sp>
        <p:nvSpPr>
          <p:cNvPr id="22" name="object 8">
            <a:extLst>
              <a:ext uri="{FF2B5EF4-FFF2-40B4-BE49-F238E27FC236}">
                <a16:creationId xmlns:a16="http://schemas.microsoft.com/office/drawing/2014/main" id="{7AA3E1A0-8104-40B8-A876-6EE6644AF7CC}"/>
              </a:ext>
            </a:extLst>
          </p:cNvPr>
          <p:cNvSpPr txBox="1"/>
          <p:nvPr/>
        </p:nvSpPr>
        <p:spPr>
          <a:xfrm>
            <a:off x="845819" y="2886458"/>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24" name="object 19">
            <a:extLst>
              <a:ext uri="{FF2B5EF4-FFF2-40B4-BE49-F238E27FC236}">
                <a16:creationId xmlns:a16="http://schemas.microsoft.com/office/drawing/2014/main" id="{5B4B7ABA-63F5-47F4-A406-A6C19DDE75A0}"/>
              </a:ext>
            </a:extLst>
          </p:cNvPr>
          <p:cNvSpPr txBox="1"/>
          <p:nvPr/>
        </p:nvSpPr>
        <p:spPr>
          <a:xfrm>
            <a:off x="469581" y="3354650"/>
            <a:ext cx="1804670" cy="2077492"/>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Name and describe the purpose of human features and landmarks. </a:t>
            </a: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Identify features and landmarks on an aerial photograph o</a:t>
            </a:r>
            <a:r>
              <a:rPr lang="en-GB" sz="1000" dirty="0">
                <a:solidFill>
                  <a:srgbClr val="303030"/>
                </a:solidFill>
                <a:latin typeface="Twinkl Cursive Unlooped" panose="02000000000000000000" pitchFamily="2" charset="0"/>
              </a:rPr>
              <a:t>r plan.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p:txBody>
      </p:sp>
      <p:sp>
        <p:nvSpPr>
          <p:cNvPr id="26" name="TextBox 25">
            <a:extLst>
              <a:ext uri="{FF2B5EF4-FFF2-40B4-BE49-F238E27FC236}">
                <a16:creationId xmlns:a16="http://schemas.microsoft.com/office/drawing/2014/main" id="{09CC0466-21E4-4999-9B36-C59496DE76C4}"/>
              </a:ext>
            </a:extLst>
          </p:cNvPr>
          <p:cNvSpPr txBox="1"/>
          <p:nvPr/>
        </p:nvSpPr>
        <p:spPr>
          <a:xfrm>
            <a:off x="2811461" y="3119981"/>
            <a:ext cx="1990093" cy="1631216"/>
          </a:xfrm>
          <a:prstGeom prst="rect">
            <a:avLst/>
          </a:prstGeom>
          <a:noFill/>
        </p:spPr>
        <p:txBody>
          <a:bodyPr wrap="square">
            <a:spAutoFit/>
          </a:bodyPr>
          <a:lstStyle/>
          <a:p>
            <a:pPr marL="12700" marR="5080" algn="ctr"/>
            <a:r>
              <a:rPr lang="en-GB" sz="1000" b="0" i="0" dirty="0">
                <a:solidFill>
                  <a:srgbClr val="303030"/>
                </a:solidFill>
                <a:effectLst/>
                <a:latin typeface="Twinkl Cursive Unlooped" panose="02000000000000000000" pitchFamily="2" charset="0"/>
              </a:rPr>
              <a:t>Children have identified physical features in the United Kingdom and learn about the National Rail and canal networks. </a:t>
            </a:r>
          </a:p>
          <a:p>
            <a:pPr marL="12700" marR="5080" algn="ctr"/>
            <a:endParaRPr lang="en-GB" sz="1000" dirty="0">
              <a:solidFill>
                <a:srgbClr val="303030"/>
              </a:solidFill>
              <a:latin typeface="Twinkl Cursive Unlooped" panose="02000000000000000000" pitchFamily="2" charset="0"/>
            </a:endParaRPr>
          </a:p>
          <a:p>
            <a:pPr marL="12700" marR="5080" algn="ctr"/>
            <a:r>
              <a:rPr lang="en-GB" sz="1000" b="0" i="0" dirty="0">
                <a:solidFill>
                  <a:srgbClr val="303030"/>
                </a:solidFill>
                <a:effectLst/>
                <a:latin typeface="Twinkl Cursive Unlooped" panose="02000000000000000000" pitchFamily="2" charset="0"/>
              </a:rPr>
              <a:t>They conducted an enquiry to prove a hypothesis, gathering data from maps and surveys before drawing conclusions.</a:t>
            </a:r>
            <a:endParaRPr lang="en-GB" sz="1000" dirty="0">
              <a:latin typeface="Twinkl Cursive Unlooped" panose="02000000000000000000" pitchFamily="2" charset="0"/>
              <a:cs typeface="Arial"/>
            </a:endParaRPr>
          </a:p>
        </p:txBody>
      </p:sp>
      <p:sp>
        <p:nvSpPr>
          <p:cNvPr id="27" name="object 31">
            <a:extLst>
              <a:ext uri="{FF2B5EF4-FFF2-40B4-BE49-F238E27FC236}">
                <a16:creationId xmlns:a16="http://schemas.microsoft.com/office/drawing/2014/main" id="{43A9B52E-811E-4C04-8091-349CBA13A702}"/>
              </a:ext>
            </a:extLst>
          </p:cNvPr>
          <p:cNvSpPr txBox="1"/>
          <p:nvPr/>
        </p:nvSpPr>
        <p:spPr>
          <a:xfrm>
            <a:off x="5100632" y="2643017"/>
            <a:ext cx="2039058" cy="1927451"/>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Investigatin</a:t>
            </a:r>
            <a:r>
              <a:rPr lang="en-GB" sz="2000" b="1" dirty="0">
                <a:solidFill>
                  <a:schemeClr val="accent5">
                    <a:lumMod val="75000"/>
                  </a:schemeClr>
                </a:solidFill>
                <a:latin typeface="Twinkl Cursive Unlooped" panose="02000000000000000000" pitchFamily="2" charset="0"/>
              </a:rPr>
              <a:t>g Our World – Part 1</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000" b="0" i="0" dirty="0">
                <a:solidFill>
                  <a:srgbClr val="303030"/>
                </a:solidFill>
                <a:effectLst/>
                <a:latin typeface="Twinkl Cursive Unlooped" panose="02000000000000000000" pitchFamily="2" charset="0"/>
              </a:rPr>
              <a:t>This essential skills and knowledge project teaches children about locating map features using a range of methods. Children learn about the UK motorway network and settlements. They carry out an enquiry to identify local settlement types.</a:t>
            </a:r>
            <a:endParaRPr sz="1000" dirty="0">
              <a:latin typeface="Twinkl Cursive Unlooped" panose="02000000000000000000" pitchFamily="2" charset="0"/>
              <a:cs typeface="Arial"/>
            </a:endParaRPr>
          </a:p>
        </p:txBody>
      </p:sp>
    </p:spTree>
    <p:extLst>
      <p:ext uri="{BB962C8B-B14F-4D97-AF65-F5344CB8AC3E}">
        <p14:creationId xmlns:p14="http://schemas.microsoft.com/office/powerpoint/2010/main" val="270417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50850" y="3623881"/>
            <a:ext cx="1754505" cy="1536318"/>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sz="1100" spc="-10"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  </a:t>
            </a:r>
            <a:r>
              <a:rPr lang="en-GB" sz="1100" spc="-25" dirty="0">
                <a:latin typeface="Twinkl Cursive Unlooped" panose="02000000000000000000" pitchFamily="2" charset="0"/>
                <a:cs typeface="Segoe UI"/>
              </a:rPr>
              <a:t>talked about the features of their immediate environment with some physical and visual representations. They will understand that some places are special to people in the community and go on a local walk.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sz="1200" b="1" spc="-60" dirty="0">
                <a:latin typeface="Twinkl Cursive Unlooped" panose="02000000000000000000" pitchFamily="2" charset="0"/>
                <a:cs typeface="Segoe UI"/>
              </a:rPr>
              <a:t>Y</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dirty="0">
                <a:latin typeface="Twinkl Cursive Unlooped" panose="02000000000000000000" pitchFamily="2" charset="0"/>
                <a:cs typeface="Segoe UI"/>
              </a:rPr>
              <a:t>r</a:t>
            </a:r>
            <a:r>
              <a:rPr sz="1200" b="1" spc="-135" dirty="0">
                <a:latin typeface="Twinkl Cursive Unlooped" panose="02000000000000000000" pitchFamily="2" charset="0"/>
                <a:cs typeface="Segoe UI"/>
              </a:rPr>
              <a:t> </a:t>
            </a:r>
            <a:r>
              <a:rPr sz="1200" b="1" dirty="0">
                <a:latin typeface="Twinkl Cursive Unlooped" panose="02000000000000000000" pitchFamily="2" charset="0"/>
                <a:cs typeface="Segoe UI"/>
              </a:rPr>
              <a:t>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2925801"/>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continue to build on their knowledge by naming, locating and describing some major counties and cities in the UK.</a:t>
            </a:r>
            <a:endParaRPr lang="en-GB" sz="11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Locating significant places on latitude and longitude.</a:t>
            </a:r>
          </a:p>
          <a:p>
            <a:pPr marL="12700" marR="5080" indent="3175" algn="ctr">
              <a:lnSpc>
                <a:spcPct val="100499"/>
              </a:lnSpc>
              <a:spcBef>
                <a:spcPts val="900"/>
              </a:spcBef>
            </a:pPr>
            <a:r>
              <a:rPr lang="en-GB" sz="1100" dirty="0">
                <a:latin typeface="Twinkl Cursive Unlooped" panose="02000000000000000000" pitchFamily="2" charset="0"/>
                <a:cs typeface="Segoe UI"/>
              </a:rPr>
              <a:t>Identifying and describing the similarities and differences in physical and human geography between continents.</a:t>
            </a: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1</a:t>
            </a:r>
            <a:endParaRPr sz="2400" dirty="0">
              <a:latin typeface="Twinkl Cursive Unlooped" panose="02000000000000000000" pitchFamily="2" charset="0"/>
              <a:cs typeface="Segoe UI"/>
            </a:endParaRPr>
          </a:p>
        </p:txBody>
      </p:sp>
      <p:sp>
        <p:nvSpPr>
          <p:cNvPr id="21" name="object 21"/>
          <p:cNvSpPr txBox="1"/>
          <p:nvPr/>
        </p:nvSpPr>
        <p:spPr>
          <a:xfrm>
            <a:off x="2899660" y="2944563"/>
            <a:ext cx="1819275" cy="101976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95" dirty="0">
                <a:latin typeface="Twinkl Cursive Unlooped" panose="02000000000000000000" pitchFamily="2" charset="0"/>
                <a:cs typeface="Segoe UI"/>
              </a:rPr>
              <a:t> </a:t>
            </a:r>
            <a:r>
              <a:rPr sz="1100" spc="-5"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a:t>
            </a:r>
            <a:r>
              <a:rPr sz="1100" spc="15" dirty="0">
                <a:latin typeface="Twinkl Cursive Unlooped" panose="02000000000000000000" pitchFamily="2" charset="0"/>
                <a:cs typeface="Segoe UI"/>
              </a:rPr>
              <a:t> </a:t>
            </a:r>
            <a:r>
              <a:rPr lang="en-GB" sz="1100" spc="-5" dirty="0">
                <a:latin typeface="Twinkl Cursive Unlooped" panose="02000000000000000000" pitchFamily="2" charset="0"/>
                <a:cs typeface="Segoe UI"/>
              </a:rPr>
              <a:t>explored the school grounds and local area and curious about both environments. They will have begun to identify some of the features. </a:t>
            </a:r>
            <a:endParaRPr sz="1100" dirty="0">
              <a:latin typeface="Twinkl Cursive Unlooped" panose="02000000000000000000" pitchFamily="2" charset="0"/>
              <a:cs typeface="Segoe UI"/>
            </a:endParaRPr>
          </a:p>
        </p:txBody>
      </p:sp>
      <p:sp>
        <p:nvSpPr>
          <p:cNvPr id="22" name="object 22"/>
          <p:cNvSpPr txBox="1"/>
          <p:nvPr/>
        </p:nvSpPr>
        <p:spPr>
          <a:xfrm>
            <a:off x="3013456" y="4100792"/>
            <a:ext cx="1564640" cy="859210"/>
          </a:xfrm>
          <a:prstGeom prst="rect">
            <a:avLst/>
          </a:prstGeom>
        </p:spPr>
        <p:txBody>
          <a:bodyPr vert="horz" wrap="square" lIns="0" tIns="12700" rIns="0" bIns="0" rtlCol="0">
            <a:spAutoFit/>
          </a:bodyPr>
          <a:lstStyle/>
          <a:p>
            <a:pPr marL="12700" marR="5080" indent="12700" algn="ctr">
              <a:lnSpc>
                <a:spcPct val="100000"/>
              </a:lnSpc>
              <a:spcBef>
                <a:spcPts val="100"/>
              </a:spcBef>
            </a:pPr>
            <a:r>
              <a:rPr sz="1100" spc="-30" dirty="0">
                <a:latin typeface="Twinkl Cursive Unlooped" panose="02000000000000000000" pitchFamily="2" charset="0"/>
                <a:cs typeface="Segoe UI"/>
              </a:rPr>
              <a:t>T</a:t>
            </a:r>
            <a:r>
              <a:rPr sz="1100" dirty="0">
                <a:latin typeface="Twinkl Cursive Unlooped" panose="02000000000000000000" pitchFamily="2" charset="0"/>
                <a:cs typeface="Segoe UI"/>
              </a:rPr>
              <a:t>h</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y</a:t>
            </a:r>
            <a:r>
              <a:rPr sz="1100" spc="6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10"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95" dirty="0">
                <a:latin typeface="Twinkl Cursive Unlooped" panose="02000000000000000000" pitchFamily="2" charset="0"/>
                <a:cs typeface="Segoe UI"/>
              </a:rPr>
              <a:t> </a:t>
            </a:r>
            <a:r>
              <a:rPr sz="1100" dirty="0">
                <a:latin typeface="Twinkl Cursive Unlooped" panose="02000000000000000000" pitchFamily="2" charset="0"/>
                <a:cs typeface="Segoe UI"/>
              </a:rPr>
              <a:t>u</a:t>
            </a:r>
            <a:r>
              <a:rPr sz="1100" spc="10" dirty="0">
                <a:latin typeface="Twinkl Cursive Unlooped" panose="02000000000000000000" pitchFamily="2" charset="0"/>
                <a:cs typeface="Segoe UI"/>
              </a:rPr>
              <a:t>s</a:t>
            </a:r>
            <a:r>
              <a:rPr sz="1100" dirty="0">
                <a:latin typeface="Twinkl Cursive Unlooped" panose="02000000000000000000" pitchFamily="2" charset="0"/>
                <a:cs typeface="Segoe UI"/>
              </a:rPr>
              <a:t>e</a:t>
            </a:r>
            <a:r>
              <a:rPr sz="1100" spc="-55" dirty="0">
                <a:latin typeface="Twinkl Cursive Unlooped" panose="02000000000000000000" pitchFamily="2" charset="0"/>
                <a:cs typeface="Segoe UI"/>
              </a:rPr>
              <a:t> </a:t>
            </a:r>
            <a:r>
              <a:rPr sz="1100" spc="-30" dirty="0">
                <a:latin typeface="Twinkl Cursive Unlooped" panose="02000000000000000000" pitchFamily="2" charset="0"/>
                <a:cs typeface="Segoe UI"/>
              </a:rPr>
              <a:t>b</a:t>
            </a:r>
            <a:r>
              <a:rPr sz="1100" spc="-10" dirty="0">
                <a:latin typeface="Twinkl Cursive Unlooped" panose="02000000000000000000" pitchFamily="2" charset="0"/>
                <a:cs typeface="Segoe UI"/>
              </a:rPr>
              <a:t>a</a:t>
            </a:r>
            <a:r>
              <a:rPr sz="1100" spc="15" dirty="0">
                <a:latin typeface="Twinkl Cursive Unlooped" panose="02000000000000000000" pitchFamily="2" charset="0"/>
                <a:cs typeface="Segoe UI"/>
              </a:rPr>
              <a:t>s</a:t>
            </a:r>
            <a:r>
              <a:rPr sz="1100" spc="10" dirty="0">
                <a:latin typeface="Twinkl Cursive Unlooped" panose="02000000000000000000" pitchFamily="2" charset="0"/>
                <a:cs typeface="Segoe UI"/>
              </a:rPr>
              <a:t>i</a:t>
            </a:r>
            <a:r>
              <a:rPr sz="1100" dirty="0">
                <a:latin typeface="Twinkl Cursive Unlooped" panose="02000000000000000000" pitchFamily="2" charset="0"/>
                <a:cs typeface="Segoe UI"/>
              </a:rPr>
              <a:t>c  vocabulary </a:t>
            </a:r>
            <a:r>
              <a:rPr sz="1100" spc="-5" dirty="0">
                <a:latin typeface="Twinkl Cursive Unlooped" panose="02000000000000000000" pitchFamily="2" charset="0"/>
                <a:cs typeface="Segoe UI"/>
              </a:rPr>
              <a:t>linked </a:t>
            </a:r>
            <a:r>
              <a:rPr sz="1100" spc="-20" dirty="0">
                <a:latin typeface="Twinkl Cursive Unlooped" panose="02000000000000000000" pitchFamily="2" charset="0"/>
                <a:cs typeface="Segoe UI"/>
              </a:rPr>
              <a:t>to </a:t>
            </a:r>
            <a:r>
              <a:rPr sz="1100" spc="-15" dirty="0">
                <a:latin typeface="Twinkl Cursive Unlooped" panose="02000000000000000000" pitchFamily="2" charset="0"/>
                <a:cs typeface="Segoe UI"/>
              </a:rPr>
              <a:t> </a:t>
            </a:r>
            <a:r>
              <a:rPr lang="en-GB" sz="1100" spc="-10" dirty="0">
                <a:latin typeface="Twinkl Cursive Unlooped" panose="02000000000000000000" pitchFamily="2" charset="0"/>
                <a:cs typeface="Segoe UI"/>
              </a:rPr>
              <a:t>human and physical features, e.g. house, shop etc. </a:t>
            </a:r>
            <a:endParaRPr sz="1100" dirty="0">
              <a:latin typeface="Twinkl Cursive Unlooped" panose="02000000000000000000" pitchFamily="2" charset="0"/>
              <a:cs typeface="Segoe UI"/>
            </a:endParaRPr>
          </a:p>
        </p:txBody>
      </p:sp>
      <p:sp>
        <p:nvSpPr>
          <p:cNvPr id="23" name="object 23"/>
          <p:cNvSpPr txBox="1"/>
          <p:nvPr/>
        </p:nvSpPr>
        <p:spPr>
          <a:xfrm>
            <a:off x="7532672" y="3178174"/>
            <a:ext cx="1819910" cy="3308598"/>
          </a:xfrm>
          <a:prstGeom prst="rect">
            <a:avLst/>
          </a:prstGeom>
        </p:spPr>
        <p:txBody>
          <a:bodyPr vert="horz" wrap="square" lIns="0" tIns="15240" rIns="0" bIns="0" rtlCol="0">
            <a:spAutoFit/>
          </a:bodyPr>
          <a:lstStyle/>
          <a:p>
            <a:pPr marL="12065" marR="5080" indent="5715" algn="ctr">
              <a:lnSpc>
                <a:spcPct val="100099"/>
              </a:lnSpc>
              <a:spcBef>
                <a:spcPts val="120"/>
              </a:spcBef>
            </a:pPr>
            <a:r>
              <a:rPr sz="1100" spc="-10" dirty="0">
                <a:latin typeface="Twinkl Cursive Unlooped" panose="02000000000000000000" pitchFamily="2" charset="0"/>
                <a:cs typeface="Segoe UI"/>
              </a:rPr>
              <a:t>C</a:t>
            </a:r>
            <a:r>
              <a:rPr sz="1100" spc="-30" dirty="0">
                <a:latin typeface="Twinkl Cursive Unlooped" panose="02000000000000000000" pitchFamily="2" charset="0"/>
                <a:cs typeface="Segoe UI"/>
              </a:rPr>
              <a:t>h</a:t>
            </a:r>
            <a:r>
              <a:rPr sz="1100" spc="30" dirty="0">
                <a:latin typeface="Twinkl Cursive Unlooped" panose="02000000000000000000" pitchFamily="2" charset="0"/>
                <a:cs typeface="Segoe UI"/>
              </a:rPr>
              <a:t>il</a:t>
            </a:r>
            <a:r>
              <a:rPr sz="1100" spc="20" dirty="0">
                <a:latin typeface="Twinkl Cursive Unlooped" panose="02000000000000000000" pitchFamily="2" charset="0"/>
                <a:cs typeface="Segoe UI"/>
              </a:rPr>
              <a:t>d</a:t>
            </a:r>
            <a:r>
              <a:rPr sz="1100" spc="-15" dirty="0">
                <a:latin typeface="Twinkl Cursive Unlooped" panose="02000000000000000000" pitchFamily="2" charset="0"/>
                <a:cs typeface="Segoe UI"/>
              </a:rPr>
              <a:t>r</a:t>
            </a:r>
            <a:r>
              <a:rPr sz="1100" spc="20" dirty="0">
                <a:latin typeface="Twinkl Cursive Unlooped" panose="02000000000000000000" pitchFamily="2" charset="0"/>
                <a:cs typeface="Segoe UI"/>
              </a:rPr>
              <a:t>e</a:t>
            </a:r>
            <a:r>
              <a:rPr sz="1100" spc="10"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30" dirty="0">
                <a:latin typeface="Twinkl Cursive Unlooped" panose="02000000000000000000" pitchFamily="2" charset="0"/>
                <a:cs typeface="Segoe UI"/>
              </a:rPr>
              <a:t>il</a:t>
            </a:r>
            <a:r>
              <a:rPr sz="1100" spc="5" dirty="0">
                <a:latin typeface="Twinkl Cursive Unlooped" panose="02000000000000000000" pitchFamily="2" charset="0"/>
                <a:cs typeface="Segoe UI"/>
              </a:rPr>
              <a:t>l</a:t>
            </a:r>
            <a:r>
              <a:rPr sz="1100" spc="-50" dirty="0">
                <a:latin typeface="Twinkl Cursive Unlooped" panose="02000000000000000000" pitchFamily="2" charset="0"/>
                <a:cs typeface="Segoe UI"/>
              </a:rPr>
              <a:t> </a:t>
            </a:r>
            <a:r>
              <a:rPr sz="1100" spc="20" dirty="0">
                <a:latin typeface="Twinkl Cursive Unlooped" panose="02000000000000000000" pitchFamily="2" charset="0"/>
                <a:cs typeface="Segoe UI"/>
              </a:rPr>
              <a:t>b</a:t>
            </a:r>
            <a:r>
              <a:rPr sz="1100" spc="-30" dirty="0">
                <a:latin typeface="Twinkl Cursive Unlooped" panose="02000000000000000000" pitchFamily="2" charset="0"/>
                <a:cs typeface="Segoe UI"/>
              </a:rPr>
              <a:t>u</a:t>
            </a:r>
            <a:r>
              <a:rPr sz="1100" spc="30" dirty="0">
                <a:latin typeface="Twinkl Cursive Unlooped" panose="02000000000000000000" pitchFamily="2" charset="0"/>
                <a:cs typeface="Segoe UI"/>
              </a:rPr>
              <a:t>il</a:t>
            </a:r>
            <a:r>
              <a:rPr sz="1100" spc="10" dirty="0">
                <a:latin typeface="Twinkl Cursive Unlooped" panose="02000000000000000000" pitchFamily="2" charset="0"/>
                <a:cs typeface="Segoe UI"/>
              </a:rPr>
              <a:t>d</a:t>
            </a:r>
            <a:r>
              <a:rPr sz="1100" spc="-65" dirty="0">
                <a:latin typeface="Twinkl Cursive Unlooped" panose="02000000000000000000" pitchFamily="2" charset="0"/>
                <a:cs typeface="Segoe UI"/>
              </a:rPr>
              <a:t> </a:t>
            </a:r>
            <a:r>
              <a:rPr sz="1100" spc="20" dirty="0">
                <a:latin typeface="Twinkl Cursive Unlooped" panose="02000000000000000000" pitchFamily="2" charset="0"/>
                <a:cs typeface="Segoe UI"/>
              </a:rPr>
              <a:t>o</a:t>
            </a:r>
            <a:r>
              <a:rPr sz="1100" spc="10"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5" dirty="0">
                <a:latin typeface="Twinkl Cursive Unlooped" panose="02000000000000000000" pitchFamily="2" charset="0"/>
                <a:cs typeface="Segoe UI"/>
              </a:rPr>
              <a:t>t</a:t>
            </a:r>
            <a:r>
              <a:rPr sz="1100" spc="-30" dirty="0">
                <a:latin typeface="Twinkl Cursive Unlooped" panose="02000000000000000000" pitchFamily="2" charset="0"/>
                <a:cs typeface="Segoe UI"/>
              </a:rPr>
              <a:t>h</a:t>
            </a:r>
            <a:r>
              <a:rPr sz="1100" spc="20" dirty="0">
                <a:latin typeface="Twinkl Cursive Unlooped" panose="02000000000000000000" pitchFamily="2" charset="0"/>
                <a:cs typeface="Segoe UI"/>
              </a:rPr>
              <a:t>e</a:t>
            </a:r>
            <a:r>
              <a:rPr sz="1100" spc="30" dirty="0">
                <a:latin typeface="Twinkl Cursive Unlooped" panose="02000000000000000000" pitchFamily="2" charset="0"/>
                <a:cs typeface="Segoe UI"/>
              </a:rPr>
              <a:t>i</a:t>
            </a:r>
            <a:r>
              <a:rPr sz="1100" spc="5" dirty="0">
                <a:latin typeface="Twinkl Cursive Unlooped" panose="02000000000000000000" pitchFamily="2" charset="0"/>
                <a:cs typeface="Segoe UI"/>
              </a:rPr>
              <a:t>r  </a:t>
            </a:r>
            <a:r>
              <a:rPr sz="1100" spc="30" dirty="0">
                <a:latin typeface="Twinkl Cursive Unlooped" panose="02000000000000000000" pitchFamily="2" charset="0"/>
                <a:cs typeface="Segoe UI"/>
              </a:rPr>
              <a:t>l</a:t>
            </a:r>
            <a:r>
              <a:rPr sz="1100" spc="15" dirty="0">
                <a:latin typeface="Twinkl Cursive Unlooped" panose="02000000000000000000" pitchFamily="2" charset="0"/>
                <a:cs typeface="Segoe UI"/>
              </a:rPr>
              <a:t>e</a:t>
            </a:r>
            <a:r>
              <a:rPr sz="1100" spc="35" dirty="0">
                <a:latin typeface="Twinkl Cursive Unlooped" panose="02000000000000000000" pitchFamily="2" charset="0"/>
                <a:cs typeface="Segoe UI"/>
              </a:rPr>
              <a:t>a</a:t>
            </a:r>
            <a:r>
              <a:rPr sz="1100" spc="-15" dirty="0">
                <a:latin typeface="Twinkl Cursive Unlooped" panose="02000000000000000000" pitchFamily="2" charset="0"/>
                <a:cs typeface="Segoe UI"/>
              </a:rPr>
              <a:t>r</a:t>
            </a:r>
            <a:r>
              <a:rPr sz="1100" spc="-25" dirty="0">
                <a:latin typeface="Twinkl Cursive Unlooped" panose="02000000000000000000" pitchFamily="2" charset="0"/>
                <a:cs typeface="Segoe UI"/>
              </a:rPr>
              <a:t>n</a:t>
            </a:r>
            <a:r>
              <a:rPr sz="1100" spc="30" dirty="0">
                <a:latin typeface="Twinkl Cursive Unlooped" panose="02000000000000000000" pitchFamily="2" charset="0"/>
                <a:cs typeface="Segoe UI"/>
              </a:rPr>
              <a:t>i</a:t>
            </a:r>
            <a:r>
              <a:rPr sz="1100" spc="-25" dirty="0">
                <a:latin typeface="Twinkl Cursive Unlooped" panose="02000000000000000000" pitchFamily="2" charset="0"/>
                <a:cs typeface="Segoe UI"/>
              </a:rPr>
              <a:t>n</a:t>
            </a:r>
            <a:r>
              <a:rPr sz="1100" spc="15" dirty="0">
                <a:latin typeface="Twinkl Cursive Unlooped" panose="02000000000000000000" pitchFamily="2" charset="0"/>
                <a:cs typeface="Segoe UI"/>
              </a:rPr>
              <a:t>g</a:t>
            </a:r>
            <a:r>
              <a:rPr sz="1100" spc="-70" dirty="0">
                <a:latin typeface="Twinkl Cursive Unlooped" panose="02000000000000000000" pitchFamily="2" charset="0"/>
                <a:cs typeface="Segoe UI"/>
              </a:rPr>
              <a:t> </a:t>
            </a:r>
            <a:r>
              <a:rPr sz="1100" spc="30" dirty="0">
                <a:latin typeface="Twinkl Cursive Unlooped" panose="02000000000000000000" pitchFamily="2" charset="0"/>
                <a:cs typeface="Segoe UI"/>
              </a:rPr>
              <a:t>i</a:t>
            </a:r>
            <a:r>
              <a:rPr sz="1100" spc="15"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15" dirty="0">
                <a:latin typeface="Twinkl Cursive Unlooped" panose="02000000000000000000" pitchFamily="2" charset="0"/>
                <a:cs typeface="Segoe UI"/>
              </a:rPr>
              <a:t>y</a:t>
            </a:r>
            <a:r>
              <a:rPr sz="1100" spc="15" dirty="0">
                <a:latin typeface="Twinkl Cursive Unlooped" panose="02000000000000000000" pitchFamily="2" charset="0"/>
                <a:cs typeface="Segoe UI"/>
              </a:rPr>
              <a:t>e</a:t>
            </a:r>
            <a:r>
              <a:rPr sz="1100" spc="35" dirty="0">
                <a:latin typeface="Twinkl Cursive Unlooped" panose="02000000000000000000" pitchFamily="2" charset="0"/>
                <a:cs typeface="Segoe UI"/>
              </a:rPr>
              <a:t>a</a:t>
            </a:r>
            <a:r>
              <a:rPr sz="1100" spc="5" dirty="0">
                <a:latin typeface="Twinkl Cursive Unlooped" panose="02000000000000000000" pitchFamily="2" charset="0"/>
                <a:cs typeface="Segoe UI"/>
              </a:rPr>
              <a:t>r</a:t>
            </a:r>
            <a:r>
              <a:rPr sz="1100" spc="-20" dirty="0">
                <a:latin typeface="Twinkl Cursive Unlooped" panose="02000000000000000000" pitchFamily="2" charset="0"/>
                <a:cs typeface="Segoe UI"/>
              </a:rPr>
              <a:t> </a:t>
            </a:r>
            <a:r>
              <a:rPr sz="1100" spc="10" dirty="0">
                <a:latin typeface="Twinkl Cursive Unlooped" panose="02000000000000000000" pitchFamily="2" charset="0"/>
                <a:cs typeface="Segoe UI"/>
              </a:rPr>
              <a:t>1</a:t>
            </a:r>
            <a:r>
              <a:rPr sz="1100" spc="-10" dirty="0">
                <a:latin typeface="Twinkl Cursive Unlooped" panose="02000000000000000000" pitchFamily="2" charset="0"/>
                <a:cs typeface="Segoe UI"/>
              </a:rPr>
              <a:t> </a:t>
            </a:r>
            <a:r>
              <a:rPr sz="1100" spc="25" dirty="0">
                <a:latin typeface="Twinkl Cursive Unlooped" panose="02000000000000000000" pitchFamily="2" charset="0"/>
                <a:cs typeface="Segoe UI"/>
              </a:rPr>
              <a:t>b</a:t>
            </a:r>
            <a:r>
              <a:rPr sz="1100" spc="5" dirty="0">
                <a:latin typeface="Twinkl Cursive Unlooped" panose="02000000000000000000" pitchFamily="2" charset="0"/>
                <a:cs typeface="Segoe UI"/>
              </a:rPr>
              <a:t>y  </a:t>
            </a:r>
            <a:r>
              <a:rPr sz="1100" spc="15" dirty="0">
                <a:latin typeface="Twinkl Cursive Unlooped" panose="02000000000000000000" pitchFamily="2" charset="0"/>
                <a:cs typeface="Segoe UI"/>
              </a:rPr>
              <a:t>exploring </a:t>
            </a:r>
            <a:r>
              <a:rPr sz="1100" spc="5" dirty="0">
                <a:latin typeface="Twinkl Cursive Unlooped" panose="02000000000000000000" pitchFamily="2" charset="0"/>
                <a:cs typeface="Segoe UI"/>
              </a:rPr>
              <a:t>contrasting </a:t>
            </a:r>
            <a:r>
              <a:rPr sz="1100" spc="10" dirty="0">
                <a:latin typeface="Twinkl Cursive Unlooped" panose="02000000000000000000" pitchFamily="2" charset="0"/>
                <a:cs typeface="Segoe UI"/>
              </a:rPr>
              <a:t> </a:t>
            </a:r>
            <a:r>
              <a:rPr sz="1100" spc="30" dirty="0">
                <a:latin typeface="Twinkl Cursive Unlooped" panose="02000000000000000000" pitchFamily="2" charset="0"/>
                <a:cs typeface="Segoe UI"/>
              </a:rPr>
              <a:t>l</a:t>
            </a:r>
            <a:r>
              <a:rPr sz="1100" spc="25" dirty="0">
                <a:latin typeface="Twinkl Cursive Unlooped" panose="02000000000000000000" pitchFamily="2" charset="0"/>
                <a:cs typeface="Segoe UI"/>
              </a:rPr>
              <a:t>o</a:t>
            </a:r>
            <a:r>
              <a:rPr sz="1100" spc="10" dirty="0">
                <a:latin typeface="Twinkl Cursive Unlooped" panose="02000000000000000000" pitchFamily="2" charset="0"/>
                <a:cs typeface="Segoe UI"/>
              </a:rPr>
              <a:t>c</a:t>
            </a:r>
            <a:r>
              <a:rPr sz="1100" spc="30" dirty="0">
                <a:latin typeface="Twinkl Cursive Unlooped" panose="02000000000000000000" pitchFamily="2" charset="0"/>
                <a:cs typeface="Segoe UI"/>
              </a:rPr>
              <a:t>ali</a:t>
            </a:r>
            <a:r>
              <a:rPr sz="1100" spc="-5" dirty="0">
                <a:latin typeface="Twinkl Cursive Unlooped" panose="02000000000000000000" pitchFamily="2" charset="0"/>
                <a:cs typeface="Segoe UI"/>
              </a:rPr>
              <a:t>t</a:t>
            </a:r>
            <a:r>
              <a:rPr sz="1100" spc="30" dirty="0">
                <a:latin typeface="Twinkl Cursive Unlooped" panose="02000000000000000000" pitchFamily="2" charset="0"/>
                <a:cs typeface="Segoe UI"/>
              </a:rPr>
              <a:t>i</a:t>
            </a:r>
            <a:r>
              <a:rPr sz="1100" spc="15" dirty="0">
                <a:latin typeface="Twinkl Cursive Unlooped" panose="02000000000000000000" pitchFamily="2" charset="0"/>
                <a:cs typeface="Segoe UI"/>
              </a:rPr>
              <a:t>e</a:t>
            </a:r>
            <a:r>
              <a:rPr sz="1100" spc="10" dirty="0">
                <a:latin typeface="Twinkl Cursive Unlooped" panose="02000000000000000000" pitchFamily="2" charset="0"/>
                <a:cs typeface="Segoe UI"/>
              </a:rPr>
              <a:t>s</a:t>
            </a:r>
            <a:r>
              <a:rPr sz="1100" spc="-105" dirty="0">
                <a:latin typeface="Twinkl Cursive Unlooped" panose="02000000000000000000" pitchFamily="2" charset="0"/>
                <a:cs typeface="Segoe UI"/>
              </a:rPr>
              <a:t> </a:t>
            </a:r>
            <a:r>
              <a:rPr sz="1100" spc="25" dirty="0">
                <a:latin typeface="Twinkl Cursive Unlooped" panose="02000000000000000000" pitchFamily="2" charset="0"/>
                <a:cs typeface="Segoe UI"/>
              </a:rPr>
              <a:t>f</a:t>
            </a:r>
            <a:r>
              <a:rPr sz="1100" spc="-15" dirty="0">
                <a:latin typeface="Twinkl Cursive Unlooped" panose="02000000000000000000" pitchFamily="2" charset="0"/>
                <a:cs typeface="Segoe UI"/>
              </a:rPr>
              <a:t>r</a:t>
            </a:r>
            <a:r>
              <a:rPr sz="1100" spc="25" dirty="0">
                <a:latin typeface="Twinkl Cursive Unlooped" panose="02000000000000000000" pitchFamily="2" charset="0"/>
                <a:cs typeface="Segoe UI"/>
              </a:rPr>
              <a:t>o</a:t>
            </a:r>
            <a:r>
              <a:rPr sz="1100" spc="20" dirty="0">
                <a:latin typeface="Twinkl Cursive Unlooped" panose="02000000000000000000" pitchFamily="2" charset="0"/>
                <a:cs typeface="Segoe UI"/>
              </a:rPr>
              <a:t>m</a:t>
            </a:r>
            <a:r>
              <a:rPr sz="1100" spc="-75" dirty="0">
                <a:latin typeface="Twinkl Cursive Unlooped" panose="02000000000000000000" pitchFamily="2" charset="0"/>
                <a:cs typeface="Segoe UI"/>
              </a:rPr>
              <a:t> </a:t>
            </a:r>
            <a:r>
              <a:rPr sz="1100" spc="35" dirty="0">
                <a:latin typeface="Twinkl Cursive Unlooped" panose="02000000000000000000" pitchFamily="2" charset="0"/>
                <a:cs typeface="Segoe UI"/>
              </a:rPr>
              <a:t>a</a:t>
            </a:r>
            <a:r>
              <a:rPr sz="1100" spc="10" dirty="0">
                <a:latin typeface="Twinkl Cursive Unlooped" panose="02000000000000000000" pitchFamily="2" charset="0"/>
                <a:cs typeface="Segoe UI"/>
              </a:rPr>
              <a:t>c</a:t>
            </a:r>
            <a:r>
              <a:rPr sz="1100" spc="-15" dirty="0">
                <a:latin typeface="Twinkl Cursive Unlooped" panose="02000000000000000000" pitchFamily="2" charset="0"/>
                <a:cs typeface="Segoe UI"/>
              </a:rPr>
              <a:t>r</a:t>
            </a:r>
            <a:r>
              <a:rPr sz="1100" spc="25" dirty="0">
                <a:latin typeface="Twinkl Cursive Unlooped" panose="02000000000000000000" pitchFamily="2" charset="0"/>
                <a:cs typeface="Segoe UI"/>
              </a:rPr>
              <a:t>o</a:t>
            </a:r>
            <a:r>
              <a:rPr sz="1100" spc="-20" dirty="0">
                <a:latin typeface="Twinkl Cursive Unlooped" panose="02000000000000000000" pitchFamily="2" charset="0"/>
                <a:cs typeface="Segoe UI"/>
              </a:rPr>
              <a:t>s</a:t>
            </a:r>
            <a:r>
              <a:rPr sz="1100" spc="10" dirty="0">
                <a:latin typeface="Twinkl Cursive Unlooped" panose="02000000000000000000" pitchFamily="2" charset="0"/>
                <a:cs typeface="Segoe UI"/>
              </a:rPr>
              <a:t>s</a:t>
            </a:r>
            <a:r>
              <a:rPr sz="1100" spc="-105" dirty="0">
                <a:latin typeface="Twinkl Cursive Unlooped" panose="02000000000000000000" pitchFamily="2" charset="0"/>
                <a:cs typeface="Segoe UI"/>
              </a:rPr>
              <a:t> </a:t>
            </a:r>
            <a:r>
              <a:rPr sz="1100" spc="-5" dirty="0">
                <a:latin typeface="Twinkl Cursive Unlooped" panose="02000000000000000000" pitchFamily="2" charset="0"/>
                <a:cs typeface="Segoe UI"/>
              </a:rPr>
              <a:t>t</a:t>
            </a:r>
            <a:r>
              <a:rPr sz="1100" spc="-25" dirty="0">
                <a:latin typeface="Twinkl Cursive Unlooped" panose="02000000000000000000" pitchFamily="2" charset="0"/>
                <a:cs typeface="Segoe UI"/>
              </a:rPr>
              <a:t>h</a:t>
            </a:r>
            <a:r>
              <a:rPr sz="1100" spc="10" dirty="0">
                <a:latin typeface="Twinkl Cursive Unlooped" panose="02000000000000000000" pitchFamily="2" charset="0"/>
                <a:cs typeface="Segoe UI"/>
              </a:rPr>
              <a:t>e</a:t>
            </a:r>
            <a:r>
              <a:rPr sz="1100" spc="-70" dirty="0">
                <a:latin typeface="Twinkl Cursive Unlooped" panose="02000000000000000000" pitchFamily="2" charset="0"/>
                <a:cs typeface="Segoe UI"/>
              </a:rPr>
              <a:t> </a:t>
            </a:r>
            <a:r>
              <a:rPr sz="1100" spc="-10" dirty="0">
                <a:latin typeface="Twinkl Cursive Unlooped" panose="02000000000000000000" pitchFamily="2" charset="0"/>
                <a:cs typeface="Segoe UI"/>
              </a:rPr>
              <a:t>U</a:t>
            </a:r>
            <a:r>
              <a:rPr sz="1100" spc="10" dirty="0">
                <a:latin typeface="Twinkl Cursive Unlooped" panose="02000000000000000000" pitchFamily="2" charset="0"/>
                <a:cs typeface="Segoe UI"/>
              </a:rPr>
              <a:t>K  </a:t>
            </a:r>
            <a:r>
              <a:rPr lang="en-GB" sz="1100" spc="35" dirty="0">
                <a:latin typeface="Twinkl Cursive Unlooped" panose="02000000000000000000" pitchFamily="2" charset="0"/>
                <a:cs typeface="Segoe UI"/>
              </a:rPr>
              <a:t>and naming and locating some European and Non-European countries. </a:t>
            </a:r>
          </a:p>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065" marR="5080" indent="5715" algn="ctr">
              <a:lnSpc>
                <a:spcPct val="100099"/>
              </a:lnSpc>
              <a:spcBef>
                <a:spcPts val="120"/>
              </a:spcBef>
            </a:pPr>
            <a:r>
              <a:rPr lang="en-GB" sz="1100" spc="35" dirty="0">
                <a:latin typeface="Twinkl Cursive Unlooped" panose="02000000000000000000" pitchFamily="2" charset="0"/>
                <a:cs typeface="Segoe UI"/>
              </a:rPr>
              <a:t>Children will identify seas around the UK. </a:t>
            </a:r>
          </a:p>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065" marR="5080" indent="5715" algn="ctr">
              <a:lnSpc>
                <a:spcPct val="100099"/>
              </a:lnSpc>
              <a:spcBef>
                <a:spcPts val="120"/>
              </a:spcBef>
            </a:pPr>
            <a:r>
              <a:rPr lang="en-GB" sz="1100" spc="35" dirty="0">
                <a:latin typeface="Twinkl Cursive Unlooped" panose="02000000000000000000" pitchFamily="2" charset="0"/>
                <a:cs typeface="Segoe UI"/>
              </a:rPr>
              <a:t>Children will locate the equator and North and South poles and begin to discuss climate. </a:t>
            </a:r>
          </a:p>
          <a:p>
            <a:pPr marL="12065" marR="5080" indent="5715" algn="ctr">
              <a:lnSpc>
                <a:spcPct val="100099"/>
              </a:lnSpc>
              <a:spcBef>
                <a:spcPts val="120"/>
              </a:spcBef>
            </a:pPr>
            <a:r>
              <a:rPr lang="en-GB" sz="1100" dirty="0">
                <a:effectLst/>
                <a:latin typeface="Twinkl Cursive Unlooped" panose="02000000000000000000" pitchFamily="2" charset="0"/>
                <a:ea typeface="Calibri" panose="020F0502020204030204" pitchFamily="34" charset="0"/>
              </a:rPr>
              <a:t>Describe simple weather patterns of hot and cold places.</a:t>
            </a:r>
            <a:endParaRPr lang="en-GB" sz="800" spc="35" dirty="0">
              <a:latin typeface="Twinkl Cursive Unlooped" panose="02000000000000000000" pitchFamily="2" charset="0"/>
              <a:cs typeface="Segoe UI"/>
            </a:endParaRPr>
          </a:p>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663885" y="427195"/>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Our Wonderful World</a:t>
            </a:r>
          </a:p>
        </p:txBody>
      </p:sp>
      <p:sp>
        <p:nvSpPr>
          <p:cNvPr id="29" name="object 31">
            <a:extLst>
              <a:ext uri="{FF2B5EF4-FFF2-40B4-BE49-F238E27FC236}">
                <a16:creationId xmlns:a16="http://schemas.microsoft.com/office/drawing/2014/main" id="{E3CABA6C-C560-4407-A6FD-31506F09EA69}"/>
              </a:ext>
            </a:extLst>
          </p:cNvPr>
          <p:cNvSpPr txBox="1"/>
          <p:nvPr/>
        </p:nvSpPr>
        <p:spPr>
          <a:xfrm>
            <a:off x="5100632" y="1778769"/>
            <a:ext cx="2039058" cy="3189335"/>
          </a:xfrm>
          <a:prstGeom prst="rect">
            <a:avLst/>
          </a:prstGeom>
          <a:solidFill>
            <a:schemeClr val="bg1"/>
          </a:solidFill>
          <a:ln w="19050">
            <a:solidFill>
              <a:schemeClr val="tx2">
                <a:lumMod val="75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Our Wonderful World</a:t>
            </a:r>
          </a:p>
          <a:p>
            <a:pPr marL="12700" marR="5080"/>
            <a:r>
              <a:rPr lang="en-GB" sz="1100" b="0" i="0" dirty="0">
                <a:solidFill>
                  <a:srgbClr val="303030"/>
                </a:solidFill>
                <a:effectLst/>
                <a:latin typeface="Twinkl Cursive Unlooped" panose="02000000000000000000" pitchFamily="2" charset="0"/>
              </a:rPr>
              <a:t>This essential skills and knowledge project teaches children about physical and human features, maps, and positional and directional language. They learn about the equator, hemispheres and continents and are introduced to the countries, capital cities and settlements of the United Kingdom. The children carry out simple fieldwork to find out about local physical and human features.</a:t>
            </a:r>
            <a:endParaRPr sz="1100" dirty="0">
              <a:latin typeface="Twinkl Cursive Unlooped" panose="02000000000000000000" pitchFamily="2" charset="0"/>
              <a:cs typeface="Arial"/>
            </a:endParaRPr>
          </a:p>
        </p:txBody>
      </p:sp>
      <p:sp>
        <p:nvSpPr>
          <p:cNvPr id="33" name="object 22">
            <a:extLst>
              <a:ext uri="{FF2B5EF4-FFF2-40B4-BE49-F238E27FC236}">
                <a16:creationId xmlns:a16="http://schemas.microsoft.com/office/drawing/2014/main" id="{F38CBAEC-566C-4166-AF46-31D8D3141B76}"/>
              </a:ext>
            </a:extLst>
          </p:cNvPr>
          <p:cNvSpPr txBox="1"/>
          <p:nvPr/>
        </p:nvSpPr>
        <p:spPr>
          <a:xfrm>
            <a:off x="3036450" y="5096465"/>
            <a:ext cx="1564640" cy="351378"/>
          </a:xfrm>
          <a:prstGeom prst="rect">
            <a:avLst/>
          </a:prstGeom>
        </p:spPr>
        <p:txBody>
          <a:bodyPr vert="horz" wrap="square" lIns="0" tIns="12700" rIns="0" bIns="0" rtlCol="0">
            <a:spAutoFit/>
          </a:bodyPr>
          <a:lstStyle/>
          <a:p>
            <a:pPr marL="12700" marR="5080" indent="12700" algn="ctr">
              <a:lnSpc>
                <a:spcPct val="100000"/>
              </a:lnSpc>
              <a:spcBef>
                <a:spcPts val="100"/>
              </a:spcBef>
            </a:pPr>
            <a:r>
              <a:rPr lang="en-GB" sz="1100" spc="-30" dirty="0">
                <a:latin typeface="Twinkl Cursive Unlooped" panose="02000000000000000000" pitchFamily="2" charset="0"/>
                <a:cs typeface="Segoe UI"/>
              </a:rPr>
              <a:t>Create and follow simple maps, e.g. treasure maps. </a:t>
            </a:r>
            <a:endParaRPr sz="1100" dirty="0">
              <a:latin typeface="Twinkl Cursive Unlooped" panose="02000000000000000000" pitchFamily="2" charset="0"/>
              <a:cs typeface="Segoe U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630546010"/>
              </p:ext>
            </p:extLst>
          </p:nvPr>
        </p:nvGraphicFramePr>
        <p:xfrm>
          <a:off x="2726849" y="1295400"/>
          <a:ext cx="7636351" cy="4044502"/>
        </p:xfrm>
        <a:graphic>
          <a:graphicData uri="http://schemas.openxmlformats.org/drawingml/2006/table">
            <a:tbl>
              <a:tblPr firstRow="1" bandRow="1">
                <a:tableStyleId>{BDBED569-4797-4DF1-A0F4-6AAB3CD982D8}</a:tableStyleId>
              </a:tblPr>
              <a:tblGrid>
                <a:gridCol w="2073751">
                  <a:extLst>
                    <a:ext uri="{9D8B030D-6E8A-4147-A177-3AD203B41FA5}">
                      <a16:colId xmlns:a16="http://schemas.microsoft.com/office/drawing/2014/main" val="3941356595"/>
                    </a:ext>
                  </a:extLst>
                </a:gridCol>
                <a:gridCol w="1828800">
                  <a:extLst>
                    <a:ext uri="{9D8B030D-6E8A-4147-A177-3AD203B41FA5}">
                      <a16:colId xmlns:a16="http://schemas.microsoft.com/office/drawing/2014/main" val="1839290384"/>
                    </a:ext>
                  </a:extLst>
                </a:gridCol>
                <a:gridCol w="1818021">
                  <a:extLst>
                    <a:ext uri="{9D8B030D-6E8A-4147-A177-3AD203B41FA5}">
                      <a16:colId xmlns:a16="http://schemas.microsoft.com/office/drawing/2014/main" val="2992277105"/>
                    </a:ext>
                  </a:extLst>
                </a:gridCol>
                <a:gridCol w="1915779">
                  <a:extLst>
                    <a:ext uri="{9D8B030D-6E8A-4147-A177-3AD203B41FA5}">
                      <a16:colId xmlns:a16="http://schemas.microsoft.com/office/drawing/2014/main" val="3413062883"/>
                    </a:ext>
                  </a:extLst>
                </a:gridCol>
              </a:tblGrid>
              <a:tr h="370840">
                <a:tc>
                  <a:txBody>
                    <a:bodyPr/>
                    <a:lstStyle/>
                    <a:p>
                      <a:r>
                        <a:rPr lang="en-GB" sz="1400" b="0" dirty="0">
                          <a:latin typeface="Twinkl Cursive Unlooped" panose="02000000000000000000" pitchFamily="2" charset="0"/>
                        </a:rPr>
                        <a:t>Compass</a:t>
                      </a:r>
                    </a:p>
                  </a:txBody>
                  <a:tcPr/>
                </a:tc>
                <a:tc>
                  <a:txBody>
                    <a:bodyPr/>
                    <a:lstStyle/>
                    <a:p>
                      <a:r>
                        <a:rPr lang="en-GB" sz="1400" b="0" dirty="0">
                          <a:latin typeface="Twinkl Cursive Unlooped" panose="02000000000000000000" pitchFamily="2" charset="0"/>
                        </a:rPr>
                        <a:t>Interconnected</a:t>
                      </a:r>
                    </a:p>
                  </a:txBody>
                  <a:tcPr/>
                </a:tc>
                <a:tc>
                  <a:txBody>
                    <a:bodyPr/>
                    <a:lstStyle/>
                    <a:p>
                      <a:r>
                        <a:rPr lang="en-GB" sz="1400" b="0" dirty="0">
                          <a:latin typeface="Twinkl Cursive Unlooped" panose="02000000000000000000" pitchFamily="2" charset="0"/>
                        </a:rPr>
                        <a:t>Settlement</a:t>
                      </a:r>
                    </a:p>
                  </a:txBody>
                  <a:tcPr/>
                </a:tc>
                <a:tc>
                  <a:txBody>
                    <a:bodyPr/>
                    <a:lstStyle/>
                    <a:p>
                      <a:r>
                        <a:rPr lang="en-GB" sz="1400" b="0" dirty="0">
                          <a:latin typeface="Twinkl Cursive Unlooped" panose="02000000000000000000" pitchFamily="2" charset="0"/>
                        </a:rPr>
                        <a:t>Government</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Six-figure grid reference</a:t>
                      </a:r>
                    </a:p>
                  </a:txBody>
                  <a:tcPr/>
                </a:tc>
                <a:tc>
                  <a:txBody>
                    <a:bodyPr/>
                    <a:lstStyle/>
                    <a:p>
                      <a:r>
                        <a:rPr lang="en-GB" sz="1400" dirty="0">
                          <a:latin typeface="Twinkl Cursive Unlooped" panose="02000000000000000000" pitchFamily="2" charset="0"/>
                        </a:rPr>
                        <a:t>Railway network</a:t>
                      </a:r>
                    </a:p>
                  </a:txBody>
                  <a:tcPr/>
                </a:tc>
                <a:tc>
                  <a:txBody>
                    <a:bodyPr/>
                    <a:lstStyle/>
                    <a:p>
                      <a:r>
                        <a:rPr lang="en-GB" sz="1400" dirty="0">
                          <a:latin typeface="Twinkl Cursive Unlooped" panose="02000000000000000000" pitchFamily="2" charset="0"/>
                        </a:rPr>
                        <a:t>Hierarchy </a:t>
                      </a:r>
                    </a:p>
                  </a:txBody>
                  <a:tcPr/>
                </a:tc>
                <a:tc>
                  <a:txBody>
                    <a:bodyPr/>
                    <a:lstStyle/>
                    <a:p>
                      <a:r>
                        <a:rPr lang="en-GB" sz="1400" dirty="0">
                          <a:latin typeface="Twinkl Cursive Unlooped" panose="02000000000000000000" pitchFamily="2" charset="0"/>
                        </a:rPr>
                        <a:t>Parliament buildings</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Ordnance Survey map</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Transport links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Capital city</a:t>
                      </a:r>
                    </a:p>
                  </a:txBody>
                  <a:tcPr/>
                </a:tc>
                <a:tc>
                  <a:txBody>
                    <a:bodyPr/>
                    <a:lstStyle/>
                    <a:p>
                      <a:r>
                        <a:rPr lang="en-GB" sz="1400" dirty="0">
                          <a:latin typeface="Twinkl Cursive Unlooped" panose="02000000000000000000" pitchFamily="2" charset="0"/>
                        </a:rPr>
                        <a:t>Cathedral</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Scale</a:t>
                      </a:r>
                    </a:p>
                  </a:txBody>
                  <a:tcPr/>
                </a:tc>
                <a:tc>
                  <a:txBody>
                    <a:bodyPr/>
                    <a:lstStyle/>
                    <a:p>
                      <a:r>
                        <a:rPr lang="en-GB" sz="1400" dirty="0">
                          <a:latin typeface="Twinkl Cursive Unlooped" panose="02000000000000000000" pitchFamily="2" charset="0"/>
                        </a:rPr>
                        <a:t>Principal route</a:t>
                      </a:r>
                    </a:p>
                  </a:txBody>
                  <a:tcPr/>
                </a:tc>
                <a:tc>
                  <a:txBody>
                    <a:bodyPr/>
                    <a:lstStyle/>
                    <a:p>
                      <a:r>
                        <a:rPr lang="en-GB" sz="1400" dirty="0">
                          <a:latin typeface="Twinkl Cursive Unlooped" panose="02000000000000000000" pitchFamily="2" charset="0"/>
                        </a:rPr>
                        <a:t>City</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Skyscraper</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Contour lines</a:t>
                      </a:r>
                    </a:p>
                  </a:txBody>
                  <a:tcPr/>
                </a:tc>
                <a:tc>
                  <a:txBody>
                    <a:bodyPr/>
                    <a:lstStyle/>
                    <a:p>
                      <a:r>
                        <a:rPr lang="en-GB" sz="1400" dirty="0">
                          <a:latin typeface="Twinkl Cursive Unlooped" panose="02000000000000000000" pitchFamily="2" charset="0"/>
                        </a:rPr>
                        <a:t>Ferry interchange</a:t>
                      </a:r>
                    </a:p>
                  </a:txBody>
                  <a:tcPr/>
                </a:tc>
                <a:tc>
                  <a:txBody>
                    <a:bodyPr/>
                    <a:lstStyle/>
                    <a:p>
                      <a:r>
                        <a:rPr lang="en-GB" sz="1400" dirty="0">
                          <a:latin typeface="Twinkl Cursive Unlooped" panose="02000000000000000000" pitchFamily="2" charset="0"/>
                        </a:rPr>
                        <a:t>Town</a:t>
                      </a:r>
                    </a:p>
                  </a:txBody>
                  <a:tcPr/>
                </a:tc>
                <a:tc>
                  <a:txBody>
                    <a:bodyPr/>
                    <a:lstStyle/>
                    <a:p>
                      <a:r>
                        <a:rPr lang="en-GB" sz="1400" dirty="0">
                          <a:latin typeface="Twinkl Cursive Unlooped" panose="02000000000000000000" pitchFamily="2" charset="0"/>
                        </a:rPr>
                        <a:t>Population</a:t>
                      </a:r>
                    </a:p>
                  </a:txBody>
                  <a:tcPr/>
                </a:tc>
                <a:extLst>
                  <a:ext uri="{0D108BD9-81ED-4DB2-BD59-A6C34878D82A}">
                    <a16:rowId xmlns:a16="http://schemas.microsoft.com/office/drawing/2014/main" val="4644866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Elevated</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Airport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Village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Leisure centre</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Sea level</a:t>
                      </a:r>
                    </a:p>
                  </a:txBody>
                  <a:tcPr/>
                </a:tc>
                <a:tc>
                  <a:txBody>
                    <a:bodyPr/>
                    <a:lstStyle/>
                    <a:p>
                      <a:r>
                        <a:rPr lang="en-GB" sz="1400" dirty="0">
                          <a:latin typeface="Twinkl Cursive Unlooped" panose="02000000000000000000" pitchFamily="2" charset="0"/>
                        </a:rPr>
                        <a:t>Canal</a:t>
                      </a:r>
                    </a:p>
                  </a:txBody>
                  <a:tcPr/>
                </a:tc>
                <a:tc>
                  <a:txBody>
                    <a:bodyPr/>
                    <a:lstStyle/>
                    <a:p>
                      <a:r>
                        <a:rPr lang="en-GB" sz="1400" dirty="0">
                          <a:latin typeface="Twinkl Cursive Unlooped" panose="02000000000000000000" pitchFamily="2" charset="0"/>
                        </a:rPr>
                        <a:t>Hamlet</a:t>
                      </a:r>
                    </a:p>
                  </a:txBody>
                  <a:tcPr/>
                </a:tc>
                <a:tc>
                  <a:txBody>
                    <a:bodyPr/>
                    <a:lstStyle/>
                    <a:p>
                      <a:r>
                        <a:rPr lang="en-GB" sz="1400" dirty="0">
                          <a:latin typeface="Twinkl Cursive Unlooped" panose="02000000000000000000" pitchFamily="2" charset="0"/>
                        </a:rPr>
                        <a:t>Museum</a:t>
                      </a:r>
                    </a:p>
                  </a:txBody>
                  <a:tcPr/>
                </a:tc>
                <a:extLst>
                  <a:ext uri="{0D108BD9-81ED-4DB2-BD59-A6C34878D82A}">
                    <a16:rowId xmlns:a16="http://schemas.microsoft.com/office/drawing/2014/main" val="1424210"/>
                  </a:ext>
                </a:extLst>
              </a:tr>
              <a:tr h="33610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Sloping</a:t>
                      </a:r>
                    </a:p>
                  </a:txBody>
                  <a:tcPr/>
                </a:tc>
                <a:tc>
                  <a:txBody>
                    <a:bodyPr/>
                    <a:lstStyle/>
                    <a:p>
                      <a:r>
                        <a:rPr lang="en-GB" sz="1400" dirty="0">
                          <a:latin typeface="Twinkl Cursive Unlooped" panose="02000000000000000000" pitchFamily="2" charset="0"/>
                        </a:rPr>
                        <a:t>Waterway </a:t>
                      </a:r>
                    </a:p>
                  </a:txBody>
                  <a:tcPr/>
                </a:tc>
                <a:tc>
                  <a:txBody>
                    <a:bodyPr/>
                    <a:lstStyle/>
                    <a:p>
                      <a:r>
                        <a:rPr lang="en-GB" sz="1400" dirty="0">
                          <a:latin typeface="Twinkl Cursive Unlooped" panose="02000000000000000000" pitchFamily="2" charset="0"/>
                        </a:rPr>
                        <a:t>Type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Flat</a:t>
                      </a:r>
                    </a:p>
                  </a:txBody>
                  <a:tcPr/>
                </a:tc>
                <a:tc>
                  <a:txBody>
                    <a:bodyPr/>
                    <a:lstStyle/>
                    <a:p>
                      <a:r>
                        <a:rPr lang="en-GB" sz="1400" dirty="0">
                          <a:latin typeface="Twinkl Cursive Unlooped" panose="02000000000000000000" pitchFamily="2" charset="0"/>
                        </a:rPr>
                        <a:t>Water system</a:t>
                      </a:r>
                    </a:p>
                  </a:txBody>
                  <a:tcPr/>
                </a:tc>
                <a:tc>
                  <a:txBody>
                    <a:bodyPr/>
                    <a:lstStyle/>
                    <a:p>
                      <a:r>
                        <a:rPr lang="en-GB" sz="1400" dirty="0">
                          <a:latin typeface="Twinkl Cursive Unlooped" panose="02000000000000000000" pitchFamily="2" charset="0"/>
                        </a:rPr>
                        <a:t>Number</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70840">
                <a:tc>
                  <a:txBody>
                    <a:bodyPr/>
                    <a:lstStyle/>
                    <a:p>
                      <a:r>
                        <a:rPr lang="en-GB" sz="1400" dirty="0">
                          <a:latin typeface="Twinkl Cursive Unlooped" panose="02000000000000000000" pitchFamily="2" charset="0"/>
                        </a:rPr>
                        <a:t>Relief map</a:t>
                      </a:r>
                    </a:p>
                  </a:txBody>
                  <a:tcPr/>
                </a:tc>
                <a:tc>
                  <a:txBody>
                    <a:bodyPr/>
                    <a:lstStyle/>
                    <a:p>
                      <a:r>
                        <a:rPr lang="en-GB" sz="1400" dirty="0">
                          <a:latin typeface="Twinkl Cursive Unlooped" panose="02000000000000000000" pitchFamily="2" charset="0"/>
                        </a:rPr>
                        <a:t>Motorways</a:t>
                      </a:r>
                    </a:p>
                  </a:txBody>
                  <a:tcPr/>
                </a:tc>
                <a:tc>
                  <a:txBody>
                    <a:bodyPr/>
                    <a:lstStyle/>
                    <a:p>
                      <a:r>
                        <a:rPr lang="en-GB" sz="1400" dirty="0">
                          <a:latin typeface="Twinkl Cursive Unlooped" panose="02000000000000000000" pitchFamily="2" charset="0"/>
                        </a:rPr>
                        <a:t>Size</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938986035"/>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Significance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704035479"/>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2895600" y="441791"/>
            <a:ext cx="751667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Investigating our World – Part 1</a:t>
            </a:r>
          </a:p>
        </p:txBody>
      </p:sp>
    </p:spTree>
    <p:extLst>
      <p:ext uri="{BB962C8B-B14F-4D97-AF65-F5344CB8AC3E}">
        <p14:creationId xmlns:p14="http://schemas.microsoft.com/office/powerpoint/2010/main" val="40667097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419600" y="4788711"/>
            <a:ext cx="7881874" cy="1689758"/>
            <a:chOff x="4419600" y="4755670"/>
            <a:chExt cx="7772400" cy="168658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740259" y="4755670"/>
              <a:ext cx="4429504" cy="1686581"/>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745502" y="4782051"/>
              <a:ext cx="4409379" cy="1614139"/>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dirty="0"/>
            </a:p>
          </p:txBody>
        </p:sp>
      </p:grpSp>
      <p:grpSp>
        <p:nvGrpSpPr>
          <p:cNvPr id="16" name="object 16"/>
          <p:cNvGrpSpPr/>
          <p:nvPr/>
        </p:nvGrpSpPr>
        <p:grpSpPr>
          <a:xfrm>
            <a:off x="2994268" y="386283"/>
            <a:ext cx="4438067" cy="1853348"/>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444377" y="637643"/>
            <a:ext cx="4148347" cy="1327802"/>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7575514" y="2179795"/>
            <a:ext cx="4388588" cy="1946232"/>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2766568" y="2450562"/>
            <a:ext cx="4409856" cy="1981399"/>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Spring - Year 5</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887055" y="5131145"/>
            <a:ext cx="829856" cy="446917"/>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Mountains and Rivers</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238911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Investigatin</a:t>
            </a:r>
            <a:r>
              <a:rPr lang="en-GB" sz="2000" b="1" dirty="0">
                <a:solidFill>
                  <a:schemeClr val="accent5">
                    <a:lumMod val="75000"/>
                  </a:schemeClr>
                </a:solidFill>
                <a:latin typeface="Twinkl Cursive Unlooped" panose="02000000000000000000" pitchFamily="2" charset="0"/>
              </a:rPr>
              <a:t>g Our World – part 2</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000" b="0" i="0" dirty="0">
                <a:solidFill>
                  <a:srgbClr val="303030"/>
                </a:solidFill>
                <a:effectLst/>
                <a:latin typeface="Twinkl Cursive Unlooped" panose="02000000000000000000" pitchFamily="2" charset="0"/>
              </a:rPr>
              <a:t>This essential skills and knowledge project teaches children about locating map features using a range of methods. They learn about the Prime Meridian, Greenwich Mean Time (GMT), and worldwide time zones and study interconnected climate zones, vegetation belts and biomes. Children learn about human geography and capital cities worldwide.</a:t>
            </a:r>
            <a:endParaRPr sz="10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42" name="object 19">
            <a:extLst>
              <a:ext uri="{FF2B5EF4-FFF2-40B4-BE49-F238E27FC236}">
                <a16:creationId xmlns:a16="http://schemas.microsoft.com/office/drawing/2014/main" id="{AD7BB89A-AB74-417B-979B-27670C3157C2}"/>
              </a:ext>
            </a:extLst>
          </p:cNvPr>
          <p:cNvSpPr txBox="1"/>
          <p:nvPr/>
        </p:nvSpPr>
        <p:spPr>
          <a:xfrm>
            <a:off x="3291160" y="2908745"/>
            <a:ext cx="3535511" cy="12291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 How does the climate and vegetation belt affect the biome (ecosystem)?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and locate the world’s biomes, climate zones and vegetation belts and explain their common characteristics.</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b</a:t>
            </a:r>
            <a:r>
              <a:rPr lang="en-GB" sz="900" b="0" i="0" dirty="0">
                <a:solidFill>
                  <a:srgbClr val="303030"/>
                </a:solidFill>
                <a:effectLst/>
                <a:latin typeface="Twinkl Cursive Unlooped" panose="02000000000000000000" pitchFamily="2" charset="0"/>
              </a:rPr>
              <a:t>iomes are large areas that share similar climates, vegetation belts and animal species. They also include aquatic areas.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36" name="object 43">
            <a:extLst>
              <a:ext uri="{FF2B5EF4-FFF2-40B4-BE49-F238E27FC236}">
                <a16:creationId xmlns:a16="http://schemas.microsoft.com/office/drawing/2014/main" id="{C4C0BAB8-88EE-472A-9EF8-DBDB2999B77D}"/>
              </a:ext>
            </a:extLst>
          </p:cNvPr>
          <p:cNvGrpSpPr/>
          <p:nvPr/>
        </p:nvGrpSpPr>
        <p:grpSpPr>
          <a:xfrm>
            <a:off x="949514" y="4314205"/>
            <a:ext cx="4491893" cy="1528697"/>
            <a:chOff x="2983229" y="2878454"/>
            <a:chExt cx="3387090" cy="1120140"/>
          </a:xfrm>
        </p:grpSpPr>
        <p:sp>
          <p:nvSpPr>
            <p:cNvPr id="40" name="object 44">
              <a:extLst>
                <a:ext uri="{FF2B5EF4-FFF2-40B4-BE49-F238E27FC236}">
                  <a16:creationId xmlns:a16="http://schemas.microsoft.com/office/drawing/2014/main" id="{D66BC236-3665-4390-A60E-ABC7AC9E22AD}"/>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1" name="object 45">
              <a:extLst>
                <a:ext uri="{FF2B5EF4-FFF2-40B4-BE49-F238E27FC236}">
                  <a16:creationId xmlns:a16="http://schemas.microsoft.com/office/drawing/2014/main" id="{4C0412F1-74B8-4496-9F9A-54CFB06B7521}"/>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8" name="object 19">
            <a:extLst>
              <a:ext uri="{FF2B5EF4-FFF2-40B4-BE49-F238E27FC236}">
                <a16:creationId xmlns:a16="http://schemas.microsoft.com/office/drawing/2014/main" id="{91A44BC7-92DF-4985-AD21-89BD181BA0B1}"/>
              </a:ext>
            </a:extLst>
          </p:cNvPr>
          <p:cNvSpPr txBox="1"/>
          <p:nvPr/>
        </p:nvSpPr>
        <p:spPr>
          <a:xfrm>
            <a:off x="3640123" y="724076"/>
            <a:ext cx="3409224" cy="1198405"/>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 Is it the same time all over the world?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the location and explain the function of the Prime (or Greenwich) Meridian and different time zones (including day and night).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Prime (or Greenwich) Meridian is an imaginary line that divides the Earth into eastern and western hemispheres.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time at Greenwich is called Greenwich Mean Time (GMT).</a:t>
            </a:r>
          </a:p>
        </p:txBody>
      </p:sp>
      <p:sp>
        <p:nvSpPr>
          <p:cNvPr id="52" name="object 19">
            <a:extLst>
              <a:ext uri="{FF2B5EF4-FFF2-40B4-BE49-F238E27FC236}">
                <a16:creationId xmlns:a16="http://schemas.microsoft.com/office/drawing/2014/main" id="{0DCEDF8F-FA0D-4ADD-B217-701267EE193A}"/>
              </a:ext>
            </a:extLst>
          </p:cNvPr>
          <p:cNvSpPr txBox="1"/>
          <p:nvPr/>
        </p:nvSpPr>
        <p:spPr>
          <a:xfrm>
            <a:off x="8052830" y="860885"/>
            <a:ext cx="3664081" cy="92140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 What are the different climate zones?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and locate the world’s climate zones and explain their common characteristics.</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c</a:t>
            </a:r>
            <a:r>
              <a:rPr lang="en-GB" sz="900" b="0" i="0" dirty="0">
                <a:solidFill>
                  <a:srgbClr val="303030"/>
                </a:solidFill>
                <a:effectLst/>
                <a:latin typeface="Twinkl Cursive Unlooped" panose="02000000000000000000" pitchFamily="2" charset="0"/>
              </a:rPr>
              <a:t>limate zones are areas with distinct climates, weather patterns, latitude, plants and animals.</a:t>
            </a:r>
          </a:p>
        </p:txBody>
      </p:sp>
      <p:sp>
        <p:nvSpPr>
          <p:cNvPr id="53" name="object 19">
            <a:extLst>
              <a:ext uri="{FF2B5EF4-FFF2-40B4-BE49-F238E27FC236}">
                <a16:creationId xmlns:a16="http://schemas.microsoft.com/office/drawing/2014/main" id="{DBDF6C98-AFC8-49D4-9854-15B204AF8ED1}"/>
              </a:ext>
            </a:extLst>
          </p:cNvPr>
          <p:cNvSpPr txBox="1"/>
          <p:nvPr/>
        </p:nvSpPr>
        <p:spPr>
          <a:xfrm>
            <a:off x="7948191" y="2761457"/>
            <a:ext cx="3712490" cy="78290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 How does the climate affect the vegetation that grows?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and locate the world’s biomes, climate zones and vegetation belts and explain their common characteristics.</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vegetation belts are areas where certain species of plant grow.</a:t>
            </a:r>
          </a:p>
        </p:txBody>
      </p:sp>
      <p:sp>
        <p:nvSpPr>
          <p:cNvPr id="54" name="object 19">
            <a:extLst>
              <a:ext uri="{FF2B5EF4-FFF2-40B4-BE49-F238E27FC236}">
                <a16:creationId xmlns:a16="http://schemas.microsoft.com/office/drawing/2014/main" id="{7DD48610-07C9-4AEE-B2A5-7FEB4EBBD812}"/>
              </a:ext>
            </a:extLst>
          </p:cNvPr>
          <p:cNvSpPr txBox="1"/>
          <p:nvPr/>
        </p:nvSpPr>
        <p:spPr>
          <a:xfrm>
            <a:off x="1523169" y="4635545"/>
            <a:ext cx="3535511" cy="10906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 What are the similarities and differences of the seven continents?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effectLst/>
                <a:latin typeface="Twinkl Cursive Unlooped" panose="02000000000000000000" pitchFamily="2" charset="0"/>
              </a:rPr>
              <a:t>Identify and describe the similarities and differences in physical and human geography between continents.</a:t>
            </a:r>
          </a:p>
          <a:p>
            <a:pPr algn="l">
              <a:buFont typeface="Arial" panose="020B0604020202020204" pitchFamily="34" charset="0"/>
              <a:buChar char="•"/>
            </a:pPr>
            <a:r>
              <a:rPr lang="en-GB" sz="900" b="0" i="0" dirty="0">
                <a:effectLst/>
                <a:latin typeface="Twinkl Cursive Unlooped" panose="02000000000000000000" pitchFamily="2" charset="0"/>
              </a:rPr>
              <a:t>Summarise geographical data to draw conclusions.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5" name="object 19">
            <a:extLst>
              <a:ext uri="{FF2B5EF4-FFF2-40B4-BE49-F238E27FC236}">
                <a16:creationId xmlns:a16="http://schemas.microsoft.com/office/drawing/2014/main" id="{8FE724AB-903B-4CB5-9E4F-49C09DB0483F}"/>
              </a:ext>
            </a:extLst>
          </p:cNvPr>
          <p:cNvSpPr txBox="1"/>
          <p:nvPr/>
        </p:nvSpPr>
        <p:spPr>
          <a:xfrm>
            <a:off x="6230443" y="5253232"/>
            <a:ext cx="3535511" cy="644407"/>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L6&amp;7. What is it like in the capital cities of the World?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locate and describe major world cities.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the geographica</a:t>
            </a:r>
            <a:r>
              <a:rPr lang="en-GB" sz="900" dirty="0">
                <a:solidFill>
                  <a:srgbClr val="303030"/>
                </a:solidFill>
                <a:latin typeface="Twinkl Cursive Unlooped" panose="02000000000000000000" pitchFamily="2" charset="0"/>
              </a:rPr>
              <a:t>l characteristics of one of the capital cities. </a:t>
            </a:r>
            <a:endParaRPr lang="en-GB" sz="900" b="0" i="0" dirty="0">
              <a:solidFill>
                <a:srgbClr val="303030"/>
              </a:solidFill>
              <a:effectLst/>
              <a:latin typeface="Twinkl Cursive Unlooped" panose="02000000000000000000" pitchFamily="2" charset="0"/>
            </a:endParaRPr>
          </a:p>
        </p:txBody>
      </p:sp>
      <p:sp>
        <p:nvSpPr>
          <p:cNvPr id="46" name="TextBox 45">
            <a:extLst>
              <a:ext uri="{FF2B5EF4-FFF2-40B4-BE49-F238E27FC236}">
                <a16:creationId xmlns:a16="http://schemas.microsoft.com/office/drawing/2014/main" id="{B6F25955-F779-4EDA-8E6F-5F9B07632936}"/>
              </a:ext>
            </a:extLst>
          </p:cNvPr>
          <p:cNvSpPr txBox="1"/>
          <p:nvPr/>
        </p:nvSpPr>
        <p:spPr>
          <a:xfrm>
            <a:off x="4461786" y="507484"/>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47" name="TextBox 46">
            <a:extLst>
              <a:ext uri="{FF2B5EF4-FFF2-40B4-BE49-F238E27FC236}">
                <a16:creationId xmlns:a16="http://schemas.microsoft.com/office/drawing/2014/main" id="{A1ADCDF1-AC12-4296-895C-005F91EAB3E9}"/>
              </a:ext>
            </a:extLst>
          </p:cNvPr>
          <p:cNvSpPr txBox="1"/>
          <p:nvPr/>
        </p:nvSpPr>
        <p:spPr>
          <a:xfrm>
            <a:off x="8820213" y="672390"/>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9" name="TextBox 48">
            <a:extLst>
              <a:ext uri="{FF2B5EF4-FFF2-40B4-BE49-F238E27FC236}">
                <a16:creationId xmlns:a16="http://schemas.microsoft.com/office/drawing/2014/main" id="{41E23A55-1AF0-4EB1-9A1D-3060C6D6B12A}"/>
              </a:ext>
            </a:extLst>
          </p:cNvPr>
          <p:cNvSpPr txBox="1"/>
          <p:nvPr/>
        </p:nvSpPr>
        <p:spPr>
          <a:xfrm>
            <a:off x="8926417" y="240467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50" name="TextBox 49">
            <a:extLst>
              <a:ext uri="{FF2B5EF4-FFF2-40B4-BE49-F238E27FC236}">
                <a16:creationId xmlns:a16="http://schemas.microsoft.com/office/drawing/2014/main" id="{9DEAE849-3770-4022-957C-10AFAAA1E73A}"/>
              </a:ext>
            </a:extLst>
          </p:cNvPr>
          <p:cNvSpPr txBox="1"/>
          <p:nvPr/>
        </p:nvSpPr>
        <p:spPr>
          <a:xfrm>
            <a:off x="4505458" y="264012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51" name="TextBox 50">
            <a:extLst>
              <a:ext uri="{FF2B5EF4-FFF2-40B4-BE49-F238E27FC236}">
                <a16:creationId xmlns:a16="http://schemas.microsoft.com/office/drawing/2014/main" id="{61211D22-CADE-4AEC-A4F5-EDFDA4638D3C}"/>
              </a:ext>
            </a:extLst>
          </p:cNvPr>
          <p:cNvSpPr txBox="1"/>
          <p:nvPr/>
        </p:nvSpPr>
        <p:spPr>
          <a:xfrm>
            <a:off x="2738501" y="441399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
        <p:nvSpPr>
          <p:cNvPr id="56" name="TextBox 55">
            <a:extLst>
              <a:ext uri="{FF2B5EF4-FFF2-40B4-BE49-F238E27FC236}">
                <a16:creationId xmlns:a16="http://schemas.microsoft.com/office/drawing/2014/main" id="{80DDF996-F79E-44E7-98C8-D9B657BA3604}"/>
              </a:ext>
            </a:extLst>
          </p:cNvPr>
          <p:cNvSpPr txBox="1"/>
          <p:nvPr/>
        </p:nvSpPr>
        <p:spPr>
          <a:xfrm>
            <a:off x="7432849" y="494681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Tree>
    <p:extLst>
      <p:ext uri="{BB962C8B-B14F-4D97-AF65-F5344CB8AC3E}">
        <p14:creationId xmlns:p14="http://schemas.microsoft.com/office/powerpoint/2010/main" val="24838747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845819" y="2864560"/>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sp>
        <p:nvSpPr>
          <p:cNvPr id="16" name="object 16"/>
          <p:cNvSpPr txBox="1"/>
          <p:nvPr/>
        </p:nvSpPr>
        <p:spPr>
          <a:xfrm>
            <a:off x="7483817" y="2913378"/>
            <a:ext cx="1780539" cy="2587247"/>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Year 6</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Identifying and describing the similarities and differences in physical and human geography between continents.</a:t>
            </a:r>
          </a:p>
          <a:p>
            <a:pPr marL="12700" marR="5080" indent="3175" algn="ctr">
              <a:lnSpc>
                <a:spcPct val="100499"/>
              </a:lnSpc>
              <a:spcBef>
                <a:spcPts val="900"/>
              </a:spcBef>
            </a:pPr>
            <a:r>
              <a:rPr lang="en-GB" sz="1100" dirty="0">
                <a:latin typeface="Twinkl Cursive Unlooped" panose="02000000000000000000" pitchFamily="2" charset="0"/>
                <a:cs typeface="Segoe UI"/>
              </a:rPr>
              <a:t>Name and locate the world’s biomes, climate zones and vegetation belts and explain their common characteristics. </a:t>
            </a: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19" name="object 19"/>
          <p:cNvSpPr txBox="1"/>
          <p:nvPr/>
        </p:nvSpPr>
        <p:spPr>
          <a:xfrm>
            <a:off x="542455" y="3303535"/>
            <a:ext cx="1804670" cy="2846933"/>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a:t>
            </a:r>
            <a:r>
              <a:rPr lang="en-GB" sz="1000" b="0" i="0" dirty="0">
                <a:solidFill>
                  <a:srgbClr val="303030"/>
                </a:solidFill>
                <a:effectLst/>
                <a:latin typeface="Twinkl Cursive Unlooped" panose="02000000000000000000" pitchFamily="2" charset="0"/>
              </a:rPr>
              <a:t>hildren </a:t>
            </a:r>
            <a:r>
              <a:rPr lang="en-GB" sz="1000" dirty="0">
                <a:solidFill>
                  <a:srgbClr val="303030"/>
                </a:solidFill>
                <a:latin typeface="Twinkl Cursive Unlooped" panose="02000000000000000000" pitchFamily="2" charset="0"/>
              </a:rPr>
              <a:t>will build on the knowledge </a:t>
            </a:r>
            <a:r>
              <a:rPr lang="en-GB" sz="100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They have already learnt about the equator, hemispheres and continents and have been introduced to the countries, capital cities and settlements of the United Kingdom.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2438400" y="373983"/>
            <a:ext cx="7583087"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Investigating our World – Part 2</a:t>
            </a:r>
          </a:p>
        </p:txBody>
      </p:sp>
      <p:sp>
        <p:nvSpPr>
          <p:cNvPr id="23" name="object 31">
            <a:extLst>
              <a:ext uri="{FF2B5EF4-FFF2-40B4-BE49-F238E27FC236}">
                <a16:creationId xmlns:a16="http://schemas.microsoft.com/office/drawing/2014/main" id="{73B804C7-DDAB-422E-B530-6EE3BBF344DB}"/>
              </a:ext>
            </a:extLst>
          </p:cNvPr>
          <p:cNvSpPr txBox="1"/>
          <p:nvPr/>
        </p:nvSpPr>
        <p:spPr>
          <a:xfrm>
            <a:off x="5079784" y="2305050"/>
            <a:ext cx="2039058" cy="238911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Investigatin</a:t>
            </a:r>
            <a:r>
              <a:rPr lang="en-GB" sz="2000" b="1" dirty="0">
                <a:solidFill>
                  <a:schemeClr val="accent5">
                    <a:lumMod val="75000"/>
                  </a:schemeClr>
                </a:solidFill>
                <a:latin typeface="Twinkl Cursive Unlooped" panose="02000000000000000000" pitchFamily="2" charset="0"/>
              </a:rPr>
              <a:t>g Our World – part 2</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000" b="0" i="0" dirty="0">
                <a:solidFill>
                  <a:srgbClr val="303030"/>
                </a:solidFill>
                <a:effectLst/>
                <a:latin typeface="Twinkl Cursive Unlooped" panose="02000000000000000000" pitchFamily="2" charset="0"/>
              </a:rPr>
              <a:t>This essential skills and knowledge project teaches children about locating map features using a range of methods. They learn about the Prime Meridian, Greenwich Mean Time (GMT), and worldwide time zones and study interconnected climate zones, vegetation belts and biomes. Children learn about human geography and capital cities worldwide.</a:t>
            </a:r>
            <a:endParaRPr sz="1000" dirty="0">
              <a:latin typeface="Twinkl Cursive Unlooped" panose="02000000000000000000" pitchFamily="2" charset="0"/>
              <a:cs typeface="Arial"/>
            </a:endParaRPr>
          </a:p>
        </p:txBody>
      </p:sp>
      <p:sp>
        <p:nvSpPr>
          <p:cNvPr id="24" name="TextBox 23">
            <a:extLst>
              <a:ext uri="{FF2B5EF4-FFF2-40B4-BE49-F238E27FC236}">
                <a16:creationId xmlns:a16="http://schemas.microsoft.com/office/drawing/2014/main" id="{81F30D40-6EA7-4A59-B32B-ED87F749B12B}"/>
              </a:ext>
            </a:extLst>
          </p:cNvPr>
          <p:cNvSpPr txBox="1"/>
          <p:nvPr/>
        </p:nvSpPr>
        <p:spPr>
          <a:xfrm>
            <a:off x="2927644" y="3607148"/>
            <a:ext cx="1736263" cy="1323439"/>
          </a:xfrm>
          <a:prstGeom prst="rect">
            <a:avLst/>
          </a:prstGeom>
          <a:noFill/>
        </p:spPr>
        <p:txBody>
          <a:bodyPr wrap="square">
            <a:spAutoFit/>
          </a:bodyPr>
          <a:lstStyle/>
          <a:p>
            <a:pPr marL="12700" marR="5080" algn="ctr"/>
            <a:r>
              <a:rPr lang="en-GB" sz="1000" b="0" i="0" dirty="0">
                <a:solidFill>
                  <a:srgbClr val="303030"/>
                </a:solidFill>
                <a:effectLst/>
                <a:latin typeface="Twinkl Cursive Unlooped" panose="02000000000000000000" pitchFamily="2" charset="0"/>
              </a:rPr>
              <a:t>Children have learnt about compass points and four-figure grid references. </a:t>
            </a:r>
          </a:p>
          <a:p>
            <a:pPr marL="12700" marR="5080"/>
            <a:endParaRPr lang="en-GB" sz="1000" dirty="0">
              <a:solidFill>
                <a:srgbClr val="303030"/>
              </a:solidFill>
              <a:latin typeface="Twinkl Cursive Unlooped" panose="02000000000000000000" pitchFamily="2" charset="0"/>
            </a:endParaRPr>
          </a:p>
          <a:p>
            <a:pPr marL="12700" marR="5080" algn="ctr"/>
            <a:r>
              <a:rPr lang="en-GB" sz="1000" b="0" i="0" dirty="0">
                <a:solidFill>
                  <a:srgbClr val="303030"/>
                </a:solidFill>
                <a:effectLst/>
                <a:latin typeface="Twinkl Cursive Unlooped" panose="02000000000000000000" pitchFamily="2" charset="0"/>
              </a:rPr>
              <a:t>They learnt about the tropics and the countries, climates and culture of North and South America. </a:t>
            </a:r>
            <a:endParaRPr lang="en-GB" sz="1000" dirty="0">
              <a:latin typeface="Twinkl Cursive Unlooped" panose="02000000000000000000" pitchFamily="2" charset="0"/>
              <a:cs typeface="Arial"/>
            </a:endParaRPr>
          </a:p>
        </p:txBody>
      </p:sp>
      <p:sp>
        <p:nvSpPr>
          <p:cNvPr id="26" name="object 8">
            <a:extLst>
              <a:ext uri="{FF2B5EF4-FFF2-40B4-BE49-F238E27FC236}">
                <a16:creationId xmlns:a16="http://schemas.microsoft.com/office/drawing/2014/main" id="{6B3AAEE9-BAFE-48AA-A0AB-FE0E41D0970F}"/>
              </a:ext>
            </a:extLst>
          </p:cNvPr>
          <p:cNvSpPr txBox="1"/>
          <p:nvPr/>
        </p:nvSpPr>
        <p:spPr>
          <a:xfrm>
            <a:off x="3269677" y="2801955"/>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p:txBody>
      </p:sp>
    </p:spTree>
    <p:extLst>
      <p:ext uri="{BB962C8B-B14F-4D97-AF65-F5344CB8AC3E}">
        <p14:creationId xmlns:p14="http://schemas.microsoft.com/office/powerpoint/2010/main" val="1425900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108883320"/>
              </p:ext>
            </p:extLst>
          </p:nvPr>
        </p:nvGraphicFramePr>
        <p:xfrm>
          <a:off x="2928482" y="1083817"/>
          <a:ext cx="7407409" cy="4786182"/>
        </p:xfrm>
        <a:graphic>
          <a:graphicData uri="http://schemas.openxmlformats.org/drawingml/2006/table">
            <a:tbl>
              <a:tblPr firstRow="1" bandRow="1">
                <a:tableStyleId>{BDBED569-4797-4DF1-A0F4-6AAB3CD982D8}</a:tableStyleId>
              </a:tblPr>
              <a:tblGrid>
                <a:gridCol w="2633171">
                  <a:extLst>
                    <a:ext uri="{9D8B030D-6E8A-4147-A177-3AD203B41FA5}">
                      <a16:colId xmlns:a16="http://schemas.microsoft.com/office/drawing/2014/main" val="3941356595"/>
                    </a:ext>
                  </a:extLst>
                </a:gridCol>
                <a:gridCol w="2438400">
                  <a:extLst>
                    <a:ext uri="{9D8B030D-6E8A-4147-A177-3AD203B41FA5}">
                      <a16:colId xmlns:a16="http://schemas.microsoft.com/office/drawing/2014/main" val="1839290384"/>
                    </a:ext>
                  </a:extLst>
                </a:gridCol>
                <a:gridCol w="2335838">
                  <a:extLst>
                    <a:ext uri="{9D8B030D-6E8A-4147-A177-3AD203B41FA5}">
                      <a16:colId xmlns:a16="http://schemas.microsoft.com/office/drawing/2014/main" val="2992277105"/>
                    </a:ext>
                  </a:extLst>
                </a:gridCol>
              </a:tblGrid>
              <a:tr h="370840">
                <a:tc>
                  <a:txBody>
                    <a:bodyPr/>
                    <a:lstStyle/>
                    <a:p>
                      <a:r>
                        <a:rPr lang="en-GB" sz="1400" b="0" dirty="0">
                          <a:latin typeface="Twinkl Cursive Unlooped" panose="02000000000000000000" pitchFamily="2" charset="0"/>
                        </a:rPr>
                        <a:t>Prime Meridian</a:t>
                      </a:r>
                    </a:p>
                  </a:txBody>
                  <a:tcPr/>
                </a:tc>
                <a:tc>
                  <a:txBody>
                    <a:bodyPr/>
                    <a:lstStyle/>
                    <a:p>
                      <a:r>
                        <a:rPr lang="en-GB" sz="1400" b="0" dirty="0">
                          <a:latin typeface="Twinkl Cursive Unlooped" panose="02000000000000000000" pitchFamily="2" charset="0"/>
                        </a:rPr>
                        <a:t>Climate</a:t>
                      </a:r>
                    </a:p>
                  </a:txBody>
                  <a:tcPr/>
                </a:tc>
                <a:tc>
                  <a:txBody>
                    <a:bodyPr/>
                    <a:lstStyle/>
                    <a:p>
                      <a:r>
                        <a:rPr lang="en-GB" sz="1400" b="0" dirty="0">
                          <a:latin typeface="Twinkl Cursive Unlooped" panose="02000000000000000000" pitchFamily="2" charset="0"/>
                        </a:rPr>
                        <a:t>Size</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Greenwich Meridian</a:t>
                      </a:r>
                    </a:p>
                  </a:txBody>
                  <a:tcPr/>
                </a:tc>
                <a:tc>
                  <a:txBody>
                    <a:bodyPr/>
                    <a:lstStyle/>
                    <a:p>
                      <a:r>
                        <a:rPr lang="en-GB" sz="1400" dirty="0">
                          <a:latin typeface="Twinkl Cursive Unlooped" panose="02000000000000000000" pitchFamily="2" charset="0"/>
                        </a:rPr>
                        <a:t>Polar</a:t>
                      </a:r>
                    </a:p>
                  </a:txBody>
                  <a:tcPr/>
                </a:tc>
                <a:tc>
                  <a:txBody>
                    <a:bodyPr/>
                    <a:lstStyle/>
                    <a:p>
                      <a:r>
                        <a:rPr lang="en-GB" sz="1400" dirty="0">
                          <a:latin typeface="Twinkl Cursive Unlooped" panose="02000000000000000000" pitchFamily="2" charset="0"/>
                        </a:rPr>
                        <a:t>Population</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Time zone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Temperate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Wealth</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Greenwich Mean Time (GMT)</a:t>
                      </a:r>
                    </a:p>
                  </a:txBody>
                  <a:tcPr/>
                </a:tc>
                <a:tc>
                  <a:txBody>
                    <a:bodyPr/>
                    <a:lstStyle/>
                    <a:p>
                      <a:r>
                        <a:rPr lang="en-GB" sz="1400" dirty="0">
                          <a:latin typeface="Twinkl Cursive Unlooped" panose="02000000000000000000" pitchFamily="2" charset="0"/>
                        </a:rPr>
                        <a:t>Tropical</a:t>
                      </a:r>
                    </a:p>
                  </a:txBody>
                  <a:tcPr/>
                </a:tc>
                <a:tc>
                  <a:txBody>
                    <a:bodyPr/>
                    <a:lstStyle/>
                    <a:p>
                      <a:r>
                        <a:rPr lang="en-GB" sz="1400" dirty="0">
                          <a:latin typeface="Twinkl Cursive Unlooped" panose="02000000000000000000" pitchFamily="2" charset="0"/>
                        </a:rPr>
                        <a:t>Life expectancy</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Eastern hemisphere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Desert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Religion</a:t>
                      </a:r>
                    </a:p>
                  </a:txBody>
                  <a:tcPr/>
                </a:tc>
                <a:extLst>
                  <a:ext uri="{0D108BD9-81ED-4DB2-BD59-A6C34878D82A}">
                    <a16:rowId xmlns:a16="http://schemas.microsoft.com/office/drawing/2014/main" val="4644866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Western hemisphere</a:t>
                      </a:r>
                    </a:p>
                  </a:txBody>
                  <a:tcPr/>
                </a:tc>
                <a:tc>
                  <a:txBody>
                    <a:bodyPr/>
                    <a:lstStyle/>
                    <a:p>
                      <a:r>
                        <a:rPr lang="en-GB" sz="1400" dirty="0">
                          <a:latin typeface="Twinkl Cursive Unlooped" panose="02000000000000000000" pitchFamily="2" charset="0"/>
                        </a:rPr>
                        <a:t>Mediterranean</a:t>
                      </a:r>
                    </a:p>
                  </a:txBody>
                  <a:tcPr/>
                </a:tc>
                <a:tc>
                  <a:txBody>
                    <a:bodyPr/>
                    <a:lstStyle/>
                    <a:p>
                      <a:r>
                        <a:rPr lang="en-GB" sz="1400" dirty="0">
                          <a:latin typeface="Twinkl Cursive Unlooped" panose="02000000000000000000" pitchFamily="2" charset="0"/>
                        </a:rPr>
                        <a:t>Transport </a:t>
                      </a:r>
                    </a:p>
                  </a:txBody>
                  <a:tcPr/>
                </a:tc>
                <a:extLst>
                  <a:ext uri="{0D108BD9-81ED-4DB2-BD59-A6C34878D82A}">
                    <a16:rowId xmlns:a16="http://schemas.microsoft.com/office/drawing/2014/main" val="719473866"/>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Weather</a:t>
                      </a:r>
                    </a:p>
                  </a:txBody>
                  <a:tcPr/>
                </a:tc>
                <a:tc>
                  <a:txBody>
                    <a:bodyPr/>
                    <a:lstStyle/>
                    <a:p>
                      <a:r>
                        <a:rPr lang="en-GB" sz="1400" dirty="0">
                          <a:latin typeface="Twinkl Cursive Unlooped" panose="02000000000000000000" pitchFamily="2" charset="0"/>
                        </a:rPr>
                        <a:t>Currency</a:t>
                      </a:r>
                    </a:p>
                  </a:txBody>
                  <a:tcPr/>
                </a:tc>
                <a:extLst>
                  <a:ext uri="{0D108BD9-81ED-4DB2-BD59-A6C34878D82A}">
                    <a16:rowId xmlns:a16="http://schemas.microsoft.com/office/drawing/2014/main" val="1424210"/>
                  </a:ext>
                </a:extLst>
              </a:tr>
              <a:tr h="336102">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Patterns </a:t>
                      </a:r>
                    </a:p>
                  </a:txBody>
                  <a:tcPr/>
                </a:tc>
                <a:tc>
                  <a:txBody>
                    <a:bodyPr/>
                    <a:lstStyle/>
                    <a:p>
                      <a:r>
                        <a:rPr lang="en-GB" sz="1400" dirty="0">
                          <a:latin typeface="Twinkl Cursive Unlooped" panose="02000000000000000000" pitchFamily="2" charset="0"/>
                        </a:rPr>
                        <a:t>Landmarks</a:t>
                      </a:r>
                    </a:p>
                  </a:txBody>
                  <a:tcPr/>
                </a:tc>
                <a:extLst>
                  <a:ext uri="{0D108BD9-81ED-4DB2-BD59-A6C34878D82A}">
                    <a16:rowId xmlns:a16="http://schemas.microsoft.com/office/drawing/2014/main" val="3888172883"/>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Culture</a:t>
                      </a:r>
                    </a:p>
                  </a:txBody>
                  <a:tcPr/>
                </a:tc>
                <a:extLst>
                  <a:ext uri="{0D108BD9-81ED-4DB2-BD59-A6C34878D82A}">
                    <a16:rowId xmlns:a16="http://schemas.microsoft.com/office/drawing/2014/main" val="1624332100"/>
                  </a:ext>
                </a:extLst>
              </a:tr>
              <a:tr h="370840">
                <a:tc>
                  <a:txBody>
                    <a:bodyPr/>
                    <a:lstStyle/>
                    <a:p>
                      <a:endParaRPr lang="en-GB" sz="1400" b="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Vegetation belt</a:t>
                      </a:r>
                    </a:p>
                  </a:txBody>
                  <a:tcPr/>
                </a:tc>
                <a:tc>
                  <a:txBody>
                    <a:bodyPr/>
                    <a:lstStyle/>
                    <a:p>
                      <a:r>
                        <a:rPr lang="en-GB" sz="1400" dirty="0">
                          <a:latin typeface="Twinkl Cursive Unlooped" panose="02000000000000000000" pitchFamily="2" charset="0"/>
                        </a:rPr>
                        <a:t>Attractions </a:t>
                      </a:r>
                    </a:p>
                  </a:txBody>
                  <a:tcPr/>
                </a:tc>
                <a:extLst>
                  <a:ext uri="{0D108BD9-81ED-4DB2-BD59-A6C34878D82A}">
                    <a16:rowId xmlns:a16="http://schemas.microsoft.com/office/drawing/2014/main" val="3220600031"/>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Biome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extLst>
                  <a:ext uri="{0D108BD9-81ED-4DB2-BD59-A6C34878D82A}">
                    <a16:rowId xmlns:a16="http://schemas.microsoft.com/office/drawing/2014/main" val="3340384658"/>
                  </a:ext>
                </a:extLst>
              </a:tr>
              <a:tr h="370840">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Ecosystem</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44847734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Species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787815843"/>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2824973" y="217319"/>
            <a:ext cx="761442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Investigating our World – Part 2</a:t>
            </a:r>
          </a:p>
        </p:txBody>
      </p:sp>
    </p:spTree>
    <p:extLst>
      <p:ext uri="{BB962C8B-B14F-4D97-AF65-F5344CB8AC3E}">
        <p14:creationId xmlns:p14="http://schemas.microsoft.com/office/powerpoint/2010/main" val="8604971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419600" y="4788713"/>
            <a:ext cx="7881874" cy="1393407"/>
            <a:chOff x="4419600" y="4755670"/>
            <a:chExt cx="7772400" cy="143975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740259" y="4755670"/>
              <a:ext cx="4429504" cy="1413368"/>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745502" y="4782052"/>
              <a:ext cx="4409379" cy="1413369"/>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dirty="0"/>
            </a:p>
          </p:txBody>
        </p:sp>
      </p:grpSp>
      <p:grpSp>
        <p:nvGrpSpPr>
          <p:cNvPr id="16" name="object 16"/>
          <p:cNvGrpSpPr/>
          <p:nvPr/>
        </p:nvGrpSpPr>
        <p:grpSpPr>
          <a:xfrm>
            <a:off x="2608992" y="415964"/>
            <a:ext cx="4315608" cy="1853348"/>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059898" y="377504"/>
            <a:ext cx="4289203" cy="1737514"/>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7602472" y="2397755"/>
            <a:ext cx="4388588" cy="1636403"/>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2999813" y="2350218"/>
            <a:ext cx="4409856" cy="1737515"/>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 - Year 5</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73788" y="5354586"/>
            <a:ext cx="683823" cy="446917"/>
          </a:xfrm>
          <a:prstGeom prst="rect">
            <a:avLst/>
          </a:prstGeom>
        </p:spPr>
        <p:txBody>
          <a:bodyPr vert="horz" wrap="square" lIns="0" tIns="15875" rIns="0" bIns="0" rtlCol="0">
            <a:spAutoFit/>
          </a:bodyPr>
          <a:lstStyle/>
          <a:p>
            <a:pPr marL="12700">
              <a:lnSpc>
                <a:spcPct val="100000"/>
              </a:lnSpc>
              <a:spcBef>
                <a:spcPts val="125"/>
              </a:spcBef>
            </a:pPr>
            <a:r>
              <a:rPr lang="en-GB" sz="1400" dirty="0">
                <a:latin typeface="Arial"/>
                <a:cs typeface="Arial"/>
              </a:rPr>
              <a:t>Lessons 7-11</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98900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Misty Mountain, Winding River</a:t>
            </a:r>
          </a:p>
          <a:p>
            <a:pPr marL="12700" marR="5080"/>
            <a:r>
              <a:rPr lang="en-GB" sz="1050" b="0" i="0" dirty="0">
                <a:solidFill>
                  <a:srgbClr val="303030"/>
                </a:solidFill>
                <a:effectLst/>
                <a:latin typeface="Twinkl Cursive Unlooped" panose="02000000000000000000" pitchFamily="2" charset="0"/>
              </a:rPr>
              <a:t>This project teaches children about the characteristics and features of rivers and mountain ranges around the world, including a detailed exploration of the ecosystems and processes that shape them and the land around them.</a:t>
            </a:r>
            <a:endParaRPr sz="105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36" name="object 43">
            <a:extLst>
              <a:ext uri="{FF2B5EF4-FFF2-40B4-BE49-F238E27FC236}">
                <a16:creationId xmlns:a16="http://schemas.microsoft.com/office/drawing/2014/main" id="{C4C0BAB8-88EE-472A-9EF8-DBDB2999B77D}"/>
              </a:ext>
            </a:extLst>
          </p:cNvPr>
          <p:cNvGrpSpPr/>
          <p:nvPr/>
        </p:nvGrpSpPr>
        <p:grpSpPr>
          <a:xfrm>
            <a:off x="609600" y="3903257"/>
            <a:ext cx="4831807" cy="1939646"/>
            <a:chOff x="2983229" y="2878454"/>
            <a:chExt cx="3387090" cy="1120140"/>
          </a:xfrm>
        </p:grpSpPr>
        <p:sp>
          <p:nvSpPr>
            <p:cNvPr id="40" name="object 44">
              <a:extLst>
                <a:ext uri="{FF2B5EF4-FFF2-40B4-BE49-F238E27FC236}">
                  <a16:creationId xmlns:a16="http://schemas.microsoft.com/office/drawing/2014/main" id="{D66BC236-3665-4390-A60E-ABC7AC9E22AD}"/>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1" name="object 45">
              <a:extLst>
                <a:ext uri="{FF2B5EF4-FFF2-40B4-BE49-F238E27FC236}">
                  <a16:creationId xmlns:a16="http://schemas.microsoft.com/office/drawing/2014/main" id="{4C0412F1-74B8-4496-9F9A-54CFB06B7521}"/>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46" name="object 19">
            <a:extLst>
              <a:ext uri="{FF2B5EF4-FFF2-40B4-BE49-F238E27FC236}">
                <a16:creationId xmlns:a16="http://schemas.microsoft.com/office/drawing/2014/main" id="{A11B16C0-2A81-408A-B2FB-9AC59920ACBF}"/>
              </a:ext>
            </a:extLst>
          </p:cNvPr>
          <p:cNvSpPr txBox="1"/>
          <p:nvPr/>
        </p:nvSpPr>
        <p:spPr>
          <a:xfrm>
            <a:off x="3232894" y="852290"/>
            <a:ext cx="3409224" cy="100860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 What is the water cycle?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marL="184150" indent="-171450">
              <a:spcBef>
                <a:spcPts val="125"/>
              </a:spcBef>
              <a:buFont typeface="Arial" panose="020B0604020202020204" pitchFamily="34" charset="0"/>
              <a:buChar char="•"/>
            </a:pPr>
            <a:r>
              <a:rPr lang="en-GB" sz="1000" b="0" i="0" dirty="0">
                <a:solidFill>
                  <a:srgbClr val="303030"/>
                </a:solidFill>
                <a:effectLst/>
                <a:latin typeface="Twinkl Cursive Unlooped" panose="02000000000000000000" pitchFamily="2" charset="0"/>
              </a:rPr>
              <a:t>Use specific geographical vocabulary and diagrams to explain the water cycle.</a:t>
            </a:r>
          </a:p>
          <a:p>
            <a:pPr marL="184150" indent="-171450">
              <a:lnSpc>
                <a:spcPct val="100000"/>
              </a:lnSpc>
              <a:spcBef>
                <a:spcPts val="125"/>
              </a:spcBef>
              <a:buFont typeface="Arial" panose="020B0604020202020204" pitchFamily="34" charset="0"/>
              <a:buChar char="•"/>
            </a:pPr>
            <a:r>
              <a:rPr lang="en-GB" sz="1000" b="0" i="0" dirty="0">
                <a:solidFill>
                  <a:srgbClr val="303030"/>
                </a:solidFill>
                <a:effectLst/>
                <a:latin typeface="Twinkl Cursive Unlooped" panose="02000000000000000000" pitchFamily="2" charset="0"/>
              </a:rPr>
              <a:t>The four stages of the water cycle are: evaporation, condensation, precipitation and collection</a:t>
            </a:r>
            <a:endParaRPr lang="en-GB" sz="1000" b="1" i="0" dirty="0">
              <a:solidFill>
                <a:srgbClr val="303030"/>
              </a:solidFill>
              <a:effectLst/>
              <a:latin typeface="Twinkl Cursive Unlooped" panose="02000000000000000000" pitchFamily="2" charset="0"/>
            </a:endParaRPr>
          </a:p>
        </p:txBody>
      </p:sp>
      <p:sp>
        <p:nvSpPr>
          <p:cNvPr id="47" name="object 19">
            <a:extLst>
              <a:ext uri="{FF2B5EF4-FFF2-40B4-BE49-F238E27FC236}">
                <a16:creationId xmlns:a16="http://schemas.microsoft.com/office/drawing/2014/main" id="{C4AC4D7B-7E45-4EA8-9435-82FCD1BA4071}"/>
              </a:ext>
            </a:extLst>
          </p:cNvPr>
          <p:cNvSpPr txBox="1"/>
          <p:nvPr/>
        </p:nvSpPr>
        <p:spPr>
          <a:xfrm>
            <a:off x="7721811" y="701416"/>
            <a:ext cx="3409224" cy="121122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 What are the main features of a river? </a:t>
            </a:r>
          </a:p>
          <a:p>
            <a:pPr marL="12700">
              <a:lnSpc>
                <a:spcPct val="100000"/>
              </a:lnSpc>
              <a:spcBef>
                <a:spcPts val="125"/>
              </a:spcBef>
            </a:pPr>
            <a:r>
              <a:rPr lang="en-GB" sz="900" b="1" i="0" dirty="0">
                <a:solidFill>
                  <a:srgbClr val="303030"/>
                </a:solidFill>
                <a:effectLst/>
                <a:latin typeface="Twinkl Cursive Unlooped" panose="02000000000000000000" pitchFamily="2" charset="0"/>
              </a:rPr>
              <a:t>By the end of this lesson children should know</a:t>
            </a:r>
            <a:r>
              <a:rPr lang="en-GB" sz="900" b="1" dirty="0">
                <a:solidFill>
                  <a:srgbClr val="303030"/>
                </a:solidFill>
                <a:latin typeface="Twinkl Cursive Unlooped" panose="02000000000000000000" pitchFamily="2"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 river is a body of water that flows downhill, usually to the sea.</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place where a river starts is called the source.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Tributaries are small rivers or streams that flow into larger rivers or lakes.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place where a river flows into the sea is called the mouth.</a:t>
            </a:r>
          </a:p>
          <a:p>
            <a:pPr marL="12700">
              <a:lnSpc>
                <a:spcPct val="100000"/>
              </a:lnSpc>
              <a:spcBef>
                <a:spcPts val="125"/>
              </a:spcBef>
            </a:pPr>
            <a:endParaRPr lang="en-GB" sz="1100" b="1" i="0" dirty="0">
              <a:solidFill>
                <a:srgbClr val="303030"/>
              </a:solidFill>
              <a:effectLst/>
              <a:latin typeface="Twinkl Cursive Unlooped" panose="02000000000000000000" pitchFamily="2" charset="0"/>
            </a:endParaRPr>
          </a:p>
        </p:txBody>
      </p:sp>
      <p:sp>
        <p:nvSpPr>
          <p:cNvPr id="49" name="object 19">
            <a:extLst>
              <a:ext uri="{FF2B5EF4-FFF2-40B4-BE49-F238E27FC236}">
                <a16:creationId xmlns:a16="http://schemas.microsoft.com/office/drawing/2014/main" id="{6C8A4C18-CF0F-4E2D-8A39-1A95573B3E62}"/>
              </a:ext>
            </a:extLst>
          </p:cNvPr>
          <p:cNvSpPr txBox="1"/>
          <p:nvPr/>
        </p:nvSpPr>
        <p:spPr>
          <a:xfrm>
            <a:off x="8160272" y="2779295"/>
            <a:ext cx="3409224" cy="75212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 How does a river change a landscape? </a:t>
            </a:r>
          </a:p>
          <a:p>
            <a:pPr marL="12700">
              <a:lnSpc>
                <a:spcPct val="100000"/>
              </a:lnSpc>
              <a:spcBef>
                <a:spcPts val="125"/>
              </a:spcBef>
            </a:pPr>
            <a:r>
              <a:rPr lang="en-GB" sz="900" b="1" i="0" dirty="0">
                <a:solidFill>
                  <a:srgbClr val="303030"/>
                </a:solidFill>
                <a:effectLst/>
                <a:latin typeface="Twinkl Cursive Unlooped" panose="02000000000000000000" pitchFamily="2" charset="0"/>
              </a:rPr>
              <a:t>By the end of this lesson children should know</a:t>
            </a:r>
            <a:r>
              <a:rPr lang="en-GB" sz="900" b="1" dirty="0">
                <a:solidFill>
                  <a:srgbClr val="303030"/>
                </a:solidFill>
                <a:latin typeface="Twinkl Cursive Unlooped" panose="02000000000000000000" pitchFamily="2"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the physical processes of a river, sea or ocean have changed a landscape over time, e.g. erosion and deposition.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and explain the transportation of materials by rivers.</a:t>
            </a:r>
            <a:endParaRPr lang="en-GB" sz="1100" b="1" dirty="0">
              <a:solidFill>
                <a:srgbClr val="303030"/>
              </a:solidFill>
              <a:latin typeface="Twinkl Cursive Unlooped" panose="02000000000000000000" pitchFamily="2" charset="0"/>
            </a:endParaRPr>
          </a:p>
        </p:txBody>
      </p:sp>
      <p:sp>
        <p:nvSpPr>
          <p:cNvPr id="50" name="object 19">
            <a:extLst>
              <a:ext uri="{FF2B5EF4-FFF2-40B4-BE49-F238E27FC236}">
                <a16:creationId xmlns:a16="http://schemas.microsoft.com/office/drawing/2014/main" id="{218CE357-9AD7-41D6-81A3-E87E11925931}"/>
              </a:ext>
            </a:extLst>
          </p:cNvPr>
          <p:cNvSpPr txBox="1"/>
          <p:nvPr/>
        </p:nvSpPr>
        <p:spPr>
          <a:xfrm>
            <a:off x="3555045" y="2798580"/>
            <a:ext cx="3409224" cy="890628"/>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 Why are rivers so important? </a:t>
            </a:r>
          </a:p>
          <a:p>
            <a:pPr marL="12700">
              <a:lnSpc>
                <a:spcPct val="100000"/>
              </a:lnSpc>
              <a:spcBef>
                <a:spcPts val="125"/>
              </a:spcBef>
            </a:pPr>
            <a:r>
              <a:rPr lang="en-GB" sz="900" b="1" i="0" dirty="0">
                <a:solidFill>
                  <a:srgbClr val="303030"/>
                </a:solidFill>
                <a:effectLst/>
                <a:latin typeface="Twinkl Cursive Unlooped" panose="02000000000000000000" pitchFamily="2" charset="0"/>
              </a:rPr>
              <a:t>By the end of this lesson children should know</a:t>
            </a:r>
            <a:r>
              <a:rPr lang="en-GB" sz="900" b="1" dirty="0">
                <a:solidFill>
                  <a:srgbClr val="303030"/>
                </a:solidFill>
                <a:latin typeface="Twinkl Cursive Unlooped" panose="02000000000000000000" pitchFamily="2"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ways that water systems are used in the UK and other parts of the world.</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A river is a natural flowing watercourse. A river can be used by humans for farming, leisure and transport.</a:t>
            </a:r>
          </a:p>
        </p:txBody>
      </p:sp>
      <p:sp>
        <p:nvSpPr>
          <p:cNvPr id="51" name="object 19">
            <a:extLst>
              <a:ext uri="{FF2B5EF4-FFF2-40B4-BE49-F238E27FC236}">
                <a16:creationId xmlns:a16="http://schemas.microsoft.com/office/drawing/2014/main" id="{EC747090-76BE-4479-B113-A507CC82CC99}"/>
              </a:ext>
            </a:extLst>
          </p:cNvPr>
          <p:cNvSpPr txBox="1"/>
          <p:nvPr/>
        </p:nvSpPr>
        <p:spPr>
          <a:xfrm>
            <a:off x="1232573" y="4336123"/>
            <a:ext cx="3656171" cy="107273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 Why is the River Severn important to our local area?</a:t>
            </a:r>
          </a:p>
          <a:p>
            <a:pPr marL="12700">
              <a:lnSpc>
                <a:spcPct val="100000"/>
              </a:lnSpc>
              <a:spcBef>
                <a:spcPts val="125"/>
              </a:spcBef>
            </a:pPr>
            <a:r>
              <a:rPr lang="en-GB" sz="1100" b="1" u="sng" spc="15" dirty="0">
                <a:latin typeface="Twinkl Cursive Unlooped" panose="02000000000000000000" pitchFamily="2" charset="0"/>
                <a:cs typeface="Calibri"/>
              </a:rPr>
              <a:t>FIELDWORK </a:t>
            </a:r>
          </a:p>
          <a:p>
            <a:pPr marL="12700">
              <a:lnSpc>
                <a:spcPct val="100000"/>
              </a:lnSpc>
              <a:spcBef>
                <a:spcPts val="125"/>
              </a:spcBef>
            </a:pPr>
            <a:r>
              <a:rPr lang="en-GB" sz="900" b="1" i="0" dirty="0">
                <a:solidFill>
                  <a:srgbClr val="303030"/>
                </a:solidFill>
                <a:effectLst/>
                <a:latin typeface="Twinkl Cursive Unlooped" panose="02000000000000000000" pitchFamily="2" charset="0"/>
              </a:rPr>
              <a:t>By the end of this lesson children should know</a:t>
            </a:r>
            <a:r>
              <a:rPr lang="en-GB" sz="900" b="1" dirty="0">
                <a:solidFill>
                  <a:srgbClr val="303030"/>
                </a:solidFill>
                <a:latin typeface="Twinkl Cursive Unlooped" panose="02000000000000000000" pitchFamily="2"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physical and human features along the River Severn.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Use four and six-figure grid references.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Draw conclusions and explain what the identified features show use about the river. </a:t>
            </a:r>
          </a:p>
        </p:txBody>
      </p:sp>
      <p:sp>
        <p:nvSpPr>
          <p:cNvPr id="56" name="object 19">
            <a:extLst>
              <a:ext uri="{FF2B5EF4-FFF2-40B4-BE49-F238E27FC236}">
                <a16:creationId xmlns:a16="http://schemas.microsoft.com/office/drawing/2014/main" id="{A313124C-9A41-4B29-A1EE-C71D890B7F91}"/>
              </a:ext>
            </a:extLst>
          </p:cNvPr>
          <p:cNvSpPr txBox="1"/>
          <p:nvPr/>
        </p:nvSpPr>
        <p:spPr>
          <a:xfrm>
            <a:off x="6234274" y="5196070"/>
            <a:ext cx="3656171" cy="61363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 Where are significant rivers around the World? </a:t>
            </a:r>
          </a:p>
          <a:p>
            <a:pPr marL="12700">
              <a:lnSpc>
                <a:spcPct val="100000"/>
              </a:lnSpc>
              <a:spcBef>
                <a:spcPts val="125"/>
              </a:spcBef>
            </a:pPr>
            <a:r>
              <a:rPr lang="en-GB" sz="900" b="1" i="0" dirty="0">
                <a:solidFill>
                  <a:srgbClr val="303030"/>
                </a:solidFill>
                <a:effectLst/>
                <a:latin typeface="Twinkl Cursive Unlooped" panose="02000000000000000000" pitchFamily="2" charset="0"/>
              </a:rPr>
              <a:t>By the end of this lesson children should know</a:t>
            </a:r>
            <a:r>
              <a:rPr lang="en-GB" sz="900" b="1" dirty="0">
                <a:solidFill>
                  <a:srgbClr val="303030"/>
                </a:solidFill>
                <a:latin typeface="Twinkl Cursive Unlooped" panose="02000000000000000000" pitchFamily="2"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locate and explain the importance of significant rivers.</a:t>
            </a:r>
          </a:p>
          <a:p>
            <a:pPr algn="l"/>
            <a:endParaRPr lang="en-GB" sz="900" b="0" i="0" dirty="0">
              <a:solidFill>
                <a:srgbClr val="303030"/>
              </a:solidFill>
              <a:effectLst/>
              <a:latin typeface="Twinkl Cursive Unlooped" panose="02000000000000000000" pitchFamily="2" charset="0"/>
            </a:endParaRPr>
          </a:p>
        </p:txBody>
      </p:sp>
      <p:sp>
        <p:nvSpPr>
          <p:cNvPr id="42" name="TextBox 41">
            <a:extLst>
              <a:ext uri="{FF2B5EF4-FFF2-40B4-BE49-F238E27FC236}">
                <a16:creationId xmlns:a16="http://schemas.microsoft.com/office/drawing/2014/main" id="{F82A1A2D-4BD0-46D3-9B3D-3CCAF9A2BF46}"/>
              </a:ext>
            </a:extLst>
          </p:cNvPr>
          <p:cNvSpPr txBox="1"/>
          <p:nvPr/>
        </p:nvSpPr>
        <p:spPr>
          <a:xfrm>
            <a:off x="4181594" y="544950"/>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8" name="TextBox 47">
            <a:extLst>
              <a:ext uri="{FF2B5EF4-FFF2-40B4-BE49-F238E27FC236}">
                <a16:creationId xmlns:a16="http://schemas.microsoft.com/office/drawing/2014/main" id="{C5D37C94-3670-45CB-B7DD-3F5AF8AB8235}"/>
              </a:ext>
            </a:extLst>
          </p:cNvPr>
          <p:cNvSpPr txBox="1"/>
          <p:nvPr/>
        </p:nvSpPr>
        <p:spPr>
          <a:xfrm>
            <a:off x="9096375" y="252165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52" name="TextBox 51">
            <a:extLst>
              <a:ext uri="{FF2B5EF4-FFF2-40B4-BE49-F238E27FC236}">
                <a16:creationId xmlns:a16="http://schemas.microsoft.com/office/drawing/2014/main" id="{CF69B08A-6F67-4C18-9AED-F7960904D1DF}"/>
              </a:ext>
            </a:extLst>
          </p:cNvPr>
          <p:cNvSpPr txBox="1"/>
          <p:nvPr/>
        </p:nvSpPr>
        <p:spPr>
          <a:xfrm>
            <a:off x="4489697" y="254308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53" name="TextBox 52">
            <a:extLst>
              <a:ext uri="{FF2B5EF4-FFF2-40B4-BE49-F238E27FC236}">
                <a16:creationId xmlns:a16="http://schemas.microsoft.com/office/drawing/2014/main" id="{D534D480-B92A-4FC0-92C5-B20B3F0CE2EA}"/>
              </a:ext>
            </a:extLst>
          </p:cNvPr>
          <p:cNvSpPr txBox="1"/>
          <p:nvPr/>
        </p:nvSpPr>
        <p:spPr>
          <a:xfrm>
            <a:off x="8820213" y="47243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54" name="TextBox 53">
            <a:extLst>
              <a:ext uri="{FF2B5EF4-FFF2-40B4-BE49-F238E27FC236}">
                <a16:creationId xmlns:a16="http://schemas.microsoft.com/office/drawing/2014/main" id="{53D4201B-0402-4DB0-A161-AD78FB6EEADA}"/>
              </a:ext>
            </a:extLst>
          </p:cNvPr>
          <p:cNvSpPr txBox="1"/>
          <p:nvPr/>
        </p:nvSpPr>
        <p:spPr>
          <a:xfrm>
            <a:off x="2318556" y="407213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5" name="TextBox 54">
            <a:extLst>
              <a:ext uri="{FF2B5EF4-FFF2-40B4-BE49-F238E27FC236}">
                <a16:creationId xmlns:a16="http://schemas.microsoft.com/office/drawing/2014/main" id="{89B94784-152B-4A55-BC7E-2CBD0C513C25}"/>
              </a:ext>
            </a:extLst>
          </p:cNvPr>
          <p:cNvSpPr txBox="1"/>
          <p:nvPr/>
        </p:nvSpPr>
        <p:spPr>
          <a:xfrm>
            <a:off x="7162291" y="494666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Tree>
    <p:extLst>
      <p:ext uri="{BB962C8B-B14F-4D97-AF65-F5344CB8AC3E}">
        <p14:creationId xmlns:p14="http://schemas.microsoft.com/office/powerpoint/2010/main" val="35433290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419600" y="4788713"/>
            <a:ext cx="7881874" cy="1393407"/>
            <a:chOff x="4419600" y="4755670"/>
            <a:chExt cx="7772400" cy="143975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740259" y="4755670"/>
              <a:ext cx="4429504" cy="1413368"/>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745502" y="4782052"/>
              <a:ext cx="4409379" cy="1413369"/>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dirty="0"/>
            </a:p>
          </p:txBody>
        </p:sp>
      </p:grpSp>
      <p:grpSp>
        <p:nvGrpSpPr>
          <p:cNvPr id="16" name="object 16"/>
          <p:cNvGrpSpPr/>
          <p:nvPr/>
        </p:nvGrpSpPr>
        <p:grpSpPr>
          <a:xfrm>
            <a:off x="2608992" y="415964"/>
            <a:ext cx="4315608" cy="1853348"/>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267747" y="617827"/>
            <a:ext cx="4446302" cy="1828319"/>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6275452" y="2573021"/>
            <a:ext cx="4388588" cy="1636403"/>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dirty="0"/>
            </a:p>
          </p:txBody>
        </p:sp>
      </p:grpSp>
      <p:grpSp>
        <p:nvGrpSpPr>
          <p:cNvPr id="43" name="object 43"/>
          <p:cNvGrpSpPr/>
          <p:nvPr/>
        </p:nvGrpSpPr>
        <p:grpSpPr>
          <a:xfrm>
            <a:off x="810808" y="3301765"/>
            <a:ext cx="4697555" cy="1899648"/>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 - Year 5</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76923" y="5264096"/>
            <a:ext cx="683823" cy="231474"/>
          </a:xfrm>
          <a:prstGeom prst="rect">
            <a:avLst/>
          </a:prstGeom>
        </p:spPr>
        <p:txBody>
          <a:bodyPr vert="horz" wrap="square" lIns="0" tIns="15875" rIns="0" bIns="0" rtlCol="0">
            <a:spAutoFit/>
          </a:bodyPr>
          <a:lstStyle/>
          <a:p>
            <a:pPr marL="12700">
              <a:lnSpc>
                <a:spcPct val="100000"/>
              </a:lnSpc>
              <a:spcBef>
                <a:spcPts val="125"/>
              </a:spcBef>
            </a:pPr>
            <a:r>
              <a:rPr lang="en-GB" sz="1400" b="1" spc="-110" dirty="0">
                <a:solidFill>
                  <a:srgbClr val="454D54"/>
                </a:solidFill>
                <a:latin typeface="Arial"/>
                <a:cs typeface="Arial"/>
              </a:rPr>
              <a:t>Year 6</a:t>
            </a:r>
            <a:endParaRPr sz="140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98900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Misty Mountain, Winding River</a:t>
            </a:r>
          </a:p>
          <a:p>
            <a:pPr marL="12700" marR="5080"/>
            <a:r>
              <a:rPr lang="en-GB" sz="1050" b="0" i="0" dirty="0">
                <a:solidFill>
                  <a:srgbClr val="303030"/>
                </a:solidFill>
                <a:effectLst/>
                <a:latin typeface="Twinkl Cursive Unlooped" panose="02000000000000000000" pitchFamily="2" charset="0"/>
              </a:rPr>
              <a:t>This project teaches children about the characteristics and features of rivers and mountain ranges around the world, including a detailed exploration of the ecosystems and processes that shape them and the land around them.</a:t>
            </a:r>
            <a:endParaRPr sz="105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46" name="object 19">
            <a:extLst>
              <a:ext uri="{FF2B5EF4-FFF2-40B4-BE49-F238E27FC236}">
                <a16:creationId xmlns:a16="http://schemas.microsoft.com/office/drawing/2014/main" id="{A11B16C0-2A81-408A-B2FB-9AC59920ACBF}"/>
              </a:ext>
            </a:extLst>
          </p:cNvPr>
          <p:cNvSpPr txBox="1"/>
          <p:nvPr/>
        </p:nvSpPr>
        <p:spPr>
          <a:xfrm>
            <a:off x="3159586" y="814792"/>
            <a:ext cx="3582797" cy="100860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L7. What are mountains?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Know that a mountain is a natural elevation of the Earth's surface, rising to a summit.</a:t>
            </a:r>
          </a:p>
          <a:p>
            <a:pPr algn="l">
              <a:buFont typeface="Arial" panose="020B0604020202020204" pitchFamily="34" charset="0"/>
              <a:buChar char="•"/>
            </a:pPr>
            <a:r>
              <a:rPr lang="en-GB" sz="1000" dirty="0">
                <a:solidFill>
                  <a:srgbClr val="303030"/>
                </a:solidFill>
                <a:latin typeface="Twinkl Cursive Unlooped" panose="02000000000000000000" pitchFamily="2" charset="0"/>
              </a:rPr>
              <a:t>Know that m</a:t>
            </a:r>
            <a:r>
              <a:rPr lang="en-GB" sz="1000" b="0" i="0" dirty="0">
                <a:solidFill>
                  <a:srgbClr val="303030"/>
                </a:solidFill>
                <a:effectLst/>
                <a:latin typeface="Twinkl Cursive Unlooped" panose="02000000000000000000" pitchFamily="2" charset="0"/>
              </a:rPr>
              <a:t>ountains have an elevation greater than that of a hill, usually greater than 610m.</a:t>
            </a:r>
          </a:p>
        </p:txBody>
      </p:sp>
      <p:sp>
        <p:nvSpPr>
          <p:cNvPr id="57" name="object 19">
            <a:extLst>
              <a:ext uri="{FF2B5EF4-FFF2-40B4-BE49-F238E27FC236}">
                <a16:creationId xmlns:a16="http://schemas.microsoft.com/office/drawing/2014/main" id="{A8DC1790-B297-44C0-8379-09F1B0761F59}"/>
              </a:ext>
            </a:extLst>
          </p:cNvPr>
          <p:cNvSpPr txBox="1"/>
          <p:nvPr/>
        </p:nvSpPr>
        <p:spPr>
          <a:xfrm>
            <a:off x="7778287" y="963055"/>
            <a:ext cx="3826472" cy="1488228"/>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L8. What different types of mountain are there? </a:t>
            </a:r>
          </a:p>
          <a:p>
            <a:pPr marL="12700">
              <a:lnSpc>
                <a:spcPct val="100000"/>
              </a:lnSpc>
              <a:spcBef>
                <a:spcPts val="125"/>
              </a:spcBef>
            </a:pPr>
            <a:r>
              <a:rPr lang="en-GB" sz="900" b="1" i="0" dirty="0">
                <a:solidFill>
                  <a:srgbClr val="303030"/>
                </a:solidFill>
                <a:effectLst/>
                <a:latin typeface="Twinkl Cursive Unlooped" panose="02000000000000000000" pitchFamily="2" charset="0"/>
              </a:rPr>
              <a:t>By the end of this lesson children should know</a:t>
            </a:r>
            <a:r>
              <a:rPr lang="en-GB" sz="900" b="1" dirty="0">
                <a:solidFill>
                  <a:srgbClr val="303030"/>
                </a:solidFill>
                <a:latin typeface="Twinkl Cursive Unlooped" panose="02000000000000000000" pitchFamily="2"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describe and explain the formation of different mountain types.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m</a:t>
            </a:r>
            <a:r>
              <a:rPr lang="en-GB" sz="900" b="0" i="0" dirty="0">
                <a:solidFill>
                  <a:srgbClr val="303030"/>
                </a:solidFill>
                <a:effectLst/>
                <a:latin typeface="Twinkl Cursive Unlooped" panose="02000000000000000000" pitchFamily="2" charset="0"/>
              </a:rPr>
              <a:t>ountains are made when the Earth’s tectonic plates push together, move apart or when magma underneath the Earth’s crust pushes large areas of land upwards.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there are five types of mountain: fold, fault-block, volcanic, dome and plateau.</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a:p>
            <a:pPr marL="12700">
              <a:lnSpc>
                <a:spcPct val="100000"/>
              </a:lnSpc>
              <a:spcBef>
                <a:spcPts val="125"/>
              </a:spcBef>
            </a:pPr>
            <a:endParaRPr lang="en-GB" sz="1100" b="1" i="0" dirty="0">
              <a:solidFill>
                <a:srgbClr val="303030"/>
              </a:solidFill>
              <a:effectLst/>
              <a:latin typeface="Twinkl Cursive Unlooped" panose="02000000000000000000" pitchFamily="2" charset="0"/>
            </a:endParaRPr>
          </a:p>
        </p:txBody>
      </p:sp>
      <p:sp>
        <p:nvSpPr>
          <p:cNvPr id="58" name="object 19">
            <a:extLst>
              <a:ext uri="{FF2B5EF4-FFF2-40B4-BE49-F238E27FC236}">
                <a16:creationId xmlns:a16="http://schemas.microsoft.com/office/drawing/2014/main" id="{408FE026-5626-4523-B736-AFFF3F0B9CB7}"/>
              </a:ext>
            </a:extLst>
          </p:cNvPr>
          <p:cNvSpPr txBox="1"/>
          <p:nvPr/>
        </p:nvSpPr>
        <p:spPr>
          <a:xfrm>
            <a:off x="6847367" y="2976236"/>
            <a:ext cx="3203257" cy="1103507"/>
          </a:xfrm>
          <a:prstGeom prst="rect">
            <a:avLst/>
          </a:prstGeom>
        </p:spPr>
        <p:txBody>
          <a:bodyPr vert="horz" wrap="square" lIns="0" tIns="15875" rIns="0" bIns="0" rtlCol="0">
            <a:spAutoFit/>
          </a:bodyPr>
          <a:lstStyle/>
          <a:p>
            <a:pPr marL="12700">
              <a:spcBef>
                <a:spcPts val="125"/>
              </a:spcBef>
            </a:pPr>
            <a:r>
              <a:rPr lang="en-GB" sz="1100" b="1" u="sng" spc="15" dirty="0">
                <a:latin typeface="Twinkl Cursive Unlooped" panose="02000000000000000000" pitchFamily="2" charset="0"/>
                <a:cs typeface="Calibri"/>
              </a:rPr>
              <a:t>L9. Where are the geographical features of a mountain range in the UK? </a:t>
            </a:r>
          </a:p>
          <a:p>
            <a:pPr marL="12700">
              <a:lnSpc>
                <a:spcPct val="100000"/>
              </a:lnSpc>
              <a:spcBef>
                <a:spcPts val="125"/>
              </a:spcBef>
            </a:pPr>
            <a:r>
              <a:rPr lang="en-GB" sz="900" b="1" i="0" dirty="0">
                <a:solidFill>
                  <a:srgbClr val="303030"/>
                </a:solidFill>
                <a:effectLst/>
                <a:latin typeface="Twinkl Cursive Unlooped" panose="02000000000000000000" pitchFamily="2" charset="0"/>
              </a:rPr>
              <a:t>By the end of this lesson children should know</a:t>
            </a:r>
            <a:r>
              <a:rPr lang="en-GB" sz="900" b="1" dirty="0">
                <a:solidFill>
                  <a:srgbClr val="303030"/>
                </a:solidFill>
                <a:latin typeface="Twinkl Cursive Unlooped" panose="02000000000000000000" pitchFamily="2"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the topography of an area of the UK using contour lines on a map.</a:t>
            </a:r>
          </a:p>
          <a:p>
            <a:pPr algn="l"/>
            <a:endParaRPr lang="en-GB" sz="900" b="0" i="0" dirty="0">
              <a:solidFill>
                <a:srgbClr val="303030"/>
              </a:solidFill>
              <a:effectLst/>
              <a:latin typeface="Lato" panose="020F0502020204030203" pitchFamily="34" charset="0"/>
            </a:endParaRPr>
          </a:p>
          <a:p>
            <a:pPr marL="12700">
              <a:lnSpc>
                <a:spcPct val="100000"/>
              </a:lnSpc>
              <a:spcBef>
                <a:spcPts val="125"/>
              </a:spcBef>
            </a:pPr>
            <a:endParaRPr lang="en-GB" sz="1100" b="1" i="0" dirty="0">
              <a:solidFill>
                <a:srgbClr val="303030"/>
              </a:solidFill>
              <a:effectLst/>
              <a:latin typeface="Twinkl Cursive Unlooped" panose="02000000000000000000" pitchFamily="2" charset="0"/>
            </a:endParaRPr>
          </a:p>
        </p:txBody>
      </p:sp>
      <p:sp>
        <p:nvSpPr>
          <p:cNvPr id="63" name="object 19">
            <a:extLst>
              <a:ext uri="{FF2B5EF4-FFF2-40B4-BE49-F238E27FC236}">
                <a16:creationId xmlns:a16="http://schemas.microsoft.com/office/drawing/2014/main" id="{7C55C790-192B-406E-A54C-57D513FE96FD}"/>
              </a:ext>
            </a:extLst>
          </p:cNvPr>
          <p:cNvSpPr txBox="1"/>
          <p:nvPr/>
        </p:nvSpPr>
        <p:spPr>
          <a:xfrm>
            <a:off x="1454691" y="3639723"/>
            <a:ext cx="3496293" cy="1059906"/>
          </a:xfrm>
          <a:prstGeom prst="rect">
            <a:avLst/>
          </a:prstGeom>
        </p:spPr>
        <p:txBody>
          <a:bodyPr vert="horz" wrap="square" lIns="0" tIns="15875" rIns="0" bIns="0" rtlCol="0">
            <a:spAutoFit/>
          </a:bodyPr>
          <a:lstStyle/>
          <a:p>
            <a:pPr marL="12700">
              <a:spcBef>
                <a:spcPts val="125"/>
              </a:spcBef>
            </a:pPr>
            <a:r>
              <a:rPr lang="en-GB" sz="1100" b="1" u="sng" spc="15" dirty="0">
                <a:latin typeface="Twinkl Cursive Unlooped" panose="02000000000000000000" pitchFamily="2" charset="0"/>
                <a:cs typeface="Calibri"/>
              </a:rPr>
              <a:t>L10. Where are mountains in the UK? </a:t>
            </a:r>
          </a:p>
          <a:p>
            <a:pPr marL="12700">
              <a:lnSpc>
                <a:spcPct val="100000"/>
              </a:lnSpc>
              <a:spcBef>
                <a:spcPts val="125"/>
              </a:spcBef>
            </a:pPr>
            <a:r>
              <a:rPr lang="en-GB" sz="900" b="1" i="0" dirty="0">
                <a:solidFill>
                  <a:srgbClr val="303030"/>
                </a:solidFill>
                <a:effectLst/>
                <a:latin typeface="Twinkl Cursive Unlooped" panose="02000000000000000000" pitchFamily="2" charset="0"/>
              </a:rPr>
              <a:t>By the end of this lesson children should know</a:t>
            </a:r>
            <a:r>
              <a:rPr lang="en-GB" sz="900" b="1" dirty="0">
                <a:solidFill>
                  <a:srgbClr val="303030"/>
                </a:solidFill>
                <a:latin typeface="Twinkl Cursive Unlooped" panose="02000000000000000000" pitchFamily="2"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a detailed study of geographical features including mountains of the UK.</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here are four mountain ranges in the UK: Grampian Mountains, Cumbrian Mountains, Snowdonia, and Mourne Mountains.</a:t>
            </a:r>
            <a:endParaRPr lang="en-GB" sz="900" b="1" i="0" dirty="0">
              <a:solidFill>
                <a:srgbClr val="303030"/>
              </a:solidFill>
              <a:effectLst/>
              <a:latin typeface="Twinkl Cursive Unlooped" panose="02000000000000000000" pitchFamily="2" charset="0"/>
            </a:endParaRPr>
          </a:p>
        </p:txBody>
      </p:sp>
      <p:sp>
        <p:nvSpPr>
          <p:cNvPr id="67" name="object 19">
            <a:extLst>
              <a:ext uri="{FF2B5EF4-FFF2-40B4-BE49-F238E27FC236}">
                <a16:creationId xmlns:a16="http://schemas.microsoft.com/office/drawing/2014/main" id="{F2813995-D489-4B66-BE7B-3C8D42C9E5EC}"/>
              </a:ext>
            </a:extLst>
          </p:cNvPr>
          <p:cNvSpPr txBox="1"/>
          <p:nvPr/>
        </p:nvSpPr>
        <p:spPr>
          <a:xfrm>
            <a:off x="6214907" y="5115676"/>
            <a:ext cx="3859554" cy="75212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L11. Where are mountains around the World? </a:t>
            </a:r>
          </a:p>
          <a:p>
            <a:pPr marL="12700">
              <a:lnSpc>
                <a:spcPct val="100000"/>
              </a:lnSpc>
              <a:spcBef>
                <a:spcPts val="125"/>
              </a:spcBef>
            </a:pPr>
            <a:r>
              <a:rPr lang="en-GB" sz="900" b="1" i="0" dirty="0">
                <a:solidFill>
                  <a:srgbClr val="303030"/>
                </a:solidFill>
                <a:effectLst/>
                <a:latin typeface="Twinkl Cursive Unlooped" panose="02000000000000000000" pitchFamily="2" charset="0"/>
              </a:rPr>
              <a:t>By the end of this lesson children should know</a:t>
            </a:r>
            <a:r>
              <a:rPr lang="en-GB" sz="900" b="1" dirty="0">
                <a:solidFill>
                  <a:srgbClr val="303030"/>
                </a:solidFill>
                <a:latin typeface="Twinkl Cursive Unlooped" panose="02000000000000000000" pitchFamily="2"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locate and explain the importance of significant mountains or rivers.</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significant mountain ranges of the world include the Himalayas, Urals, Andes, Alps, Atlas, Pyrenees, Apennines, Balkans and Sierra Nevada.</a:t>
            </a:r>
          </a:p>
        </p:txBody>
      </p:sp>
      <p:sp>
        <p:nvSpPr>
          <p:cNvPr id="36" name="TextBox 35">
            <a:extLst>
              <a:ext uri="{FF2B5EF4-FFF2-40B4-BE49-F238E27FC236}">
                <a16:creationId xmlns:a16="http://schemas.microsoft.com/office/drawing/2014/main" id="{7622F400-8E22-4997-93D6-0280F0D8FC90}"/>
              </a:ext>
            </a:extLst>
          </p:cNvPr>
          <p:cNvSpPr txBox="1"/>
          <p:nvPr/>
        </p:nvSpPr>
        <p:spPr>
          <a:xfrm>
            <a:off x="4270566" y="527930"/>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0" name="TextBox 39">
            <a:extLst>
              <a:ext uri="{FF2B5EF4-FFF2-40B4-BE49-F238E27FC236}">
                <a16:creationId xmlns:a16="http://schemas.microsoft.com/office/drawing/2014/main" id="{14B8A4FE-392D-4115-8912-A770DE6889A8}"/>
              </a:ext>
            </a:extLst>
          </p:cNvPr>
          <p:cNvSpPr txBox="1"/>
          <p:nvPr/>
        </p:nvSpPr>
        <p:spPr>
          <a:xfrm>
            <a:off x="8732849" y="72890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1" name="TextBox 40">
            <a:extLst>
              <a:ext uri="{FF2B5EF4-FFF2-40B4-BE49-F238E27FC236}">
                <a16:creationId xmlns:a16="http://schemas.microsoft.com/office/drawing/2014/main" id="{655F6797-3BCE-4AEF-9FCA-FEC20F2B09E7}"/>
              </a:ext>
            </a:extLst>
          </p:cNvPr>
          <p:cNvSpPr txBox="1"/>
          <p:nvPr/>
        </p:nvSpPr>
        <p:spPr>
          <a:xfrm>
            <a:off x="7847484" y="273626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42" name="TextBox 41">
            <a:extLst>
              <a:ext uri="{FF2B5EF4-FFF2-40B4-BE49-F238E27FC236}">
                <a16:creationId xmlns:a16="http://schemas.microsoft.com/office/drawing/2014/main" id="{F537ACEF-0756-448A-B9A1-AEC0F000C20A}"/>
              </a:ext>
            </a:extLst>
          </p:cNvPr>
          <p:cNvSpPr txBox="1"/>
          <p:nvPr/>
        </p:nvSpPr>
        <p:spPr>
          <a:xfrm>
            <a:off x="2359485" y="3429000"/>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47" name="TextBox 46">
            <a:extLst>
              <a:ext uri="{FF2B5EF4-FFF2-40B4-BE49-F238E27FC236}">
                <a16:creationId xmlns:a16="http://schemas.microsoft.com/office/drawing/2014/main" id="{357A053A-182C-4146-BB59-13DF016E4480}"/>
              </a:ext>
            </a:extLst>
          </p:cNvPr>
          <p:cNvSpPr txBox="1"/>
          <p:nvPr/>
        </p:nvSpPr>
        <p:spPr>
          <a:xfrm>
            <a:off x="7487250" y="489584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Tree>
    <p:extLst>
      <p:ext uri="{BB962C8B-B14F-4D97-AF65-F5344CB8AC3E}">
        <p14:creationId xmlns:p14="http://schemas.microsoft.com/office/powerpoint/2010/main" val="15715376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0999"/>
          </a:xfrm>
          <a:prstGeom prst="rect">
            <a:avLst/>
          </a:prstGeom>
        </p:spPr>
        <p:txBody>
          <a:bodyPr vert="horz" wrap="square" lIns="0" tIns="19685" rIns="0" bIns="0" rtlCol="0">
            <a:spAutoFit/>
          </a:bodyPr>
          <a:lstStyle/>
          <a:p>
            <a:pPr marL="355600" marR="5080" indent="-343535">
              <a:lnSpc>
                <a:spcPts val="1430"/>
              </a:lnSpc>
              <a:spcBef>
                <a:spcPts val="155"/>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0"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5"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  </a:t>
            </a:r>
            <a:r>
              <a:rPr sz="1000" b="1" spc="5" dirty="0">
                <a:latin typeface="Twinkl Cursive Unlooped" panose="02000000000000000000" pitchFamily="2" charset="0"/>
                <a:cs typeface="Segoe UI"/>
              </a:rPr>
              <a:t>EYFS</a:t>
            </a:r>
            <a:endParaRPr sz="1000" dirty="0">
              <a:latin typeface="Twinkl Cursive Unlooped" panose="02000000000000000000" pitchFamily="2" charset="0"/>
              <a:cs typeface="Segoe UI"/>
            </a:endParaRPr>
          </a:p>
        </p:txBody>
      </p:sp>
      <p:sp>
        <p:nvSpPr>
          <p:cNvPr id="5" name="object 5"/>
          <p:cNvSpPr txBox="1"/>
          <p:nvPr/>
        </p:nvSpPr>
        <p:spPr>
          <a:xfrm>
            <a:off x="487679" y="3480963"/>
            <a:ext cx="1754505" cy="3347840"/>
          </a:xfrm>
          <a:prstGeom prst="rect">
            <a:avLst/>
          </a:prstGeom>
        </p:spPr>
        <p:txBody>
          <a:bodyPr vert="horz" wrap="square" lIns="0" tIns="12700" rIns="0" bIns="0" rtlCol="0">
            <a:spAutoFit/>
          </a:bodyPr>
          <a:lstStyle/>
          <a:p>
            <a:pPr marL="12700" marR="5080" algn="ctr">
              <a:lnSpc>
                <a:spcPct val="99100"/>
              </a:lnSpc>
              <a:spcBef>
                <a:spcPts val="110"/>
              </a:spcBef>
            </a:pPr>
            <a:r>
              <a:rPr lang="en-GB" sz="1050" spc="5" dirty="0">
                <a:latin typeface="Twinkl Cursive Unlooped" panose="02000000000000000000" pitchFamily="2" charset="0"/>
                <a:cs typeface="Segoe UI"/>
              </a:rPr>
              <a:t>C</a:t>
            </a:r>
            <a:r>
              <a:rPr lang="en-GB" sz="1050" spc="-5" dirty="0">
                <a:latin typeface="Twinkl Cursive Unlooped" panose="02000000000000000000" pitchFamily="2" charset="0"/>
                <a:cs typeface="Segoe UI"/>
              </a:rPr>
              <a:t>h</a:t>
            </a:r>
            <a:r>
              <a:rPr lang="en-GB" sz="1050" spc="5" dirty="0">
                <a:latin typeface="Twinkl Cursive Unlooped" panose="02000000000000000000" pitchFamily="2" charset="0"/>
                <a:cs typeface="Segoe UI"/>
              </a:rPr>
              <a:t>il</a:t>
            </a:r>
            <a:r>
              <a:rPr lang="en-GB" sz="1050" spc="-35" dirty="0">
                <a:latin typeface="Twinkl Cursive Unlooped" panose="02000000000000000000" pitchFamily="2" charset="0"/>
                <a:cs typeface="Segoe UI"/>
              </a:rPr>
              <a:t>d</a:t>
            </a:r>
            <a:r>
              <a:rPr lang="en-GB" sz="1050" spc="30" dirty="0">
                <a:latin typeface="Twinkl Cursive Unlooped" panose="02000000000000000000" pitchFamily="2" charset="0"/>
                <a:cs typeface="Segoe UI"/>
              </a:rPr>
              <a:t>r</a:t>
            </a:r>
            <a:r>
              <a:rPr lang="en-GB" sz="1050" spc="-30" dirty="0">
                <a:latin typeface="Twinkl Cursive Unlooped" panose="02000000000000000000" pitchFamily="2" charset="0"/>
                <a:cs typeface="Segoe UI"/>
              </a:rPr>
              <a:t>e</a:t>
            </a:r>
            <a:r>
              <a:rPr lang="en-GB" sz="1050" dirty="0">
                <a:latin typeface="Twinkl Cursive Unlooped" panose="02000000000000000000" pitchFamily="2" charset="0"/>
                <a:cs typeface="Segoe UI"/>
              </a:rPr>
              <a:t>n</a:t>
            </a:r>
            <a:r>
              <a:rPr lang="en-GB" sz="1050" spc="-35"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w</a:t>
            </a:r>
            <a:r>
              <a:rPr lang="en-GB" sz="1050" spc="5" dirty="0">
                <a:latin typeface="Twinkl Cursive Unlooped" panose="02000000000000000000" pitchFamily="2" charset="0"/>
                <a:cs typeface="Segoe UI"/>
              </a:rPr>
              <a:t>il</a:t>
            </a:r>
            <a:r>
              <a:rPr lang="en-GB" sz="1050" dirty="0">
                <a:latin typeface="Twinkl Cursive Unlooped" panose="02000000000000000000" pitchFamily="2" charset="0"/>
                <a:cs typeface="Segoe UI"/>
              </a:rPr>
              <a:t>l</a:t>
            </a:r>
            <a:r>
              <a:rPr lang="en-GB" sz="1050" spc="-95" dirty="0">
                <a:latin typeface="Twinkl Cursive Unlooped" panose="02000000000000000000" pitchFamily="2" charset="0"/>
                <a:cs typeface="Segoe UI"/>
              </a:rPr>
              <a:t> </a:t>
            </a:r>
            <a:r>
              <a:rPr lang="en-GB" sz="1050" spc="-5" dirty="0">
                <a:latin typeface="Twinkl Cursive Unlooped" panose="02000000000000000000" pitchFamily="2" charset="0"/>
                <a:cs typeface="Segoe UI"/>
              </a:rPr>
              <a:t>h</a:t>
            </a:r>
            <a:r>
              <a:rPr lang="en-GB" sz="1050" spc="-15" dirty="0">
                <a:latin typeface="Twinkl Cursive Unlooped" panose="02000000000000000000" pitchFamily="2" charset="0"/>
                <a:cs typeface="Segoe UI"/>
              </a:rPr>
              <a:t>a</a:t>
            </a:r>
            <a:r>
              <a:rPr lang="en-GB" sz="1050" spc="20" dirty="0">
                <a:latin typeface="Twinkl Cursive Unlooped" panose="02000000000000000000" pitchFamily="2" charset="0"/>
                <a:cs typeface="Segoe UI"/>
              </a:rPr>
              <a:t>v</a:t>
            </a:r>
            <a:r>
              <a:rPr lang="en-GB" sz="1050" dirty="0">
                <a:latin typeface="Twinkl Cursive Unlooped" panose="02000000000000000000" pitchFamily="2" charset="0"/>
                <a:cs typeface="Segoe UI"/>
              </a:rPr>
              <a:t>e</a:t>
            </a:r>
            <a:r>
              <a:rPr lang="en-GB" sz="1050" spc="15" dirty="0">
                <a:latin typeface="Twinkl Cursive Unlooped" panose="02000000000000000000" pitchFamily="2" charset="0"/>
                <a:cs typeface="Segoe UI"/>
              </a:rPr>
              <a:t> </a:t>
            </a:r>
            <a:r>
              <a:rPr lang="en-GB" sz="1050" spc="-5" dirty="0">
                <a:latin typeface="Twinkl Cursive Unlooped" panose="02000000000000000000" pitchFamily="2" charset="0"/>
                <a:cs typeface="Segoe UI"/>
              </a:rPr>
              <a:t>explored the school grounds and local area and curious about both environments. They will have begun to identify some of the features. </a:t>
            </a:r>
          </a:p>
          <a:p>
            <a:pPr marL="12700" marR="5080" algn="ctr">
              <a:lnSpc>
                <a:spcPct val="99100"/>
              </a:lnSpc>
              <a:spcBef>
                <a:spcPts val="110"/>
              </a:spcBef>
            </a:pPr>
            <a:endParaRPr lang="en-GB" sz="1050" spc="-5" dirty="0">
              <a:latin typeface="Twinkl Cursive Unlooped" panose="02000000000000000000" pitchFamily="2" charset="0"/>
              <a:cs typeface="Segoe UI"/>
            </a:endParaRPr>
          </a:p>
          <a:p>
            <a:pPr marL="12700" marR="5080" algn="ctr">
              <a:lnSpc>
                <a:spcPct val="99100"/>
              </a:lnSpc>
              <a:spcBef>
                <a:spcPts val="110"/>
              </a:spcBef>
            </a:pPr>
            <a:r>
              <a:rPr lang="en-GB" sz="1050" spc="-30" dirty="0">
                <a:latin typeface="Twinkl Cursive Unlooped" panose="02000000000000000000" pitchFamily="2" charset="0"/>
                <a:cs typeface="Segoe UI"/>
              </a:rPr>
              <a:t>T</a:t>
            </a:r>
            <a:r>
              <a:rPr lang="en-GB" sz="1050" dirty="0">
                <a:latin typeface="Twinkl Cursive Unlooped" panose="02000000000000000000" pitchFamily="2" charset="0"/>
                <a:cs typeface="Segoe UI"/>
              </a:rPr>
              <a:t>h</a:t>
            </a:r>
            <a:r>
              <a:rPr lang="en-GB" sz="1050" spc="-30" dirty="0">
                <a:latin typeface="Twinkl Cursive Unlooped" panose="02000000000000000000" pitchFamily="2" charset="0"/>
                <a:cs typeface="Segoe UI"/>
              </a:rPr>
              <a:t>e</a:t>
            </a:r>
            <a:r>
              <a:rPr lang="en-GB" sz="1050" dirty="0">
                <a:latin typeface="Twinkl Cursive Unlooped" panose="02000000000000000000" pitchFamily="2" charset="0"/>
                <a:cs typeface="Segoe UI"/>
              </a:rPr>
              <a:t>y</a:t>
            </a:r>
            <a:r>
              <a:rPr lang="en-GB" sz="1050" spc="65"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w</a:t>
            </a:r>
            <a:r>
              <a:rPr lang="en-GB" sz="1050" spc="10" dirty="0">
                <a:latin typeface="Twinkl Cursive Unlooped" panose="02000000000000000000" pitchFamily="2" charset="0"/>
                <a:cs typeface="Segoe UI"/>
              </a:rPr>
              <a:t>il</a:t>
            </a:r>
            <a:r>
              <a:rPr lang="en-GB" sz="1050" dirty="0">
                <a:latin typeface="Twinkl Cursive Unlooped" panose="02000000000000000000" pitchFamily="2" charset="0"/>
                <a:cs typeface="Segoe UI"/>
              </a:rPr>
              <a:t>l</a:t>
            </a:r>
            <a:r>
              <a:rPr lang="en-GB" sz="1050" spc="-95" dirty="0">
                <a:latin typeface="Twinkl Cursive Unlooped" panose="02000000000000000000" pitchFamily="2" charset="0"/>
                <a:cs typeface="Segoe UI"/>
              </a:rPr>
              <a:t> </a:t>
            </a:r>
            <a:r>
              <a:rPr lang="en-GB" sz="1050" dirty="0">
                <a:latin typeface="Twinkl Cursive Unlooped" panose="02000000000000000000" pitchFamily="2" charset="0"/>
                <a:cs typeface="Segoe UI"/>
              </a:rPr>
              <a:t>u</a:t>
            </a:r>
            <a:r>
              <a:rPr lang="en-GB" sz="1050" spc="10" dirty="0">
                <a:latin typeface="Twinkl Cursive Unlooped" panose="02000000000000000000" pitchFamily="2" charset="0"/>
                <a:cs typeface="Segoe UI"/>
              </a:rPr>
              <a:t>s</a:t>
            </a:r>
            <a:r>
              <a:rPr lang="en-GB" sz="1050" dirty="0">
                <a:latin typeface="Twinkl Cursive Unlooped" panose="02000000000000000000" pitchFamily="2" charset="0"/>
                <a:cs typeface="Segoe UI"/>
              </a:rPr>
              <a:t>e</a:t>
            </a:r>
            <a:r>
              <a:rPr lang="en-GB" sz="1050" spc="-55"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b</a:t>
            </a:r>
            <a:r>
              <a:rPr lang="en-GB" sz="1050" spc="-10" dirty="0">
                <a:latin typeface="Twinkl Cursive Unlooped" panose="02000000000000000000" pitchFamily="2" charset="0"/>
                <a:cs typeface="Segoe UI"/>
              </a:rPr>
              <a:t>a</a:t>
            </a:r>
            <a:r>
              <a:rPr lang="en-GB" sz="1050" spc="15" dirty="0">
                <a:latin typeface="Twinkl Cursive Unlooped" panose="02000000000000000000" pitchFamily="2" charset="0"/>
                <a:cs typeface="Segoe UI"/>
              </a:rPr>
              <a:t>s</a:t>
            </a:r>
            <a:r>
              <a:rPr lang="en-GB" sz="1050" spc="10" dirty="0">
                <a:latin typeface="Twinkl Cursive Unlooped" panose="02000000000000000000" pitchFamily="2" charset="0"/>
                <a:cs typeface="Segoe UI"/>
              </a:rPr>
              <a:t>i</a:t>
            </a:r>
            <a:r>
              <a:rPr lang="en-GB" sz="1050" dirty="0">
                <a:latin typeface="Twinkl Cursive Unlooped" panose="02000000000000000000" pitchFamily="2" charset="0"/>
                <a:cs typeface="Segoe UI"/>
              </a:rPr>
              <a:t>c  vocabulary </a:t>
            </a:r>
            <a:r>
              <a:rPr lang="en-GB" sz="1050" spc="-5" dirty="0">
                <a:latin typeface="Twinkl Cursive Unlooped" panose="02000000000000000000" pitchFamily="2" charset="0"/>
                <a:cs typeface="Segoe UI"/>
              </a:rPr>
              <a:t>linked </a:t>
            </a:r>
            <a:r>
              <a:rPr lang="en-GB" sz="1050" spc="-20" dirty="0">
                <a:latin typeface="Twinkl Cursive Unlooped" panose="02000000000000000000" pitchFamily="2" charset="0"/>
                <a:cs typeface="Segoe UI"/>
              </a:rPr>
              <a:t>to </a:t>
            </a:r>
            <a:r>
              <a:rPr lang="en-GB" sz="1050" spc="-15" dirty="0">
                <a:latin typeface="Twinkl Cursive Unlooped" panose="02000000000000000000" pitchFamily="2" charset="0"/>
                <a:cs typeface="Segoe UI"/>
              </a:rPr>
              <a:t> </a:t>
            </a:r>
            <a:r>
              <a:rPr lang="en-GB" sz="1050" spc="-10" dirty="0">
                <a:latin typeface="Twinkl Cursive Unlooped" panose="02000000000000000000" pitchFamily="2" charset="0"/>
                <a:cs typeface="Segoe UI"/>
              </a:rPr>
              <a:t>human and physical features, e.g. house, shop etc. </a:t>
            </a:r>
          </a:p>
          <a:p>
            <a:pPr marL="12700" marR="5080" algn="ctr">
              <a:lnSpc>
                <a:spcPct val="99100"/>
              </a:lnSpc>
              <a:spcBef>
                <a:spcPts val="110"/>
              </a:spcBef>
            </a:pPr>
            <a:endParaRPr lang="en-GB" sz="1050" spc="-30" dirty="0">
              <a:latin typeface="Twinkl Cursive Unlooped" panose="02000000000000000000" pitchFamily="2" charset="0"/>
              <a:cs typeface="Segoe UI"/>
            </a:endParaRPr>
          </a:p>
          <a:p>
            <a:pPr marL="12700" marR="5080" algn="ctr">
              <a:lnSpc>
                <a:spcPct val="99100"/>
              </a:lnSpc>
              <a:spcBef>
                <a:spcPts val="110"/>
              </a:spcBef>
            </a:pPr>
            <a:r>
              <a:rPr lang="en-GB" sz="1050" spc="5" dirty="0">
                <a:latin typeface="Twinkl Cursive Unlooped" panose="02000000000000000000" pitchFamily="2" charset="0"/>
                <a:cs typeface="Segoe UI"/>
              </a:rPr>
              <a:t>C</a:t>
            </a:r>
            <a:r>
              <a:rPr lang="en-GB" sz="1050" dirty="0">
                <a:latin typeface="Twinkl Cursive Unlooped" panose="02000000000000000000" pitchFamily="2" charset="0"/>
                <a:cs typeface="Segoe UI"/>
              </a:rPr>
              <a:t>h</a:t>
            </a:r>
            <a:r>
              <a:rPr lang="en-GB" sz="1050" spc="5" dirty="0">
                <a:latin typeface="Twinkl Cursive Unlooped" panose="02000000000000000000" pitchFamily="2" charset="0"/>
                <a:cs typeface="Segoe UI"/>
              </a:rPr>
              <a:t>i</a:t>
            </a:r>
            <a:r>
              <a:rPr lang="en-GB" sz="1050" spc="10" dirty="0">
                <a:latin typeface="Twinkl Cursive Unlooped" panose="02000000000000000000" pitchFamily="2" charset="0"/>
                <a:cs typeface="Segoe UI"/>
              </a:rPr>
              <a:t>l</a:t>
            </a:r>
            <a:r>
              <a:rPr lang="en-GB" sz="1050" spc="-35" dirty="0">
                <a:latin typeface="Twinkl Cursive Unlooped" panose="02000000000000000000" pitchFamily="2" charset="0"/>
                <a:cs typeface="Segoe UI"/>
              </a:rPr>
              <a:t>d</a:t>
            </a:r>
            <a:r>
              <a:rPr lang="en-GB" sz="1050" spc="30" dirty="0">
                <a:latin typeface="Twinkl Cursive Unlooped" panose="02000000000000000000" pitchFamily="2" charset="0"/>
                <a:cs typeface="Segoe UI"/>
              </a:rPr>
              <a:t>r</a:t>
            </a:r>
            <a:r>
              <a:rPr lang="en-GB" sz="1050" spc="-30" dirty="0">
                <a:latin typeface="Twinkl Cursive Unlooped" panose="02000000000000000000" pitchFamily="2" charset="0"/>
                <a:cs typeface="Segoe UI"/>
              </a:rPr>
              <a:t>e</a:t>
            </a:r>
            <a:r>
              <a:rPr lang="en-GB" sz="1050" dirty="0">
                <a:latin typeface="Twinkl Cursive Unlooped" panose="02000000000000000000" pitchFamily="2" charset="0"/>
                <a:cs typeface="Segoe UI"/>
              </a:rPr>
              <a:t>n</a:t>
            </a:r>
            <a:r>
              <a:rPr lang="en-GB" sz="1050" spc="-30" dirty="0">
                <a:latin typeface="Twinkl Cursive Unlooped" panose="02000000000000000000" pitchFamily="2" charset="0"/>
                <a:cs typeface="Segoe UI"/>
              </a:rPr>
              <a:t> </a:t>
            </a:r>
            <a:r>
              <a:rPr lang="en-GB" sz="1050" spc="10" dirty="0">
                <a:latin typeface="Twinkl Cursive Unlooped" panose="02000000000000000000" pitchFamily="2" charset="0"/>
                <a:cs typeface="Segoe UI"/>
              </a:rPr>
              <a:t>i</a:t>
            </a:r>
            <a:r>
              <a:rPr lang="en-GB" sz="1050" dirty="0">
                <a:latin typeface="Twinkl Cursive Unlooped" panose="02000000000000000000" pitchFamily="2" charset="0"/>
                <a:cs typeface="Segoe UI"/>
              </a:rPr>
              <a:t>n</a:t>
            </a:r>
            <a:r>
              <a:rPr lang="en-GB" sz="1050" spc="-30"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r</a:t>
            </a:r>
            <a:r>
              <a:rPr lang="en-GB" sz="1050" spc="-30" dirty="0">
                <a:latin typeface="Twinkl Cursive Unlooped" panose="02000000000000000000" pitchFamily="2" charset="0"/>
                <a:cs typeface="Segoe UI"/>
              </a:rPr>
              <a:t>ecept</a:t>
            </a:r>
            <a:r>
              <a:rPr lang="en-GB" sz="1050" spc="10" dirty="0">
                <a:latin typeface="Twinkl Cursive Unlooped" panose="02000000000000000000" pitchFamily="2" charset="0"/>
                <a:cs typeface="Segoe UI"/>
              </a:rPr>
              <a:t>i</a:t>
            </a:r>
            <a:r>
              <a:rPr lang="en-GB" sz="1050" spc="-30" dirty="0">
                <a:latin typeface="Twinkl Cursive Unlooped" panose="02000000000000000000" pitchFamily="2" charset="0"/>
                <a:cs typeface="Segoe UI"/>
              </a:rPr>
              <a:t>o</a:t>
            </a:r>
            <a:r>
              <a:rPr lang="en-GB" sz="1050" dirty="0">
                <a:latin typeface="Twinkl Cursive Unlooped" panose="02000000000000000000" pitchFamily="2" charset="0"/>
                <a:cs typeface="Segoe UI"/>
              </a:rPr>
              <a:t>n</a:t>
            </a:r>
            <a:r>
              <a:rPr lang="en-GB" sz="1050" spc="120" dirty="0">
                <a:latin typeface="Twinkl Cursive Unlooped" panose="02000000000000000000" pitchFamily="2" charset="0"/>
                <a:cs typeface="Segoe UI"/>
              </a:rPr>
              <a:t> </a:t>
            </a:r>
            <a:r>
              <a:rPr lang="en-GB" sz="1050" spc="30" dirty="0">
                <a:latin typeface="Twinkl Cursive Unlooped" panose="02000000000000000000" pitchFamily="2" charset="0"/>
                <a:cs typeface="Segoe UI"/>
              </a:rPr>
              <a:t>w</a:t>
            </a:r>
            <a:r>
              <a:rPr lang="en-GB" sz="1050" spc="10" dirty="0">
                <a:latin typeface="Twinkl Cursive Unlooped" panose="02000000000000000000" pitchFamily="2" charset="0"/>
                <a:cs typeface="Segoe UI"/>
              </a:rPr>
              <a:t>il</a:t>
            </a:r>
            <a:r>
              <a:rPr lang="en-GB" sz="1050" dirty="0">
                <a:latin typeface="Twinkl Cursive Unlooped" panose="02000000000000000000" pitchFamily="2" charset="0"/>
                <a:cs typeface="Segoe UI"/>
              </a:rPr>
              <a:t>l</a:t>
            </a:r>
            <a:r>
              <a:rPr lang="en-GB" sz="1050" spc="-95" dirty="0">
                <a:latin typeface="Twinkl Cursive Unlooped" panose="02000000000000000000" pitchFamily="2" charset="0"/>
                <a:cs typeface="Segoe UI"/>
              </a:rPr>
              <a:t> </a:t>
            </a:r>
            <a:r>
              <a:rPr lang="en-GB" sz="1050" dirty="0">
                <a:latin typeface="Twinkl Cursive Unlooped" panose="02000000000000000000" pitchFamily="2" charset="0"/>
                <a:cs typeface="Segoe UI"/>
              </a:rPr>
              <a:t>h</a:t>
            </a:r>
            <a:r>
              <a:rPr lang="en-GB" sz="1050" spc="-15" dirty="0">
                <a:latin typeface="Twinkl Cursive Unlooped" panose="02000000000000000000" pitchFamily="2" charset="0"/>
                <a:cs typeface="Segoe UI"/>
              </a:rPr>
              <a:t>a</a:t>
            </a:r>
            <a:r>
              <a:rPr lang="en-GB" sz="1050" spc="25" dirty="0">
                <a:latin typeface="Twinkl Cursive Unlooped" panose="02000000000000000000" pitchFamily="2" charset="0"/>
                <a:cs typeface="Segoe UI"/>
              </a:rPr>
              <a:t>v</a:t>
            </a:r>
            <a:r>
              <a:rPr lang="en-GB" sz="1050" dirty="0">
                <a:latin typeface="Twinkl Cursive Unlooped" panose="02000000000000000000" pitchFamily="2" charset="0"/>
                <a:cs typeface="Segoe UI"/>
              </a:rPr>
              <a:t>e  </a:t>
            </a:r>
            <a:r>
              <a:rPr lang="en-GB" sz="1050" spc="-10" dirty="0">
                <a:latin typeface="Twinkl Cursive Unlooped" panose="02000000000000000000" pitchFamily="2" charset="0"/>
                <a:cs typeface="Segoe UI"/>
              </a:rPr>
              <a:t>discussed</a:t>
            </a:r>
            <a:r>
              <a:rPr lang="en-GB" sz="1050" spc="5" dirty="0">
                <a:latin typeface="Twinkl Cursive Unlooped" panose="02000000000000000000" pitchFamily="2" charset="0"/>
                <a:cs typeface="Segoe UI"/>
              </a:rPr>
              <a:t> </a:t>
            </a:r>
            <a:r>
              <a:rPr lang="en-GB" sz="1050" spc="-15" dirty="0">
                <a:latin typeface="Twinkl Cursive Unlooped" panose="02000000000000000000" pitchFamily="2" charset="0"/>
                <a:cs typeface="Segoe UI"/>
              </a:rPr>
              <a:t>weather</a:t>
            </a:r>
            <a:r>
              <a:rPr lang="en-GB" sz="1050" spc="70" dirty="0">
                <a:latin typeface="Twinkl Cursive Unlooped" panose="02000000000000000000" pitchFamily="2" charset="0"/>
                <a:cs typeface="Segoe UI"/>
              </a:rPr>
              <a:t> </a:t>
            </a:r>
            <a:r>
              <a:rPr lang="en-GB" sz="1050" spc="-10" dirty="0">
                <a:latin typeface="Twinkl Cursive Unlooped" panose="02000000000000000000" pitchFamily="2" charset="0"/>
                <a:cs typeface="Segoe UI"/>
              </a:rPr>
              <a:t>and </a:t>
            </a:r>
            <a:r>
              <a:rPr lang="en-GB" sz="1050" spc="-5" dirty="0">
                <a:latin typeface="Twinkl Cursive Unlooped" panose="02000000000000000000" pitchFamily="2" charset="0"/>
                <a:cs typeface="Segoe UI"/>
              </a:rPr>
              <a:t> </a:t>
            </a:r>
            <a:r>
              <a:rPr lang="en-GB" sz="1050" spc="-15" dirty="0">
                <a:latin typeface="Twinkl Cursive Unlooped" panose="02000000000000000000" pitchFamily="2" charset="0"/>
                <a:cs typeface="Segoe UI"/>
              </a:rPr>
              <a:t>differences </a:t>
            </a:r>
            <a:r>
              <a:rPr lang="en-GB" sz="1050" dirty="0">
                <a:latin typeface="Twinkl Cursive Unlooped" panose="02000000000000000000" pitchFamily="2" charset="0"/>
                <a:cs typeface="Segoe UI"/>
              </a:rPr>
              <a:t>in </a:t>
            </a:r>
            <a:r>
              <a:rPr lang="en-GB" sz="1050" spc="-20" dirty="0">
                <a:latin typeface="Twinkl Cursive Unlooped" panose="02000000000000000000" pitchFamily="2" charset="0"/>
                <a:cs typeface="Segoe UI"/>
              </a:rPr>
              <a:t>aspects</a:t>
            </a:r>
            <a:r>
              <a:rPr lang="en-GB" sz="1050" spc="285" dirty="0">
                <a:latin typeface="Twinkl Cursive Unlooped" panose="02000000000000000000" pitchFamily="2" charset="0"/>
                <a:cs typeface="Segoe UI"/>
              </a:rPr>
              <a:t> </a:t>
            </a:r>
            <a:r>
              <a:rPr lang="en-GB" sz="1050" spc="-15" dirty="0">
                <a:latin typeface="Twinkl Cursive Unlooped" panose="02000000000000000000" pitchFamily="2" charset="0"/>
                <a:cs typeface="Segoe UI"/>
              </a:rPr>
              <a:t>of </a:t>
            </a:r>
            <a:r>
              <a:rPr lang="en-GB" sz="1050" spc="-10" dirty="0">
                <a:latin typeface="Twinkl Cursive Unlooped" panose="02000000000000000000" pitchFamily="2" charset="0"/>
                <a:cs typeface="Segoe UI"/>
              </a:rPr>
              <a:t> </a:t>
            </a:r>
            <a:r>
              <a:rPr lang="en-GB" sz="1050" spc="-5" dirty="0">
                <a:latin typeface="Twinkl Cursive Unlooped" panose="02000000000000000000" pitchFamily="2" charset="0"/>
                <a:cs typeface="Segoe UI"/>
              </a:rPr>
              <a:t>physical and </a:t>
            </a:r>
            <a:r>
              <a:rPr lang="en-GB" sz="1050" dirty="0">
                <a:latin typeface="Twinkl Cursive Unlooped" panose="02000000000000000000" pitchFamily="2" charset="0"/>
                <a:cs typeface="Segoe UI"/>
              </a:rPr>
              <a:t>human </a:t>
            </a:r>
            <a:r>
              <a:rPr lang="en-GB" sz="1050" spc="-15" dirty="0">
                <a:latin typeface="Twinkl Cursive Unlooped" panose="02000000000000000000" pitchFamily="2" charset="0"/>
                <a:cs typeface="Segoe UI"/>
              </a:rPr>
              <a:t>geography </a:t>
            </a:r>
            <a:r>
              <a:rPr lang="en-GB" sz="1050" spc="-315" dirty="0">
                <a:latin typeface="Twinkl Cursive Unlooped" panose="02000000000000000000" pitchFamily="2" charset="0"/>
                <a:cs typeface="Segoe UI"/>
              </a:rPr>
              <a:t> </a:t>
            </a:r>
            <a:r>
              <a:rPr lang="en-GB" sz="1050" dirty="0">
                <a:latin typeface="Twinkl Cursive Unlooped" panose="02000000000000000000" pitchFamily="2" charset="0"/>
                <a:cs typeface="Segoe UI"/>
              </a:rPr>
              <a:t>in</a:t>
            </a:r>
            <a:r>
              <a:rPr lang="en-GB" sz="1050" spc="-40" dirty="0">
                <a:latin typeface="Twinkl Cursive Unlooped" panose="02000000000000000000" pitchFamily="2" charset="0"/>
                <a:cs typeface="Segoe UI"/>
              </a:rPr>
              <a:t> </a:t>
            </a:r>
            <a:r>
              <a:rPr lang="en-GB" sz="1050" spc="-20" dirty="0">
                <a:latin typeface="Twinkl Cursive Unlooped" panose="02000000000000000000" pitchFamily="2" charset="0"/>
                <a:cs typeface="Segoe UI"/>
              </a:rPr>
              <a:t>other</a:t>
            </a:r>
            <a:r>
              <a:rPr lang="en-GB" sz="1050" spc="65" dirty="0">
                <a:latin typeface="Twinkl Cursive Unlooped" panose="02000000000000000000" pitchFamily="2" charset="0"/>
                <a:cs typeface="Segoe UI"/>
              </a:rPr>
              <a:t> </a:t>
            </a:r>
            <a:r>
              <a:rPr lang="en-GB" sz="1050" spc="-15" dirty="0">
                <a:latin typeface="Twinkl Cursive Unlooped" panose="02000000000000000000" pitchFamily="2" charset="0"/>
                <a:cs typeface="Segoe UI"/>
              </a:rPr>
              <a:t>places.</a:t>
            </a:r>
            <a:endParaRPr lang="en-GB" sz="1400" spc="-5" dirty="0">
              <a:latin typeface="Twinkl Cursive Unlooped" panose="02000000000000000000" pitchFamily="2" charset="0"/>
              <a:cs typeface="Segoe UI"/>
            </a:endParaRPr>
          </a:p>
          <a:p>
            <a:pPr marL="12700" marR="5080" algn="ctr">
              <a:lnSpc>
                <a:spcPct val="99100"/>
              </a:lnSpc>
              <a:spcBef>
                <a:spcPts val="110"/>
              </a:spcBef>
            </a:pPr>
            <a:endParaRPr lang="en-GB" sz="1050" dirty="0">
              <a:latin typeface="Twinkl Cursive Unlooped" panose="02000000000000000000" pitchFamily="2" charset="0"/>
              <a:cs typeface="Segoe UI"/>
            </a:endParaRPr>
          </a:p>
          <a:p>
            <a:pPr marL="12700" marR="5080" algn="ctr">
              <a:lnSpc>
                <a:spcPct val="99100"/>
              </a:lnSpc>
              <a:spcBef>
                <a:spcPts val="110"/>
              </a:spcBef>
            </a:pPr>
            <a:endParaRPr lang="en-GB" sz="1200" spc="-5" dirty="0">
              <a:latin typeface="Twinkl Cursive Unlooped" panose="02000000000000000000" pitchFamily="2" charset="0"/>
              <a:cs typeface="Segoe UI"/>
            </a:endParaRPr>
          </a:p>
          <a:p>
            <a:pPr marL="12700" marR="5080" algn="ctr">
              <a:lnSpc>
                <a:spcPct val="99100"/>
              </a:lnSpc>
              <a:spcBef>
                <a:spcPts val="110"/>
              </a:spcBef>
            </a:pPr>
            <a:endParaRPr lang="en-GB" sz="1200" dirty="0">
              <a:latin typeface="Twinkl Cursive Unlooped" panose="02000000000000000000" pitchFamily="2" charset="0"/>
              <a:cs typeface="Segoe UI"/>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303334" y="2464509"/>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7529893" y="2955217"/>
            <a:ext cx="1780539" cy="2502608"/>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Year 6</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Children learn that more physical processes can affect a landscape including erosion and landslides. </a:t>
            </a:r>
          </a:p>
          <a:p>
            <a:pPr marL="12700" marR="5080" indent="3175" algn="ctr">
              <a:lnSpc>
                <a:spcPct val="100499"/>
              </a:lnSpc>
              <a:spcBef>
                <a:spcPts val="900"/>
              </a:spcBef>
            </a:pPr>
            <a:endParaRPr lang="en-GB" sz="1100" dirty="0">
              <a:latin typeface="Twinkl Cursive Unlooped" panose="02000000000000000000" pitchFamily="2" charset="0"/>
              <a:cs typeface="Segoe UI"/>
            </a:endParaRPr>
          </a:p>
          <a:p>
            <a:pPr marL="12700" marR="5080" indent="3175" algn="ctr">
              <a:lnSpc>
                <a:spcPct val="100499"/>
              </a:lnSpc>
              <a:spcBef>
                <a:spcPts val="900"/>
              </a:spcBef>
            </a:pPr>
            <a:r>
              <a:rPr lang="en-GB" sz="1050" dirty="0">
                <a:effectLst/>
                <a:latin typeface="Twinkl Cursive Unlooped" panose="02000000000000000000" pitchFamily="2" charset="0"/>
                <a:ea typeface="Calibri" panose="020F0502020204030204" pitchFamily="34" charset="0"/>
                <a:cs typeface="Times New Roman" panose="02020603050405020304" pitchFamily="18" charset="0"/>
              </a:rPr>
              <a:t>They will use satellite imaging alongside maps to find out geographical information about a place. </a:t>
            </a:r>
            <a:endParaRPr lang="en-GB" sz="700" dirty="0">
              <a:latin typeface="Twinkl Cursive Unlooped" panose="02000000000000000000" pitchFamily="2" charset="0"/>
              <a:cs typeface="Segoe UI"/>
            </a:endParaRP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19" name="object 19"/>
          <p:cNvSpPr txBox="1"/>
          <p:nvPr/>
        </p:nvSpPr>
        <p:spPr>
          <a:xfrm>
            <a:off x="2927910" y="2864560"/>
            <a:ext cx="1804670" cy="2492990"/>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50" dirty="0">
                <a:solidFill>
                  <a:srgbClr val="303030"/>
                </a:solidFill>
                <a:latin typeface="Twinkl Cursive Unlooped" panose="02000000000000000000" pitchFamily="2" charset="0"/>
              </a:rPr>
              <a:t>C</a:t>
            </a:r>
            <a:r>
              <a:rPr lang="en-GB" sz="1050" b="0" i="0" dirty="0">
                <a:solidFill>
                  <a:srgbClr val="303030"/>
                </a:solidFill>
                <a:effectLst/>
                <a:latin typeface="Twinkl Cursive Unlooped" panose="02000000000000000000" pitchFamily="2" charset="0"/>
              </a:rPr>
              <a:t>hildren </a:t>
            </a:r>
            <a:r>
              <a:rPr lang="en-GB" sz="1050" dirty="0">
                <a:solidFill>
                  <a:srgbClr val="303030"/>
                </a:solidFill>
                <a:latin typeface="Twinkl Cursive Unlooped" panose="02000000000000000000" pitchFamily="2" charset="0"/>
              </a:rPr>
              <a:t>will build on the knowledge </a:t>
            </a:r>
            <a:r>
              <a:rPr lang="en-GB" sz="105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5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5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5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50" dirty="0">
                <a:solidFill>
                  <a:srgbClr val="000000"/>
                </a:solidFill>
                <a:effectLst/>
                <a:latin typeface="Twinkl Cursive Unlooped" panose="02000000000000000000" pitchFamily="2" charset="0"/>
                <a:ea typeface="Calibri" panose="020F0502020204030204" pitchFamily="34" charset="0"/>
              </a:rPr>
              <a:t>They know that physical features are naturally-created features of the Earth. </a:t>
            </a:r>
            <a:endParaRPr lang="en-GB" sz="5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2652776" y="404960"/>
            <a:ext cx="7851775"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Misty Mountains, Winding Rivers</a:t>
            </a:r>
          </a:p>
        </p:txBody>
      </p:sp>
      <p:sp>
        <p:nvSpPr>
          <p:cNvPr id="22" name="object 31">
            <a:extLst>
              <a:ext uri="{FF2B5EF4-FFF2-40B4-BE49-F238E27FC236}">
                <a16:creationId xmlns:a16="http://schemas.microsoft.com/office/drawing/2014/main" id="{97B68F9E-8230-48DA-BEC0-187324743CA8}"/>
              </a:ext>
            </a:extLst>
          </p:cNvPr>
          <p:cNvSpPr txBox="1"/>
          <p:nvPr/>
        </p:nvSpPr>
        <p:spPr>
          <a:xfrm>
            <a:off x="5057484" y="2305050"/>
            <a:ext cx="2039058" cy="1989006"/>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Misty Mountain, Winding River</a:t>
            </a:r>
          </a:p>
          <a:p>
            <a:pPr marL="12700" marR="5080"/>
            <a:r>
              <a:rPr lang="en-GB" sz="1050" b="0" i="0" dirty="0">
                <a:solidFill>
                  <a:srgbClr val="303030"/>
                </a:solidFill>
                <a:effectLst/>
                <a:latin typeface="Twinkl Cursive Unlooped" panose="02000000000000000000" pitchFamily="2" charset="0"/>
              </a:rPr>
              <a:t>This project teaches children about the characteristics and features of rivers and mountain ranges around the world, including a detailed exploration of the ecosystems and processes that shape them and the land around them.</a:t>
            </a:r>
            <a:endParaRPr sz="1050" dirty="0">
              <a:latin typeface="Twinkl Cursive Unlooped" panose="02000000000000000000" pitchFamily="2" charset="0"/>
              <a:cs typeface="Arial"/>
            </a:endParaRPr>
          </a:p>
        </p:txBody>
      </p:sp>
    </p:spTree>
    <p:extLst>
      <p:ext uri="{BB962C8B-B14F-4D97-AF65-F5344CB8AC3E}">
        <p14:creationId xmlns:p14="http://schemas.microsoft.com/office/powerpoint/2010/main" val="22413337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792443672"/>
              </p:ext>
            </p:extLst>
          </p:nvPr>
        </p:nvGraphicFramePr>
        <p:xfrm>
          <a:off x="2917801" y="962762"/>
          <a:ext cx="7064399" cy="4828437"/>
        </p:xfrm>
        <a:graphic>
          <a:graphicData uri="http://schemas.openxmlformats.org/drawingml/2006/table">
            <a:tbl>
              <a:tblPr firstRow="1" bandRow="1">
                <a:tableStyleId>{BDBED569-4797-4DF1-A0F4-6AAB3CD982D8}</a:tableStyleId>
              </a:tblPr>
              <a:tblGrid>
                <a:gridCol w="1703978">
                  <a:extLst>
                    <a:ext uri="{9D8B030D-6E8A-4147-A177-3AD203B41FA5}">
                      <a16:colId xmlns:a16="http://schemas.microsoft.com/office/drawing/2014/main" val="3941356595"/>
                    </a:ext>
                  </a:extLst>
                </a:gridCol>
                <a:gridCol w="1729168">
                  <a:extLst>
                    <a:ext uri="{9D8B030D-6E8A-4147-A177-3AD203B41FA5}">
                      <a16:colId xmlns:a16="http://schemas.microsoft.com/office/drawing/2014/main" val="1839290384"/>
                    </a:ext>
                  </a:extLst>
                </a:gridCol>
                <a:gridCol w="1642710">
                  <a:extLst>
                    <a:ext uri="{9D8B030D-6E8A-4147-A177-3AD203B41FA5}">
                      <a16:colId xmlns:a16="http://schemas.microsoft.com/office/drawing/2014/main" val="2992277105"/>
                    </a:ext>
                  </a:extLst>
                </a:gridCol>
                <a:gridCol w="1988543">
                  <a:extLst>
                    <a:ext uri="{9D8B030D-6E8A-4147-A177-3AD203B41FA5}">
                      <a16:colId xmlns:a16="http://schemas.microsoft.com/office/drawing/2014/main" val="57227710"/>
                    </a:ext>
                  </a:extLst>
                </a:gridCol>
              </a:tblGrid>
              <a:tr h="374114">
                <a:tc>
                  <a:txBody>
                    <a:bodyPr/>
                    <a:lstStyle/>
                    <a:p>
                      <a:r>
                        <a:rPr lang="en-GB" sz="1400" b="0" dirty="0">
                          <a:latin typeface="Twinkl Cursive Unlooped" panose="02000000000000000000" pitchFamily="2" charset="0"/>
                        </a:rPr>
                        <a:t>Water cycle</a:t>
                      </a:r>
                    </a:p>
                  </a:txBody>
                  <a:tcPr/>
                </a:tc>
                <a:tc>
                  <a:txBody>
                    <a:bodyPr/>
                    <a:lstStyle/>
                    <a:p>
                      <a:r>
                        <a:rPr lang="en-GB" sz="1400" b="0" dirty="0">
                          <a:latin typeface="Twinkl Cursive Unlooped" panose="02000000000000000000" pitchFamily="2" charset="0"/>
                        </a:rPr>
                        <a:t>River</a:t>
                      </a:r>
                    </a:p>
                  </a:txBody>
                  <a:tcPr/>
                </a:tc>
                <a:tc>
                  <a:txBody>
                    <a:bodyPr/>
                    <a:lstStyle/>
                    <a:p>
                      <a:r>
                        <a:rPr lang="en-GB" sz="1400" b="0" dirty="0">
                          <a:latin typeface="Twinkl Cursive Unlooped" panose="02000000000000000000" pitchFamily="2" charset="0"/>
                        </a:rPr>
                        <a:t>Mountain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b="0" i="0" dirty="0">
                          <a:solidFill>
                            <a:srgbClr val="303030"/>
                          </a:solidFill>
                          <a:effectLst/>
                          <a:latin typeface="Twinkl Cursive Unlooped" panose="02000000000000000000" pitchFamily="2" charset="0"/>
                        </a:rPr>
                        <a:t>Grampian Mountains</a:t>
                      </a:r>
                      <a:endParaRPr lang="en-GB" sz="1400" dirty="0">
                        <a:latin typeface="Twinkl Cursive Unlooped" panose="02000000000000000000" pitchFamily="2" charset="0"/>
                      </a:endParaRPr>
                    </a:p>
                  </a:txBody>
                  <a:tcPr/>
                </a:tc>
                <a:extLst>
                  <a:ext uri="{0D108BD9-81ED-4DB2-BD59-A6C34878D82A}">
                    <a16:rowId xmlns:a16="http://schemas.microsoft.com/office/drawing/2014/main" val="2127023597"/>
                  </a:ext>
                </a:extLst>
              </a:tr>
              <a:tr h="374114">
                <a:tc>
                  <a:txBody>
                    <a:bodyPr/>
                    <a:lstStyle/>
                    <a:p>
                      <a:r>
                        <a:rPr lang="en-GB" sz="1400" dirty="0">
                          <a:latin typeface="Twinkl Cursive Unlooped" panose="02000000000000000000" pitchFamily="2" charset="0"/>
                        </a:rPr>
                        <a:t>Evaporation</a:t>
                      </a:r>
                    </a:p>
                  </a:txBody>
                  <a:tcPr/>
                </a:tc>
                <a:tc>
                  <a:txBody>
                    <a:bodyPr/>
                    <a:lstStyle/>
                    <a:p>
                      <a:r>
                        <a:rPr lang="en-GB" sz="1400" dirty="0">
                          <a:latin typeface="Twinkl Cursive Unlooped" panose="02000000000000000000" pitchFamily="2" charset="0"/>
                        </a:rPr>
                        <a:t>Body</a:t>
                      </a:r>
                    </a:p>
                  </a:txBody>
                  <a:tcPr/>
                </a:tc>
                <a:tc>
                  <a:txBody>
                    <a:bodyPr/>
                    <a:lstStyle/>
                    <a:p>
                      <a:r>
                        <a:rPr lang="en-GB" sz="1400" dirty="0">
                          <a:latin typeface="Twinkl Cursive Unlooped" panose="02000000000000000000" pitchFamily="2" charset="0"/>
                        </a:rPr>
                        <a:t>Elevation</a:t>
                      </a:r>
                    </a:p>
                  </a:txBody>
                  <a:tcPr/>
                </a:tc>
                <a:tc>
                  <a:txBody>
                    <a:bodyPr/>
                    <a:lstStyle/>
                    <a:p>
                      <a:r>
                        <a:rPr lang="en-GB" sz="1400" b="0" i="0" dirty="0">
                          <a:solidFill>
                            <a:srgbClr val="303030"/>
                          </a:solidFill>
                          <a:effectLst/>
                          <a:latin typeface="Twinkl Cursive Unlooped" panose="02000000000000000000" pitchFamily="2" charset="0"/>
                        </a:rPr>
                        <a:t>Cumbrian Mountains</a:t>
                      </a:r>
                      <a:endParaRPr lang="en-GB" sz="1400" dirty="0">
                        <a:latin typeface="Twinkl Cursive Unlooped" panose="02000000000000000000" pitchFamily="2" charset="0"/>
                      </a:endParaRPr>
                    </a:p>
                  </a:txBody>
                  <a:tcPr/>
                </a:tc>
                <a:extLst>
                  <a:ext uri="{0D108BD9-81ED-4DB2-BD59-A6C34878D82A}">
                    <a16:rowId xmlns:a16="http://schemas.microsoft.com/office/drawing/2014/main" val="2942176537"/>
                  </a:ext>
                </a:extLst>
              </a:tr>
              <a:tr h="374114">
                <a:tc>
                  <a:txBody>
                    <a:bodyPr/>
                    <a:lstStyle/>
                    <a:p>
                      <a:r>
                        <a:rPr lang="en-GB" sz="1400" dirty="0">
                          <a:latin typeface="Twinkl Cursive Unlooped" panose="02000000000000000000" pitchFamily="2" charset="0"/>
                        </a:rPr>
                        <a:t>Condensation</a:t>
                      </a:r>
                    </a:p>
                  </a:txBody>
                  <a:tcPr/>
                </a:tc>
                <a:tc>
                  <a:txBody>
                    <a:bodyPr/>
                    <a:lstStyle/>
                    <a:p>
                      <a:r>
                        <a:rPr lang="en-GB" sz="1400" dirty="0">
                          <a:latin typeface="Twinkl Cursive Unlooped" panose="02000000000000000000" pitchFamily="2" charset="0"/>
                        </a:rPr>
                        <a:t>Source</a:t>
                      </a:r>
                    </a:p>
                  </a:txBody>
                  <a:tcPr/>
                </a:tc>
                <a:tc>
                  <a:txBody>
                    <a:bodyPr/>
                    <a:lstStyle/>
                    <a:p>
                      <a:r>
                        <a:rPr lang="en-GB" sz="1400" dirty="0">
                          <a:latin typeface="Twinkl Cursive Unlooped" panose="02000000000000000000" pitchFamily="2" charset="0"/>
                        </a:rPr>
                        <a:t>Summit </a:t>
                      </a:r>
                    </a:p>
                  </a:txBody>
                  <a:tcPr/>
                </a:tc>
                <a:tc>
                  <a:txBody>
                    <a:bodyPr/>
                    <a:lstStyle/>
                    <a:p>
                      <a:r>
                        <a:rPr lang="en-GB" sz="1400" b="0" i="0" dirty="0">
                          <a:solidFill>
                            <a:srgbClr val="303030"/>
                          </a:solidFill>
                          <a:effectLst/>
                          <a:latin typeface="Twinkl Cursive Unlooped" panose="02000000000000000000" pitchFamily="2" charset="0"/>
                        </a:rPr>
                        <a:t>Snowdonia</a:t>
                      </a:r>
                      <a:endParaRPr lang="en-GB" sz="1400" b="0" dirty="0">
                        <a:latin typeface="Twinkl Cursive Unlooped" panose="02000000000000000000" pitchFamily="2" charset="0"/>
                      </a:endParaRPr>
                    </a:p>
                  </a:txBody>
                  <a:tcPr/>
                </a:tc>
                <a:extLst>
                  <a:ext uri="{0D108BD9-81ED-4DB2-BD59-A6C34878D82A}">
                    <a16:rowId xmlns:a16="http://schemas.microsoft.com/office/drawing/2014/main" val="2518623503"/>
                  </a:ext>
                </a:extLst>
              </a:tr>
              <a:tr h="374114">
                <a:tc>
                  <a:txBody>
                    <a:bodyPr/>
                    <a:lstStyle/>
                    <a:p>
                      <a:r>
                        <a:rPr lang="en-GB" sz="1400" dirty="0">
                          <a:latin typeface="Twinkl Cursive Unlooped" panose="02000000000000000000" pitchFamily="2" charset="0"/>
                        </a:rPr>
                        <a:t>Precipitation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Tributary</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Tectonic plates</a:t>
                      </a:r>
                    </a:p>
                  </a:txBody>
                  <a:tcPr/>
                </a:tc>
                <a:tc>
                  <a:txBody>
                    <a:bodyPr/>
                    <a:lstStyle/>
                    <a:p>
                      <a:r>
                        <a:rPr lang="en-GB" sz="1400" b="0" i="0" dirty="0">
                          <a:solidFill>
                            <a:srgbClr val="303030"/>
                          </a:solidFill>
                          <a:effectLst/>
                          <a:latin typeface="Twinkl Cursive Unlooped" panose="02000000000000000000" pitchFamily="2" charset="0"/>
                        </a:rPr>
                        <a:t>Mourne Mountains</a:t>
                      </a:r>
                      <a:endParaRPr lang="en-GB" sz="1400" dirty="0">
                        <a:latin typeface="Twinkl Cursive Unlooped" panose="02000000000000000000" pitchFamily="2" charset="0"/>
                      </a:endParaRPr>
                    </a:p>
                  </a:txBody>
                  <a:tcPr/>
                </a:tc>
                <a:extLst>
                  <a:ext uri="{0D108BD9-81ED-4DB2-BD59-A6C34878D82A}">
                    <a16:rowId xmlns:a16="http://schemas.microsoft.com/office/drawing/2014/main" val="2802856763"/>
                  </a:ext>
                </a:extLst>
              </a:tr>
              <a:tr h="374114">
                <a:tc>
                  <a:txBody>
                    <a:bodyPr/>
                    <a:lstStyle/>
                    <a:p>
                      <a:r>
                        <a:rPr lang="en-GB" sz="1400" dirty="0">
                          <a:latin typeface="Twinkl Cursive Unlooped" panose="02000000000000000000" pitchFamily="2" charset="0"/>
                        </a:rPr>
                        <a:t>Collection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b="0" dirty="0">
                          <a:latin typeface="Twinkl Cursive Unlooped" panose="02000000000000000000" pitchFamily="2" charset="0"/>
                        </a:rPr>
                        <a:t>Mouth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Crust</a:t>
                      </a:r>
                    </a:p>
                  </a:txBody>
                  <a:tcPr/>
                </a:tc>
                <a:tc>
                  <a:txBody>
                    <a:bodyPr/>
                    <a:lstStyle/>
                    <a:p>
                      <a:r>
                        <a:rPr lang="en-GB" sz="1400" dirty="0">
                          <a:latin typeface="Twinkl Cursive Unlooped" panose="02000000000000000000" pitchFamily="2" charset="0"/>
                        </a:rPr>
                        <a:t>Himalayas</a:t>
                      </a:r>
                    </a:p>
                  </a:txBody>
                  <a:tcPr/>
                </a:tc>
                <a:extLst>
                  <a:ext uri="{0D108BD9-81ED-4DB2-BD59-A6C34878D82A}">
                    <a16:rowId xmlns:a16="http://schemas.microsoft.com/office/drawing/2014/main" val="46448667"/>
                  </a:ext>
                </a:extLst>
              </a:tr>
              <a:tr h="374114">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Landscape</a:t>
                      </a:r>
                    </a:p>
                  </a:txBody>
                  <a:tcPr/>
                </a:tc>
                <a:tc>
                  <a:txBody>
                    <a:bodyPr/>
                    <a:lstStyle/>
                    <a:p>
                      <a:r>
                        <a:rPr lang="en-GB" sz="1400" dirty="0">
                          <a:latin typeface="Twinkl Cursive Unlooped" panose="02000000000000000000" pitchFamily="2" charset="0"/>
                        </a:rPr>
                        <a:t>Fold</a:t>
                      </a:r>
                    </a:p>
                  </a:txBody>
                  <a:tcPr/>
                </a:tc>
                <a:tc>
                  <a:txBody>
                    <a:bodyPr/>
                    <a:lstStyle/>
                    <a:p>
                      <a:r>
                        <a:rPr lang="en-GB" sz="1400" dirty="0">
                          <a:latin typeface="Twinkl Cursive Unlooped" panose="02000000000000000000" pitchFamily="2" charset="0"/>
                        </a:rPr>
                        <a:t>Urals</a:t>
                      </a:r>
                    </a:p>
                  </a:txBody>
                  <a:tcPr/>
                </a:tc>
                <a:extLst>
                  <a:ext uri="{0D108BD9-81ED-4DB2-BD59-A6C34878D82A}">
                    <a16:rowId xmlns:a16="http://schemas.microsoft.com/office/drawing/2014/main" val="719473866"/>
                  </a:ext>
                </a:extLst>
              </a:tr>
              <a:tr h="374114">
                <a:tc>
                  <a:txBody>
                    <a:bodyPr/>
                    <a:lstStyle/>
                    <a:p>
                      <a:r>
                        <a:rPr lang="en-GB" sz="1400" dirty="0">
                          <a:latin typeface="Twinkl Cursive Unlooped" panose="02000000000000000000" pitchFamily="2" charset="0"/>
                        </a:rPr>
                        <a:t>Human feature</a:t>
                      </a:r>
                    </a:p>
                  </a:txBody>
                  <a:tcPr/>
                </a:tc>
                <a:tc>
                  <a:txBody>
                    <a:bodyPr/>
                    <a:lstStyle/>
                    <a:p>
                      <a:r>
                        <a:rPr lang="en-GB" sz="1400" b="0" dirty="0">
                          <a:latin typeface="Twinkl Cursive Unlooped" panose="02000000000000000000" pitchFamily="2" charset="0"/>
                        </a:rPr>
                        <a:t>Erosion</a:t>
                      </a:r>
                    </a:p>
                  </a:txBody>
                  <a:tcPr/>
                </a:tc>
                <a:tc>
                  <a:txBody>
                    <a:bodyPr/>
                    <a:lstStyle/>
                    <a:p>
                      <a:r>
                        <a:rPr lang="en-GB" sz="1400" b="0" dirty="0">
                          <a:latin typeface="Twinkl Cursive Unlooped" panose="02000000000000000000" pitchFamily="2" charset="0"/>
                        </a:rPr>
                        <a:t>Fault-block</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Andes</a:t>
                      </a:r>
                    </a:p>
                  </a:txBody>
                  <a:tcPr/>
                </a:tc>
                <a:extLst>
                  <a:ext uri="{0D108BD9-81ED-4DB2-BD59-A6C34878D82A}">
                    <a16:rowId xmlns:a16="http://schemas.microsoft.com/office/drawing/2014/main" val="1424210"/>
                  </a:ext>
                </a:extLst>
              </a:tr>
              <a:tr h="339069">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Physical feature</a:t>
                      </a:r>
                    </a:p>
                  </a:txBody>
                  <a:tcPr/>
                </a:tc>
                <a:tc>
                  <a:txBody>
                    <a:bodyPr/>
                    <a:lstStyle/>
                    <a:p>
                      <a:r>
                        <a:rPr lang="en-GB" sz="1400" dirty="0">
                          <a:latin typeface="Twinkl Cursive Unlooped" panose="02000000000000000000" pitchFamily="2" charset="0"/>
                        </a:rPr>
                        <a:t>Deposition</a:t>
                      </a:r>
                    </a:p>
                  </a:txBody>
                  <a:tcPr/>
                </a:tc>
                <a:tc>
                  <a:txBody>
                    <a:bodyPr/>
                    <a:lstStyle/>
                    <a:p>
                      <a:r>
                        <a:rPr lang="en-GB" sz="1400" dirty="0">
                          <a:latin typeface="Twinkl Cursive Unlooped" panose="02000000000000000000" pitchFamily="2" charset="0"/>
                        </a:rPr>
                        <a:t>Volcanic</a:t>
                      </a:r>
                    </a:p>
                  </a:txBody>
                  <a:tcPr/>
                </a:tc>
                <a:tc>
                  <a:txBody>
                    <a:bodyPr/>
                    <a:lstStyle/>
                    <a:p>
                      <a:r>
                        <a:rPr lang="en-GB" sz="1400" dirty="0">
                          <a:latin typeface="Twinkl Cursive Unlooped" panose="02000000000000000000" pitchFamily="2" charset="0"/>
                        </a:rPr>
                        <a:t>Atlas</a:t>
                      </a:r>
                    </a:p>
                  </a:txBody>
                  <a:tcPr/>
                </a:tc>
                <a:extLst>
                  <a:ext uri="{0D108BD9-81ED-4DB2-BD59-A6C34878D82A}">
                    <a16:rowId xmlns:a16="http://schemas.microsoft.com/office/drawing/2014/main" val="3888172883"/>
                  </a:ext>
                </a:extLst>
              </a:tr>
              <a:tr h="37411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b="0" dirty="0">
                          <a:latin typeface="Twinkl Cursive Unlooped" panose="02000000000000000000" pitchFamily="2" charset="0"/>
                        </a:rPr>
                        <a:t>Contour lines</a:t>
                      </a:r>
                    </a:p>
                  </a:txBody>
                  <a:tcPr/>
                </a:tc>
                <a:tc>
                  <a:txBody>
                    <a:bodyPr/>
                    <a:lstStyle/>
                    <a:p>
                      <a:r>
                        <a:rPr lang="en-GB" sz="1400" dirty="0">
                          <a:latin typeface="Twinkl Cursive Unlooped" panose="02000000000000000000" pitchFamily="2" charset="0"/>
                        </a:rPr>
                        <a:t>Transportation </a:t>
                      </a:r>
                    </a:p>
                  </a:txBody>
                  <a:tcPr/>
                </a:tc>
                <a:tc>
                  <a:txBody>
                    <a:bodyPr/>
                    <a:lstStyle/>
                    <a:p>
                      <a:r>
                        <a:rPr lang="en-GB" sz="1400" dirty="0">
                          <a:latin typeface="Twinkl Cursive Unlooped" panose="02000000000000000000" pitchFamily="2" charset="0"/>
                        </a:rPr>
                        <a:t>Dome</a:t>
                      </a:r>
                    </a:p>
                  </a:txBody>
                  <a:tcPr/>
                </a:tc>
                <a:tc>
                  <a:txBody>
                    <a:bodyPr/>
                    <a:lstStyle/>
                    <a:p>
                      <a:r>
                        <a:rPr lang="en-GB" sz="1400" dirty="0">
                          <a:latin typeface="Twinkl Cursive Unlooped" panose="02000000000000000000" pitchFamily="2" charset="0"/>
                        </a:rPr>
                        <a:t>Pyrenees</a:t>
                      </a:r>
                    </a:p>
                  </a:txBody>
                  <a:tcPr/>
                </a:tc>
                <a:extLst>
                  <a:ext uri="{0D108BD9-81ED-4DB2-BD59-A6C34878D82A}">
                    <a16:rowId xmlns:a16="http://schemas.microsoft.com/office/drawing/2014/main" val="1624332100"/>
                  </a:ext>
                </a:extLst>
              </a:tr>
              <a:tr h="374114">
                <a:tc>
                  <a:txBody>
                    <a:bodyPr/>
                    <a:lstStyle/>
                    <a:p>
                      <a:r>
                        <a:rPr lang="en-GB" sz="1400" dirty="0">
                          <a:latin typeface="Twinkl Cursive Unlooped" panose="02000000000000000000" pitchFamily="2" charset="0"/>
                        </a:rPr>
                        <a:t>Topography</a:t>
                      </a:r>
                    </a:p>
                  </a:txBody>
                  <a:tcPr/>
                </a:tc>
                <a:tc>
                  <a:txBody>
                    <a:bodyPr/>
                    <a:lstStyle/>
                    <a:p>
                      <a:r>
                        <a:rPr lang="en-GB" sz="1400" dirty="0">
                          <a:latin typeface="Twinkl Cursive Unlooped" panose="02000000000000000000" pitchFamily="2" charset="0"/>
                        </a:rPr>
                        <a:t>Watercourse</a:t>
                      </a:r>
                    </a:p>
                  </a:txBody>
                  <a:tcPr/>
                </a:tc>
                <a:tc>
                  <a:txBody>
                    <a:bodyPr/>
                    <a:lstStyle/>
                    <a:p>
                      <a:r>
                        <a:rPr lang="en-GB" sz="1400" dirty="0">
                          <a:latin typeface="Twinkl Cursive Unlooped" panose="02000000000000000000" pitchFamily="2" charset="0"/>
                        </a:rPr>
                        <a:t>Plateau </a:t>
                      </a:r>
                    </a:p>
                  </a:txBody>
                  <a:tcPr/>
                </a:tc>
                <a:tc>
                  <a:txBody>
                    <a:bodyPr/>
                    <a:lstStyle/>
                    <a:p>
                      <a:r>
                        <a:rPr lang="en-GB" sz="1400" dirty="0">
                          <a:latin typeface="Twinkl Cursive Unlooped" panose="02000000000000000000" pitchFamily="2" charset="0"/>
                        </a:rPr>
                        <a:t>Apennines</a:t>
                      </a:r>
                    </a:p>
                  </a:txBody>
                  <a:tcPr/>
                </a:tc>
                <a:extLst>
                  <a:ext uri="{0D108BD9-81ED-4DB2-BD59-A6C34878D82A}">
                    <a16:rowId xmlns:a16="http://schemas.microsoft.com/office/drawing/2014/main" val="3220600031"/>
                  </a:ext>
                </a:extLst>
              </a:tr>
              <a:tr h="374114">
                <a:tc>
                  <a:txBody>
                    <a:bodyPr/>
                    <a:lstStyle/>
                    <a:p>
                      <a:r>
                        <a:rPr lang="en-GB" sz="1400" dirty="0">
                          <a:latin typeface="Twinkl Cursive Unlooped" panose="02000000000000000000" pitchFamily="2" charset="0"/>
                        </a:rPr>
                        <a:t>Grid reference</a:t>
                      </a:r>
                    </a:p>
                  </a:txBody>
                  <a:tcPr/>
                </a:tc>
                <a:tc>
                  <a:txBody>
                    <a:bodyPr/>
                    <a:lstStyle/>
                    <a:p>
                      <a:r>
                        <a:rPr lang="en-GB" sz="1400" dirty="0">
                          <a:latin typeface="Twinkl Cursive Unlooped" panose="02000000000000000000" pitchFamily="2" charset="0"/>
                        </a:rPr>
                        <a:t>Farming</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Balkans</a:t>
                      </a:r>
                    </a:p>
                  </a:txBody>
                  <a:tcPr/>
                </a:tc>
                <a:extLst>
                  <a:ext uri="{0D108BD9-81ED-4DB2-BD59-A6C34878D82A}">
                    <a16:rowId xmlns:a16="http://schemas.microsoft.com/office/drawing/2014/main" val="3340384658"/>
                  </a:ext>
                </a:extLst>
              </a:tr>
              <a:tr h="374114">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Leisure</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448477343"/>
                  </a:ext>
                </a:extLst>
              </a:tr>
              <a:tr h="374114">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Transport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787815843"/>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3048000" y="151784"/>
            <a:ext cx="710297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Misty Mountain, Winding River</a:t>
            </a:r>
          </a:p>
        </p:txBody>
      </p:sp>
    </p:spTree>
    <p:extLst>
      <p:ext uri="{BB962C8B-B14F-4D97-AF65-F5344CB8AC3E}">
        <p14:creationId xmlns:p14="http://schemas.microsoft.com/office/powerpoint/2010/main" val="3026243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075341" y="4625791"/>
            <a:ext cx="7881874" cy="2102474"/>
            <a:chOff x="4419600" y="4626967"/>
            <a:chExt cx="7772400" cy="209852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621858" y="4748753"/>
              <a:ext cx="4728193" cy="1686943"/>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607857" y="4626967"/>
              <a:ext cx="4742193" cy="209852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dirty="0"/>
            </a:p>
          </p:txBody>
        </p:sp>
      </p:grpSp>
      <p:grpSp>
        <p:nvGrpSpPr>
          <p:cNvPr id="16" name="object 16"/>
          <p:cNvGrpSpPr/>
          <p:nvPr/>
        </p:nvGrpSpPr>
        <p:grpSpPr>
          <a:xfrm>
            <a:off x="2614676" y="405474"/>
            <a:ext cx="4471085" cy="1958078"/>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444377" y="637643"/>
            <a:ext cx="4719510" cy="2018056"/>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6671458" y="2742411"/>
            <a:ext cx="4388588" cy="1763715"/>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a:t>
            </a:r>
            <a:r>
              <a:rPr lang="en-GB" sz="1800" spc="-35" dirty="0">
                <a:solidFill>
                  <a:srgbClr val="0C6C82"/>
                </a:solidFill>
                <a:latin typeface="Segoe UI"/>
                <a:cs typeface="Segoe UI"/>
              </a:rPr>
              <a:t> - Year 6</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0956592" y="5219174"/>
            <a:ext cx="683823" cy="662361"/>
          </a:xfrm>
          <a:prstGeom prst="rect">
            <a:avLst/>
          </a:prstGeom>
        </p:spPr>
        <p:txBody>
          <a:bodyPr vert="horz" wrap="square" lIns="0" tIns="15875" rIns="0" bIns="0" rtlCol="0">
            <a:spAutoFit/>
          </a:bodyPr>
          <a:lstStyle/>
          <a:p>
            <a:pPr marL="12700">
              <a:lnSpc>
                <a:spcPct val="100000"/>
              </a:lnSpc>
              <a:spcBef>
                <a:spcPts val="125"/>
              </a:spcBef>
            </a:pPr>
            <a:r>
              <a:rPr lang="en-GB" sz="1050" b="1" spc="-110" dirty="0">
                <a:solidFill>
                  <a:srgbClr val="454D54"/>
                </a:solidFill>
                <a:latin typeface="Arial"/>
                <a:cs typeface="Arial"/>
              </a:rPr>
              <a:t>Our Changing World – part 2</a:t>
            </a:r>
            <a:endParaRPr sz="105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223522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Our Changing World </a:t>
            </a:r>
            <a:r>
              <a:rPr lang="en-GB" sz="2000" b="1" dirty="0">
                <a:solidFill>
                  <a:schemeClr val="accent5">
                    <a:lumMod val="75000"/>
                  </a:schemeClr>
                </a:solidFill>
                <a:latin typeface="Twinkl Cursive Unlooped" panose="02000000000000000000" pitchFamily="2" charset="0"/>
              </a:rPr>
              <a:t>– Part 1</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000" b="0" i="0" dirty="0">
                <a:solidFill>
                  <a:srgbClr val="303030"/>
                </a:solidFill>
                <a:effectLst/>
                <a:latin typeface="Twinkl Cursive Unlooped" panose="02000000000000000000" pitchFamily="2" charset="0"/>
              </a:rPr>
              <a:t>This essential skills and knowledge project revises the features of Earth and lines of latitude and longitude to pinpoint places on a map. They learn about climate change and the importance of global trade. They study patterns of human settlements and carry out an enquiry to describe local settlement patterns.</a:t>
            </a:r>
            <a:endParaRPr sz="10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65215" y="15397"/>
            <a:ext cx="798671" cy="798790"/>
          </a:xfrm>
          <a:prstGeom prst="rect">
            <a:avLst/>
          </a:prstGeom>
        </p:spPr>
      </p:pic>
      <p:sp>
        <p:nvSpPr>
          <p:cNvPr id="42" name="object 19">
            <a:extLst>
              <a:ext uri="{FF2B5EF4-FFF2-40B4-BE49-F238E27FC236}">
                <a16:creationId xmlns:a16="http://schemas.microsoft.com/office/drawing/2014/main" id="{AD7BB89A-AB74-417B-979B-27670C3157C2}"/>
              </a:ext>
            </a:extLst>
          </p:cNvPr>
          <p:cNvSpPr txBox="1"/>
          <p:nvPr/>
        </p:nvSpPr>
        <p:spPr>
          <a:xfrm>
            <a:off x="3261258" y="747997"/>
            <a:ext cx="3668562" cy="133690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 What is climate change?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climate change affects climate zones and biomes across the world.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climate change affects the water, temperature, greenhouse gases and weather of a biome.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four main causes of climate change are: burning fossil fuels, deforestation, overpopulation and rearing livestock.</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36" name="object 43">
            <a:extLst>
              <a:ext uri="{FF2B5EF4-FFF2-40B4-BE49-F238E27FC236}">
                <a16:creationId xmlns:a16="http://schemas.microsoft.com/office/drawing/2014/main" id="{C4C0BAB8-88EE-472A-9EF8-DBDB2999B77D}"/>
              </a:ext>
            </a:extLst>
          </p:cNvPr>
          <p:cNvGrpSpPr/>
          <p:nvPr/>
        </p:nvGrpSpPr>
        <p:grpSpPr>
          <a:xfrm>
            <a:off x="761568" y="3125949"/>
            <a:ext cx="5182288" cy="1871727"/>
            <a:chOff x="2983229" y="2878454"/>
            <a:chExt cx="3387090" cy="1120140"/>
          </a:xfrm>
        </p:grpSpPr>
        <p:sp>
          <p:nvSpPr>
            <p:cNvPr id="40" name="object 44">
              <a:extLst>
                <a:ext uri="{FF2B5EF4-FFF2-40B4-BE49-F238E27FC236}">
                  <a16:creationId xmlns:a16="http://schemas.microsoft.com/office/drawing/2014/main" id="{D66BC236-3665-4390-A60E-ABC7AC9E22AD}"/>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1" name="object 45">
              <a:extLst>
                <a:ext uri="{FF2B5EF4-FFF2-40B4-BE49-F238E27FC236}">
                  <a16:creationId xmlns:a16="http://schemas.microsoft.com/office/drawing/2014/main" id="{4C0412F1-74B8-4496-9F9A-54CFB06B7521}"/>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35" name="object 19">
            <a:extLst>
              <a:ext uri="{FF2B5EF4-FFF2-40B4-BE49-F238E27FC236}">
                <a16:creationId xmlns:a16="http://schemas.microsoft.com/office/drawing/2014/main" id="{6FB2D20D-BC74-40DF-AA00-6CE529210B2D}"/>
              </a:ext>
            </a:extLst>
          </p:cNvPr>
          <p:cNvSpPr txBox="1"/>
          <p:nvPr/>
        </p:nvSpPr>
        <p:spPr>
          <a:xfrm>
            <a:off x="7905672" y="1084663"/>
            <a:ext cx="4008737" cy="12291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L2&amp;3. How is climate change and extreme weather affecting people’s lives around the world?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physical processes, including weather, that affect two different locations.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Evaluate the extent to which climate and extreme weather affect how people and animals live.</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46" name="object 19">
            <a:extLst>
              <a:ext uri="{FF2B5EF4-FFF2-40B4-BE49-F238E27FC236}">
                <a16:creationId xmlns:a16="http://schemas.microsoft.com/office/drawing/2014/main" id="{49580693-9427-489B-A554-9B9D1B8DB9BF}"/>
              </a:ext>
            </a:extLst>
          </p:cNvPr>
          <p:cNvSpPr txBox="1"/>
          <p:nvPr/>
        </p:nvSpPr>
        <p:spPr>
          <a:xfrm>
            <a:off x="7233102" y="3160181"/>
            <a:ext cx="3543006" cy="1059906"/>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 How are industries distributed around the World?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Lato" panose="020F0502020204030203" pitchFamily="34" charset="0"/>
              </a:rPr>
              <a:t>N</a:t>
            </a:r>
            <a:r>
              <a:rPr lang="en-GB" sz="900" b="0" i="0" dirty="0">
                <a:solidFill>
                  <a:srgbClr val="303030"/>
                </a:solidFill>
                <a:effectLst/>
                <a:latin typeface="Twinkl Cursive Unlooped" panose="02000000000000000000" pitchFamily="2" charset="0"/>
              </a:rPr>
              <a:t>ame, locate and explain the distribution of significant industrial, farming and exporting regions around the world.</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countries worldwide trade with each other. They export and import goods, such as fossil fuels, metal ores and food.</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47" name="object 19">
            <a:extLst>
              <a:ext uri="{FF2B5EF4-FFF2-40B4-BE49-F238E27FC236}">
                <a16:creationId xmlns:a16="http://schemas.microsoft.com/office/drawing/2014/main" id="{E95364ED-526F-4F8D-8944-E10C50CEE1A3}"/>
              </a:ext>
            </a:extLst>
          </p:cNvPr>
          <p:cNvSpPr txBox="1"/>
          <p:nvPr/>
        </p:nvSpPr>
        <p:spPr>
          <a:xfrm>
            <a:off x="5886375" y="5114737"/>
            <a:ext cx="3543006" cy="10906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 How can we protect the natural resources to support life on Earth?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significance of human-environment relationships and how natural resource management can protect natural resources to support life on Earth.</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48" name="object 19">
            <a:extLst>
              <a:ext uri="{FF2B5EF4-FFF2-40B4-BE49-F238E27FC236}">
                <a16:creationId xmlns:a16="http://schemas.microsoft.com/office/drawing/2014/main" id="{F46660C9-11D7-4648-ACFD-F06FF3E19110}"/>
              </a:ext>
            </a:extLst>
          </p:cNvPr>
          <p:cNvSpPr txBox="1"/>
          <p:nvPr/>
        </p:nvSpPr>
        <p:spPr>
          <a:xfrm>
            <a:off x="1564619" y="3466086"/>
            <a:ext cx="4149045" cy="133690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 Why do human settlements change over time? </a:t>
            </a:r>
          </a:p>
          <a:p>
            <a:pPr marL="12700">
              <a:lnSpc>
                <a:spcPct val="100000"/>
              </a:lnSpc>
              <a:spcBef>
                <a:spcPts val="125"/>
              </a:spcBef>
            </a:pPr>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patterns of human population growth and movement, economic activities, space, land use and human settlement patterns of an area of the UK or the wider world.</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a:t>
            </a:r>
            <a:r>
              <a:rPr lang="en-GB" sz="900" b="0" i="0" dirty="0">
                <a:solidFill>
                  <a:srgbClr val="303030"/>
                </a:solidFill>
                <a:effectLst/>
                <a:latin typeface="Twinkl Cursive Unlooped" panose="02000000000000000000" pitchFamily="2" charset="0"/>
              </a:rPr>
              <a:t> settlements can grow due to factors such as migration, the building of new facilities such as homes or universities and new roads or transport links being made</a:t>
            </a:r>
            <a:r>
              <a:rPr lang="en-GB" sz="900" b="0" i="0" dirty="0">
                <a:solidFill>
                  <a:srgbClr val="303030"/>
                </a:solidFill>
                <a:effectLst/>
                <a:latin typeface="Lato" panose="020F0502020204030203" pitchFamily="34" charset="0"/>
              </a:rPr>
              <a:t>.</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43" name="TextBox 42">
            <a:extLst>
              <a:ext uri="{FF2B5EF4-FFF2-40B4-BE49-F238E27FC236}">
                <a16:creationId xmlns:a16="http://schemas.microsoft.com/office/drawing/2014/main" id="{082A402E-77E8-420A-B1CA-C17675D41B7C}"/>
              </a:ext>
            </a:extLst>
          </p:cNvPr>
          <p:cNvSpPr txBox="1"/>
          <p:nvPr/>
        </p:nvSpPr>
        <p:spPr>
          <a:xfrm>
            <a:off x="4323165" y="50892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44" name="TextBox 43">
            <a:extLst>
              <a:ext uri="{FF2B5EF4-FFF2-40B4-BE49-F238E27FC236}">
                <a16:creationId xmlns:a16="http://schemas.microsoft.com/office/drawing/2014/main" id="{BA1BB97E-2156-4464-A96B-D5456EBD9215}"/>
              </a:ext>
            </a:extLst>
          </p:cNvPr>
          <p:cNvSpPr txBox="1"/>
          <p:nvPr/>
        </p:nvSpPr>
        <p:spPr>
          <a:xfrm>
            <a:off x="9059699" y="81418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45" name="TextBox 44">
            <a:extLst>
              <a:ext uri="{FF2B5EF4-FFF2-40B4-BE49-F238E27FC236}">
                <a16:creationId xmlns:a16="http://schemas.microsoft.com/office/drawing/2014/main" id="{199072A9-0245-4963-AB9E-6FFCFD0C6863}"/>
              </a:ext>
            </a:extLst>
          </p:cNvPr>
          <p:cNvSpPr txBox="1"/>
          <p:nvPr/>
        </p:nvSpPr>
        <p:spPr>
          <a:xfrm>
            <a:off x="8309840" y="2888444"/>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49" name="TextBox 48">
            <a:extLst>
              <a:ext uri="{FF2B5EF4-FFF2-40B4-BE49-F238E27FC236}">
                <a16:creationId xmlns:a16="http://schemas.microsoft.com/office/drawing/2014/main" id="{D940F13F-4120-4AFA-B72E-27BEEC1E3BD3}"/>
              </a:ext>
            </a:extLst>
          </p:cNvPr>
          <p:cNvSpPr txBox="1"/>
          <p:nvPr/>
        </p:nvSpPr>
        <p:spPr>
          <a:xfrm>
            <a:off x="2887009" y="323550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50" name="TextBox 49">
            <a:extLst>
              <a:ext uri="{FF2B5EF4-FFF2-40B4-BE49-F238E27FC236}">
                <a16:creationId xmlns:a16="http://schemas.microsoft.com/office/drawing/2014/main" id="{2B1E747F-420C-46E7-9796-E96DC325EDDB}"/>
              </a:ext>
            </a:extLst>
          </p:cNvPr>
          <p:cNvSpPr txBox="1"/>
          <p:nvPr/>
        </p:nvSpPr>
        <p:spPr>
          <a:xfrm>
            <a:off x="7033898" y="481023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Tree>
    <p:extLst>
      <p:ext uri="{BB962C8B-B14F-4D97-AF65-F5344CB8AC3E}">
        <p14:creationId xmlns:p14="http://schemas.microsoft.com/office/powerpoint/2010/main" val="35703880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845819" y="2914642"/>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2932513" y="3133207"/>
            <a:ext cx="1780539" cy="2112758"/>
          </a:xfrm>
          <a:prstGeom prst="rect">
            <a:avLst/>
          </a:prstGeom>
        </p:spPr>
        <p:txBody>
          <a:bodyPr vert="horz" wrap="square" lIns="0" tIns="19685" rIns="0" bIns="0" rtlCol="0">
            <a:spAutoFit/>
          </a:bodyPr>
          <a:lstStyle/>
          <a:p>
            <a:pPr marL="12700" marR="5080" indent="3175" algn="ctr">
              <a:lnSpc>
                <a:spcPct val="100499"/>
              </a:lnSpc>
              <a:spcBef>
                <a:spcPts val="900"/>
              </a:spcBef>
            </a:pPr>
            <a:r>
              <a:rPr lang="en-GB" sz="1100" dirty="0">
                <a:latin typeface="Twinkl Cursive Unlooped" panose="02000000000000000000" pitchFamily="2" charset="0"/>
                <a:cs typeface="Segoe UI"/>
              </a:rPr>
              <a:t>Identifying and describing the similarities and differences in physical and human geography between continents.</a:t>
            </a:r>
          </a:p>
          <a:p>
            <a:pPr marL="12700" marR="5080" indent="3175" algn="ctr">
              <a:lnSpc>
                <a:spcPct val="100499"/>
              </a:lnSpc>
              <a:spcBef>
                <a:spcPts val="900"/>
              </a:spcBef>
            </a:pPr>
            <a:r>
              <a:rPr lang="en-GB" sz="1100" dirty="0">
                <a:latin typeface="Twinkl Cursive Unlooped" panose="02000000000000000000" pitchFamily="2" charset="0"/>
                <a:cs typeface="Segoe UI"/>
              </a:rPr>
              <a:t>Name and locate the world’s biomes, climate zones and vegetation belts and explain their common characteristics. </a:t>
            </a: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19" name="object 19"/>
          <p:cNvSpPr txBox="1"/>
          <p:nvPr/>
        </p:nvSpPr>
        <p:spPr>
          <a:xfrm>
            <a:off x="469581" y="3421092"/>
            <a:ext cx="1804670" cy="2372444"/>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a:t>
            </a:r>
            <a:r>
              <a:rPr lang="en-GB" sz="1000" b="0" i="0" dirty="0">
                <a:solidFill>
                  <a:srgbClr val="303030"/>
                </a:solidFill>
                <a:effectLst/>
                <a:latin typeface="Twinkl Cursive Unlooped" panose="02000000000000000000" pitchFamily="2" charset="0"/>
              </a:rPr>
              <a:t>hildren </a:t>
            </a:r>
            <a:r>
              <a:rPr lang="en-GB" sz="1000" dirty="0">
                <a:solidFill>
                  <a:srgbClr val="303030"/>
                </a:solidFill>
                <a:latin typeface="Twinkl Cursive Unlooped" panose="02000000000000000000" pitchFamily="2" charset="0"/>
              </a:rPr>
              <a:t>will build on the knowledge </a:t>
            </a:r>
            <a:r>
              <a:rPr lang="en-GB" sz="100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They have already learnt about the equator, hemispheres and continents and have been introduced to the countries, capital cities and settlements of the United Kingdom.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a:p>
            <a:pPr marL="12700" marR="5080" indent="-635" algn="ctr">
              <a:lnSpc>
                <a:spcPct val="100099"/>
              </a:lnSpc>
              <a:spcBef>
                <a:spcPts val="100"/>
              </a:spcBef>
            </a:pPr>
            <a:r>
              <a:rPr lang="en-GB" sz="1000" dirty="0">
                <a:solidFill>
                  <a:srgbClr val="303030"/>
                </a:solidFill>
                <a:latin typeface="Twinkl Cursive Unlooped" panose="02000000000000000000" pitchFamily="2" charset="0"/>
                <a:cs typeface="Segoe UI"/>
              </a:rPr>
              <a:t>Children know how the weather can affect the coastline. </a:t>
            </a:r>
            <a:endParaRPr lang="en-GB" sz="1000" dirty="0">
              <a:latin typeface="Segoe UI"/>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2932513" y="415449"/>
            <a:ext cx="7124700"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Our Changing World – Part 1</a:t>
            </a:r>
          </a:p>
        </p:txBody>
      </p:sp>
      <p:sp>
        <p:nvSpPr>
          <p:cNvPr id="23" name="object 8">
            <a:extLst>
              <a:ext uri="{FF2B5EF4-FFF2-40B4-BE49-F238E27FC236}">
                <a16:creationId xmlns:a16="http://schemas.microsoft.com/office/drawing/2014/main" id="{2F39812D-563E-43AB-AC7D-5D85F08EE083}"/>
              </a:ext>
            </a:extLst>
          </p:cNvPr>
          <p:cNvSpPr txBox="1"/>
          <p:nvPr/>
        </p:nvSpPr>
        <p:spPr>
          <a:xfrm>
            <a:off x="3269678" y="2654337"/>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p:txBody>
      </p:sp>
      <p:sp>
        <p:nvSpPr>
          <p:cNvPr id="24" name="object 31">
            <a:extLst>
              <a:ext uri="{FF2B5EF4-FFF2-40B4-BE49-F238E27FC236}">
                <a16:creationId xmlns:a16="http://schemas.microsoft.com/office/drawing/2014/main" id="{31699359-1D8C-49C8-BD65-42BD8795247E}"/>
              </a:ext>
            </a:extLst>
          </p:cNvPr>
          <p:cNvSpPr txBox="1"/>
          <p:nvPr/>
        </p:nvSpPr>
        <p:spPr>
          <a:xfrm>
            <a:off x="5089069" y="2266950"/>
            <a:ext cx="2039058" cy="223522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Our Changing World </a:t>
            </a:r>
            <a:r>
              <a:rPr lang="en-GB" sz="2000" b="1" dirty="0">
                <a:solidFill>
                  <a:schemeClr val="accent5">
                    <a:lumMod val="75000"/>
                  </a:schemeClr>
                </a:solidFill>
                <a:latin typeface="Twinkl Cursive Unlooped" panose="02000000000000000000" pitchFamily="2" charset="0"/>
              </a:rPr>
              <a:t>– Part 1</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000" b="0" i="0" dirty="0">
                <a:solidFill>
                  <a:srgbClr val="303030"/>
                </a:solidFill>
                <a:effectLst/>
                <a:latin typeface="Twinkl Cursive Unlooped" panose="02000000000000000000" pitchFamily="2" charset="0"/>
              </a:rPr>
              <a:t>This essential skills and knowledge project revises the features of Earth and lines of latitude and longitude to pinpoint places on a map. They learn about climate change and the importance of global trade. They study patterns of human settlements and carry out an enquiry to describe local settlement patterns.</a:t>
            </a:r>
            <a:endParaRPr sz="1000" dirty="0">
              <a:latin typeface="Twinkl Cursive Unlooped" panose="02000000000000000000" pitchFamily="2" charset="0"/>
              <a:cs typeface="Arial"/>
            </a:endParaRPr>
          </a:p>
        </p:txBody>
      </p:sp>
      <p:sp>
        <p:nvSpPr>
          <p:cNvPr id="26" name="object 16">
            <a:extLst>
              <a:ext uri="{FF2B5EF4-FFF2-40B4-BE49-F238E27FC236}">
                <a16:creationId xmlns:a16="http://schemas.microsoft.com/office/drawing/2014/main" id="{DB5D4CA7-F21F-4B42-8C2E-240BAD3652A7}"/>
              </a:ext>
            </a:extLst>
          </p:cNvPr>
          <p:cNvSpPr txBox="1"/>
          <p:nvPr/>
        </p:nvSpPr>
        <p:spPr>
          <a:xfrm>
            <a:off x="7529893" y="2876726"/>
            <a:ext cx="1780539" cy="2625719"/>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Year 6</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050" dirty="0">
                <a:latin typeface="Twinkl Cursive Unlooped" panose="02000000000000000000" pitchFamily="2" charset="0"/>
                <a:cs typeface="Segoe UI"/>
              </a:rPr>
              <a:t>Analyse and present increasingly complex data, comparing data from different sources and suggesting why data may vary. </a:t>
            </a:r>
          </a:p>
          <a:p>
            <a:pPr marL="12700" marR="5080" indent="3175" algn="ctr">
              <a:lnSpc>
                <a:spcPct val="100499"/>
              </a:lnSpc>
              <a:spcBef>
                <a:spcPts val="900"/>
              </a:spcBef>
            </a:pPr>
            <a:r>
              <a:rPr lang="en-GB" sz="1100" dirty="0">
                <a:effectLst/>
                <a:latin typeface="Twinkl Cursive Unlooped" panose="02000000000000000000" pitchFamily="2" charset="0"/>
                <a:ea typeface="Calibri" panose="020F0502020204030204" pitchFamily="34" charset="0"/>
                <a:cs typeface="Times New Roman" panose="02020603050405020304" pitchFamily="18" charset="0"/>
              </a:rPr>
              <a:t>Ask and answer geographical questions and hypotheses using a range of fieldwork and research techniques. </a:t>
            </a:r>
            <a:endParaRPr lang="en-GB" sz="800" dirty="0">
              <a:latin typeface="Twinkl Cursive Unlooped" panose="02000000000000000000" pitchFamily="2" charset="0"/>
              <a:cs typeface="Segoe UI"/>
            </a:endParaRP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Tree>
    <p:extLst>
      <p:ext uri="{BB962C8B-B14F-4D97-AF65-F5344CB8AC3E}">
        <p14:creationId xmlns:p14="http://schemas.microsoft.com/office/powerpoint/2010/main" val="212067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1</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sp>
        <p:nvSpPr>
          <p:cNvPr id="81" name="TextBox 80">
            <a:extLst>
              <a:ext uri="{FF2B5EF4-FFF2-40B4-BE49-F238E27FC236}">
                <a16:creationId xmlns:a16="http://schemas.microsoft.com/office/drawing/2014/main" id="{68715477-B77D-4C76-9EC4-D14FE85859FE}"/>
              </a:ext>
            </a:extLst>
          </p:cNvPr>
          <p:cNvSpPr txBox="1"/>
          <p:nvPr/>
        </p:nvSpPr>
        <p:spPr>
          <a:xfrm>
            <a:off x="3616937" y="217319"/>
            <a:ext cx="693165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Our Wonderful World</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810064427"/>
              </p:ext>
            </p:extLst>
          </p:nvPr>
        </p:nvGraphicFramePr>
        <p:xfrm>
          <a:off x="2545034" y="954218"/>
          <a:ext cx="8841152" cy="5562600"/>
        </p:xfrm>
        <a:graphic>
          <a:graphicData uri="http://schemas.openxmlformats.org/drawingml/2006/table">
            <a:tbl>
              <a:tblPr firstRow="1" bandRow="1">
                <a:tableStyleId>{BDBED569-4797-4DF1-A0F4-6AAB3CD982D8}</a:tableStyleId>
              </a:tblPr>
              <a:tblGrid>
                <a:gridCol w="1917183">
                  <a:extLst>
                    <a:ext uri="{9D8B030D-6E8A-4147-A177-3AD203B41FA5}">
                      <a16:colId xmlns:a16="http://schemas.microsoft.com/office/drawing/2014/main" val="1839290384"/>
                    </a:ext>
                  </a:extLst>
                </a:gridCol>
                <a:gridCol w="1524000">
                  <a:extLst>
                    <a:ext uri="{9D8B030D-6E8A-4147-A177-3AD203B41FA5}">
                      <a16:colId xmlns:a16="http://schemas.microsoft.com/office/drawing/2014/main" val="2992277105"/>
                    </a:ext>
                  </a:extLst>
                </a:gridCol>
                <a:gridCol w="1600200">
                  <a:extLst>
                    <a:ext uri="{9D8B030D-6E8A-4147-A177-3AD203B41FA5}">
                      <a16:colId xmlns:a16="http://schemas.microsoft.com/office/drawing/2014/main" val="3413062883"/>
                    </a:ext>
                  </a:extLst>
                </a:gridCol>
                <a:gridCol w="1905000">
                  <a:extLst>
                    <a:ext uri="{9D8B030D-6E8A-4147-A177-3AD203B41FA5}">
                      <a16:colId xmlns:a16="http://schemas.microsoft.com/office/drawing/2014/main" val="1560111918"/>
                    </a:ext>
                  </a:extLst>
                </a:gridCol>
                <a:gridCol w="1894769">
                  <a:extLst>
                    <a:ext uri="{9D8B030D-6E8A-4147-A177-3AD203B41FA5}">
                      <a16:colId xmlns:a16="http://schemas.microsoft.com/office/drawing/2014/main" val="2301847556"/>
                    </a:ext>
                  </a:extLst>
                </a:gridCol>
              </a:tblGrid>
              <a:tr h="370840">
                <a:tc>
                  <a:txBody>
                    <a:bodyPr/>
                    <a:lstStyle/>
                    <a:p>
                      <a:r>
                        <a:rPr lang="en-GB" sz="1400" b="0" dirty="0">
                          <a:latin typeface="Twinkl Cursive Unlooped" panose="02000000000000000000" pitchFamily="2" charset="0"/>
                        </a:rPr>
                        <a:t>Atlantic Ocean</a:t>
                      </a:r>
                    </a:p>
                  </a:txBody>
                  <a:tcPr/>
                </a:tc>
                <a:tc>
                  <a:txBody>
                    <a:bodyPr/>
                    <a:lstStyle/>
                    <a:p>
                      <a:r>
                        <a:rPr lang="en-GB" sz="1400" b="0" dirty="0">
                          <a:latin typeface="Twinkl Cursive Unlooped" panose="02000000000000000000" pitchFamily="2" charset="0"/>
                        </a:rPr>
                        <a:t>Continent</a:t>
                      </a:r>
                    </a:p>
                  </a:txBody>
                  <a:tcPr/>
                </a:tc>
                <a:tc>
                  <a:txBody>
                    <a:bodyPr/>
                    <a:lstStyle/>
                    <a:p>
                      <a:r>
                        <a:rPr lang="en-GB" sz="1400" b="0" dirty="0">
                          <a:latin typeface="Twinkl Cursive Unlooped" panose="02000000000000000000" pitchFamily="2" charset="0"/>
                        </a:rPr>
                        <a:t>United Kingdom</a:t>
                      </a:r>
                    </a:p>
                  </a:txBody>
                  <a:tcPr/>
                </a:tc>
                <a:tc>
                  <a:txBody>
                    <a:bodyPr/>
                    <a:lstStyle/>
                    <a:p>
                      <a:r>
                        <a:rPr lang="en-GB" sz="1400" b="0" dirty="0">
                          <a:latin typeface="Twinkl Cursive Unlooped" panose="02000000000000000000" pitchFamily="2" charset="0"/>
                        </a:rPr>
                        <a:t>Human features</a:t>
                      </a:r>
                    </a:p>
                  </a:txBody>
                  <a:tcPr/>
                </a:tc>
                <a:tc>
                  <a:txBody>
                    <a:bodyPr/>
                    <a:lstStyle/>
                    <a:p>
                      <a:r>
                        <a:rPr lang="en-GB" sz="1400" b="0" dirty="0">
                          <a:latin typeface="Twinkl Cursive Unlooped" panose="02000000000000000000" pitchFamily="2" charset="0"/>
                        </a:rPr>
                        <a:t>Physical features</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Arctic Ocean</a:t>
                      </a:r>
                    </a:p>
                  </a:txBody>
                  <a:tcPr/>
                </a:tc>
                <a:tc>
                  <a:txBody>
                    <a:bodyPr/>
                    <a:lstStyle/>
                    <a:p>
                      <a:r>
                        <a:rPr lang="en-GB" sz="1400" dirty="0">
                          <a:latin typeface="Twinkl Cursive Unlooped" panose="02000000000000000000" pitchFamily="2" charset="0"/>
                        </a:rPr>
                        <a:t>Asia</a:t>
                      </a:r>
                    </a:p>
                  </a:txBody>
                  <a:tcPr/>
                </a:tc>
                <a:tc>
                  <a:txBody>
                    <a:bodyPr/>
                    <a:lstStyle/>
                    <a:p>
                      <a:r>
                        <a:rPr lang="en-GB" sz="1400" dirty="0">
                          <a:latin typeface="Twinkl Cursive Unlooped" panose="02000000000000000000" pitchFamily="2" charset="0"/>
                        </a:rPr>
                        <a:t>England</a:t>
                      </a:r>
                    </a:p>
                  </a:txBody>
                  <a:tcPr/>
                </a:tc>
                <a:tc>
                  <a:txBody>
                    <a:bodyPr/>
                    <a:lstStyle/>
                    <a:p>
                      <a:r>
                        <a:rPr lang="en-GB" sz="1400" dirty="0">
                          <a:latin typeface="Twinkl Cursive Unlooped" panose="02000000000000000000" pitchFamily="2" charset="0"/>
                        </a:rPr>
                        <a:t>Landmark</a:t>
                      </a:r>
                    </a:p>
                  </a:txBody>
                  <a:tcPr/>
                </a:tc>
                <a:tc>
                  <a:txBody>
                    <a:bodyPr/>
                    <a:lstStyle/>
                    <a:p>
                      <a:r>
                        <a:rPr lang="en-GB" sz="1400" dirty="0">
                          <a:latin typeface="Twinkl Cursive Unlooped" panose="02000000000000000000" pitchFamily="2" charset="0"/>
                        </a:rPr>
                        <a:t>Cliff</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Indian Ocean</a:t>
                      </a:r>
                    </a:p>
                  </a:txBody>
                  <a:tcPr/>
                </a:tc>
                <a:tc>
                  <a:txBody>
                    <a:bodyPr/>
                    <a:lstStyle/>
                    <a:p>
                      <a:r>
                        <a:rPr lang="en-GB" sz="1400" dirty="0">
                          <a:latin typeface="Twinkl Cursive Unlooped" panose="02000000000000000000" pitchFamily="2" charset="0"/>
                        </a:rPr>
                        <a:t>North America</a:t>
                      </a:r>
                    </a:p>
                  </a:txBody>
                  <a:tcPr/>
                </a:tc>
                <a:tc>
                  <a:txBody>
                    <a:bodyPr/>
                    <a:lstStyle/>
                    <a:p>
                      <a:r>
                        <a:rPr lang="en-GB" sz="1400" dirty="0">
                          <a:latin typeface="Twinkl Cursive Unlooped" panose="02000000000000000000" pitchFamily="2" charset="0"/>
                        </a:rPr>
                        <a:t>Northern Ireland</a:t>
                      </a:r>
                    </a:p>
                  </a:txBody>
                  <a:tcPr/>
                </a:tc>
                <a:tc>
                  <a:txBody>
                    <a:bodyPr/>
                    <a:lstStyle/>
                    <a:p>
                      <a:r>
                        <a:rPr lang="en-GB" sz="1400" dirty="0">
                          <a:latin typeface="Twinkl Cursive Unlooped" panose="02000000000000000000" pitchFamily="2" charset="0"/>
                        </a:rPr>
                        <a:t>City</a:t>
                      </a:r>
                    </a:p>
                  </a:txBody>
                  <a:tcPr/>
                </a:tc>
                <a:tc>
                  <a:txBody>
                    <a:bodyPr/>
                    <a:lstStyle/>
                    <a:p>
                      <a:r>
                        <a:rPr lang="en-GB" sz="1400" dirty="0">
                          <a:latin typeface="Twinkl Cursive Unlooped" panose="02000000000000000000" pitchFamily="2" charset="0"/>
                        </a:rPr>
                        <a:t>Coastline</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Pacific Ocean</a:t>
                      </a:r>
                    </a:p>
                  </a:txBody>
                  <a:tcPr/>
                </a:tc>
                <a:tc>
                  <a:txBody>
                    <a:bodyPr/>
                    <a:lstStyle/>
                    <a:p>
                      <a:r>
                        <a:rPr lang="en-GB" sz="1400" dirty="0">
                          <a:latin typeface="Twinkl Cursive Unlooped" panose="02000000000000000000" pitchFamily="2" charset="0"/>
                        </a:rPr>
                        <a:t>South America</a:t>
                      </a:r>
                    </a:p>
                  </a:txBody>
                  <a:tcPr/>
                </a:tc>
                <a:tc>
                  <a:txBody>
                    <a:bodyPr/>
                    <a:lstStyle/>
                    <a:p>
                      <a:r>
                        <a:rPr lang="en-GB" sz="1400" dirty="0">
                          <a:latin typeface="Twinkl Cursive Unlooped" panose="02000000000000000000" pitchFamily="2" charset="0"/>
                        </a:rPr>
                        <a:t>Scotland</a:t>
                      </a:r>
                    </a:p>
                  </a:txBody>
                  <a:tcPr/>
                </a:tc>
                <a:tc>
                  <a:txBody>
                    <a:bodyPr/>
                    <a:lstStyle/>
                    <a:p>
                      <a:r>
                        <a:rPr lang="en-GB" sz="1400" dirty="0">
                          <a:latin typeface="Twinkl Cursive Unlooped" panose="02000000000000000000" pitchFamily="2" charset="0"/>
                        </a:rPr>
                        <a:t>Village</a:t>
                      </a:r>
                    </a:p>
                  </a:txBody>
                  <a:tcPr/>
                </a:tc>
                <a:tc>
                  <a:txBody>
                    <a:bodyPr/>
                    <a:lstStyle/>
                    <a:p>
                      <a:r>
                        <a:rPr lang="en-GB" sz="1400" dirty="0">
                          <a:latin typeface="Twinkl Cursive Unlooped" panose="02000000000000000000" pitchFamily="2" charset="0"/>
                        </a:rPr>
                        <a:t>Forest</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Southern Ocean</a:t>
                      </a:r>
                    </a:p>
                  </a:txBody>
                  <a:tcPr/>
                </a:tc>
                <a:tc>
                  <a:txBody>
                    <a:bodyPr/>
                    <a:lstStyle/>
                    <a:p>
                      <a:r>
                        <a:rPr lang="en-GB" sz="1400" dirty="0">
                          <a:latin typeface="Twinkl Cursive Unlooped" panose="02000000000000000000" pitchFamily="2" charset="0"/>
                        </a:rPr>
                        <a:t>Europe</a:t>
                      </a:r>
                    </a:p>
                  </a:txBody>
                  <a:tcPr/>
                </a:tc>
                <a:tc>
                  <a:txBody>
                    <a:bodyPr/>
                    <a:lstStyle/>
                    <a:p>
                      <a:r>
                        <a:rPr lang="en-GB" sz="1400" dirty="0">
                          <a:latin typeface="Twinkl Cursive Unlooped" panose="02000000000000000000" pitchFamily="2" charset="0"/>
                        </a:rPr>
                        <a:t>Wales</a:t>
                      </a:r>
                    </a:p>
                  </a:txBody>
                  <a:tcPr/>
                </a:tc>
                <a:tc>
                  <a:txBody>
                    <a:bodyPr/>
                    <a:lstStyle/>
                    <a:p>
                      <a:r>
                        <a:rPr lang="en-GB" sz="1400" dirty="0">
                          <a:latin typeface="Twinkl Cursive Unlooped" panose="02000000000000000000" pitchFamily="2" charset="0"/>
                        </a:rPr>
                        <a:t>Town</a:t>
                      </a:r>
                    </a:p>
                  </a:txBody>
                  <a:tcPr/>
                </a:tc>
                <a:tc>
                  <a:txBody>
                    <a:bodyPr/>
                    <a:lstStyle/>
                    <a:p>
                      <a:r>
                        <a:rPr lang="en-GB" sz="1400" dirty="0">
                          <a:latin typeface="Twinkl Cursive Unlooped" panose="02000000000000000000" pitchFamily="2" charset="0"/>
                        </a:rPr>
                        <a:t>Lake</a:t>
                      </a:r>
                    </a:p>
                  </a:txBody>
                  <a:tcPr/>
                </a:tc>
                <a:extLst>
                  <a:ext uri="{0D108BD9-81ED-4DB2-BD59-A6C34878D82A}">
                    <a16:rowId xmlns:a16="http://schemas.microsoft.com/office/drawing/2014/main" val="46448667"/>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Antarctica</a:t>
                      </a:r>
                    </a:p>
                  </a:txBody>
                  <a:tcPr/>
                </a:tc>
                <a:tc>
                  <a:txBody>
                    <a:bodyPr/>
                    <a:lstStyle/>
                    <a:p>
                      <a:r>
                        <a:rPr lang="en-GB" sz="1400" dirty="0">
                          <a:latin typeface="Twinkl Cursive Unlooped" panose="02000000000000000000" pitchFamily="2" charset="0"/>
                        </a:rPr>
                        <a:t>Capital City</a:t>
                      </a:r>
                    </a:p>
                  </a:txBody>
                  <a:tcPr/>
                </a:tc>
                <a:tc>
                  <a:txBody>
                    <a:bodyPr/>
                    <a:lstStyle/>
                    <a:p>
                      <a:r>
                        <a:rPr lang="en-GB" sz="1400" dirty="0">
                          <a:latin typeface="Twinkl Cursive Unlooped" panose="02000000000000000000" pitchFamily="2" charset="0"/>
                        </a:rPr>
                        <a:t>Bridge</a:t>
                      </a:r>
                    </a:p>
                  </a:txBody>
                  <a:tcPr/>
                </a:tc>
                <a:tc>
                  <a:txBody>
                    <a:bodyPr/>
                    <a:lstStyle/>
                    <a:p>
                      <a:r>
                        <a:rPr lang="en-GB" sz="1400" dirty="0">
                          <a:latin typeface="Twinkl Cursive Unlooped" panose="02000000000000000000" pitchFamily="2" charset="0"/>
                        </a:rPr>
                        <a:t>Hill</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Equator</a:t>
                      </a:r>
                    </a:p>
                  </a:txBody>
                  <a:tcPr/>
                </a:tc>
                <a:tc>
                  <a:txBody>
                    <a:bodyPr/>
                    <a:lstStyle/>
                    <a:p>
                      <a:r>
                        <a:rPr lang="en-GB" sz="1400" dirty="0">
                          <a:latin typeface="Twinkl Cursive Unlooped" panose="02000000000000000000" pitchFamily="2" charset="0"/>
                        </a:rPr>
                        <a:t>Australia</a:t>
                      </a:r>
                    </a:p>
                  </a:txBody>
                  <a:tcPr/>
                </a:tc>
                <a:tc>
                  <a:txBody>
                    <a:bodyPr/>
                    <a:lstStyle/>
                    <a:p>
                      <a:r>
                        <a:rPr lang="en-GB" sz="1400" dirty="0">
                          <a:latin typeface="Twinkl Cursive Unlooped" panose="02000000000000000000" pitchFamily="2" charset="0"/>
                        </a:rPr>
                        <a:t>London</a:t>
                      </a:r>
                    </a:p>
                  </a:txBody>
                  <a:tcPr/>
                </a:tc>
                <a:tc>
                  <a:txBody>
                    <a:bodyPr/>
                    <a:lstStyle/>
                    <a:p>
                      <a:r>
                        <a:rPr lang="en-GB" sz="1400" dirty="0">
                          <a:latin typeface="Twinkl Cursive Unlooped" panose="02000000000000000000" pitchFamily="2" charset="0"/>
                        </a:rPr>
                        <a:t>Factory</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Mountain</a:t>
                      </a: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Northern Hemisphere</a:t>
                      </a:r>
                    </a:p>
                  </a:txBody>
                  <a:tcPr/>
                </a:tc>
                <a:tc>
                  <a:txBody>
                    <a:bodyPr/>
                    <a:lstStyle/>
                    <a:p>
                      <a:r>
                        <a:rPr lang="en-GB" sz="1400" dirty="0">
                          <a:latin typeface="Twinkl Cursive Unlooped" panose="02000000000000000000" pitchFamily="2" charset="0"/>
                        </a:rPr>
                        <a:t>Africa</a:t>
                      </a:r>
                    </a:p>
                  </a:txBody>
                  <a:tcPr/>
                </a:tc>
                <a:tc>
                  <a:txBody>
                    <a:bodyPr/>
                    <a:lstStyle/>
                    <a:p>
                      <a:r>
                        <a:rPr lang="en-GB" sz="1400" dirty="0">
                          <a:latin typeface="Twinkl Cursive Unlooped" panose="02000000000000000000" pitchFamily="2" charset="0"/>
                        </a:rPr>
                        <a:t>Belfast</a:t>
                      </a:r>
                    </a:p>
                  </a:txBody>
                  <a:tcPr/>
                </a:tc>
                <a:tc>
                  <a:txBody>
                    <a:bodyPr/>
                    <a:lstStyle/>
                    <a:p>
                      <a:r>
                        <a:rPr lang="en-GB" sz="1400" dirty="0">
                          <a:latin typeface="Twinkl Cursive Unlooped" panose="02000000000000000000" pitchFamily="2" charset="0"/>
                        </a:rPr>
                        <a:t>Farm</a:t>
                      </a:r>
                    </a:p>
                  </a:txBody>
                  <a:tcPr/>
                </a:tc>
                <a:tc>
                  <a:txBody>
                    <a:bodyPr/>
                    <a:lstStyle/>
                    <a:p>
                      <a:r>
                        <a:rPr lang="en-GB" sz="1400" dirty="0">
                          <a:latin typeface="Twinkl Cursive Unlooped" panose="02000000000000000000" pitchFamily="2" charset="0"/>
                        </a:rPr>
                        <a:t>River</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Southern Hemisphere</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Edinburgh</a:t>
                      </a:r>
                    </a:p>
                  </a:txBody>
                  <a:tcPr/>
                </a:tc>
                <a:tc>
                  <a:txBody>
                    <a:bodyPr/>
                    <a:lstStyle/>
                    <a:p>
                      <a:r>
                        <a:rPr lang="en-GB" sz="1400" dirty="0">
                          <a:latin typeface="Twinkl Cursive Unlooped" panose="02000000000000000000" pitchFamily="2" charset="0"/>
                        </a:rPr>
                        <a:t>Shop</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Beach</a:t>
                      </a: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Cardiff</a:t>
                      </a:r>
                    </a:p>
                  </a:txBody>
                  <a:tcPr/>
                </a:tc>
                <a:tc>
                  <a:txBody>
                    <a:bodyPr/>
                    <a:lstStyle/>
                    <a:p>
                      <a:r>
                        <a:rPr lang="en-GB" sz="1400" dirty="0">
                          <a:latin typeface="Twinkl Cursive Unlooped" panose="02000000000000000000" pitchFamily="2" charset="0"/>
                        </a:rPr>
                        <a:t>House</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r h="370840">
                <a:tc>
                  <a:txBody>
                    <a:bodyPr/>
                    <a:lstStyle/>
                    <a:p>
                      <a:r>
                        <a:rPr lang="en-GB" sz="1400" dirty="0">
                          <a:latin typeface="Twinkl Cursive Unlooped" panose="02000000000000000000" pitchFamily="2" charset="0"/>
                        </a:rPr>
                        <a:t>Map</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Settlement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340384658"/>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Key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448477343"/>
                  </a:ext>
                </a:extLst>
              </a:tr>
              <a:tr h="370840">
                <a:tc>
                  <a:txBody>
                    <a:bodyPr/>
                    <a:lstStyle/>
                    <a:p>
                      <a:r>
                        <a:rPr lang="en-GB" sz="1400" dirty="0">
                          <a:latin typeface="Twinkl Cursive Unlooped" panose="02000000000000000000" pitchFamily="2" charset="0"/>
                        </a:rPr>
                        <a:t>Fieldwork </a:t>
                      </a:r>
                    </a:p>
                  </a:txBody>
                  <a:tcPr/>
                </a:tc>
                <a:tc>
                  <a:txBody>
                    <a:bodyPr/>
                    <a:lstStyle/>
                    <a:p>
                      <a:r>
                        <a:rPr lang="en-GB" sz="1400" dirty="0">
                          <a:latin typeface="Twinkl Cursive Unlooped" panose="02000000000000000000" pitchFamily="2" charset="0"/>
                        </a:rPr>
                        <a:t>Spring</a:t>
                      </a:r>
                    </a:p>
                  </a:txBody>
                  <a:tcPr/>
                </a:tc>
                <a:tc>
                  <a:txBody>
                    <a:bodyPr/>
                    <a:lstStyle/>
                    <a:p>
                      <a:r>
                        <a:rPr lang="en-GB" sz="1400" dirty="0">
                          <a:latin typeface="Twinkl Cursive Unlooped" panose="02000000000000000000" pitchFamily="2" charset="0"/>
                        </a:rPr>
                        <a:t>Summer</a:t>
                      </a:r>
                    </a:p>
                  </a:txBody>
                  <a:tcPr/>
                </a:tc>
                <a:tc>
                  <a:txBody>
                    <a:bodyPr/>
                    <a:lstStyle/>
                    <a:p>
                      <a:r>
                        <a:rPr lang="en-GB" sz="1400" dirty="0">
                          <a:latin typeface="Twinkl Cursive Unlooped" panose="02000000000000000000" pitchFamily="2" charset="0"/>
                        </a:rPr>
                        <a:t>Autumn</a:t>
                      </a:r>
                    </a:p>
                  </a:txBody>
                  <a:tcPr/>
                </a:tc>
                <a:tc>
                  <a:txBody>
                    <a:bodyPr/>
                    <a:lstStyle/>
                    <a:p>
                      <a:r>
                        <a:rPr lang="en-GB" sz="1400" dirty="0">
                          <a:latin typeface="Twinkl Cursive Unlooped" panose="02000000000000000000" pitchFamily="2" charset="0"/>
                        </a:rPr>
                        <a:t>Winter </a:t>
                      </a:r>
                    </a:p>
                  </a:txBody>
                  <a:tcPr/>
                </a:tc>
                <a:extLst>
                  <a:ext uri="{0D108BD9-81ED-4DB2-BD59-A6C34878D82A}">
                    <a16:rowId xmlns:a16="http://schemas.microsoft.com/office/drawing/2014/main" val="378781584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Aerial photograph</a:t>
                      </a:r>
                    </a:p>
                  </a:txBody>
                  <a:tcPr/>
                </a:tc>
                <a:tc>
                  <a:txBody>
                    <a:bodyPr/>
                    <a:lstStyle/>
                    <a:p>
                      <a:r>
                        <a:rPr lang="en-GB" sz="1400" dirty="0">
                          <a:latin typeface="Twinkl Cursive Unlooped" panose="02000000000000000000" pitchFamily="2" charset="0"/>
                        </a:rPr>
                        <a:t>Sun</a:t>
                      </a:r>
                    </a:p>
                  </a:txBody>
                  <a:tcPr/>
                </a:tc>
                <a:tc>
                  <a:txBody>
                    <a:bodyPr/>
                    <a:lstStyle/>
                    <a:p>
                      <a:r>
                        <a:rPr lang="en-GB" sz="1400" dirty="0">
                          <a:latin typeface="Twinkl Cursive Unlooped" panose="02000000000000000000" pitchFamily="2" charset="0"/>
                        </a:rPr>
                        <a:t>Rain</a:t>
                      </a:r>
                    </a:p>
                  </a:txBody>
                  <a:tcPr/>
                </a:tc>
                <a:tc>
                  <a:txBody>
                    <a:bodyPr/>
                    <a:lstStyle/>
                    <a:p>
                      <a:r>
                        <a:rPr lang="en-GB" sz="1400" dirty="0">
                          <a:latin typeface="Twinkl Cursive Unlooped" panose="02000000000000000000" pitchFamily="2" charset="0"/>
                        </a:rPr>
                        <a:t>Wind</a:t>
                      </a:r>
                    </a:p>
                  </a:txBody>
                  <a:tcPr/>
                </a:tc>
                <a:tc>
                  <a:txBody>
                    <a:bodyPr/>
                    <a:lstStyle/>
                    <a:p>
                      <a:r>
                        <a:rPr lang="en-GB" sz="1400" dirty="0">
                          <a:latin typeface="Twinkl Cursive Unlooped" panose="02000000000000000000" pitchFamily="2" charset="0"/>
                        </a:rPr>
                        <a:t>Snow</a:t>
                      </a:r>
                    </a:p>
                  </a:txBody>
                  <a:tcPr/>
                </a:tc>
                <a:extLst>
                  <a:ext uri="{0D108BD9-81ED-4DB2-BD59-A6C34878D82A}">
                    <a16:rowId xmlns:a16="http://schemas.microsoft.com/office/drawing/2014/main" val="4191351678"/>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Fog</a:t>
                      </a:r>
                    </a:p>
                  </a:txBody>
                  <a:tcPr/>
                </a:tc>
                <a:tc>
                  <a:txBody>
                    <a:bodyPr/>
                    <a:lstStyle/>
                    <a:p>
                      <a:r>
                        <a:rPr lang="en-GB" sz="1400" dirty="0">
                          <a:latin typeface="Twinkl Cursive Unlooped" panose="02000000000000000000" pitchFamily="2" charset="0"/>
                        </a:rPr>
                        <a:t>Cloud</a:t>
                      </a:r>
                    </a:p>
                  </a:txBody>
                  <a:tcPr/>
                </a:tc>
                <a:tc>
                  <a:txBody>
                    <a:bodyPr/>
                    <a:lstStyle/>
                    <a:p>
                      <a:r>
                        <a:rPr lang="en-GB" sz="1400" dirty="0">
                          <a:latin typeface="Twinkl Cursive Unlooped" panose="02000000000000000000" pitchFamily="2" charset="0"/>
                        </a:rPr>
                        <a:t>Season</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638631439"/>
                  </a:ext>
                </a:extLst>
              </a:tr>
            </a:tbl>
          </a:graphicData>
        </a:graphic>
      </p:graphicFrame>
    </p:spTree>
    <p:extLst>
      <p:ext uri="{BB962C8B-B14F-4D97-AF65-F5344CB8AC3E}">
        <p14:creationId xmlns:p14="http://schemas.microsoft.com/office/powerpoint/2010/main" val="22232900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70674" y="90386"/>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911227241"/>
              </p:ext>
            </p:extLst>
          </p:nvPr>
        </p:nvGraphicFramePr>
        <p:xfrm>
          <a:off x="2817267" y="1052138"/>
          <a:ext cx="6631533" cy="4795764"/>
        </p:xfrm>
        <a:graphic>
          <a:graphicData uri="http://schemas.openxmlformats.org/drawingml/2006/table">
            <a:tbl>
              <a:tblPr firstRow="1" bandRow="1">
                <a:tableStyleId>{BDBED569-4797-4DF1-A0F4-6AAB3CD982D8}</a:tableStyleId>
              </a:tblPr>
              <a:tblGrid>
                <a:gridCol w="2329318">
                  <a:extLst>
                    <a:ext uri="{9D8B030D-6E8A-4147-A177-3AD203B41FA5}">
                      <a16:colId xmlns:a16="http://schemas.microsoft.com/office/drawing/2014/main" val="3941356595"/>
                    </a:ext>
                  </a:extLst>
                </a:gridCol>
                <a:gridCol w="1981200">
                  <a:extLst>
                    <a:ext uri="{9D8B030D-6E8A-4147-A177-3AD203B41FA5}">
                      <a16:colId xmlns:a16="http://schemas.microsoft.com/office/drawing/2014/main" val="1839290384"/>
                    </a:ext>
                  </a:extLst>
                </a:gridCol>
                <a:gridCol w="2321015">
                  <a:extLst>
                    <a:ext uri="{9D8B030D-6E8A-4147-A177-3AD203B41FA5}">
                      <a16:colId xmlns:a16="http://schemas.microsoft.com/office/drawing/2014/main" val="2992277105"/>
                    </a:ext>
                  </a:extLst>
                </a:gridCol>
              </a:tblGrid>
              <a:tr h="370840">
                <a:tc>
                  <a:txBody>
                    <a:bodyPr/>
                    <a:lstStyle/>
                    <a:p>
                      <a:r>
                        <a:rPr lang="en-GB" sz="1400" b="0" dirty="0">
                          <a:latin typeface="Twinkl Cursive Unlooped" panose="02000000000000000000" pitchFamily="2" charset="0"/>
                        </a:rPr>
                        <a:t>Climate</a:t>
                      </a:r>
                    </a:p>
                  </a:txBody>
                  <a:tcPr/>
                </a:tc>
                <a:tc>
                  <a:txBody>
                    <a:bodyPr/>
                    <a:lstStyle/>
                    <a:p>
                      <a:r>
                        <a:rPr lang="en-GB" sz="1400" b="0" dirty="0">
                          <a:latin typeface="Twinkl Cursive Unlooped" panose="02000000000000000000" pitchFamily="2" charset="0"/>
                        </a:rPr>
                        <a:t>Temperature</a:t>
                      </a:r>
                    </a:p>
                  </a:txBody>
                  <a:tcPr/>
                </a:tc>
                <a:tc>
                  <a:txBody>
                    <a:bodyPr/>
                    <a:lstStyle/>
                    <a:p>
                      <a:r>
                        <a:rPr lang="en-GB" sz="1400" b="0" dirty="0">
                          <a:latin typeface="Twinkl Cursive Unlooped" panose="02000000000000000000" pitchFamily="2" charset="0"/>
                        </a:rPr>
                        <a:t>Settlement</a:t>
                      </a:r>
                    </a:p>
                  </a:txBody>
                  <a:tcPr/>
                </a:tc>
                <a:extLst>
                  <a:ext uri="{0D108BD9-81ED-4DB2-BD59-A6C34878D82A}">
                    <a16:rowId xmlns:a16="http://schemas.microsoft.com/office/drawing/2014/main" val="1408938923"/>
                  </a:ext>
                </a:extLst>
              </a:tr>
              <a:tr h="370840">
                <a:tc>
                  <a:txBody>
                    <a:bodyPr/>
                    <a:lstStyle/>
                    <a:p>
                      <a:r>
                        <a:rPr lang="en-GB" sz="1400" dirty="0">
                          <a:latin typeface="Twinkl Cursive Unlooped" panose="02000000000000000000" pitchFamily="2" charset="0"/>
                        </a:rPr>
                        <a:t>Polar</a:t>
                      </a:r>
                    </a:p>
                  </a:txBody>
                  <a:tcPr/>
                </a:tc>
                <a:tc>
                  <a:txBody>
                    <a:bodyPr/>
                    <a:lstStyle/>
                    <a:p>
                      <a:r>
                        <a:rPr lang="en-GB" sz="1400" dirty="0">
                          <a:latin typeface="Twinkl Cursive Unlooped" panose="02000000000000000000" pitchFamily="2" charset="0"/>
                        </a:rPr>
                        <a:t>Greenhouse gases</a:t>
                      </a:r>
                    </a:p>
                  </a:txBody>
                  <a:tcPr/>
                </a:tc>
                <a:tc>
                  <a:txBody>
                    <a:bodyPr/>
                    <a:lstStyle/>
                    <a:p>
                      <a:r>
                        <a:rPr lang="en-GB" sz="1400" b="0" dirty="0">
                          <a:latin typeface="Twinkl Cursive Unlooped" panose="02000000000000000000" pitchFamily="2" charset="0"/>
                        </a:rPr>
                        <a:t>Size</a:t>
                      </a:r>
                    </a:p>
                  </a:txBody>
                  <a:tcPr/>
                </a:tc>
                <a:extLst>
                  <a:ext uri="{0D108BD9-81ED-4DB2-BD59-A6C34878D82A}">
                    <a16:rowId xmlns:a16="http://schemas.microsoft.com/office/drawing/2014/main" val="212702359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Temperate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Fossil fuel</a:t>
                      </a:r>
                    </a:p>
                  </a:txBody>
                  <a:tcPr/>
                </a:tc>
                <a:tc>
                  <a:txBody>
                    <a:bodyPr/>
                    <a:lstStyle/>
                    <a:p>
                      <a:r>
                        <a:rPr lang="en-GB" sz="1400" dirty="0">
                          <a:latin typeface="Twinkl Cursive Unlooped" panose="02000000000000000000" pitchFamily="2" charset="0"/>
                        </a:rPr>
                        <a:t>Population</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Tropical</a:t>
                      </a:r>
                    </a:p>
                  </a:txBody>
                  <a:tcPr/>
                </a:tc>
                <a:tc>
                  <a:txBody>
                    <a:bodyPr/>
                    <a:lstStyle/>
                    <a:p>
                      <a:r>
                        <a:rPr lang="en-GB" sz="1400" dirty="0">
                          <a:latin typeface="Twinkl Cursive Unlooped" panose="02000000000000000000" pitchFamily="2" charset="0"/>
                        </a:rPr>
                        <a:t>Deforestation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Economy</a:t>
                      </a:r>
                    </a:p>
                  </a:txBody>
                  <a:tcPr/>
                </a:tc>
                <a:extLst>
                  <a:ext uri="{0D108BD9-81ED-4DB2-BD59-A6C34878D82A}">
                    <a16:rowId xmlns:a16="http://schemas.microsoft.com/office/drawing/2014/main" val="251862350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Desert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Overpopulation</a:t>
                      </a:r>
                    </a:p>
                  </a:txBody>
                  <a:tcPr/>
                </a:tc>
                <a:tc>
                  <a:txBody>
                    <a:bodyPr/>
                    <a:lstStyle/>
                    <a:p>
                      <a:r>
                        <a:rPr lang="en-GB" sz="1400" dirty="0">
                          <a:latin typeface="Twinkl Cursive Unlooped" panose="02000000000000000000" pitchFamily="2" charset="0"/>
                        </a:rPr>
                        <a:t>Land use</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Mediterranean</a:t>
                      </a:r>
                    </a:p>
                  </a:txBody>
                  <a:tcPr/>
                </a:tc>
                <a:tc>
                  <a:txBody>
                    <a:bodyPr/>
                    <a:lstStyle/>
                    <a:p>
                      <a:r>
                        <a:rPr lang="en-GB" sz="1400" dirty="0">
                          <a:latin typeface="Twinkl Cursive Unlooped" panose="02000000000000000000" pitchFamily="2" charset="0"/>
                        </a:rPr>
                        <a:t>Rearing livestock</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Migration</a:t>
                      </a:r>
                    </a:p>
                  </a:txBody>
                  <a:tcPr/>
                </a:tc>
                <a:extLst>
                  <a:ext uri="{0D108BD9-81ED-4DB2-BD59-A6C34878D82A}">
                    <a16:rowId xmlns:a16="http://schemas.microsoft.com/office/drawing/2014/main" val="46448667"/>
                  </a:ext>
                </a:extLst>
              </a:tr>
              <a:tr h="380422">
                <a:tc>
                  <a:txBody>
                    <a:bodyPr/>
                    <a:lstStyle/>
                    <a:p>
                      <a:r>
                        <a:rPr lang="en-GB" sz="1400" dirty="0">
                          <a:latin typeface="Twinkl Cursive Unlooped" panose="02000000000000000000" pitchFamily="2" charset="0"/>
                        </a:rPr>
                        <a:t>Weather</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Facilities </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Patterns </a:t>
                      </a:r>
                    </a:p>
                  </a:txBody>
                  <a:tcPr/>
                </a:tc>
                <a:tc>
                  <a:txBody>
                    <a:bodyPr/>
                    <a:lstStyle/>
                    <a:p>
                      <a:r>
                        <a:rPr lang="en-GB" sz="1400" dirty="0">
                          <a:latin typeface="Twinkl Cursive Unlooped" panose="02000000000000000000" pitchFamily="2" charset="0"/>
                        </a:rPr>
                        <a:t>Industry </a:t>
                      </a:r>
                    </a:p>
                  </a:txBody>
                  <a:tcPr/>
                </a:tc>
                <a:tc>
                  <a:txBody>
                    <a:bodyPr/>
                    <a:lstStyle/>
                    <a:p>
                      <a:r>
                        <a:rPr lang="en-GB" sz="1400" dirty="0">
                          <a:latin typeface="Twinkl Cursive Unlooped" panose="02000000000000000000" pitchFamily="2" charset="0"/>
                        </a:rPr>
                        <a:t>Environment</a:t>
                      </a:r>
                    </a:p>
                  </a:txBody>
                  <a:tcPr/>
                </a:tc>
                <a:extLst>
                  <a:ext uri="{0D108BD9-81ED-4DB2-BD59-A6C34878D82A}">
                    <a16:rowId xmlns:a16="http://schemas.microsoft.com/office/drawing/2014/main" val="1424210"/>
                  </a:ext>
                </a:extLst>
              </a:tr>
              <a:tr h="336102">
                <a:tc>
                  <a:txBody>
                    <a:bodyPr/>
                    <a:lstStyle/>
                    <a:p>
                      <a:r>
                        <a:rPr lang="en-GB" sz="1400" dirty="0">
                          <a:latin typeface="Twinkl Cursive Unlooped" panose="02000000000000000000" pitchFamily="2" charset="0"/>
                        </a:rPr>
                        <a:t>Vegetation belt</a:t>
                      </a:r>
                    </a:p>
                  </a:txBody>
                  <a:tcPr/>
                </a:tc>
                <a:tc>
                  <a:txBody>
                    <a:bodyPr/>
                    <a:lstStyle/>
                    <a:p>
                      <a:r>
                        <a:rPr lang="en-GB" sz="1400" dirty="0">
                          <a:latin typeface="Twinkl Cursive Unlooped" panose="02000000000000000000" pitchFamily="2" charset="0"/>
                        </a:rPr>
                        <a:t>Farming </a:t>
                      </a:r>
                    </a:p>
                  </a:txBody>
                  <a:tcPr/>
                </a:tc>
                <a:tc>
                  <a:txBody>
                    <a:bodyPr/>
                    <a:lstStyle/>
                    <a:p>
                      <a:r>
                        <a:rPr lang="en-GB" sz="1400" dirty="0">
                          <a:latin typeface="Twinkl Cursive Unlooped" panose="02000000000000000000" pitchFamily="2" charset="0"/>
                        </a:rPr>
                        <a:t>Natural resources</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Biome</a:t>
                      </a:r>
                    </a:p>
                  </a:txBody>
                  <a:tcPr/>
                </a:tc>
                <a:tc>
                  <a:txBody>
                    <a:bodyPr/>
                    <a:lstStyle/>
                    <a:p>
                      <a:r>
                        <a:rPr lang="en-GB" sz="1400" dirty="0">
                          <a:latin typeface="Twinkl Cursive Unlooped" panose="02000000000000000000" pitchFamily="2" charset="0"/>
                        </a:rPr>
                        <a:t>Export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Import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r h="370840">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Trade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extLst>
                  <a:ext uri="{0D108BD9-81ED-4DB2-BD59-A6C34878D82A}">
                    <a16:rowId xmlns:a16="http://schemas.microsoft.com/office/drawing/2014/main" val="3340384658"/>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Goods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448477343"/>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2824973" y="217319"/>
            <a:ext cx="761442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Our Changing World – Part 1</a:t>
            </a:r>
          </a:p>
        </p:txBody>
      </p:sp>
    </p:spTree>
    <p:extLst>
      <p:ext uri="{BB962C8B-B14F-4D97-AF65-F5344CB8AC3E}">
        <p14:creationId xmlns:p14="http://schemas.microsoft.com/office/powerpoint/2010/main" val="338031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399964" y="4621034"/>
            <a:ext cx="7881874" cy="1702590"/>
            <a:chOff x="4419600" y="4614521"/>
            <a:chExt cx="7772400" cy="1699389"/>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663697" y="4614521"/>
              <a:ext cx="4728193" cy="1686943"/>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dirty="0"/>
            </a:p>
          </p:txBody>
        </p:sp>
        <p:sp>
          <p:nvSpPr>
            <p:cNvPr id="10" name="object 10"/>
            <p:cNvSpPr/>
            <p:nvPr/>
          </p:nvSpPr>
          <p:spPr>
            <a:xfrm>
              <a:off x="5607857" y="4626967"/>
              <a:ext cx="4742193" cy="1686943"/>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dirty="0"/>
            </a:p>
          </p:txBody>
        </p:sp>
      </p:grpSp>
      <p:grpSp>
        <p:nvGrpSpPr>
          <p:cNvPr id="16" name="object 16"/>
          <p:cNvGrpSpPr/>
          <p:nvPr/>
        </p:nvGrpSpPr>
        <p:grpSpPr>
          <a:xfrm>
            <a:off x="2614676" y="261745"/>
            <a:ext cx="4046843" cy="1714771"/>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7059896" y="469380"/>
            <a:ext cx="4289205" cy="1855745"/>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7686206" y="2436241"/>
            <a:ext cx="4388588" cy="1946232"/>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2705100" y="2296215"/>
            <a:ext cx="4518520" cy="1666186"/>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Spring</a:t>
            </a:r>
            <a:r>
              <a:rPr lang="en-GB" sz="1800" spc="-35" dirty="0">
                <a:solidFill>
                  <a:srgbClr val="0C6C82"/>
                </a:solidFill>
                <a:latin typeface="Segoe UI"/>
                <a:cs typeface="Segoe UI"/>
              </a:rPr>
              <a:t> - Year 6</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1011687" y="5261282"/>
            <a:ext cx="923138" cy="352019"/>
          </a:xfrm>
          <a:prstGeom prst="rect">
            <a:avLst/>
          </a:prstGeom>
        </p:spPr>
        <p:txBody>
          <a:bodyPr vert="horz" wrap="square" lIns="0" tIns="15875" rIns="0" bIns="0" rtlCol="0">
            <a:spAutoFit/>
          </a:bodyPr>
          <a:lstStyle/>
          <a:p>
            <a:pPr marL="12700">
              <a:lnSpc>
                <a:spcPct val="100000"/>
              </a:lnSpc>
              <a:spcBef>
                <a:spcPts val="125"/>
              </a:spcBef>
            </a:pPr>
            <a:r>
              <a:rPr lang="en-GB" sz="1050" b="1" spc="-110" dirty="0">
                <a:solidFill>
                  <a:srgbClr val="454D54"/>
                </a:solidFill>
                <a:latin typeface="Arial"/>
                <a:cs typeface="Arial"/>
              </a:rPr>
              <a:t>Lessons</a:t>
            </a:r>
          </a:p>
          <a:p>
            <a:pPr marL="12700">
              <a:lnSpc>
                <a:spcPct val="100000"/>
              </a:lnSpc>
              <a:spcBef>
                <a:spcPts val="125"/>
              </a:spcBef>
            </a:pPr>
            <a:r>
              <a:rPr lang="en-GB" sz="1050" b="1" spc="-110" dirty="0">
                <a:solidFill>
                  <a:srgbClr val="454D54"/>
                </a:solidFill>
                <a:latin typeface="Arial"/>
                <a:cs typeface="Arial"/>
              </a:rPr>
              <a:t>9-11</a:t>
            </a:r>
            <a:endParaRPr sz="105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68122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Frozen Kingdoms</a:t>
            </a:r>
          </a:p>
          <a:p>
            <a:pPr marL="12700" marR="5080"/>
            <a:r>
              <a:rPr lang="en-GB" sz="1050" b="0" i="0" dirty="0">
                <a:solidFill>
                  <a:srgbClr val="303030"/>
                </a:solidFill>
                <a:effectLst/>
                <a:latin typeface="Twinkl Cursive Unlooped" panose="02000000000000000000" pitchFamily="2" charset="0"/>
              </a:rPr>
              <a:t>This project teaches children about the characteristics and features of polar regions, including the North and South Poles, and includes a detailed exploration of the environmental factors that shape and influence them.</a:t>
            </a:r>
            <a:endParaRPr sz="105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78064" y="13858"/>
            <a:ext cx="913936" cy="914072"/>
          </a:xfrm>
          <a:prstGeom prst="rect">
            <a:avLst/>
          </a:prstGeom>
        </p:spPr>
      </p:pic>
      <p:sp>
        <p:nvSpPr>
          <p:cNvPr id="42" name="object 19">
            <a:extLst>
              <a:ext uri="{FF2B5EF4-FFF2-40B4-BE49-F238E27FC236}">
                <a16:creationId xmlns:a16="http://schemas.microsoft.com/office/drawing/2014/main" id="{AD7BB89A-AB74-417B-979B-27670C3157C2}"/>
              </a:ext>
            </a:extLst>
          </p:cNvPr>
          <p:cNvSpPr txBox="1"/>
          <p:nvPr/>
        </p:nvSpPr>
        <p:spPr>
          <a:xfrm>
            <a:off x="3143041" y="702796"/>
            <a:ext cx="3200817" cy="739305"/>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 What is the climate like in the Polar regions?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climatic similarities and differences between two regions.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Antarctica is the coldest, windiest and driest place on Earth. </a:t>
            </a:r>
          </a:p>
        </p:txBody>
      </p:sp>
      <p:grpSp>
        <p:nvGrpSpPr>
          <p:cNvPr id="36" name="object 43">
            <a:extLst>
              <a:ext uri="{FF2B5EF4-FFF2-40B4-BE49-F238E27FC236}">
                <a16:creationId xmlns:a16="http://schemas.microsoft.com/office/drawing/2014/main" id="{C4C0BAB8-88EE-472A-9EF8-DBDB2999B77D}"/>
              </a:ext>
            </a:extLst>
          </p:cNvPr>
          <p:cNvGrpSpPr/>
          <p:nvPr/>
        </p:nvGrpSpPr>
        <p:grpSpPr>
          <a:xfrm>
            <a:off x="544665" y="3820003"/>
            <a:ext cx="4960040" cy="1998297"/>
            <a:chOff x="2983229" y="2878454"/>
            <a:chExt cx="3387090" cy="1120140"/>
          </a:xfrm>
        </p:grpSpPr>
        <p:sp>
          <p:nvSpPr>
            <p:cNvPr id="40" name="object 44">
              <a:extLst>
                <a:ext uri="{FF2B5EF4-FFF2-40B4-BE49-F238E27FC236}">
                  <a16:creationId xmlns:a16="http://schemas.microsoft.com/office/drawing/2014/main" id="{D66BC236-3665-4390-A60E-ABC7AC9E22AD}"/>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1" name="object 45">
              <a:extLst>
                <a:ext uri="{FF2B5EF4-FFF2-40B4-BE49-F238E27FC236}">
                  <a16:creationId xmlns:a16="http://schemas.microsoft.com/office/drawing/2014/main" id="{4C0412F1-74B8-4496-9F9A-54CFB06B7521}"/>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7" name="object 19">
            <a:extLst>
              <a:ext uri="{FF2B5EF4-FFF2-40B4-BE49-F238E27FC236}">
                <a16:creationId xmlns:a16="http://schemas.microsoft.com/office/drawing/2014/main" id="{DC5A0BD4-FC52-4061-A0DE-33BC443193EE}"/>
              </a:ext>
            </a:extLst>
          </p:cNvPr>
          <p:cNvSpPr txBox="1"/>
          <p:nvPr/>
        </p:nvSpPr>
        <p:spPr>
          <a:xfrm>
            <a:off x="7531458" y="891843"/>
            <a:ext cx="3663836" cy="101630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 Do they have day and night in the polar regions?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polar regions experience the largest differences in daylight, as the effect of Earth's tilt is much more pronounced.</a:t>
            </a:r>
          </a:p>
          <a:p>
            <a:pPr algn="l"/>
            <a:r>
              <a:rPr lang="en-GB" sz="900" dirty="0">
                <a:solidFill>
                  <a:srgbClr val="303030"/>
                </a:solidFill>
                <a:latin typeface="Twinkl Cursive Unlooped" panose="02000000000000000000" pitchFamily="2" charset="0"/>
              </a:rPr>
              <a:t>Know that w</a:t>
            </a:r>
            <a:r>
              <a:rPr lang="en-GB" sz="900" b="0" i="0" dirty="0">
                <a:solidFill>
                  <a:srgbClr val="303030"/>
                </a:solidFill>
                <a:effectLst/>
                <a:latin typeface="Twinkl Cursive Unlooped" panose="02000000000000000000" pitchFamily="2" charset="0"/>
              </a:rPr>
              <a:t>hen the Earth tilts towards the Sun it create near-constant daylight, known as polar day or Midnight Sun.</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w</a:t>
            </a:r>
            <a:r>
              <a:rPr lang="en-GB" sz="900" b="0" i="0" dirty="0">
                <a:solidFill>
                  <a:srgbClr val="303030"/>
                </a:solidFill>
                <a:effectLst/>
                <a:latin typeface="Twinkl Cursive Unlooped" panose="02000000000000000000" pitchFamily="2" charset="0"/>
              </a:rPr>
              <a:t>hen the Earth tilts away from the Sun it creates near-constant darkness, known as polar night.</a:t>
            </a:r>
          </a:p>
        </p:txBody>
      </p:sp>
      <p:sp>
        <p:nvSpPr>
          <p:cNvPr id="58" name="object 19">
            <a:extLst>
              <a:ext uri="{FF2B5EF4-FFF2-40B4-BE49-F238E27FC236}">
                <a16:creationId xmlns:a16="http://schemas.microsoft.com/office/drawing/2014/main" id="{27CB8565-5E78-4A65-81AC-AF58751B81FE}"/>
              </a:ext>
            </a:extLst>
          </p:cNvPr>
          <p:cNvSpPr txBox="1"/>
          <p:nvPr/>
        </p:nvSpPr>
        <p:spPr>
          <a:xfrm>
            <a:off x="3219313" y="2686943"/>
            <a:ext cx="3663836" cy="9085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L4&amp;5. How are Polar oceans different to other oceans on Earth?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Ask and answer geographical questions and hypotheses using a range of fieldwork and research techniques.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the presence of ice makes the polar oceans different to other oceans on Earth.</a:t>
            </a:r>
          </a:p>
        </p:txBody>
      </p:sp>
      <p:sp>
        <p:nvSpPr>
          <p:cNvPr id="63" name="object 19">
            <a:extLst>
              <a:ext uri="{FF2B5EF4-FFF2-40B4-BE49-F238E27FC236}">
                <a16:creationId xmlns:a16="http://schemas.microsoft.com/office/drawing/2014/main" id="{4644501E-5F71-4F28-B86E-18469B9805B4}"/>
              </a:ext>
            </a:extLst>
          </p:cNvPr>
          <p:cNvSpPr txBox="1"/>
          <p:nvPr/>
        </p:nvSpPr>
        <p:spPr>
          <a:xfrm>
            <a:off x="8086005" y="2968677"/>
            <a:ext cx="3663836" cy="7700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 What are the features of a Polar landscape? Are both Polar regions the same?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a:t>
            </a:r>
            <a:r>
              <a:rPr lang="en-GB" sz="900" b="0" i="0" dirty="0">
                <a:solidFill>
                  <a:srgbClr val="303030"/>
                </a:solidFill>
                <a:effectLst/>
                <a:latin typeface="Twinkl Cursive Unlooped" panose="02000000000000000000" pitchFamily="2" charset="0"/>
              </a:rPr>
              <a:t>he six main physical features of a polar landscape are: iceberg, glacier, mountain, ice field, tundra and boreal forest.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Compare and describe physical features of the two polar regions. </a:t>
            </a:r>
          </a:p>
        </p:txBody>
      </p:sp>
      <p:sp>
        <p:nvSpPr>
          <p:cNvPr id="68" name="object 19">
            <a:extLst>
              <a:ext uri="{FF2B5EF4-FFF2-40B4-BE49-F238E27FC236}">
                <a16:creationId xmlns:a16="http://schemas.microsoft.com/office/drawing/2014/main" id="{11C867D1-21A6-4F31-80E0-627BDD5D6E41}"/>
              </a:ext>
            </a:extLst>
          </p:cNvPr>
          <p:cNvSpPr txBox="1"/>
          <p:nvPr/>
        </p:nvSpPr>
        <p:spPr>
          <a:xfrm>
            <a:off x="1123729" y="4216973"/>
            <a:ext cx="3873685" cy="129330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 How do we know about Antarctica?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some of the significant achievements of mankind and explain why they are important.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Recall some of the great achievements within Antarctic exploration including Captain Cook's crossing of the Antarctic Circle, in the 1770s; Captain James Clark Ross' discovery of Mount Erebus, the Ross Sea and the Ross Ice Shelf; and the expedition to reach the South Pole by Shackleton, Amundsen and Scott, between 1901 and 1916 during the Heroic Age of Antarctic Exploration.</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9" name="object 19">
            <a:extLst>
              <a:ext uri="{FF2B5EF4-FFF2-40B4-BE49-F238E27FC236}">
                <a16:creationId xmlns:a16="http://schemas.microsoft.com/office/drawing/2014/main" id="{E91897EE-E329-4926-BB34-AF8910ABF5E0}"/>
              </a:ext>
            </a:extLst>
          </p:cNvPr>
          <p:cNvSpPr txBox="1"/>
          <p:nvPr/>
        </p:nvSpPr>
        <p:spPr>
          <a:xfrm>
            <a:off x="6349007" y="4921358"/>
            <a:ext cx="3568916" cy="101630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L7. Were all the expeditions successful?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Examine the decisions made by significant historical individuals, considering their options and making a summative judgement about their choices.</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Robert Falcon Scott's final attempt to reach the South Pole failed due to his refusal to use dogs to pull sledges and taking inadequate food supplies.</a:t>
            </a:r>
          </a:p>
        </p:txBody>
      </p:sp>
      <p:sp>
        <p:nvSpPr>
          <p:cNvPr id="46" name="TextBox 45">
            <a:extLst>
              <a:ext uri="{FF2B5EF4-FFF2-40B4-BE49-F238E27FC236}">
                <a16:creationId xmlns:a16="http://schemas.microsoft.com/office/drawing/2014/main" id="{91E0D03B-0E4F-4D59-A50B-2FFE6865C211}"/>
              </a:ext>
            </a:extLst>
          </p:cNvPr>
          <p:cNvSpPr txBox="1"/>
          <p:nvPr/>
        </p:nvSpPr>
        <p:spPr>
          <a:xfrm>
            <a:off x="4197314" y="40941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7" name="TextBox 46">
            <a:extLst>
              <a:ext uri="{FF2B5EF4-FFF2-40B4-BE49-F238E27FC236}">
                <a16:creationId xmlns:a16="http://schemas.microsoft.com/office/drawing/2014/main" id="{EB0FD7CA-69EF-4290-B722-B4F140AB3724}"/>
              </a:ext>
            </a:extLst>
          </p:cNvPr>
          <p:cNvSpPr txBox="1"/>
          <p:nvPr/>
        </p:nvSpPr>
        <p:spPr>
          <a:xfrm>
            <a:off x="8628867" y="624509"/>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PHYSICAL</a:t>
            </a:r>
          </a:p>
        </p:txBody>
      </p:sp>
      <p:sp>
        <p:nvSpPr>
          <p:cNvPr id="48" name="TextBox 47">
            <a:extLst>
              <a:ext uri="{FF2B5EF4-FFF2-40B4-BE49-F238E27FC236}">
                <a16:creationId xmlns:a16="http://schemas.microsoft.com/office/drawing/2014/main" id="{CF18DC84-3169-41D7-B197-43C4AC78ECE8}"/>
              </a:ext>
            </a:extLst>
          </p:cNvPr>
          <p:cNvSpPr txBox="1"/>
          <p:nvPr/>
        </p:nvSpPr>
        <p:spPr>
          <a:xfrm>
            <a:off x="9135603" y="265757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49" name="TextBox 48">
            <a:extLst>
              <a:ext uri="{FF2B5EF4-FFF2-40B4-BE49-F238E27FC236}">
                <a16:creationId xmlns:a16="http://schemas.microsoft.com/office/drawing/2014/main" id="{63D6E58A-70E4-4058-9A8D-07EE047F1C78}"/>
              </a:ext>
            </a:extLst>
          </p:cNvPr>
          <p:cNvSpPr txBox="1"/>
          <p:nvPr/>
        </p:nvSpPr>
        <p:spPr>
          <a:xfrm>
            <a:off x="4355464" y="2435284"/>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0" name="TextBox 49">
            <a:extLst>
              <a:ext uri="{FF2B5EF4-FFF2-40B4-BE49-F238E27FC236}">
                <a16:creationId xmlns:a16="http://schemas.microsoft.com/office/drawing/2014/main" id="{9897DECE-2B01-461D-969D-BE33B2642445}"/>
              </a:ext>
            </a:extLst>
          </p:cNvPr>
          <p:cNvSpPr txBox="1"/>
          <p:nvPr/>
        </p:nvSpPr>
        <p:spPr>
          <a:xfrm>
            <a:off x="2249805" y="3973520"/>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1" name="TextBox 50">
            <a:extLst>
              <a:ext uri="{FF2B5EF4-FFF2-40B4-BE49-F238E27FC236}">
                <a16:creationId xmlns:a16="http://schemas.microsoft.com/office/drawing/2014/main" id="{DBA0B189-D571-4347-ACAE-61DD1E7CC287}"/>
              </a:ext>
            </a:extLst>
          </p:cNvPr>
          <p:cNvSpPr txBox="1"/>
          <p:nvPr/>
        </p:nvSpPr>
        <p:spPr>
          <a:xfrm>
            <a:off x="7157025" y="4717610"/>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Tree>
    <p:extLst>
      <p:ext uri="{BB962C8B-B14F-4D97-AF65-F5344CB8AC3E}">
        <p14:creationId xmlns:p14="http://schemas.microsoft.com/office/powerpoint/2010/main" val="913653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76552" y="1207000"/>
            <a:ext cx="11363020" cy="2419350"/>
            <a:chOff x="0" y="1209674"/>
            <a:chExt cx="11363020" cy="2419350"/>
          </a:xfrm>
        </p:grpSpPr>
        <p:sp>
          <p:nvSpPr>
            <p:cNvPr id="4" name="object 4"/>
            <p:cNvSpPr/>
            <p:nvPr/>
          </p:nvSpPr>
          <p:spPr>
            <a:xfrm>
              <a:off x="9505645" y="1352741"/>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dirty="0"/>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pic>
        <p:nvPicPr>
          <p:cNvPr id="8" name="object 8"/>
          <p:cNvPicPr/>
          <p:nvPr/>
        </p:nvPicPr>
        <p:blipFill>
          <a:blip r:embed="rId5" cstate="print"/>
          <a:stretch>
            <a:fillRect/>
          </a:stretch>
        </p:blipFill>
        <p:spPr>
          <a:xfrm>
            <a:off x="4325924" y="5326617"/>
            <a:ext cx="7881874" cy="362632"/>
          </a:xfrm>
          <a:prstGeom prst="rect">
            <a:avLst/>
          </a:prstGeom>
        </p:spPr>
      </p:pic>
      <p:grpSp>
        <p:nvGrpSpPr>
          <p:cNvPr id="16" name="object 16"/>
          <p:cNvGrpSpPr/>
          <p:nvPr/>
        </p:nvGrpSpPr>
        <p:grpSpPr>
          <a:xfrm>
            <a:off x="2614676" y="261745"/>
            <a:ext cx="4703758" cy="1931611"/>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37" name="object 37"/>
          <p:cNvGrpSpPr/>
          <p:nvPr/>
        </p:nvGrpSpPr>
        <p:grpSpPr>
          <a:xfrm>
            <a:off x="7314045" y="764700"/>
            <a:ext cx="4594635" cy="1810885"/>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Spring</a:t>
            </a:r>
            <a:r>
              <a:rPr lang="en-GB" sz="1800" spc="-35" dirty="0">
                <a:solidFill>
                  <a:srgbClr val="0C6C82"/>
                </a:solidFill>
                <a:latin typeface="Segoe UI"/>
                <a:cs typeface="Segoe UI"/>
              </a:rPr>
              <a:t> - Year 6</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1011687" y="5261282"/>
            <a:ext cx="923138" cy="339195"/>
          </a:xfrm>
          <a:prstGeom prst="rect">
            <a:avLst/>
          </a:prstGeom>
        </p:spPr>
        <p:txBody>
          <a:bodyPr vert="horz" wrap="square" lIns="0" tIns="15875" rIns="0" bIns="0" rtlCol="0">
            <a:spAutoFit/>
          </a:bodyPr>
          <a:lstStyle/>
          <a:p>
            <a:pPr marL="12700">
              <a:lnSpc>
                <a:spcPct val="100000"/>
              </a:lnSpc>
              <a:spcBef>
                <a:spcPts val="125"/>
              </a:spcBef>
            </a:pPr>
            <a:r>
              <a:rPr lang="en-GB" sz="1050" b="1" spc="-110" dirty="0">
                <a:solidFill>
                  <a:srgbClr val="454D54"/>
                </a:solidFill>
                <a:latin typeface="Arial"/>
                <a:cs typeface="Arial"/>
              </a:rPr>
              <a:t>Our Changing World – Part 2</a:t>
            </a:r>
            <a:endParaRPr sz="105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168122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Frozen Kingdoms</a:t>
            </a:r>
          </a:p>
          <a:p>
            <a:pPr marL="12700" marR="5080"/>
            <a:r>
              <a:rPr lang="en-GB" sz="1050" b="0" i="0" dirty="0">
                <a:solidFill>
                  <a:srgbClr val="303030"/>
                </a:solidFill>
                <a:effectLst/>
                <a:latin typeface="Twinkl Cursive Unlooped" panose="02000000000000000000" pitchFamily="2" charset="0"/>
              </a:rPr>
              <a:t>This project teaches children about the characteristics and features of polar regions, including the North and South Poles, and includes a detailed exploration of the environmental factors that shape and influence them.</a:t>
            </a:r>
            <a:endParaRPr sz="105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78064" y="13858"/>
            <a:ext cx="913936" cy="914072"/>
          </a:xfrm>
          <a:prstGeom prst="rect">
            <a:avLst/>
          </a:prstGeom>
        </p:spPr>
      </p:pic>
      <p:grpSp>
        <p:nvGrpSpPr>
          <p:cNvPr id="36" name="object 43">
            <a:extLst>
              <a:ext uri="{FF2B5EF4-FFF2-40B4-BE49-F238E27FC236}">
                <a16:creationId xmlns:a16="http://schemas.microsoft.com/office/drawing/2014/main" id="{C4C0BAB8-88EE-472A-9EF8-DBDB2999B77D}"/>
              </a:ext>
            </a:extLst>
          </p:cNvPr>
          <p:cNvGrpSpPr/>
          <p:nvPr/>
        </p:nvGrpSpPr>
        <p:grpSpPr>
          <a:xfrm>
            <a:off x="3467271" y="4403836"/>
            <a:ext cx="4695571" cy="1728981"/>
            <a:chOff x="2983229" y="2878454"/>
            <a:chExt cx="3387090" cy="1120140"/>
          </a:xfrm>
        </p:grpSpPr>
        <p:sp>
          <p:nvSpPr>
            <p:cNvPr id="40" name="object 44">
              <a:extLst>
                <a:ext uri="{FF2B5EF4-FFF2-40B4-BE49-F238E27FC236}">
                  <a16:creationId xmlns:a16="http://schemas.microsoft.com/office/drawing/2014/main" id="{D66BC236-3665-4390-A60E-ABC7AC9E22AD}"/>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1" name="object 45">
              <a:extLst>
                <a:ext uri="{FF2B5EF4-FFF2-40B4-BE49-F238E27FC236}">
                  <a16:creationId xmlns:a16="http://schemas.microsoft.com/office/drawing/2014/main" id="{4C0412F1-74B8-4496-9F9A-54CFB06B7521}"/>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dirty="0"/>
            </a:p>
          </p:txBody>
        </p:sp>
      </p:grpSp>
      <p:sp>
        <p:nvSpPr>
          <p:cNvPr id="46" name="object 19">
            <a:extLst>
              <a:ext uri="{FF2B5EF4-FFF2-40B4-BE49-F238E27FC236}">
                <a16:creationId xmlns:a16="http://schemas.microsoft.com/office/drawing/2014/main" id="{6CA35D56-70EE-436A-97B9-444BA35C2134}"/>
              </a:ext>
            </a:extLst>
          </p:cNvPr>
          <p:cNvSpPr txBox="1"/>
          <p:nvPr/>
        </p:nvSpPr>
        <p:spPr>
          <a:xfrm>
            <a:off x="4004551" y="4898673"/>
            <a:ext cx="3499861" cy="739305"/>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L12. How has tourism(industry) affected Antarctica?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Present a detailed account of how an industry, including tourism, has changed a place or landscape over time.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tourism has had an environmental, social and economic impact on many regions and countries.</a:t>
            </a:r>
          </a:p>
        </p:txBody>
      </p:sp>
      <p:grpSp>
        <p:nvGrpSpPr>
          <p:cNvPr id="52" name="object 37">
            <a:extLst>
              <a:ext uri="{FF2B5EF4-FFF2-40B4-BE49-F238E27FC236}">
                <a16:creationId xmlns:a16="http://schemas.microsoft.com/office/drawing/2014/main" id="{197461C1-CC49-458D-8E51-85AC6CF5B005}"/>
              </a:ext>
            </a:extLst>
          </p:cNvPr>
          <p:cNvGrpSpPr/>
          <p:nvPr/>
        </p:nvGrpSpPr>
        <p:grpSpPr>
          <a:xfrm>
            <a:off x="4966554" y="2527651"/>
            <a:ext cx="4594635" cy="1810885"/>
            <a:chOff x="7317105" y="2830829"/>
            <a:chExt cx="3196590" cy="1177290"/>
          </a:xfrm>
        </p:grpSpPr>
        <p:sp>
          <p:nvSpPr>
            <p:cNvPr id="53" name="object 38">
              <a:extLst>
                <a:ext uri="{FF2B5EF4-FFF2-40B4-BE49-F238E27FC236}">
                  <a16:creationId xmlns:a16="http://schemas.microsoft.com/office/drawing/2014/main" id="{DD4AA273-B10C-43AF-91E5-C2422EE2CE54}"/>
                </a:ext>
              </a:extLst>
            </p:cNvPr>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54" name="object 39">
              <a:extLst>
                <a:ext uri="{FF2B5EF4-FFF2-40B4-BE49-F238E27FC236}">
                  <a16:creationId xmlns:a16="http://schemas.microsoft.com/office/drawing/2014/main" id="{E428D935-B8FB-4453-9186-E31738C4D940}"/>
                </a:ext>
              </a:extLst>
            </p:cNvPr>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sp>
        <p:nvSpPr>
          <p:cNvPr id="42" name="object 19">
            <a:extLst>
              <a:ext uri="{FF2B5EF4-FFF2-40B4-BE49-F238E27FC236}">
                <a16:creationId xmlns:a16="http://schemas.microsoft.com/office/drawing/2014/main" id="{AD7BB89A-AB74-417B-979B-27670C3157C2}"/>
              </a:ext>
            </a:extLst>
          </p:cNvPr>
          <p:cNvSpPr txBox="1"/>
          <p:nvPr/>
        </p:nvSpPr>
        <p:spPr>
          <a:xfrm>
            <a:off x="5558051" y="2950685"/>
            <a:ext cx="3411639" cy="739305"/>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L11. How do people survive living in the Arctic today?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humans function in the place they live.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th</a:t>
            </a:r>
            <a:r>
              <a:rPr lang="en-GB" sz="900" b="0" i="0" dirty="0">
                <a:solidFill>
                  <a:srgbClr val="303030"/>
                </a:solidFill>
                <a:effectLst/>
                <a:latin typeface="Twinkl Cursive Unlooped" panose="02000000000000000000" pitchFamily="2" charset="0"/>
              </a:rPr>
              <a:t>e distribution of and access to natural resources, cultural influences and economic activity are significant factors in community life in a settlement.</a:t>
            </a:r>
          </a:p>
        </p:txBody>
      </p:sp>
      <p:sp>
        <p:nvSpPr>
          <p:cNvPr id="55" name="object 19">
            <a:extLst>
              <a:ext uri="{FF2B5EF4-FFF2-40B4-BE49-F238E27FC236}">
                <a16:creationId xmlns:a16="http://schemas.microsoft.com/office/drawing/2014/main" id="{5C1CBF0D-4A39-4CAF-B80C-BEE48E43EC06}"/>
              </a:ext>
            </a:extLst>
          </p:cNvPr>
          <p:cNvSpPr txBox="1"/>
          <p:nvPr/>
        </p:nvSpPr>
        <p:spPr>
          <a:xfrm>
            <a:off x="3219050" y="776014"/>
            <a:ext cx="3663836" cy="739305"/>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L8. How does climate change affect the Polar regions?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climate change affects climate zones and biomes across the world.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climate change effects the water, temperature, greenhouse gases and weather of a biome. </a:t>
            </a:r>
          </a:p>
        </p:txBody>
      </p:sp>
      <p:sp>
        <p:nvSpPr>
          <p:cNvPr id="56" name="object 19">
            <a:extLst>
              <a:ext uri="{FF2B5EF4-FFF2-40B4-BE49-F238E27FC236}">
                <a16:creationId xmlns:a16="http://schemas.microsoft.com/office/drawing/2014/main" id="{DEE84600-3233-4AED-9526-59FACBA241D5}"/>
              </a:ext>
            </a:extLst>
          </p:cNvPr>
          <p:cNvSpPr txBox="1"/>
          <p:nvPr/>
        </p:nvSpPr>
        <p:spPr>
          <a:xfrm>
            <a:off x="7704249" y="1337967"/>
            <a:ext cx="3663836" cy="600805"/>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L9&amp;10. What natural resources are available in the Arctic?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distribution of natural resources in an area or country.</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natural resources include food, minerals (aluminium, sandstone and oil) energy sources (water, coal and gas) and water</a:t>
            </a:r>
          </a:p>
        </p:txBody>
      </p:sp>
      <p:sp>
        <p:nvSpPr>
          <p:cNvPr id="32" name="TextBox 31">
            <a:extLst>
              <a:ext uri="{FF2B5EF4-FFF2-40B4-BE49-F238E27FC236}">
                <a16:creationId xmlns:a16="http://schemas.microsoft.com/office/drawing/2014/main" id="{2F46CD41-C7E6-4520-B61A-9812E426B692}"/>
              </a:ext>
            </a:extLst>
          </p:cNvPr>
          <p:cNvSpPr txBox="1"/>
          <p:nvPr/>
        </p:nvSpPr>
        <p:spPr>
          <a:xfrm>
            <a:off x="4197314" y="40941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33" name="TextBox 32">
            <a:extLst>
              <a:ext uri="{FF2B5EF4-FFF2-40B4-BE49-F238E27FC236}">
                <a16:creationId xmlns:a16="http://schemas.microsoft.com/office/drawing/2014/main" id="{D913718A-7535-4D0B-A182-FB7744E66773}"/>
              </a:ext>
            </a:extLst>
          </p:cNvPr>
          <p:cNvSpPr txBox="1"/>
          <p:nvPr/>
        </p:nvSpPr>
        <p:spPr>
          <a:xfrm>
            <a:off x="8750922" y="99551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 AND PHYSICAL</a:t>
            </a:r>
          </a:p>
        </p:txBody>
      </p:sp>
      <p:sp>
        <p:nvSpPr>
          <p:cNvPr id="34" name="TextBox 33">
            <a:extLst>
              <a:ext uri="{FF2B5EF4-FFF2-40B4-BE49-F238E27FC236}">
                <a16:creationId xmlns:a16="http://schemas.microsoft.com/office/drawing/2014/main" id="{31798895-C391-4C9E-A5EE-4B6936C5CE35}"/>
              </a:ext>
            </a:extLst>
          </p:cNvPr>
          <p:cNvSpPr txBox="1"/>
          <p:nvPr/>
        </p:nvSpPr>
        <p:spPr>
          <a:xfrm>
            <a:off x="6565970" y="2684464"/>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35" name="TextBox 34">
            <a:extLst>
              <a:ext uri="{FF2B5EF4-FFF2-40B4-BE49-F238E27FC236}">
                <a16:creationId xmlns:a16="http://schemas.microsoft.com/office/drawing/2014/main" id="{7BB5CA32-0CD7-4203-BA72-AE38DCA3BB32}"/>
              </a:ext>
            </a:extLst>
          </p:cNvPr>
          <p:cNvSpPr txBox="1"/>
          <p:nvPr/>
        </p:nvSpPr>
        <p:spPr>
          <a:xfrm>
            <a:off x="4966554" y="459235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Tree>
    <p:extLst>
      <p:ext uri="{BB962C8B-B14F-4D97-AF65-F5344CB8AC3E}">
        <p14:creationId xmlns:p14="http://schemas.microsoft.com/office/powerpoint/2010/main" val="42633980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845819" y="2864560"/>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sp>
        <p:nvSpPr>
          <p:cNvPr id="16" name="object 16"/>
          <p:cNvSpPr txBox="1"/>
          <p:nvPr/>
        </p:nvSpPr>
        <p:spPr>
          <a:xfrm>
            <a:off x="7529893" y="2541772"/>
            <a:ext cx="1780539" cy="3887603"/>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Year 6</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Name and locate the world’s biomes, climate zones and vegetation belts and explain their common characteristics. </a:t>
            </a:r>
          </a:p>
          <a:p>
            <a:pPr marL="12700" marR="5080" indent="3175" algn="ctr">
              <a:lnSpc>
                <a:spcPct val="100499"/>
              </a:lnSpc>
              <a:spcBef>
                <a:spcPts val="900"/>
              </a:spcBef>
            </a:pPr>
            <a:r>
              <a:rPr lang="en-GB" sz="1100" b="0" i="0" dirty="0">
                <a:solidFill>
                  <a:srgbClr val="303030"/>
                </a:solidFill>
                <a:effectLst/>
                <a:latin typeface="Twinkl Cursive Unlooped" panose="02000000000000000000" pitchFamily="2" charset="0"/>
              </a:rPr>
              <a:t>Identify the position and explain the significance of latitude, longitude, equator, Northern Hemisphere, Southern Hemisphere, the Tropics of Cancer and Capricorn, the Arctic and Antarctic Circles, the Prime (or Greenwich) Meridian and time zones (including day and night).</a:t>
            </a:r>
          </a:p>
          <a:p>
            <a:pPr marL="12700" marR="5080" indent="3175" algn="ctr">
              <a:lnSpc>
                <a:spcPct val="100499"/>
              </a:lnSpc>
              <a:spcBef>
                <a:spcPts val="900"/>
              </a:spcBef>
            </a:pPr>
            <a:endParaRPr lang="en-GB" sz="1100" dirty="0">
              <a:latin typeface="Twinkl Cursive Unlooped" panose="02000000000000000000" pitchFamily="2" charset="0"/>
              <a:cs typeface="Segoe UI"/>
            </a:endParaRP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19" name="object 19"/>
          <p:cNvSpPr txBox="1"/>
          <p:nvPr/>
        </p:nvSpPr>
        <p:spPr>
          <a:xfrm>
            <a:off x="542455" y="3303535"/>
            <a:ext cx="1804670" cy="2846933"/>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C</a:t>
            </a:r>
            <a:r>
              <a:rPr lang="en-GB" sz="1000" b="0" i="0" dirty="0">
                <a:solidFill>
                  <a:srgbClr val="303030"/>
                </a:solidFill>
                <a:effectLst/>
                <a:latin typeface="Twinkl Cursive Unlooped" panose="02000000000000000000" pitchFamily="2" charset="0"/>
              </a:rPr>
              <a:t>hildren </a:t>
            </a:r>
            <a:r>
              <a:rPr lang="en-GB" sz="1000" dirty="0">
                <a:solidFill>
                  <a:srgbClr val="303030"/>
                </a:solidFill>
                <a:latin typeface="Twinkl Cursive Unlooped" panose="02000000000000000000" pitchFamily="2" charset="0"/>
              </a:rPr>
              <a:t>will build on the knowledge </a:t>
            </a:r>
            <a:r>
              <a:rPr lang="en-GB" sz="1000" b="0" i="0" dirty="0">
                <a:solidFill>
                  <a:srgbClr val="303030"/>
                </a:solidFill>
                <a:effectLst/>
                <a:latin typeface="Twinkl Cursive Unlooped" panose="02000000000000000000" pitchFamily="2" charset="0"/>
              </a:rPr>
              <a:t>about physical and human features, maps, and positional and directional language. </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They have already learnt about the equator, hemispheres and continents and have been introduced to the countries, capital cities and settlements of the United Kingdom.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4123832" y="407953"/>
            <a:ext cx="7583087"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Frozen Kingdom</a:t>
            </a:r>
          </a:p>
        </p:txBody>
      </p:sp>
      <p:sp>
        <p:nvSpPr>
          <p:cNvPr id="24" name="TextBox 23">
            <a:extLst>
              <a:ext uri="{FF2B5EF4-FFF2-40B4-BE49-F238E27FC236}">
                <a16:creationId xmlns:a16="http://schemas.microsoft.com/office/drawing/2014/main" id="{81F30D40-6EA7-4A59-B32B-ED87F749B12B}"/>
              </a:ext>
            </a:extLst>
          </p:cNvPr>
          <p:cNvSpPr txBox="1"/>
          <p:nvPr/>
        </p:nvSpPr>
        <p:spPr>
          <a:xfrm>
            <a:off x="2927644" y="3303535"/>
            <a:ext cx="1736263" cy="2708434"/>
          </a:xfrm>
          <a:prstGeom prst="rect">
            <a:avLst/>
          </a:prstGeom>
          <a:noFill/>
        </p:spPr>
        <p:txBody>
          <a:bodyPr wrap="square">
            <a:spAutoFit/>
          </a:bodyPr>
          <a:lstStyle/>
          <a:p>
            <a:pPr marL="12700" marR="5080"/>
            <a:endParaRPr lang="en-GB" sz="1000" dirty="0">
              <a:solidFill>
                <a:srgbClr val="303030"/>
              </a:solidFill>
              <a:latin typeface="Twinkl Cursive Unlooped" panose="02000000000000000000" pitchFamily="2" charset="0"/>
            </a:endParaRPr>
          </a:p>
          <a:p>
            <a:pPr marL="12700" marR="5080" algn="ctr"/>
            <a:r>
              <a:rPr lang="en-GB" sz="1000" b="0" i="0" dirty="0">
                <a:solidFill>
                  <a:srgbClr val="303030"/>
                </a:solidFill>
                <a:effectLst/>
                <a:latin typeface="Twinkl Cursive Unlooped" panose="02000000000000000000" pitchFamily="2" charset="0"/>
              </a:rPr>
              <a:t>They learnt about the tropics and the countries, climates and culture of North and South America.</a:t>
            </a:r>
          </a:p>
          <a:p>
            <a:pPr marL="12700" marR="5080" algn="ctr"/>
            <a:endParaRPr lang="en-GB" sz="1000" dirty="0">
              <a:solidFill>
                <a:srgbClr val="303030"/>
              </a:solidFill>
              <a:latin typeface="Twinkl Cursive Unlooped" panose="02000000000000000000" pitchFamily="2" charset="0"/>
            </a:endParaRPr>
          </a:p>
          <a:p>
            <a:pPr algn="ctr"/>
            <a:r>
              <a:rPr lang="en-GB" sz="1000" b="0" i="0" dirty="0">
                <a:solidFill>
                  <a:srgbClr val="303030"/>
                </a:solidFill>
                <a:effectLst/>
                <a:latin typeface="Twinkl Cursive Unlooped" panose="02000000000000000000" pitchFamily="2" charset="0"/>
              </a:rPr>
              <a:t>Name and locate the world’s climate zones and explain their common characteristics.</a:t>
            </a:r>
          </a:p>
          <a:p>
            <a:pPr algn="ctr"/>
            <a:endParaRPr lang="en-GB" sz="1000" b="0" i="0" dirty="0">
              <a:solidFill>
                <a:srgbClr val="303030"/>
              </a:solidFill>
              <a:effectLst/>
              <a:latin typeface="Twinkl Cursive Unlooped" panose="02000000000000000000" pitchFamily="2" charset="0"/>
            </a:endParaRPr>
          </a:p>
          <a:p>
            <a:pPr algn="ctr"/>
            <a:r>
              <a:rPr lang="en-GB" sz="1000" dirty="0">
                <a:solidFill>
                  <a:srgbClr val="303030"/>
                </a:solidFill>
                <a:latin typeface="Twinkl Cursive Unlooped" panose="02000000000000000000" pitchFamily="2" charset="0"/>
              </a:rPr>
              <a:t>Know that c</a:t>
            </a:r>
            <a:r>
              <a:rPr lang="en-GB" sz="1000" b="0" i="0" dirty="0">
                <a:solidFill>
                  <a:srgbClr val="303030"/>
                </a:solidFill>
                <a:effectLst/>
                <a:latin typeface="Twinkl Cursive Unlooped" panose="02000000000000000000" pitchFamily="2" charset="0"/>
              </a:rPr>
              <a:t>limate zones are areas with distinct climates, weather patterns, latitude, plants and animals.</a:t>
            </a:r>
          </a:p>
          <a:p>
            <a:pPr marL="12700" marR="5080" algn="ctr"/>
            <a:r>
              <a:rPr lang="en-GB" sz="1000" b="0" i="0" dirty="0">
                <a:solidFill>
                  <a:srgbClr val="303030"/>
                </a:solidFill>
                <a:effectLst/>
                <a:latin typeface="Twinkl Cursive Unlooped" panose="02000000000000000000" pitchFamily="2" charset="0"/>
              </a:rPr>
              <a:t> </a:t>
            </a:r>
            <a:endParaRPr lang="en-GB" sz="1000" dirty="0">
              <a:latin typeface="Twinkl Cursive Unlooped" panose="02000000000000000000" pitchFamily="2" charset="0"/>
              <a:cs typeface="Arial"/>
            </a:endParaRPr>
          </a:p>
        </p:txBody>
      </p:sp>
      <p:sp>
        <p:nvSpPr>
          <p:cNvPr id="26" name="object 8">
            <a:extLst>
              <a:ext uri="{FF2B5EF4-FFF2-40B4-BE49-F238E27FC236}">
                <a16:creationId xmlns:a16="http://schemas.microsoft.com/office/drawing/2014/main" id="{6B3AAEE9-BAFE-48AA-A0AB-FE0E41D0970F}"/>
              </a:ext>
            </a:extLst>
          </p:cNvPr>
          <p:cNvSpPr txBox="1"/>
          <p:nvPr/>
        </p:nvSpPr>
        <p:spPr>
          <a:xfrm>
            <a:off x="3269677" y="2801955"/>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p:txBody>
      </p:sp>
      <p:sp>
        <p:nvSpPr>
          <p:cNvPr id="18" name="object 31">
            <a:extLst>
              <a:ext uri="{FF2B5EF4-FFF2-40B4-BE49-F238E27FC236}">
                <a16:creationId xmlns:a16="http://schemas.microsoft.com/office/drawing/2014/main" id="{839C84EB-3546-4BAE-96CC-A70F0866CB7B}"/>
              </a:ext>
            </a:extLst>
          </p:cNvPr>
          <p:cNvSpPr txBox="1"/>
          <p:nvPr/>
        </p:nvSpPr>
        <p:spPr>
          <a:xfrm>
            <a:off x="5076471" y="2643017"/>
            <a:ext cx="2039058" cy="168122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Frozen Kingdoms</a:t>
            </a:r>
          </a:p>
          <a:p>
            <a:pPr marL="12700" marR="5080"/>
            <a:r>
              <a:rPr lang="en-GB" sz="1050" b="0" i="0" dirty="0">
                <a:solidFill>
                  <a:srgbClr val="303030"/>
                </a:solidFill>
                <a:effectLst/>
                <a:latin typeface="Twinkl Cursive Unlooped" panose="02000000000000000000" pitchFamily="2" charset="0"/>
              </a:rPr>
              <a:t>This project teaches children about the characteristics and features of polar regions, including the North and South Poles, and includes a detailed exploration of the environmental factors that shape and influence them.</a:t>
            </a:r>
            <a:endParaRPr sz="1050" dirty="0">
              <a:latin typeface="Twinkl Cursive Unlooped" panose="02000000000000000000" pitchFamily="2" charset="0"/>
              <a:cs typeface="Arial"/>
            </a:endParaRPr>
          </a:p>
        </p:txBody>
      </p:sp>
    </p:spTree>
    <p:extLst>
      <p:ext uri="{BB962C8B-B14F-4D97-AF65-F5344CB8AC3E}">
        <p14:creationId xmlns:p14="http://schemas.microsoft.com/office/powerpoint/2010/main" val="19830534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110261615"/>
              </p:ext>
            </p:extLst>
          </p:nvPr>
        </p:nvGraphicFramePr>
        <p:xfrm>
          <a:off x="2928482" y="1083817"/>
          <a:ext cx="7407409" cy="4786182"/>
        </p:xfrm>
        <a:graphic>
          <a:graphicData uri="http://schemas.openxmlformats.org/drawingml/2006/table">
            <a:tbl>
              <a:tblPr firstRow="1" bandRow="1">
                <a:tableStyleId>{BDBED569-4797-4DF1-A0F4-6AAB3CD982D8}</a:tableStyleId>
              </a:tblPr>
              <a:tblGrid>
                <a:gridCol w="2633171">
                  <a:extLst>
                    <a:ext uri="{9D8B030D-6E8A-4147-A177-3AD203B41FA5}">
                      <a16:colId xmlns:a16="http://schemas.microsoft.com/office/drawing/2014/main" val="3941356595"/>
                    </a:ext>
                  </a:extLst>
                </a:gridCol>
                <a:gridCol w="2438400">
                  <a:extLst>
                    <a:ext uri="{9D8B030D-6E8A-4147-A177-3AD203B41FA5}">
                      <a16:colId xmlns:a16="http://schemas.microsoft.com/office/drawing/2014/main" val="1839290384"/>
                    </a:ext>
                  </a:extLst>
                </a:gridCol>
                <a:gridCol w="2335838">
                  <a:extLst>
                    <a:ext uri="{9D8B030D-6E8A-4147-A177-3AD203B41FA5}">
                      <a16:colId xmlns:a16="http://schemas.microsoft.com/office/drawing/2014/main" val="2992277105"/>
                    </a:ext>
                  </a:extLst>
                </a:gridCol>
              </a:tblGrid>
              <a:tr h="370840">
                <a:tc>
                  <a:txBody>
                    <a:bodyPr/>
                    <a:lstStyle/>
                    <a:p>
                      <a:r>
                        <a:rPr lang="en-GB" sz="1400" b="0" dirty="0">
                          <a:latin typeface="Twinkl Cursive Unlooped" panose="02000000000000000000" pitchFamily="2" charset="0"/>
                        </a:rPr>
                        <a:t>Polar region</a:t>
                      </a:r>
                    </a:p>
                  </a:txBody>
                  <a:tcPr/>
                </a:tc>
                <a:tc>
                  <a:txBody>
                    <a:bodyPr/>
                    <a:lstStyle/>
                    <a:p>
                      <a:r>
                        <a:rPr lang="en-GB" sz="1400" b="0" dirty="0">
                          <a:latin typeface="Twinkl Cursive Unlooped" panose="02000000000000000000" pitchFamily="2" charset="0"/>
                        </a:rPr>
                        <a:t>Achievement</a:t>
                      </a:r>
                    </a:p>
                  </a:txBody>
                  <a:tcPr/>
                </a:tc>
                <a:tc>
                  <a:txBody>
                    <a:bodyPr/>
                    <a:lstStyle/>
                    <a:p>
                      <a:r>
                        <a:rPr lang="en-GB" sz="1400" b="0" dirty="0">
                          <a:latin typeface="Twinkl Cursive Unlooped" panose="02000000000000000000" pitchFamily="2" charset="0"/>
                        </a:rPr>
                        <a:t>Natural resources</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Arctic circle</a:t>
                      </a:r>
                    </a:p>
                  </a:txBody>
                  <a:tcPr/>
                </a:tc>
                <a:tc>
                  <a:txBody>
                    <a:bodyPr/>
                    <a:lstStyle/>
                    <a:p>
                      <a:r>
                        <a:rPr lang="en-GB" sz="1400" dirty="0">
                          <a:latin typeface="Twinkl Cursive Unlooped" panose="02000000000000000000" pitchFamily="2" charset="0"/>
                        </a:rPr>
                        <a:t>Exploration</a:t>
                      </a:r>
                    </a:p>
                  </a:txBody>
                  <a:tcPr/>
                </a:tc>
                <a:tc>
                  <a:txBody>
                    <a:bodyPr/>
                    <a:lstStyle/>
                    <a:p>
                      <a:r>
                        <a:rPr lang="en-GB" sz="1400" dirty="0">
                          <a:latin typeface="Twinkl Cursive Unlooped" panose="02000000000000000000" pitchFamily="2" charset="0"/>
                        </a:rPr>
                        <a:t>Food</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Antarctic circle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Expedition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Minerals</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Earth’s tilt</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Energy</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Polar day and night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Climate change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Water </a:t>
                      </a:r>
                    </a:p>
                  </a:txBody>
                  <a:tcPr/>
                </a:tc>
                <a:extLst>
                  <a:ext uri="{0D108BD9-81ED-4DB2-BD59-A6C34878D82A}">
                    <a16:rowId xmlns:a16="http://schemas.microsoft.com/office/drawing/2014/main" val="4644866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Landscape</a:t>
                      </a:r>
                    </a:p>
                  </a:txBody>
                  <a:tcPr/>
                </a:tc>
                <a:tc>
                  <a:txBody>
                    <a:bodyPr/>
                    <a:lstStyle/>
                    <a:p>
                      <a:r>
                        <a:rPr lang="en-GB" sz="1400" dirty="0">
                          <a:latin typeface="Twinkl Cursive Unlooped" panose="02000000000000000000" pitchFamily="2" charset="0"/>
                        </a:rPr>
                        <a:t>Polar ice caps</a:t>
                      </a:r>
                    </a:p>
                  </a:txBody>
                  <a:tcPr/>
                </a:tc>
                <a:tc>
                  <a:txBody>
                    <a:bodyPr/>
                    <a:lstStyle/>
                    <a:p>
                      <a:r>
                        <a:rPr lang="en-GB" sz="1400" dirty="0">
                          <a:latin typeface="Twinkl Cursive Unlooped" panose="02000000000000000000" pitchFamily="2" charset="0"/>
                        </a:rPr>
                        <a:t>Cultural influences</a:t>
                      </a:r>
                    </a:p>
                  </a:txBody>
                  <a:tcPr/>
                </a:tc>
                <a:extLst>
                  <a:ext uri="{0D108BD9-81ED-4DB2-BD59-A6C34878D82A}">
                    <a16:rowId xmlns:a16="http://schemas.microsoft.com/office/drawing/2014/main" val="719473866"/>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400" b="0" i="0" dirty="0">
                          <a:solidFill>
                            <a:srgbClr val="303030"/>
                          </a:solidFill>
                          <a:effectLst/>
                          <a:latin typeface="Twinkl Cursive Unlooped" panose="02000000000000000000" pitchFamily="2" charset="0"/>
                        </a:rPr>
                        <a:t>Iceberg </a:t>
                      </a: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Biome</a:t>
                      </a:r>
                    </a:p>
                  </a:txBody>
                  <a:tcPr/>
                </a:tc>
                <a:tc>
                  <a:txBody>
                    <a:bodyPr/>
                    <a:lstStyle/>
                    <a:p>
                      <a:r>
                        <a:rPr lang="en-GB" sz="1400" dirty="0">
                          <a:latin typeface="Twinkl Cursive Unlooped" panose="02000000000000000000" pitchFamily="2" charset="0"/>
                        </a:rPr>
                        <a:t>Economic activity </a:t>
                      </a:r>
                    </a:p>
                  </a:txBody>
                  <a:tcPr/>
                </a:tc>
                <a:extLst>
                  <a:ext uri="{0D108BD9-81ED-4DB2-BD59-A6C34878D82A}">
                    <a16:rowId xmlns:a16="http://schemas.microsoft.com/office/drawing/2014/main" val="1424210"/>
                  </a:ext>
                </a:extLst>
              </a:tr>
              <a:tr h="33610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Glacier</a:t>
                      </a:r>
                    </a:p>
                  </a:txBody>
                  <a:tcPr/>
                </a:tc>
                <a:tc>
                  <a:txBody>
                    <a:bodyPr/>
                    <a:lstStyle/>
                    <a:p>
                      <a:r>
                        <a:rPr lang="en-GB" sz="1400" dirty="0">
                          <a:latin typeface="Twinkl Cursive Unlooped" panose="02000000000000000000" pitchFamily="2" charset="0"/>
                        </a:rPr>
                        <a:t>Water</a:t>
                      </a:r>
                    </a:p>
                  </a:txBody>
                  <a:tcPr/>
                </a:tc>
                <a:tc>
                  <a:txBody>
                    <a:bodyPr/>
                    <a:lstStyle/>
                    <a:p>
                      <a:r>
                        <a:rPr lang="en-GB" sz="1400" dirty="0">
                          <a:latin typeface="Twinkl Cursive Unlooped" panose="02000000000000000000" pitchFamily="2" charset="0"/>
                        </a:rPr>
                        <a:t>Community</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Mountain</a:t>
                      </a:r>
                    </a:p>
                  </a:txBody>
                  <a:tcPr/>
                </a:tc>
                <a:tc>
                  <a:txBody>
                    <a:bodyPr/>
                    <a:lstStyle/>
                    <a:p>
                      <a:r>
                        <a:rPr lang="en-GB" sz="1400" dirty="0">
                          <a:latin typeface="Twinkl Cursive Unlooped" panose="02000000000000000000" pitchFamily="2" charset="0"/>
                        </a:rPr>
                        <a:t>Temperature</a:t>
                      </a:r>
                    </a:p>
                  </a:txBody>
                  <a:tcPr/>
                </a:tc>
                <a:tc>
                  <a:txBody>
                    <a:bodyPr/>
                    <a:lstStyle/>
                    <a:p>
                      <a:r>
                        <a:rPr lang="en-GB" sz="1400" dirty="0">
                          <a:latin typeface="Twinkl Cursive Unlooped" panose="02000000000000000000" pitchFamily="2" charset="0"/>
                        </a:rPr>
                        <a:t>Settlement</a:t>
                      </a:r>
                    </a:p>
                  </a:txBody>
                  <a:tcPr/>
                </a:tc>
                <a:extLst>
                  <a:ext uri="{0D108BD9-81ED-4DB2-BD59-A6C34878D82A}">
                    <a16:rowId xmlns:a16="http://schemas.microsoft.com/office/drawing/2014/main" val="1624332100"/>
                  </a:ext>
                </a:extLst>
              </a:tr>
              <a:tr h="370840">
                <a:tc>
                  <a:txBody>
                    <a:bodyPr/>
                    <a:lstStyle/>
                    <a:p>
                      <a:r>
                        <a:rPr lang="en-GB" sz="1400" b="0" dirty="0">
                          <a:latin typeface="Twinkl Cursive Unlooped" panose="02000000000000000000" pitchFamily="2" charset="0"/>
                        </a:rPr>
                        <a:t>Ice</a:t>
                      </a:r>
                    </a:p>
                  </a:txBody>
                  <a:tcPr/>
                </a:tc>
                <a:tc>
                  <a:txBody>
                    <a:bodyPr/>
                    <a:lstStyle/>
                    <a:p>
                      <a:r>
                        <a:rPr lang="en-GB" sz="1400" dirty="0">
                          <a:latin typeface="Twinkl Cursive Unlooped" panose="02000000000000000000" pitchFamily="2" charset="0"/>
                        </a:rPr>
                        <a:t>Greenhouse gases</a:t>
                      </a:r>
                    </a:p>
                  </a:txBody>
                  <a:tcPr/>
                </a:tc>
                <a:tc>
                  <a:txBody>
                    <a:bodyPr/>
                    <a:lstStyle/>
                    <a:p>
                      <a:r>
                        <a:rPr lang="en-GB" sz="1400" dirty="0">
                          <a:latin typeface="Twinkl Cursive Unlooped" panose="02000000000000000000" pitchFamily="2" charset="0"/>
                        </a:rPr>
                        <a:t>Tourism</a:t>
                      </a:r>
                    </a:p>
                  </a:txBody>
                  <a:tcPr/>
                </a:tc>
                <a:extLst>
                  <a:ext uri="{0D108BD9-81ED-4DB2-BD59-A6C34878D82A}">
                    <a16:rowId xmlns:a16="http://schemas.microsoft.com/office/drawing/2014/main" val="3220600031"/>
                  </a:ext>
                </a:extLst>
              </a:tr>
              <a:tr h="370840">
                <a:tc>
                  <a:txBody>
                    <a:bodyPr/>
                    <a:lstStyle/>
                    <a:p>
                      <a:r>
                        <a:rPr lang="en-GB" sz="1400" dirty="0">
                          <a:latin typeface="Twinkl Cursive Unlooped" panose="02000000000000000000" pitchFamily="2" charset="0"/>
                        </a:rPr>
                        <a:t>Field</a:t>
                      </a:r>
                    </a:p>
                  </a:txBody>
                  <a:tcPr/>
                </a:tc>
                <a:tc>
                  <a:txBody>
                    <a:bodyPr/>
                    <a:lstStyle/>
                    <a:p>
                      <a:r>
                        <a:rPr lang="en-GB" sz="1400" dirty="0">
                          <a:latin typeface="Twinkl Cursive Unlooped" panose="02000000000000000000" pitchFamily="2" charset="0"/>
                        </a:rPr>
                        <a:t>Weather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Industry </a:t>
                      </a:r>
                    </a:p>
                  </a:txBody>
                  <a:tcPr/>
                </a:tc>
                <a:extLst>
                  <a:ext uri="{0D108BD9-81ED-4DB2-BD59-A6C34878D82A}">
                    <a16:rowId xmlns:a16="http://schemas.microsoft.com/office/drawing/2014/main" val="3340384658"/>
                  </a:ext>
                </a:extLst>
              </a:tr>
              <a:tr h="370840">
                <a:tc>
                  <a:txBody>
                    <a:bodyPr/>
                    <a:lstStyle/>
                    <a:p>
                      <a:r>
                        <a:rPr lang="en-GB" sz="1400" dirty="0">
                          <a:latin typeface="Twinkl Cursive Unlooped" panose="02000000000000000000" pitchFamily="2" charset="0"/>
                        </a:rPr>
                        <a:t>Tundra</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Environment </a:t>
                      </a:r>
                    </a:p>
                  </a:txBody>
                  <a:tcPr/>
                </a:tc>
                <a:tc>
                  <a:txBody>
                    <a:bodyPr/>
                    <a:lstStyle/>
                    <a:p>
                      <a:r>
                        <a:rPr lang="en-GB" sz="1400" dirty="0">
                          <a:latin typeface="Twinkl Cursive Unlooped" panose="02000000000000000000" pitchFamily="2" charset="0"/>
                        </a:rPr>
                        <a:t>Social </a:t>
                      </a:r>
                    </a:p>
                  </a:txBody>
                  <a:tcPr/>
                </a:tc>
                <a:extLst>
                  <a:ext uri="{0D108BD9-81ED-4DB2-BD59-A6C34878D82A}">
                    <a16:rowId xmlns:a16="http://schemas.microsoft.com/office/drawing/2014/main" val="2448477343"/>
                  </a:ext>
                </a:extLst>
              </a:tr>
              <a:tr h="370840">
                <a:tc>
                  <a:txBody>
                    <a:bodyPr/>
                    <a:lstStyle/>
                    <a:p>
                      <a:r>
                        <a:rPr lang="en-GB" sz="1400" dirty="0">
                          <a:latin typeface="Twinkl Cursive Unlooped" panose="02000000000000000000" pitchFamily="2" charset="0"/>
                        </a:rPr>
                        <a:t>Boreal forest</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787815843"/>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4590415" y="254877"/>
            <a:ext cx="7614428"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Frozen Kingdom</a:t>
            </a:r>
          </a:p>
        </p:txBody>
      </p:sp>
    </p:spTree>
    <p:extLst>
      <p:ext uri="{BB962C8B-B14F-4D97-AF65-F5344CB8AC3E}">
        <p14:creationId xmlns:p14="http://schemas.microsoft.com/office/powerpoint/2010/main" val="10473798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3" cstate="print"/>
            <a:stretch>
              <a:fillRect/>
            </a:stretch>
          </p:blipFill>
          <p:spPr>
            <a:xfrm>
              <a:off x="0" y="1209674"/>
              <a:ext cx="9486900" cy="352425"/>
            </a:xfrm>
            <a:prstGeom prst="rect">
              <a:avLst/>
            </a:prstGeom>
          </p:spPr>
        </p:pic>
        <p:pic>
          <p:nvPicPr>
            <p:cNvPr id="6" name="object 6"/>
            <p:cNvPicPr/>
            <p:nvPr/>
          </p:nvPicPr>
          <p:blipFill>
            <a:blip r:embed="rId4" cstate="print"/>
            <a:stretch>
              <a:fillRect/>
            </a:stretch>
          </p:blipFill>
          <p:spPr>
            <a:xfrm>
              <a:off x="4419600" y="3267074"/>
              <a:ext cx="5067300" cy="361950"/>
            </a:xfrm>
            <a:prstGeom prst="rect">
              <a:avLst/>
            </a:prstGeom>
          </p:spPr>
        </p:pic>
      </p:grpSp>
      <p:grpSp>
        <p:nvGrpSpPr>
          <p:cNvPr id="7" name="object 7"/>
          <p:cNvGrpSpPr/>
          <p:nvPr/>
        </p:nvGrpSpPr>
        <p:grpSpPr>
          <a:xfrm>
            <a:off x="4648200" y="4597089"/>
            <a:ext cx="7881874" cy="2102474"/>
            <a:chOff x="4419600" y="4626967"/>
            <a:chExt cx="7772400" cy="2098521"/>
          </a:xfrm>
        </p:grpSpPr>
        <p:pic>
          <p:nvPicPr>
            <p:cNvPr id="8" name="object 8"/>
            <p:cNvPicPr/>
            <p:nvPr/>
          </p:nvPicPr>
          <p:blipFill>
            <a:blip r:embed="rId5" cstate="print"/>
            <a:stretch>
              <a:fillRect/>
            </a:stretch>
          </p:blipFill>
          <p:spPr>
            <a:xfrm>
              <a:off x="4419600" y="5314949"/>
              <a:ext cx="7772400" cy="361950"/>
            </a:xfrm>
            <a:prstGeom prst="rect">
              <a:avLst/>
            </a:prstGeom>
          </p:spPr>
        </p:pic>
        <p:sp>
          <p:nvSpPr>
            <p:cNvPr id="9" name="object 9"/>
            <p:cNvSpPr/>
            <p:nvPr/>
          </p:nvSpPr>
          <p:spPr>
            <a:xfrm>
              <a:off x="5621858" y="4748753"/>
              <a:ext cx="4728193" cy="1686943"/>
            </a:xfrm>
            <a:custGeom>
              <a:avLst/>
              <a:gdLst/>
              <a:ahLst/>
              <a:cxnLst/>
              <a:rect l="l" t="t" r="r" b="b"/>
              <a:pathLst>
                <a:path w="3333750" h="1047750">
                  <a:moveTo>
                    <a:pt x="1666875" y="0"/>
                  </a:moveTo>
                  <a:lnTo>
                    <a:pt x="1596411" y="459"/>
                  </a:lnTo>
                  <a:lnTo>
                    <a:pt x="1526693" y="1826"/>
                  </a:lnTo>
                  <a:lnTo>
                    <a:pt x="1457779" y="4082"/>
                  </a:lnTo>
                  <a:lnTo>
                    <a:pt x="1389726" y="7208"/>
                  </a:lnTo>
                  <a:lnTo>
                    <a:pt x="1322592" y="11187"/>
                  </a:lnTo>
                  <a:lnTo>
                    <a:pt x="1256435" y="16000"/>
                  </a:lnTo>
                  <a:lnTo>
                    <a:pt x="1191314" y="21630"/>
                  </a:lnTo>
                  <a:lnTo>
                    <a:pt x="1127285" y="28058"/>
                  </a:lnTo>
                  <a:lnTo>
                    <a:pt x="1064406" y="35265"/>
                  </a:lnTo>
                  <a:lnTo>
                    <a:pt x="1002736" y="43234"/>
                  </a:lnTo>
                  <a:lnTo>
                    <a:pt x="942333" y="51946"/>
                  </a:lnTo>
                  <a:lnTo>
                    <a:pt x="883253" y="61384"/>
                  </a:lnTo>
                  <a:lnTo>
                    <a:pt x="825556" y="71529"/>
                  </a:lnTo>
                  <a:lnTo>
                    <a:pt x="769298" y="82362"/>
                  </a:lnTo>
                  <a:lnTo>
                    <a:pt x="714538" y="93866"/>
                  </a:lnTo>
                  <a:lnTo>
                    <a:pt x="661334" y="106023"/>
                  </a:lnTo>
                  <a:lnTo>
                    <a:pt x="609743" y="118814"/>
                  </a:lnTo>
                  <a:lnTo>
                    <a:pt x="559823" y="132221"/>
                  </a:lnTo>
                  <a:lnTo>
                    <a:pt x="511632" y="146226"/>
                  </a:lnTo>
                  <a:lnTo>
                    <a:pt x="465228" y="160811"/>
                  </a:lnTo>
                  <a:lnTo>
                    <a:pt x="420669" y="175957"/>
                  </a:lnTo>
                  <a:lnTo>
                    <a:pt x="378013" y="191647"/>
                  </a:lnTo>
                  <a:lnTo>
                    <a:pt x="337317" y="207861"/>
                  </a:lnTo>
                  <a:lnTo>
                    <a:pt x="298639" y="224583"/>
                  </a:lnTo>
                  <a:lnTo>
                    <a:pt x="262037" y="241794"/>
                  </a:lnTo>
                  <a:lnTo>
                    <a:pt x="227569" y="259475"/>
                  </a:lnTo>
                  <a:lnTo>
                    <a:pt x="165267" y="296176"/>
                  </a:lnTo>
                  <a:lnTo>
                    <a:pt x="112195" y="334541"/>
                  </a:lnTo>
                  <a:lnTo>
                    <a:pt x="68816" y="374424"/>
                  </a:lnTo>
                  <a:lnTo>
                    <a:pt x="35592" y="415681"/>
                  </a:lnTo>
                  <a:lnTo>
                    <a:pt x="12986" y="458165"/>
                  </a:lnTo>
                  <a:lnTo>
                    <a:pt x="1462" y="501731"/>
                  </a:lnTo>
                  <a:lnTo>
                    <a:pt x="0" y="523875"/>
                  </a:lnTo>
                  <a:lnTo>
                    <a:pt x="1462" y="546020"/>
                  </a:lnTo>
                  <a:lnTo>
                    <a:pt x="12986" y="589589"/>
                  </a:lnTo>
                  <a:lnTo>
                    <a:pt x="35592" y="632075"/>
                  </a:lnTo>
                  <a:lnTo>
                    <a:pt x="68816" y="673334"/>
                  </a:lnTo>
                  <a:lnTo>
                    <a:pt x="112195" y="713219"/>
                  </a:lnTo>
                  <a:lnTo>
                    <a:pt x="165267" y="751584"/>
                  </a:lnTo>
                  <a:lnTo>
                    <a:pt x="227569" y="788286"/>
                  </a:lnTo>
                  <a:lnTo>
                    <a:pt x="262037" y="805967"/>
                  </a:lnTo>
                  <a:lnTo>
                    <a:pt x="298639" y="823177"/>
                  </a:lnTo>
                  <a:lnTo>
                    <a:pt x="337317" y="839898"/>
                  </a:lnTo>
                  <a:lnTo>
                    <a:pt x="378013" y="856113"/>
                  </a:lnTo>
                  <a:lnTo>
                    <a:pt x="420669" y="871802"/>
                  </a:lnTo>
                  <a:lnTo>
                    <a:pt x="465228" y="886948"/>
                  </a:lnTo>
                  <a:lnTo>
                    <a:pt x="511632" y="901532"/>
                  </a:lnTo>
                  <a:lnTo>
                    <a:pt x="559823" y="915536"/>
                  </a:lnTo>
                  <a:lnTo>
                    <a:pt x="609743" y="928943"/>
                  </a:lnTo>
                  <a:lnTo>
                    <a:pt x="661334" y="941733"/>
                  </a:lnTo>
                  <a:lnTo>
                    <a:pt x="714538" y="953889"/>
                  </a:lnTo>
                  <a:lnTo>
                    <a:pt x="769298" y="965393"/>
                  </a:lnTo>
                  <a:lnTo>
                    <a:pt x="825556" y="976226"/>
                  </a:lnTo>
                  <a:lnTo>
                    <a:pt x="883253" y="986370"/>
                  </a:lnTo>
                  <a:lnTo>
                    <a:pt x="942333" y="995807"/>
                  </a:lnTo>
                  <a:lnTo>
                    <a:pt x="1002736" y="1004519"/>
                  </a:lnTo>
                  <a:lnTo>
                    <a:pt x="1064406" y="1012487"/>
                  </a:lnTo>
                  <a:lnTo>
                    <a:pt x="1127285" y="1019694"/>
                  </a:lnTo>
                  <a:lnTo>
                    <a:pt x="1191314" y="1026121"/>
                  </a:lnTo>
                  <a:lnTo>
                    <a:pt x="1256435" y="1031750"/>
                  </a:lnTo>
                  <a:lnTo>
                    <a:pt x="1322592" y="1036563"/>
                  </a:lnTo>
                  <a:lnTo>
                    <a:pt x="1389726" y="1040542"/>
                  </a:lnTo>
                  <a:lnTo>
                    <a:pt x="1457779" y="1043668"/>
                  </a:lnTo>
                  <a:lnTo>
                    <a:pt x="1526693" y="1045923"/>
                  </a:lnTo>
                  <a:lnTo>
                    <a:pt x="1596411" y="1047290"/>
                  </a:lnTo>
                  <a:lnTo>
                    <a:pt x="1666875" y="1047750"/>
                  </a:lnTo>
                  <a:lnTo>
                    <a:pt x="1737338" y="1047290"/>
                  </a:lnTo>
                  <a:lnTo>
                    <a:pt x="1807056" y="1045923"/>
                  </a:lnTo>
                  <a:lnTo>
                    <a:pt x="1875970" y="1043668"/>
                  </a:lnTo>
                  <a:lnTo>
                    <a:pt x="1944023" y="1040542"/>
                  </a:lnTo>
                  <a:lnTo>
                    <a:pt x="2011157" y="1036563"/>
                  </a:lnTo>
                  <a:lnTo>
                    <a:pt x="2077314" y="1031750"/>
                  </a:lnTo>
                  <a:lnTo>
                    <a:pt x="2142435" y="1026121"/>
                  </a:lnTo>
                  <a:lnTo>
                    <a:pt x="2206464" y="1019694"/>
                  </a:lnTo>
                  <a:lnTo>
                    <a:pt x="2269343" y="1012487"/>
                  </a:lnTo>
                  <a:lnTo>
                    <a:pt x="2331013" y="1004519"/>
                  </a:lnTo>
                  <a:lnTo>
                    <a:pt x="2391416" y="995807"/>
                  </a:lnTo>
                  <a:lnTo>
                    <a:pt x="2450496" y="986370"/>
                  </a:lnTo>
                  <a:lnTo>
                    <a:pt x="2508193" y="976226"/>
                  </a:lnTo>
                  <a:lnTo>
                    <a:pt x="2564451" y="965393"/>
                  </a:lnTo>
                  <a:lnTo>
                    <a:pt x="2619211" y="953889"/>
                  </a:lnTo>
                  <a:lnTo>
                    <a:pt x="2672415" y="941733"/>
                  </a:lnTo>
                  <a:lnTo>
                    <a:pt x="2724006" y="928943"/>
                  </a:lnTo>
                  <a:lnTo>
                    <a:pt x="2773926" y="915536"/>
                  </a:lnTo>
                  <a:lnTo>
                    <a:pt x="2822117" y="901532"/>
                  </a:lnTo>
                  <a:lnTo>
                    <a:pt x="2868521" y="886948"/>
                  </a:lnTo>
                  <a:lnTo>
                    <a:pt x="2913080" y="871802"/>
                  </a:lnTo>
                  <a:lnTo>
                    <a:pt x="2955736" y="856113"/>
                  </a:lnTo>
                  <a:lnTo>
                    <a:pt x="2996432" y="839898"/>
                  </a:lnTo>
                  <a:lnTo>
                    <a:pt x="3035110" y="823177"/>
                  </a:lnTo>
                  <a:lnTo>
                    <a:pt x="3071712" y="805967"/>
                  </a:lnTo>
                  <a:lnTo>
                    <a:pt x="3106180" y="788286"/>
                  </a:lnTo>
                  <a:lnTo>
                    <a:pt x="3168482" y="751584"/>
                  </a:lnTo>
                  <a:lnTo>
                    <a:pt x="3221554" y="713219"/>
                  </a:lnTo>
                  <a:lnTo>
                    <a:pt x="3264933" y="673334"/>
                  </a:lnTo>
                  <a:lnTo>
                    <a:pt x="3298157" y="632075"/>
                  </a:lnTo>
                  <a:lnTo>
                    <a:pt x="3320763" y="589589"/>
                  </a:lnTo>
                  <a:lnTo>
                    <a:pt x="3332287" y="546020"/>
                  </a:lnTo>
                  <a:lnTo>
                    <a:pt x="3333750" y="523875"/>
                  </a:lnTo>
                  <a:lnTo>
                    <a:pt x="3332287" y="501731"/>
                  </a:lnTo>
                  <a:lnTo>
                    <a:pt x="3320763" y="458165"/>
                  </a:lnTo>
                  <a:lnTo>
                    <a:pt x="3298157" y="415681"/>
                  </a:lnTo>
                  <a:lnTo>
                    <a:pt x="3264933" y="374424"/>
                  </a:lnTo>
                  <a:lnTo>
                    <a:pt x="3221554" y="334541"/>
                  </a:lnTo>
                  <a:lnTo>
                    <a:pt x="3168482" y="296176"/>
                  </a:lnTo>
                  <a:lnTo>
                    <a:pt x="3106180" y="259475"/>
                  </a:lnTo>
                  <a:lnTo>
                    <a:pt x="3071712" y="241794"/>
                  </a:lnTo>
                  <a:lnTo>
                    <a:pt x="3035110" y="224583"/>
                  </a:lnTo>
                  <a:lnTo>
                    <a:pt x="2996432" y="207861"/>
                  </a:lnTo>
                  <a:lnTo>
                    <a:pt x="2955736" y="191647"/>
                  </a:lnTo>
                  <a:lnTo>
                    <a:pt x="2913080" y="175957"/>
                  </a:lnTo>
                  <a:lnTo>
                    <a:pt x="2868521" y="160811"/>
                  </a:lnTo>
                  <a:lnTo>
                    <a:pt x="2822117" y="146226"/>
                  </a:lnTo>
                  <a:lnTo>
                    <a:pt x="2773926" y="132221"/>
                  </a:lnTo>
                  <a:lnTo>
                    <a:pt x="2724006" y="118814"/>
                  </a:lnTo>
                  <a:lnTo>
                    <a:pt x="2672415" y="106023"/>
                  </a:lnTo>
                  <a:lnTo>
                    <a:pt x="2619211" y="93866"/>
                  </a:lnTo>
                  <a:lnTo>
                    <a:pt x="2564451" y="82362"/>
                  </a:lnTo>
                  <a:lnTo>
                    <a:pt x="2508193" y="71529"/>
                  </a:lnTo>
                  <a:lnTo>
                    <a:pt x="2450496" y="61384"/>
                  </a:lnTo>
                  <a:lnTo>
                    <a:pt x="2391416" y="51946"/>
                  </a:lnTo>
                  <a:lnTo>
                    <a:pt x="2331013" y="43234"/>
                  </a:lnTo>
                  <a:lnTo>
                    <a:pt x="2269343" y="35265"/>
                  </a:lnTo>
                  <a:lnTo>
                    <a:pt x="2206464" y="28058"/>
                  </a:lnTo>
                  <a:lnTo>
                    <a:pt x="2142435" y="21630"/>
                  </a:lnTo>
                  <a:lnTo>
                    <a:pt x="2077314" y="16000"/>
                  </a:lnTo>
                  <a:lnTo>
                    <a:pt x="2011157" y="11187"/>
                  </a:lnTo>
                  <a:lnTo>
                    <a:pt x="1944023" y="7208"/>
                  </a:lnTo>
                  <a:lnTo>
                    <a:pt x="1875970" y="4082"/>
                  </a:lnTo>
                  <a:lnTo>
                    <a:pt x="1807056" y="1826"/>
                  </a:lnTo>
                  <a:lnTo>
                    <a:pt x="1737338" y="459"/>
                  </a:lnTo>
                  <a:lnTo>
                    <a:pt x="1666875" y="0"/>
                  </a:lnTo>
                  <a:close/>
                </a:path>
              </a:pathLst>
            </a:custGeom>
            <a:solidFill>
              <a:srgbClr val="FFFFFF"/>
            </a:solidFill>
          </p:spPr>
          <p:txBody>
            <a:bodyPr wrap="square" lIns="0" tIns="0" rIns="0" bIns="0" rtlCol="0"/>
            <a:lstStyle/>
            <a:p>
              <a:endParaRPr/>
            </a:p>
          </p:txBody>
        </p:sp>
        <p:sp>
          <p:nvSpPr>
            <p:cNvPr id="10" name="object 10"/>
            <p:cNvSpPr/>
            <p:nvPr/>
          </p:nvSpPr>
          <p:spPr>
            <a:xfrm>
              <a:off x="5607857" y="4626967"/>
              <a:ext cx="4742193" cy="2098521"/>
            </a:xfrm>
            <a:custGeom>
              <a:avLst/>
              <a:gdLst/>
              <a:ahLst/>
              <a:cxnLst/>
              <a:rect l="l" t="t" r="r" b="b"/>
              <a:pathLst>
                <a:path w="3333750" h="1047750">
                  <a:moveTo>
                    <a:pt x="0" y="523875"/>
                  </a:moveTo>
                  <a:lnTo>
                    <a:pt x="5810" y="479822"/>
                  </a:lnTo>
                  <a:lnTo>
                    <a:pt x="22933" y="436779"/>
                  </a:lnTo>
                  <a:lnTo>
                    <a:pt x="50905" y="394890"/>
                  </a:lnTo>
                  <a:lnTo>
                    <a:pt x="89265" y="354302"/>
                  </a:lnTo>
                  <a:lnTo>
                    <a:pt x="137548" y="315159"/>
                  </a:lnTo>
                  <a:lnTo>
                    <a:pt x="195293" y="277608"/>
                  </a:lnTo>
                  <a:lnTo>
                    <a:pt x="262037" y="241794"/>
                  </a:lnTo>
                  <a:lnTo>
                    <a:pt x="298639" y="224583"/>
                  </a:lnTo>
                  <a:lnTo>
                    <a:pt x="337317" y="207861"/>
                  </a:lnTo>
                  <a:lnTo>
                    <a:pt x="378013" y="191647"/>
                  </a:lnTo>
                  <a:lnTo>
                    <a:pt x="420669" y="175957"/>
                  </a:lnTo>
                  <a:lnTo>
                    <a:pt x="465228" y="160811"/>
                  </a:lnTo>
                  <a:lnTo>
                    <a:pt x="511632" y="146226"/>
                  </a:lnTo>
                  <a:lnTo>
                    <a:pt x="559823" y="132221"/>
                  </a:lnTo>
                  <a:lnTo>
                    <a:pt x="609743" y="118814"/>
                  </a:lnTo>
                  <a:lnTo>
                    <a:pt x="661334" y="106023"/>
                  </a:lnTo>
                  <a:lnTo>
                    <a:pt x="714538" y="93866"/>
                  </a:lnTo>
                  <a:lnTo>
                    <a:pt x="769298" y="82362"/>
                  </a:lnTo>
                  <a:lnTo>
                    <a:pt x="825556" y="71529"/>
                  </a:lnTo>
                  <a:lnTo>
                    <a:pt x="883253" y="61384"/>
                  </a:lnTo>
                  <a:lnTo>
                    <a:pt x="942333" y="51946"/>
                  </a:lnTo>
                  <a:lnTo>
                    <a:pt x="1002736" y="43234"/>
                  </a:lnTo>
                  <a:lnTo>
                    <a:pt x="1064406" y="35265"/>
                  </a:lnTo>
                  <a:lnTo>
                    <a:pt x="1127285" y="28058"/>
                  </a:lnTo>
                  <a:lnTo>
                    <a:pt x="1191314" y="21630"/>
                  </a:lnTo>
                  <a:lnTo>
                    <a:pt x="1256435" y="16000"/>
                  </a:lnTo>
                  <a:lnTo>
                    <a:pt x="1322592" y="11187"/>
                  </a:lnTo>
                  <a:lnTo>
                    <a:pt x="1389726" y="7208"/>
                  </a:lnTo>
                  <a:lnTo>
                    <a:pt x="1457779" y="4082"/>
                  </a:lnTo>
                  <a:lnTo>
                    <a:pt x="1526693" y="1826"/>
                  </a:lnTo>
                  <a:lnTo>
                    <a:pt x="1596411" y="459"/>
                  </a:lnTo>
                  <a:lnTo>
                    <a:pt x="1666875" y="0"/>
                  </a:lnTo>
                  <a:lnTo>
                    <a:pt x="1737338" y="459"/>
                  </a:lnTo>
                  <a:lnTo>
                    <a:pt x="1807056" y="1826"/>
                  </a:lnTo>
                  <a:lnTo>
                    <a:pt x="1875970" y="4082"/>
                  </a:lnTo>
                  <a:lnTo>
                    <a:pt x="1944023" y="7208"/>
                  </a:lnTo>
                  <a:lnTo>
                    <a:pt x="2011157" y="11187"/>
                  </a:lnTo>
                  <a:lnTo>
                    <a:pt x="2077314" y="16000"/>
                  </a:lnTo>
                  <a:lnTo>
                    <a:pt x="2142435" y="21630"/>
                  </a:lnTo>
                  <a:lnTo>
                    <a:pt x="2206464" y="28058"/>
                  </a:lnTo>
                  <a:lnTo>
                    <a:pt x="2269343" y="35265"/>
                  </a:lnTo>
                  <a:lnTo>
                    <a:pt x="2331013" y="43234"/>
                  </a:lnTo>
                  <a:lnTo>
                    <a:pt x="2391416" y="51946"/>
                  </a:lnTo>
                  <a:lnTo>
                    <a:pt x="2450496" y="61384"/>
                  </a:lnTo>
                  <a:lnTo>
                    <a:pt x="2508193" y="71529"/>
                  </a:lnTo>
                  <a:lnTo>
                    <a:pt x="2564451" y="82362"/>
                  </a:lnTo>
                  <a:lnTo>
                    <a:pt x="2619211" y="93866"/>
                  </a:lnTo>
                  <a:lnTo>
                    <a:pt x="2672415" y="106023"/>
                  </a:lnTo>
                  <a:lnTo>
                    <a:pt x="2724006" y="118814"/>
                  </a:lnTo>
                  <a:lnTo>
                    <a:pt x="2773926" y="132221"/>
                  </a:lnTo>
                  <a:lnTo>
                    <a:pt x="2822117" y="146226"/>
                  </a:lnTo>
                  <a:lnTo>
                    <a:pt x="2868521" y="160811"/>
                  </a:lnTo>
                  <a:lnTo>
                    <a:pt x="2913080" y="175957"/>
                  </a:lnTo>
                  <a:lnTo>
                    <a:pt x="2955736" y="191647"/>
                  </a:lnTo>
                  <a:lnTo>
                    <a:pt x="2996432" y="207861"/>
                  </a:lnTo>
                  <a:lnTo>
                    <a:pt x="3035110" y="224583"/>
                  </a:lnTo>
                  <a:lnTo>
                    <a:pt x="3071712" y="241794"/>
                  </a:lnTo>
                  <a:lnTo>
                    <a:pt x="3106180" y="259475"/>
                  </a:lnTo>
                  <a:lnTo>
                    <a:pt x="3168482" y="296176"/>
                  </a:lnTo>
                  <a:lnTo>
                    <a:pt x="3221554" y="334541"/>
                  </a:lnTo>
                  <a:lnTo>
                    <a:pt x="3264933" y="374424"/>
                  </a:lnTo>
                  <a:lnTo>
                    <a:pt x="3298157" y="415681"/>
                  </a:lnTo>
                  <a:lnTo>
                    <a:pt x="3320763" y="458165"/>
                  </a:lnTo>
                  <a:lnTo>
                    <a:pt x="3332287" y="501731"/>
                  </a:lnTo>
                  <a:lnTo>
                    <a:pt x="3333750" y="523875"/>
                  </a:lnTo>
                  <a:lnTo>
                    <a:pt x="3332287" y="546020"/>
                  </a:lnTo>
                  <a:lnTo>
                    <a:pt x="3320763" y="589589"/>
                  </a:lnTo>
                  <a:lnTo>
                    <a:pt x="3298157" y="632075"/>
                  </a:lnTo>
                  <a:lnTo>
                    <a:pt x="3264933" y="673334"/>
                  </a:lnTo>
                  <a:lnTo>
                    <a:pt x="3221554" y="713219"/>
                  </a:lnTo>
                  <a:lnTo>
                    <a:pt x="3168482" y="751584"/>
                  </a:lnTo>
                  <a:lnTo>
                    <a:pt x="3106180" y="788286"/>
                  </a:lnTo>
                  <a:lnTo>
                    <a:pt x="3071712" y="805967"/>
                  </a:lnTo>
                  <a:lnTo>
                    <a:pt x="3035110" y="823177"/>
                  </a:lnTo>
                  <a:lnTo>
                    <a:pt x="2996432" y="839898"/>
                  </a:lnTo>
                  <a:lnTo>
                    <a:pt x="2955736" y="856113"/>
                  </a:lnTo>
                  <a:lnTo>
                    <a:pt x="2913080" y="871802"/>
                  </a:lnTo>
                  <a:lnTo>
                    <a:pt x="2868521" y="886948"/>
                  </a:lnTo>
                  <a:lnTo>
                    <a:pt x="2822117" y="901532"/>
                  </a:lnTo>
                  <a:lnTo>
                    <a:pt x="2773926" y="915536"/>
                  </a:lnTo>
                  <a:lnTo>
                    <a:pt x="2724006" y="928943"/>
                  </a:lnTo>
                  <a:lnTo>
                    <a:pt x="2672415" y="941733"/>
                  </a:lnTo>
                  <a:lnTo>
                    <a:pt x="2619211" y="953889"/>
                  </a:lnTo>
                  <a:lnTo>
                    <a:pt x="2564451" y="965393"/>
                  </a:lnTo>
                  <a:lnTo>
                    <a:pt x="2508193" y="976226"/>
                  </a:lnTo>
                  <a:lnTo>
                    <a:pt x="2450496" y="986370"/>
                  </a:lnTo>
                  <a:lnTo>
                    <a:pt x="2391416" y="995807"/>
                  </a:lnTo>
                  <a:lnTo>
                    <a:pt x="2331013" y="1004519"/>
                  </a:lnTo>
                  <a:lnTo>
                    <a:pt x="2269343" y="1012487"/>
                  </a:lnTo>
                  <a:lnTo>
                    <a:pt x="2206464" y="1019694"/>
                  </a:lnTo>
                  <a:lnTo>
                    <a:pt x="2142435" y="1026121"/>
                  </a:lnTo>
                  <a:lnTo>
                    <a:pt x="2077314" y="1031750"/>
                  </a:lnTo>
                  <a:lnTo>
                    <a:pt x="2011157" y="1036563"/>
                  </a:lnTo>
                  <a:lnTo>
                    <a:pt x="1944023" y="1040542"/>
                  </a:lnTo>
                  <a:lnTo>
                    <a:pt x="1875970" y="1043668"/>
                  </a:lnTo>
                  <a:lnTo>
                    <a:pt x="1807056" y="1045923"/>
                  </a:lnTo>
                  <a:lnTo>
                    <a:pt x="1737338" y="1047290"/>
                  </a:lnTo>
                  <a:lnTo>
                    <a:pt x="1666875" y="1047750"/>
                  </a:lnTo>
                  <a:lnTo>
                    <a:pt x="1596411" y="1047290"/>
                  </a:lnTo>
                  <a:lnTo>
                    <a:pt x="1526693" y="1045923"/>
                  </a:lnTo>
                  <a:lnTo>
                    <a:pt x="1457779" y="1043668"/>
                  </a:lnTo>
                  <a:lnTo>
                    <a:pt x="1389726" y="1040542"/>
                  </a:lnTo>
                  <a:lnTo>
                    <a:pt x="1322592" y="1036563"/>
                  </a:lnTo>
                  <a:lnTo>
                    <a:pt x="1256435" y="1031750"/>
                  </a:lnTo>
                  <a:lnTo>
                    <a:pt x="1191314" y="1026121"/>
                  </a:lnTo>
                  <a:lnTo>
                    <a:pt x="1127285" y="1019694"/>
                  </a:lnTo>
                  <a:lnTo>
                    <a:pt x="1064406" y="1012487"/>
                  </a:lnTo>
                  <a:lnTo>
                    <a:pt x="1002736" y="1004519"/>
                  </a:lnTo>
                  <a:lnTo>
                    <a:pt x="942333" y="995807"/>
                  </a:lnTo>
                  <a:lnTo>
                    <a:pt x="883253" y="986370"/>
                  </a:lnTo>
                  <a:lnTo>
                    <a:pt x="825556" y="976226"/>
                  </a:lnTo>
                  <a:lnTo>
                    <a:pt x="769298" y="965393"/>
                  </a:lnTo>
                  <a:lnTo>
                    <a:pt x="714538" y="953889"/>
                  </a:lnTo>
                  <a:lnTo>
                    <a:pt x="661334" y="941733"/>
                  </a:lnTo>
                  <a:lnTo>
                    <a:pt x="609743" y="928943"/>
                  </a:lnTo>
                  <a:lnTo>
                    <a:pt x="559823" y="915536"/>
                  </a:lnTo>
                  <a:lnTo>
                    <a:pt x="511632" y="901532"/>
                  </a:lnTo>
                  <a:lnTo>
                    <a:pt x="465228" y="886948"/>
                  </a:lnTo>
                  <a:lnTo>
                    <a:pt x="420669" y="871802"/>
                  </a:lnTo>
                  <a:lnTo>
                    <a:pt x="378013" y="856113"/>
                  </a:lnTo>
                  <a:lnTo>
                    <a:pt x="337317" y="839898"/>
                  </a:lnTo>
                  <a:lnTo>
                    <a:pt x="298639" y="823177"/>
                  </a:lnTo>
                  <a:lnTo>
                    <a:pt x="262037" y="805967"/>
                  </a:lnTo>
                  <a:lnTo>
                    <a:pt x="227569" y="788286"/>
                  </a:lnTo>
                  <a:lnTo>
                    <a:pt x="165267" y="751584"/>
                  </a:lnTo>
                  <a:lnTo>
                    <a:pt x="112195" y="713219"/>
                  </a:lnTo>
                  <a:lnTo>
                    <a:pt x="68816" y="673334"/>
                  </a:lnTo>
                  <a:lnTo>
                    <a:pt x="35592" y="632075"/>
                  </a:lnTo>
                  <a:lnTo>
                    <a:pt x="12986" y="589589"/>
                  </a:lnTo>
                  <a:lnTo>
                    <a:pt x="1462" y="546020"/>
                  </a:lnTo>
                  <a:lnTo>
                    <a:pt x="0" y="523875"/>
                  </a:lnTo>
                  <a:close/>
                </a:path>
              </a:pathLst>
            </a:custGeom>
            <a:ln w="72390">
              <a:solidFill>
                <a:srgbClr val="C80A23"/>
              </a:solidFill>
            </a:ln>
          </p:spPr>
          <p:txBody>
            <a:bodyPr wrap="square" lIns="0" tIns="0" rIns="0" bIns="0" rtlCol="0"/>
            <a:lstStyle/>
            <a:p>
              <a:endParaRPr dirty="0"/>
            </a:p>
          </p:txBody>
        </p:sp>
      </p:grpSp>
      <p:grpSp>
        <p:nvGrpSpPr>
          <p:cNvPr id="16" name="object 16"/>
          <p:cNvGrpSpPr/>
          <p:nvPr/>
        </p:nvGrpSpPr>
        <p:grpSpPr>
          <a:xfrm>
            <a:off x="2614676" y="261745"/>
            <a:ext cx="4046843" cy="1714771"/>
            <a:chOff x="4269104" y="763905"/>
            <a:chExt cx="3120390" cy="1158240"/>
          </a:xfrm>
        </p:grpSpPr>
        <p:sp>
          <p:nvSpPr>
            <p:cNvPr id="17" name="object 17"/>
            <p:cNvSpPr/>
            <p:nvPr/>
          </p:nvSpPr>
          <p:spPr>
            <a:xfrm>
              <a:off x="4305299" y="800100"/>
              <a:ext cx="3048000" cy="1085850"/>
            </a:xfrm>
            <a:custGeom>
              <a:avLst/>
              <a:gdLst/>
              <a:ahLst/>
              <a:cxnLst/>
              <a:rect l="l" t="t" r="r" b="b"/>
              <a:pathLst>
                <a:path w="3048000" h="1085850">
                  <a:moveTo>
                    <a:pt x="1524000" y="0"/>
                  </a:moveTo>
                  <a:lnTo>
                    <a:pt x="1456119" y="528"/>
                  </a:lnTo>
                  <a:lnTo>
                    <a:pt x="1388998" y="2101"/>
                  </a:lnTo>
                  <a:lnTo>
                    <a:pt x="1322699" y="4694"/>
                  </a:lnTo>
                  <a:lnTo>
                    <a:pt x="1257284" y="8287"/>
                  </a:lnTo>
                  <a:lnTo>
                    <a:pt x="1192814" y="12857"/>
                  </a:lnTo>
                  <a:lnTo>
                    <a:pt x="1129353" y="18381"/>
                  </a:lnTo>
                  <a:lnTo>
                    <a:pt x="1066961" y="24839"/>
                  </a:lnTo>
                  <a:lnTo>
                    <a:pt x="1005701" y="32208"/>
                  </a:lnTo>
                  <a:lnTo>
                    <a:pt x="945635" y="40465"/>
                  </a:lnTo>
                  <a:lnTo>
                    <a:pt x="886824" y="49589"/>
                  </a:lnTo>
                  <a:lnTo>
                    <a:pt x="829332" y="59558"/>
                  </a:lnTo>
                  <a:lnTo>
                    <a:pt x="773218" y="70349"/>
                  </a:lnTo>
                  <a:lnTo>
                    <a:pt x="718546" y="81941"/>
                  </a:lnTo>
                  <a:lnTo>
                    <a:pt x="665378" y="94311"/>
                  </a:lnTo>
                  <a:lnTo>
                    <a:pt x="613775" y="107438"/>
                  </a:lnTo>
                  <a:lnTo>
                    <a:pt x="563800" y="121299"/>
                  </a:lnTo>
                  <a:lnTo>
                    <a:pt x="515514" y="135872"/>
                  </a:lnTo>
                  <a:lnTo>
                    <a:pt x="468980" y="151136"/>
                  </a:lnTo>
                  <a:lnTo>
                    <a:pt x="424259" y="167067"/>
                  </a:lnTo>
                  <a:lnTo>
                    <a:pt x="381413" y="183645"/>
                  </a:lnTo>
                  <a:lnTo>
                    <a:pt x="340504" y="200847"/>
                  </a:lnTo>
                  <a:lnTo>
                    <a:pt x="301595" y="218650"/>
                  </a:lnTo>
                  <a:lnTo>
                    <a:pt x="264747" y="237033"/>
                  </a:lnTo>
                  <a:lnTo>
                    <a:pt x="230022" y="255974"/>
                  </a:lnTo>
                  <a:lnTo>
                    <a:pt x="167189" y="295442"/>
                  </a:lnTo>
                  <a:lnTo>
                    <a:pt x="113593" y="336875"/>
                  </a:lnTo>
                  <a:lnTo>
                    <a:pt x="69729" y="380098"/>
                  </a:lnTo>
                  <a:lnTo>
                    <a:pt x="36092" y="424935"/>
                  </a:lnTo>
                  <a:lnTo>
                    <a:pt x="13179" y="471208"/>
                  </a:lnTo>
                  <a:lnTo>
                    <a:pt x="1485" y="518741"/>
                  </a:lnTo>
                  <a:lnTo>
                    <a:pt x="0" y="542925"/>
                  </a:lnTo>
                  <a:lnTo>
                    <a:pt x="1485" y="567108"/>
                  </a:lnTo>
                  <a:lnTo>
                    <a:pt x="13179" y="614641"/>
                  </a:lnTo>
                  <a:lnTo>
                    <a:pt x="36092" y="660914"/>
                  </a:lnTo>
                  <a:lnTo>
                    <a:pt x="69729" y="705751"/>
                  </a:lnTo>
                  <a:lnTo>
                    <a:pt x="113593" y="748974"/>
                  </a:lnTo>
                  <a:lnTo>
                    <a:pt x="167189" y="790407"/>
                  </a:lnTo>
                  <a:lnTo>
                    <a:pt x="230022" y="829875"/>
                  </a:lnTo>
                  <a:lnTo>
                    <a:pt x="264747" y="848816"/>
                  </a:lnTo>
                  <a:lnTo>
                    <a:pt x="301595" y="867199"/>
                  </a:lnTo>
                  <a:lnTo>
                    <a:pt x="340504" y="885002"/>
                  </a:lnTo>
                  <a:lnTo>
                    <a:pt x="381413" y="902204"/>
                  </a:lnTo>
                  <a:lnTo>
                    <a:pt x="424259" y="918782"/>
                  </a:lnTo>
                  <a:lnTo>
                    <a:pt x="468980" y="934713"/>
                  </a:lnTo>
                  <a:lnTo>
                    <a:pt x="515514" y="949977"/>
                  </a:lnTo>
                  <a:lnTo>
                    <a:pt x="563800" y="964550"/>
                  </a:lnTo>
                  <a:lnTo>
                    <a:pt x="613775" y="978411"/>
                  </a:lnTo>
                  <a:lnTo>
                    <a:pt x="665378" y="991538"/>
                  </a:lnTo>
                  <a:lnTo>
                    <a:pt x="718546" y="1003908"/>
                  </a:lnTo>
                  <a:lnTo>
                    <a:pt x="773218" y="1015500"/>
                  </a:lnTo>
                  <a:lnTo>
                    <a:pt x="829332" y="1026291"/>
                  </a:lnTo>
                  <a:lnTo>
                    <a:pt x="886824" y="1036260"/>
                  </a:lnTo>
                  <a:lnTo>
                    <a:pt x="945635" y="1045384"/>
                  </a:lnTo>
                  <a:lnTo>
                    <a:pt x="1005701" y="1053641"/>
                  </a:lnTo>
                  <a:lnTo>
                    <a:pt x="1066961" y="1061010"/>
                  </a:lnTo>
                  <a:lnTo>
                    <a:pt x="1129353" y="1067468"/>
                  </a:lnTo>
                  <a:lnTo>
                    <a:pt x="1192814" y="1072992"/>
                  </a:lnTo>
                  <a:lnTo>
                    <a:pt x="1257284" y="1077562"/>
                  </a:lnTo>
                  <a:lnTo>
                    <a:pt x="1322699" y="1081155"/>
                  </a:lnTo>
                  <a:lnTo>
                    <a:pt x="1388998" y="1083748"/>
                  </a:lnTo>
                  <a:lnTo>
                    <a:pt x="1456119" y="1085321"/>
                  </a:lnTo>
                  <a:lnTo>
                    <a:pt x="1524000" y="1085850"/>
                  </a:lnTo>
                  <a:lnTo>
                    <a:pt x="1591880" y="1085321"/>
                  </a:lnTo>
                  <a:lnTo>
                    <a:pt x="1659001" y="1083748"/>
                  </a:lnTo>
                  <a:lnTo>
                    <a:pt x="1725300" y="1081155"/>
                  </a:lnTo>
                  <a:lnTo>
                    <a:pt x="1790715" y="1077562"/>
                  </a:lnTo>
                  <a:lnTo>
                    <a:pt x="1855185" y="1072992"/>
                  </a:lnTo>
                  <a:lnTo>
                    <a:pt x="1918646" y="1067468"/>
                  </a:lnTo>
                  <a:lnTo>
                    <a:pt x="1981038" y="1061010"/>
                  </a:lnTo>
                  <a:lnTo>
                    <a:pt x="2042298" y="1053641"/>
                  </a:lnTo>
                  <a:lnTo>
                    <a:pt x="2102364" y="1045384"/>
                  </a:lnTo>
                  <a:lnTo>
                    <a:pt x="2161175" y="1036260"/>
                  </a:lnTo>
                  <a:lnTo>
                    <a:pt x="2218667" y="1026291"/>
                  </a:lnTo>
                  <a:lnTo>
                    <a:pt x="2274781" y="1015500"/>
                  </a:lnTo>
                  <a:lnTo>
                    <a:pt x="2329453" y="1003908"/>
                  </a:lnTo>
                  <a:lnTo>
                    <a:pt x="2382621" y="991538"/>
                  </a:lnTo>
                  <a:lnTo>
                    <a:pt x="2434224" y="978411"/>
                  </a:lnTo>
                  <a:lnTo>
                    <a:pt x="2484199" y="964550"/>
                  </a:lnTo>
                  <a:lnTo>
                    <a:pt x="2532485" y="949977"/>
                  </a:lnTo>
                  <a:lnTo>
                    <a:pt x="2579019" y="934713"/>
                  </a:lnTo>
                  <a:lnTo>
                    <a:pt x="2623740" y="918782"/>
                  </a:lnTo>
                  <a:lnTo>
                    <a:pt x="2666586" y="902204"/>
                  </a:lnTo>
                  <a:lnTo>
                    <a:pt x="2707495" y="885002"/>
                  </a:lnTo>
                  <a:lnTo>
                    <a:pt x="2746404" y="867199"/>
                  </a:lnTo>
                  <a:lnTo>
                    <a:pt x="2783252" y="848816"/>
                  </a:lnTo>
                  <a:lnTo>
                    <a:pt x="2817977" y="829875"/>
                  </a:lnTo>
                  <a:lnTo>
                    <a:pt x="2880810" y="790407"/>
                  </a:lnTo>
                  <a:lnTo>
                    <a:pt x="2934406" y="748974"/>
                  </a:lnTo>
                  <a:lnTo>
                    <a:pt x="2978270" y="705751"/>
                  </a:lnTo>
                  <a:lnTo>
                    <a:pt x="3011907" y="660914"/>
                  </a:lnTo>
                  <a:lnTo>
                    <a:pt x="3034820" y="614641"/>
                  </a:lnTo>
                  <a:lnTo>
                    <a:pt x="3046514" y="567108"/>
                  </a:lnTo>
                  <a:lnTo>
                    <a:pt x="3048000" y="542925"/>
                  </a:lnTo>
                  <a:lnTo>
                    <a:pt x="3046514" y="518741"/>
                  </a:lnTo>
                  <a:lnTo>
                    <a:pt x="3034820" y="471208"/>
                  </a:lnTo>
                  <a:lnTo>
                    <a:pt x="3011907" y="424935"/>
                  </a:lnTo>
                  <a:lnTo>
                    <a:pt x="2978270" y="380098"/>
                  </a:lnTo>
                  <a:lnTo>
                    <a:pt x="2934406" y="336875"/>
                  </a:lnTo>
                  <a:lnTo>
                    <a:pt x="2880810" y="295442"/>
                  </a:lnTo>
                  <a:lnTo>
                    <a:pt x="2817977" y="255974"/>
                  </a:lnTo>
                  <a:lnTo>
                    <a:pt x="2783252" y="237033"/>
                  </a:lnTo>
                  <a:lnTo>
                    <a:pt x="2746404" y="218650"/>
                  </a:lnTo>
                  <a:lnTo>
                    <a:pt x="2707495" y="200847"/>
                  </a:lnTo>
                  <a:lnTo>
                    <a:pt x="2666586" y="183645"/>
                  </a:lnTo>
                  <a:lnTo>
                    <a:pt x="2623740" y="167067"/>
                  </a:lnTo>
                  <a:lnTo>
                    <a:pt x="2579019" y="151136"/>
                  </a:lnTo>
                  <a:lnTo>
                    <a:pt x="2532485" y="135872"/>
                  </a:lnTo>
                  <a:lnTo>
                    <a:pt x="2484199" y="121299"/>
                  </a:lnTo>
                  <a:lnTo>
                    <a:pt x="2434224" y="107438"/>
                  </a:lnTo>
                  <a:lnTo>
                    <a:pt x="2382621" y="94311"/>
                  </a:lnTo>
                  <a:lnTo>
                    <a:pt x="2329453" y="81941"/>
                  </a:lnTo>
                  <a:lnTo>
                    <a:pt x="2274781" y="70349"/>
                  </a:lnTo>
                  <a:lnTo>
                    <a:pt x="2218667" y="59558"/>
                  </a:lnTo>
                  <a:lnTo>
                    <a:pt x="2161175" y="49589"/>
                  </a:lnTo>
                  <a:lnTo>
                    <a:pt x="2102364" y="40465"/>
                  </a:lnTo>
                  <a:lnTo>
                    <a:pt x="2042298" y="32208"/>
                  </a:lnTo>
                  <a:lnTo>
                    <a:pt x="1981038" y="24839"/>
                  </a:lnTo>
                  <a:lnTo>
                    <a:pt x="1918646" y="18381"/>
                  </a:lnTo>
                  <a:lnTo>
                    <a:pt x="1855185" y="12857"/>
                  </a:lnTo>
                  <a:lnTo>
                    <a:pt x="1790715" y="8287"/>
                  </a:lnTo>
                  <a:lnTo>
                    <a:pt x="1725300" y="4694"/>
                  </a:lnTo>
                  <a:lnTo>
                    <a:pt x="1659001" y="2101"/>
                  </a:lnTo>
                  <a:lnTo>
                    <a:pt x="1591880" y="528"/>
                  </a:lnTo>
                  <a:lnTo>
                    <a:pt x="1524000" y="0"/>
                  </a:lnTo>
                  <a:close/>
                </a:path>
              </a:pathLst>
            </a:custGeom>
            <a:solidFill>
              <a:srgbClr val="FFFFFF"/>
            </a:solidFill>
          </p:spPr>
          <p:txBody>
            <a:bodyPr wrap="square" lIns="0" tIns="0" rIns="0" bIns="0" rtlCol="0"/>
            <a:lstStyle/>
            <a:p>
              <a:endParaRPr/>
            </a:p>
          </p:txBody>
        </p:sp>
        <p:sp>
          <p:nvSpPr>
            <p:cNvPr id="18" name="object 18"/>
            <p:cNvSpPr/>
            <p:nvPr/>
          </p:nvSpPr>
          <p:spPr>
            <a:xfrm>
              <a:off x="4305299" y="800100"/>
              <a:ext cx="3048000" cy="1085850"/>
            </a:xfrm>
            <a:custGeom>
              <a:avLst/>
              <a:gdLst/>
              <a:ahLst/>
              <a:cxnLst/>
              <a:rect l="l" t="t" r="r" b="b"/>
              <a:pathLst>
                <a:path w="3048000" h="1085850">
                  <a:moveTo>
                    <a:pt x="0" y="542925"/>
                  </a:moveTo>
                  <a:lnTo>
                    <a:pt x="5898" y="494828"/>
                  </a:lnTo>
                  <a:lnTo>
                    <a:pt x="23264" y="447903"/>
                  </a:lnTo>
                  <a:lnTo>
                    <a:pt x="51601" y="402326"/>
                  </a:lnTo>
                  <a:lnTo>
                    <a:pt x="90413" y="358274"/>
                  </a:lnTo>
                  <a:lnTo>
                    <a:pt x="139206" y="315924"/>
                  </a:lnTo>
                  <a:lnTo>
                    <a:pt x="197482" y="275451"/>
                  </a:lnTo>
                  <a:lnTo>
                    <a:pt x="264747" y="237033"/>
                  </a:lnTo>
                  <a:lnTo>
                    <a:pt x="301595" y="218650"/>
                  </a:lnTo>
                  <a:lnTo>
                    <a:pt x="340504" y="200847"/>
                  </a:lnTo>
                  <a:lnTo>
                    <a:pt x="381413" y="183645"/>
                  </a:lnTo>
                  <a:lnTo>
                    <a:pt x="424259" y="167067"/>
                  </a:lnTo>
                  <a:lnTo>
                    <a:pt x="468980" y="151136"/>
                  </a:lnTo>
                  <a:lnTo>
                    <a:pt x="515514" y="135872"/>
                  </a:lnTo>
                  <a:lnTo>
                    <a:pt x="563800" y="121299"/>
                  </a:lnTo>
                  <a:lnTo>
                    <a:pt x="613775" y="107438"/>
                  </a:lnTo>
                  <a:lnTo>
                    <a:pt x="665378" y="94311"/>
                  </a:lnTo>
                  <a:lnTo>
                    <a:pt x="718546" y="81941"/>
                  </a:lnTo>
                  <a:lnTo>
                    <a:pt x="773218" y="70349"/>
                  </a:lnTo>
                  <a:lnTo>
                    <a:pt x="829332" y="59558"/>
                  </a:lnTo>
                  <a:lnTo>
                    <a:pt x="886824" y="49589"/>
                  </a:lnTo>
                  <a:lnTo>
                    <a:pt x="945635" y="40465"/>
                  </a:lnTo>
                  <a:lnTo>
                    <a:pt x="1005701" y="32208"/>
                  </a:lnTo>
                  <a:lnTo>
                    <a:pt x="1066961" y="24839"/>
                  </a:lnTo>
                  <a:lnTo>
                    <a:pt x="1129353" y="18381"/>
                  </a:lnTo>
                  <a:lnTo>
                    <a:pt x="1192814" y="12857"/>
                  </a:lnTo>
                  <a:lnTo>
                    <a:pt x="1257284" y="8287"/>
                  </a:lnTo>
                  <a:lnTo>
                    <a:pt x="1322699" y="4694"/>
                  </a:lnTo>
                  <a:lnTo>
                    <a:pt x="1388998" y="2101"/>
                  </a:lnTo>
                  <a:lnTo>
                    <a:pt x="1456119" y="528"/>
                  </a:lnTo>
                  <a:lnTo>
                    <a:pt x="1524000" y="0"/>
                  </a:lnTo>
                  <a:lnTo>
                    <a:pt x="1591880" y="528"/>
                  </a:lnTo>
                  <a:lnTo>
                    <a:pt x="1659001" y="2101"/>
                  </a:lnTo>
                  <a:lnTo>
                    <a:pt x="1725300" y="4694"/>
                  </a:lnTo>
                  <a:lnTo>
                    <a:pt x="1790715" y="8287"/>
                  </a:lnTo>
                  <a:lnTo>
                    <a:pt x="1855185" y="12857"/>
                  </a:lnTo>
                  <a:lnTo>
                    <a:pt x="1918646" y="18381"/>
                  </a:lnTo>
                  <a:lnTo>
                    <a:pt x="1981038" y="24839"/>
                  </a:lnTo>
                  <a:lnTo>
                    <a:pt x="2042298" y="32208"/>
                  </a:lnTo>
                  <a:lnTo>
                    <a:pt x="2102364" y="40465"/>
                  </a:lnTo>
                  <a:lnTo>
                    <a:pt x="2161175" y="49589"/>
                  </a:lnTo>
                  <a:lnTo>
                    <a:pt x="2218667" y="59558"/>
                  </a:lnTo>
                  <a:lnTo>
                    <a:pt x="2274781" y="70349"/>
                  </a:lnTo>
                  <a:lnTo>
                    <a:pt x="2329453" y="81941"/>
                  </a:lnTo>
                  <a:lnTo>
                    <a:pt x="2382621" y="94311"/>
                  </a:lnTo>
                  <a:lnTo>
                    <a:pt x="2434224" y="107438"/>
                  </a:lnTo>
                  <a:lnTo>
                    <a:pt x="2484199" y="121299"/>
                  </a:lnTo>
                  <a:lnTo>
                    <a:pt x="2532485" y="135872"/>
                  </a:lnTo>
                  <a:lnTo>
                    <a:pt x="2579019" y="151136"/>
                  </a:lnTo>
                  <a:lnTo>
                    <a:pt x="2623740" y="167067"/>
                  </a:lnTo>
                  <a:lnTo>
                    <a:pt x="2666586" y="183645"/>
                  </a:lnTo>
                  <a:lnTo>
                    <a:pt x="2707495" y="200847"/>
                  </a:lnTo>
                  <a:lnTo>
                    <a:pt x="2746404" y="218650"/>
                  </a:lnTo>
                  <a:lnTo>
                    <a:pt x="2783252" y="237033"/>
                  </a:lnTo>
                  <a:lnTo>
                    <a:pt x="2817977" y="255974"/>
                  </a:lnTo>
                  <a:lnTo>
                    <a:pt x="2880810" y="295442"/>
                  </a:lnTo>
                  <a:lnTo>
                    <a:pt x="2934406" y="336875"/>
                  </a:lnTo>
                  <a:lnTo>
                    <a:pt x="2978270" y="380098"/>
                  </a:lnTo>
                  <a:lnTo>
                    <a:pt x="3011907" y="424935"/>
                  </a:lnTo>
                  <a:lnTo>
                    <a:pt x="3034820" y="471208"/>
                  </a:lnTo>
                  <a:lnTo>
                    <a:pt x="3046514" y="518741"/>
                  </a:lnTo>
                  <a:lnTo>
                    <a:pt x="3048000" y="542925"/>
                  </a:lnTo>
                  <a:lnTo>
                    <a:pt x="3046514" y="567108"/>
                  </a:lnTo>
                  <a:lnTo>
                    <a:pt x="3034820" y="614641"/>
                  </a:lnTo>
                  <a:lnTo>
                    <a:pt x="3011907" y="660914"/>
                  </a:lnTo>
                  <a:lnTo>
                    <a:pt x="2978270" y="705751"/>
                  </a:lnTo>
                  <a:lnTo>
                    <a:pt x="2934406" y="748974"/>
                  </a:lnTo>
                  <a:lnTo>
                    <a:pt x="2880810" y="790407"/>
                  </a:lnTo>
                  <a:lnTo>
                    <a:pt x="2817977" y="829875"/>
                  </a:lnTo>
                  <a:lnTo>
                    <a:pt x="2783252" y="848816"/>
                  </a:lnTo>
                  <a:lnTo>
                    <a:pt x="2746404" y="867199"/>
                  </a:lnTo>
                  <a:lnTo>
                    <a:pt x="2707495" y="885002"/>
                  </a:lnTo>
                  <a:lnTo>
                    <a:pt x="2666586" y="902204"/>
                  </a:lnTo>
                  <a:lnTo>
                    <a:pt x="2623740" y="918782"/>
                  </a:lnTo>
                  <a:lnTo>
                    <a:pt x="2579019" y="934713"/>
                  </a:lnTo>
                  <a:lnTo>
                    <a:pt x="2532485" y="949977"/>
                  </a:lnTo>
                  <a:lnTo>
                    <a:pt x="2484199" y="964550"/>
                  </a:lnTo>
                  <a:lnTo>
                    <a:pt x="2434224" y="978411"/>
                  </a:lnTo>
                  <a:lnTo>
                    <a:pt x="2382621" y="991538"/>
                  </a:lnTo>
                  <a:lnTo>
                    <a:pt x="2329453" y="1003908"/>
                  </a:lnTo>
                  <a:lnTo>
                    <a:pt x="2274781" y="1015500"/>
                  </a:lnTo>
                  <a:lnTo>
                    <a:pt x="2218667" y="1026291"/>
                  </a:lnTo>
                  <a:lnTo>
                    <a:pt x="2161175" y="1036260"/>
                  </a:lnTo>
                  <a:lnTo>
                    <a:pt x="2102364" y="1045384"/>
                  </a:lnTo>
                  <a:lnTo>
                    <a:pt x="2042298" y="1053641"/>
                  </a:lnTo>
                  <a:lnTo>
                    <a:pt x="1981038" y="1061010"/>
                  </a:lnTo>
                  <a:lnTo>
                    <a:pt x="1918646" y="1067468"/>
                  </a:lnTo>
                  <a:lnTo>
                    <a:pt x="1855185" y="1072992"/>
                  </a:lnTo>
                  <a:lnTo>
                    <a:pt x="1790715" y="1077562"/>
                  </a:lnTo>
                  <a:lnTo>
                    <a:pt x="1725300" y="1081155"/>
                  </a:lnTo>
                  <a:lnTo>
                    <a:pt x="1659001" y="1083748"/>
                  </a:lnTo>
                  <a:lnTo>
                    <a:pt x="1591880" y="1085321"/>
                  </a:lnTo>
                  <a:lnTo>
                    <a:pt x="1524000" y="1085850"/>
                  </a:lnTo>
                  <a:lnTo>
                    <a:pt x="1456119" y="1085321"/>
                  </a:lnTo>
                  <a:lnTo>
                    <a:pt x="1388998" y="1083748"/>
                  </a:lnTo>
                  <a:lnTo>
                    <a:pt x="1322699" y="1081155"/>
                  </a:lnTo>
                  <a:lnTo>
                    <a:pt x="1257284" y="1077562"/>
                  </a:lnTo>
                  <a:lnTo>
                    <a:pt x="1192814" y="1072992"/>
                  </a:lnTo>
                  <a:lnTo>
                    <a:pt x="1129353" y="1067468"/>
                  </a:lnTo>
                  <a:lnTo>
                    <a:pt x="1066961" y="1061010"/>
                  </a:lnTo>
                  <a:lnTo>
                    <a:pt x="1005701" y="1053641"/>
                  </a:lnTo>
                  <a:lnTo>
                    <a:pt x="945635" y="1045384"/>
                  </a:lnTo>
                  <a:lnTo>
                    <a:pt x="886824" y="1036260"/>
                  </a:lnTo>
                  <a:lnTo>
                    <a:pt x="829332" y="1026291"/>
                  </a:lnTo>
                  <a:lnTo>
                    <a:pt x="773218" y="1015500"/>
                  </a:lnTo>
                  <a:lnTo>
                    <a:pt x="718546" y="1003908"/>
                  </a:lnTo>
                  <a:lnTo>
                    <a:pt x="665378" y="991538"/>
                  </a:lnTo>
                  <a:lnTo>
                    <a:pt x="613775" y="978411"/>
                  </a:lnTo>
                  <a:lnTo>
                    <a:pt x="563800" y="964550"/>
                  </a:lnTo>
                  <a:lnTo>
                    <a:pt x="515514" y="949977"/>
                  </a:lnTo>
                  <a:lnTo>
                    <a:pt x="468980" y="934713"/>
                  </a:lnTo>
                  <a:lnTo>
                    <a:pt x="424259" y="918782"/>
                  </a:lnTo>
                  <a:lnTo>
                    <a:pt x="381413" y="902204"/>
                  </a:lnTo>
                  <a:lnTo>
                    <a:pt x="340504" y="885002"/>
                  </a:lnTo>
                  <a:lnTo>
                    <a:pt x="301595" y="867199"/>
                  </a:lnTo>
                  <a:lnTo>
                    <a:pt x="264747" y="848816"/>
                  </a:lnTo>
                  <a:lnTo>
                    <a:pt x="230022" y="829875"/>
                  </a:lnTo>
                  <a:lnTo>
                    <a:pt x="167189" y="790407"/>
                  </a:lnTo>
                  <a:lnTo>
                    <a:pt x="113593" y="748974"/>
                  </a:lnTo>
                  <a:lnTo>
                    <a:pt x="69729" y="705751"/>
                  </a:lnTo>
                  <a:lnTo>
                    <a:pt x="36092" y="660914"/>
                  </a:lnTo>
                  <a:lnTo>
                    <a:pt x="13179" y="614641"/>
                  </a:lnTo>
                  <a:lnTo>
                    <a:pt x="1485" y="567108"/>
                  </a:lnTo>
                  <a:lnTo>
                    <a:pt x="0" y="542925"/>
                  </a:lnTo>
                  <a:close/>
                </a:path>
              </a:pathLst>
            </a:custGeom>
            <a:ln w="72390">
              <a:solidFill>
                <a:srgbClr val="B9C72E"/>
              </a:solidFill>
            </a:ln>
          </p:spPr>
          <p:txBody>
            <a:bodyPr wrap="square" lIns="0" tIns="0" rIns="0" bIns="0" rtlCol="0"/>
            <a:lstStyle/>
            <a:p>
              <a:endParaRPr/>
            </a:p>
          </p:txBody>
        </p:sp>
      </p:grpSp>
      <p:grpSp>
        <p:nvGrpSpPr>
          <p:cNvPr id="26" name="object 26"/>
          <p:cNvGrpSpPr/>
          <p:nvPr/>
        </p:nvGrpSpPr>
        <p:grpSpPr>
          <a:xfrm>
            <a:off x="6733985" y="315332"/>
            <a:ext cx="4858740" cy="1976975"/>
            <a:chOff x="8021955" y="668655"/>
            <a:chExt cx="2958465" cy="1243965"/>
          </a:xfrm>
        </p:grpSpPr>
        <p:sp>
          <p:nvSpPr>
            <p:cNvPr id="27" name="object 27"/>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28" name="object 28"/>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37" name="object 37"/>
          <p:cNvGrpSpPr/>
          <p:nvPr/>
        </p:nvGrpSpPr>
        <p:grpSpPr>
          <a:xfrm>
            <a:off x="7686206" y="2436241"/>
            <a:ext cx="4388588" cy="1946232"/>
            <a:chOff x="7317105" y="2830829"/>
            <a:chExt cx="3196590" cy="1177290"/>
          </a:xfrm>
        </p:grpSpPr>
        <p:sp>
          <p:nvSpPr>
            <p:cNvPr id="38" name="object 38"/>
            <p:cNvSpPr/>
            <p:nvPr/>
          </p:nvSpPr>
          <p:spPr>
            <a:xfrm>
              <a:off x="7353300" y="2867024"/>
              <a:ext cx="3124200" cy="1104900"/>
            </a:xfrm>
            <a:custGeom>
              <a:avLst/>
              <a:gdLst/>
              <a:ahLst/>
              <a:cxnLst/>
              <a:rect l="l" t="t" r="r" b="b"/>
              <a:pathLst>
                <a:path w="3124200" h="1104900">
                  <a:moveTo>
                    <a:pt x="1562100" y="0"/>
                  </a:moveTo>
                  <a:lnTo>
                    <a:pt x="1494340" y="510"/>
                  </a:lnTo>
                  <a:lnTo>
                    <a:pt x="1427317" y="2028"/>
                  </a:lnTo>
                  <a:lnTo>
                    <a:pt x="1361091" y="4532"/>
                  </a:lnTo>
                  <a:lnTo>
                    <a:pt x="1295719" y="8002"/>
                  </a:lnTo>
                  <a:lnTo>
                    <a:pt x="1231260" y="12417"/>
                  </a:lnTo>
                  <a:lnTo>
                    <a:pt x="1167772" y="17756"/>
                  </a:lnTo>
                  <a:lnTo>
                    <a:pt x="1105315" y="23999"/>
                  </a:lnTo>
                  <a:lnTo>
                    <a:pt x="1043947" y="31124"/>
                  </a:lnTo>
                  <a:lnTo>
                    <a:pt x="983727" y="39111"/>
                  </a:lnTo>
                  <a:lnTo>
                    <a:pt x="924712" y="47940"/>
                  </a:lnTo>
                  <a:lnTo>
                    <a:pt x="866963" y="57589"/>
                  </a:lnTo>
                  <a:lnTo>
                    <a:pt x="810537" y="68038"/>
                  </a:lnTo>
                  <a:lnTo>
                    <a:pt x="755493" y="79265"/>
                  </a:lnTo>
                  <a:lnTo>
                    <a:pt x="701889" y="91251"/>
                  </a:lnTo>
                  <a:lnTo>
                    <a:pt x="649785" y="103975"/>
                  </a:lnTo>
                  <a:lnTo>
                    <a:pt x="599239" y="117415"/>
                  </a:lnTo>
                  <a:lnTo>
                    <a:pt x="550309" y="131552"/>
                  </a:lnTo>
                  <a:lnTo>
                    <a:pt x="503054" y="146363"/>
                  </a:lnTo>
                  <a:lnTo>
                    <a:pt x="457533" y="161829"/>
                  </a:lnTo>
                  <a:lnTo>
                    <a:pt x="413804" y="177929"/>
                  </a:lnTo>
                  <a:lnTo>
                    <a:pt x="371926" y="194642"/>
                  </a:lnTo>
                  <a:lnTo>
                    <a:pt x="331958" y="211947"/>
                  </a:lnTo>
                  <a:lnTo>
                    <a:pt x="293958" y="229824"/>
                  </a:lnTo>
                  <a:lnTo>
                    <a:pt x="257985" y="248251"/>
                  </a:lnTo>
                  <a:lnTo>
                    <a:pt x="224097" y="267209"/>
                  </a:lnTo>
                  <a:lnTo>
                    <a:pt x="162812" y="306631"/>
                  </a:lnTo>
                  <a:lnTo>
                    <a:pt x="110573" y="347924"/>
                  </a:lnTo>
                  <a:lnTo>
                    <a:pt x="67847" y="390923"/>
                  </a:lnTo>
                  <a:lnTo>
                    <a:pt x="35104" y="435460"/>
                  </a:lnTo>
                  <a:lnTo>
                    <a:pt x="12813" y="481371"/>
                  </a:lnTo>
                  <a:lnTo>
                    <a:pt x="1443" y="528490"/>
                  </a:lnTo>
                  <a:lnTo>
                    <a:pt x="0" y="552450"/>
                  </a:lnTo>
                  <a:lnTo>
                    <a:pt x="1443" y="576409"/>
                  </a:lnTo>
                  <a:lnTo>
                    <a:pt x="12813" y="623528"/>
                  </a:lnTo>
                  <a:lnTo>
                    <a:pt x="35104" y="669439"/>
                  </a:lnTo>
                  <a:lnTo>
                    <a:pt x="67847" y="713976"/>
                  </a:lnTo>
                  <a:lnTo>
                    <a:pt x="110573" y="756975"/>
                  </a:lnTo>
                  <a:lnTo>
                    <a:pt x="162812" y="798268"/>
                  </a:lnTo>
                  <a:lnTo>
                    <a:pt x="224097" y="837690"/>
                  </a:lnTo>
                  <a:lnTo>
                    <a:pt x="257985" y="856648"/>
                  </a:lnTo>
                  <a:lnTo>
                    <a:pt x="293958" y="875075"/>
                  </a:lnTo>
                  <a:lnTo>
                    <a:pt x="331958" y="892952"/>
                  </a:lnTo>
                  <a:lnTo>
                    <a:pt x="371926" y="910257"/>
                  </a:lnTo>
                  <a:lnTo>
                    <a:pt x="413804" y="926970"/>
                  </a:lnTo>
                  <a:lnTo>
                    <a:pt x="457533" y="943070"/>
                  </a:lnTo>
                  <a:lnTo>
                    <a:pt x="503054" y="958536"/>
                  </a:lnTo>
                  <a:lnTo>
                    <a:pt x="550309" y="973347"/>
                  </a:lnTo>
                  <a:lnTo>
                    <a:pt x="599239" y="987484"/>
                  </a:lnTo>
                  <a:lnTo>
                    <a:pt x="649785" y="1000924"/>
                  </a:lnTo>
                  <a:lnTo>
                    <a:pt x="701889" y="1013648"/>
                  </a:lnTo>
                  <a:lnTo>
                    <a:pt x="755493" y="1025634"/>
                  </a:lnTo>
                  <a:lnTo>
                    <a:pt x="810537" y="1036861"/>
                  </a:lnTo>
                  <a:lnTo>
                    <a:pt x="866963" y="1047310"/>
                  </a:lnTo>
                  <a:lnTo>
                    <a:pt x="924712" y="1056959"/>
                  </a:lnTo>
                  <a:lnTo>
                    <a:pt x="983727" y="1065788"/>
                  </a:lnTo>
                  <a:lnTo>
                    <a:pt x="1043947" y="1073775"/>
                  </a:lnTo>
                  <a:lnTo>
                    <a:pt x="1105315" y="1080900"/>
                  </a:lnTo>
                  <a:lnTo>
                    <a:pt x="1167772" y="1087143"/>
                  </a:lnTo>
                  <a:lnTo>
                    <a:pt x="1231260" y="1092482"/>
                  </a:lnTo>
                  <a:lnTo>
                    <a:pt x="1295719" y="1096897"/>
                  </a:lnTo>
                  <a:lnTo>
                    <a:pt x="1361091" y="1100367"/>
                  </a:lnTo>
                  <a:lnTo>
                    <a:pt x="1427317" y="1102871"/>
                  </a:lnTo>
                  <a:lnTo>
                    <a:pt x="1494340" y="1104389"/>
                  </a:lnTo>
                  <a:lnTo>
                    <a:pt x="1562100" y="1104900"/>
                  </a:lnTo>
                  <a:lnTo>
                    <a:pt x="1629859" y="1104389"/>
                  </a:lnTo>
                  <a:lnTo>
                    <a:pt x="1696882" y="1102871"/>
                  </a:lnTo>
                  <a:lnTo>
                    <a:pt x="1763108" y="1100367"/>
                  </a:lnTo>
                  <a:lnTo>
                    <a:pt x="1828480" y="1096897"/>
                  </a:lnTo>
                  <a:lnTo>
                    <a:pt x="1892939" y="1092482"/>
                  </a:lnTo>
                  <a:lnTo>
                    <a:pt x="1956427" y="1087143"/>
                  </a:lnTo>
                  <a:lnTo>
                    <a:pt x="2018884" y="1080900"/>
                  </a:lnTo>
                  <a:lnTo>
                    <a:pt x="2080252" y="1073775"/>
                  </a:lnTo>
                  <a:lnTo>
                    <a:pt x="2140472" y="1065788"/>
                  </a:lnTo>
                  <a:lnTo>
                    <a:pt x="2199487" y="1056959"/>
                  </a:lnTo>
                  <a:lnTo>
                    <a:pt x="2257236" y="1047310"/>
                  </a:lnTo>
                  <a:lnTo>
                    <a:pt x="2313662" y="1036861"/>
                  </a:lnTo>
                  <a:lnTo>
                    <a:pt x="2368706" y="1025634"/>
                  </a:lnTo>
                  <a:lnTo>
                    <a:pt x="2422310" y="1013648"/>
                  </a:lnTo>
                  <a:lnTo>
                    <a:pt x="2474414" y="1000924"/>
                  </a:lnTo>
                  <a:lnTo>
                    <a:pt x="2524960" y="987484"/>
                  </a:lnTo>
                  <a:lnTo>
                    <a:pt x="2573890" y="973347"/>
                  </a:lnTo>
                  <a:lnTo>
                    <a:pt x="2621145" y="958536"/>
                  </a:lnTo>
                  <a:lnTo>
                    <a:pt x="2666666" y="943070"/>
                  </a:lnTo>
                  <a:lnTo>
                    <a:pt x="2710395" y="926970"/>
                  </a:lnTo>
                  <a:lnTo>
                    <a:pt x="2752273" y="910257"/>
                  </a:lnTo>
                  <a:lnTo>
                    <a:pt x="2792241" y="892952"/>
                  </a:lnTo>
                  <a:lnTo>
                    <a:pt x="2830241" y="875075"/>
                  </a:lnTo>
                  <a:lnTo>
                    <a:pt x="2866214" y="856648"/>
                  </a:lnTo>
                  <a:lnTo>
                    <a:pt x="2900102" y="837690"/>
                  </a:lnTo>
                  <a:lnTo>
                    <a:pt x="2961387" y="798268"/>
                  </a:lnTo>
                  <a:lnTo>
                    <a:pt x="3013626" y="756975"/>
                  </a:lnTo>
                  <a:lnTo>
                    <a:pt x="3056352" y="713976"/>
                  </a:lnTo>
                  <a:lnTo>
                    <a:pt x="3089095" y="669439"/>
                  </a:lnTo>
                  <a:lnTo>
                    <a:pt x="3111386" y="623528"/>
                  </a:lnTo>
                  <a:lnTo>
                    <a:pt x="3122756" y="576409"/>
                  </a:lnTo>
                  <a:lnTo>
                    <a:pt x="3124200" y="552450"/>
                  </a:lnTo>
                  <a:lnTo>
                    <a:pt x="3122756" y="528490"/>
                  </a:lnTo>
                  <a:lnTo>
                    <a:pt x="3111386" y="481371"/>
                  </a:lnTo>
                  <a:lnTo>
                    <a:pt x="3089095" y="435460"/>
                  </a:lnTo>
                  <a:lnTo>
                    <a:pt x="3056352" y="390923"/>
                  </a:lnTo>
                  <a:lnTo>
                    <a:pt x="3013626" y="347924"/>
                  </a:lnTo>
                  <a:lnTo>
                    <a:pt x="2961387" y="306631"/>
                  </a:lnTo>
                  <a:lnTo>
                    <a:pt x="2900102" y="267209"/>
                  </a:lnTo>
                  <a:lnTo>
                    <a:pt x="2866214" y="248251"/>
                  </a:lnTo>
                  <a:lnTo>
                    <a:pt x="2830241" y="229824"/>
                  </a:lnTo>
                  <a:lnTo>
                    <a:pt x="2792241" y="211947"/>
                  </a:lnTo>
                  <a:lnTo>
                    <a:pt x="2752273" y="194642"/>
                  </a:lnTo>
                  <a:lnTo>
                    <a:pt x="2710395" y="177929"/>
                  </a:lnTo>
                  <a:lnTo>
                    <a:pt x="2666666" y="161829"/>
                  </a:lnTo>
                  <a:lnTo>
                    <a:pt x="2621145" y="146363"/>
                  </a:lnTo>
                  <a:lnTo>
                    <a:pt x="2573890" y="131552"/>
                  </a:lnTo>
                  <a:lnTo>
                    <a:pt x="2524960" y="117415"/>
                  </a:lnTo>
                  <a:lnTo>
                    <a:pt x="2474414" y="103975"/>
                  </a:lnTo>
                  <a:lnTo>
                    <a:pt x="2422310" y="91251"/>
                  </a:lnTo>
                  <a:lnTo>
                    <a:pt x="2368706" y="79265"/>
                  </a:lnTo>
                  <a:lnTo>
                    <a:pt x="2313662" y="68038"/>
                  </a:lnTo>
                  <a:lnTo>
                    <a:pt x="2257236" y="57589"/>
                  </a:lnTo>
                  <a:lnTo>
                    <a:pt x="2199487" y="47940"/>
                  </a:lnTo>
                  <a:lnTo>
                    <a:pt x="2140472" y="39111"/>
                  </a:lnTo>
                  <a:lnTo>
                    <a:pt x="2080252" y="31124"/>
                  </a:lnTo>
                  <a:lnTo>
                    <a:pt x="2018884" y="23999"/>
                  </a:lnTo>
                  <a:lnTo>
                    <a:pt x="1956427" y="17756"/>
                  </a:lnTo>
                  <a:lnTo>
                    <a:pt x="1892939" y="12417"/>
                  </a:lnTo>
                  <a:lnTo>
                    <a:pt x="1828480" y="8002"/>
                  </a:lnTo>
                  <a:lnTo>
                    <a:pt x="1763108" y="4532"/>
                  </a:lnTo>
                  <a:lnTo>
                    <a:pt x="1696882" y="2028"/>
                  </a:lnTo>
                  <a:lnTo>
                    <a:pt x="1629859" y="510"/>
                  </a:lnTo>
                  <a:lnTo>
                    <a:pt x="1562100" y="0"/>
                  </a:lnTo>
                  <a:close/>
                </a:path>
              </a:pathLst>
            </a:custGeom>
            <a:solidFill>
              <a:srgbClr val="FFFFFF"/>
            </a:solidFill>
          </p:spPr>
          <p:txBody>
            <a:bodyPr wrap="square" lIns="0" tIns="0" rIns="0" bIns="0" rtlCol="0"/>
            <a:lstStyle/>
            <a:p>
              <a:endParaRPr/>
            </a:p>
          </p:txBody>
        </p:sp>
        <p:sp>
          <p:nvSpPr>
            <p:cNvPr id="39" name="object 39"/>
            <p:cNvSpPr/>
            <p:nvPr/>
          </p:nvSpPr>
          <p:spPr>
            <a:xfrm>
              <a:off x="7353300" y="2867024"/>
              <a:ext cx="3124200" cy="1104900"/>
            </a:xfrm>
            <a:custGeom>
              <a:avLst/>
              <a:gdLst/>
              <a:ahLst/>
              <a:cxnLst/>
              <a:rect l="l" t="t" r="r" b="b"/>
              <a:pathLst>
                <a:path w="3124200" h="1104900">
                  <a:moveTo>
                    <a:pt x="0" y="552450"/>
                  </a:moveTo>
                  <a:lnTo>
                    <a:pt x="5733" y="504790"/>
                  </a:lnTo>
                  <a:lnTo>
                    <a:pt x="22623" y="458255"/>
                  </a:lnTo>
                  <a:lnTo>
                    <a:pt x="50198" y="413009"/>
                  </a:lnTo>
                  <a:lnTo>
                    <a:pt x="87991" y="369221"/>
                  </a:lnTo>
                  <a:lnTo>
                    <a:pt x="135533" y="327054"/>
                  </a:lnTo>
                  <a:lnTo>
                    <a:pt x="192353" y="286676"/>
                  </a:lnTo>
                  <a:lnTo>
                    <a:pt x="257985" y="248251"/>
                  </a:lnTo>
                  <a:lnTo>
                    <a:pt x="293958" y="229824"/>
                  </a:lnTo>
                  <a:lnTo>
                    <a:pt x="331958" y="211947"/>
                  </a:lnTo>
                  <a:lnTo>
                    <a:pt x="371926" y="194642"/>
                  </a:lnTo>
                  <a:lnTo>
                    <a:pt x="413804" y="177929"/>
                  </a:lnTo>
                  <a:lnTo>
                    <a:pt x="457533" y="161829"/>
                  </a:lnTo>
                  <a:lnTo>
                    <a:pt x="503054" y="146363"/>
                  </a:lnTo>
                  <a:lnTo>
                    <a:pt x="550309" y="131552"/>
                  </a:lnTo>
                  <a:lnTo>
                    <a:pt x="599239" y="117415"/>
                  </a:lnTo>
                  <a:lnTo>
                    <a:pt x="649785" y="103975"/>
                  </a:lnTo>
                  <a:lnTo>
                    <a:pt x="701889" y="91251"/>
                  </a:lnTo>
                  <a:lnTo>
                    <a:pt x="755493" y="79265"/>
                  </a:lnTo>
                  <a:lnTo>
                    <a:pt x="810537" y="68038"/>
                  </a:lnTo>
                  <a:lnTo>
                    <a:pt x="866963" y="57589"/>
                  </a:lnTo>
                  <a:lnTo>
                    <a:pt x="924712" y="47940"/>
                  </a:lnTo>
                  <a:lnTo>
                    <a:pt x="983727" y="39111"/>
                  </a:lnTo>
                  <a:lnTo>
                    <a:pt x="1043947" y="31124"/>
                  </a:lnTo>
                  <a:lnTo>
                    <a:pt x="1105315" y="23999"/>
                  </a:lnTo>
                  <a:lnTo>
                    <a:pt x="1167772" y="17756"/>
                  </a:lnTo>
                  <a:lnTo>
                    <a:pt x="1231260" y="12417"/>
                  </a:lnTo>
                  <a:lnTo>
                    <a:pt x="1295719" y="8002"/>
                  </a:lnTo>
                  <a:lnTo>
                    <a:pt x="1361091" y="4532"/>
                  </a:lnTo>
                  <a:lnTo>
                    <a:pt x="1427317" y="2028"/>
                  </a:lnTo>
                  <a:lnTo>
                    <a:pt x="1494340" y="510"/>
                  </a:lnTo>
                  <a:lnTo>
                    <a:pt x="1562100" y="0"/>
                  </a:lnTo>
                  <a:lnTo>
                    <a:pt x="1629859" y="510"/>
                  </a:lnTo>
                  <a:lnTo>
                    <a:pt x="1696882" y="2028"/>
                  </a:lnTo>
                  <a:lnTo>
                    <a:pt x="1763108" y="4532"/>
                  </a:lnTo>
                  <a:lnTo>
                    <a:pt x="1828480" y="8002"/>
                  </a:lnTo>
                  <a:lnTo>
                    <a:pt x="1892939" y="12417"/>
                  </a:lnTo>
                  <a:lnTo>
                    <a:pt x="1956427" y="17756"/>
                  </a:lnTo>
                  <a:lnTo>
                    <a:pt x="2018884" y="23999"/>
                  </a:lnTo>
                  <a:lnTo>
                    <a:pt x="2080252" y="31124"/>
                  </a:lnTo>
                  <a:lnTo>
                    <a:pt x="2140472" y="39111"/>
                  </a:lnTo>
                  <a:lnTo>
                    <a:pt x="2199487" y="47940"/>
                  </a:lnTo>
                  <a:lnTo>
                    <a:pt x="2257236" y="57589"/>
                  </a:lnTo>
                  <a:lnTo>
                    <a:pt x="2313662" y="68038"/>
                  </a:lnTo>
                  <a:lnTo>
                    <a:pt x="2368706" y="79265"/>
                  </a:lnTo>
                  <a:lnTo>
                    <a:pt x="2422310" y="91251"/>
                  </a:lnTo>
                  <a:lnTo>
                    <a:pt x="2474414" y="103975"/>
                  </a:lnTo>
                  <a:lnTo>
                    <a:pt x="2524960" y="117415"/>
                  </a:lnTo>
                  <a:lnTo>
                    <a:pt x="2573890" y="131552"/>
                  </a:lnTo>
                  <a:lnTo>
                    <a:pt x="2621145" y="146363"/>
                  </a:lnTo>
                  <a:lnTo>
                    <a:pt x="2666666" y="161829"/>
                  </a:lnTo>
                  <a:lnTo>
                    <a:pt x="2710395" y="177929"/>
                  </a:lnTo>
                  <a:lnTo>
                    <a:pt x="2752273" y="194642"/>
                  </a:lnTo>
                  <a:lnTo>
                    <a:pt x="2792241" y="211947"/>
                  </a:lnTo>
                  <a:lnTo>
                    <a:pt x="2830241" y="229824"/>
                  </a:lnTo>
                  <a:lnTo>
                    <a:pt x="2866214" y="248251"/>
                  </a:lnTo>
                  <a:lnTo>
                    <a:pt x="2900102" y="267209"/>
                  </a:lnTo>
                  <a:lnTo>
                    <a:pt x="2961387" y="306631"/>
                  </a:lnTo>
                  <a:lnTo>
                    <a:pt x="3013626" y="347924"/>
                  </a:lnTo>
                  <a:lnTo>
                    <a:pt x="3056352" y="390923"/>
                  </a:lnTo>
                  <a:lnTo>
                    <a:pt x="3089095" y="435460"/>
                  </a:lnTo>
                  <a:lnTo>
                    <a:pt x="3111386" y="481371"/>
                  </a:lnTo>
                  <a:lnTo>
                    <a:pt x="3122756" y="528490"/>
                  </a:lnTo>
                  <a:lnTo>
                    <a:pt x="3124200" y="552450"/>
                  </a:lnTo>
                  <a:lnTo>
                    <a:pt x="3122756" y="576409"/>
                  </a:lnTo>
                  <a:lnTo>
                    <a:pt x="3111386" y="623528"/>
                  </a:lnTo>
                  <a:lnTo>
                    <a:pt x="3089095" y="669439"/>
                  </a:lnTo>
                  <a:lnTo>
                    <a:pt x="3056352" y="713976"/>
                  </a:lnTo>
                  <a:lnTo>
                    <a:pt x="3013626" y="756975"/>
                  </a:lnTo>
                  <a:lnTo>
                    <a:pt x="2961387" y="798268"/>
                  </a:lnTo>
                  <a:lnTo>
                    <a:pt x="2900102" y="837690"/>
                  </a:lnTo>
                  <a:lnTo>
                    <a:pt x="2866214" y="856648"/>
                  </a:lnTo>
                  <a:lnTo>
                    <a:pt x="2830241" y="875075"/>
                  </a:lnTo>
                  <a:lnTo>
                    <a:pt x="2792241" y="892952"/>
                  </a:lnTo>
                  <a:lnTo>
                    <a:pt x="2752273" y="910257"/>
                  </a:lnTo>
                  <a:lnTo>
                    <a:pt x="2710395" y="926970"/>
                  </a:lnTo>
                  <a:lnTo>
                    <a:pt x="2666666" y="943070"/>
                  </a:lnTo>
                  <a:lnTo>
                    <a:pt x="2621145" y="958536"/>
                  </a:lnTo>
                  <a:lnTo>
                    <a:pt x="2573890" y="973347"/>
                  </a:lnTo>
                  <a:lnTo>
                    <a:pt x="2524960" y="987484"/>
                  </a:lnTo>
                  <a:lnTo>
                    <a:pt x="2474414" y="1000924"/>
                  </a:lnTo>
                  <a:lnTo>
                    <a:pt x="2422310" y="1013648"/>
                  </a:lnTo>
                  <a:lnTo>
                    <a:pt x="2368706" y="1025634"/>
                  </a:lnTo>
                  <a:lnTo>
                    <a:pt x="2313662" y="1036861"/>
                  </a:lnTo>
                  <a:lnTo>
                    <a:pt x="2257236" y="1047310"/>
                  </a:lnTo>
                  <a:lnTo>
                    <a:pt x="2199487" y="1056959"/>
                  </a:lnTo>
                  <a:lnTo>
                    <a:pt x="2140472" y="1065788"/>
                  </a:lnTo>
                  <a:lnTo>
                    <a:pt x="2080252" y="1073775"/>
                  </a:lnTo>
                  <a:lnTo>
                    <a:pt x="2018884" y="1080900"/>
                  </a:lnTo>
                  <a:lnTo>
                    <a:pt x="1956427" y="1087143"/>
                  </a:lnTo>
                  <a:lnTo>
                    <a:pt x="1892939" y="1092482"/>
                  </a:lnTo>
                  <a:lnTo>
                    <a:pt x="1828480" y="1096897"/>
                  </a:lnTo>
                  <a:lnTo>
                    <a:pt x="1763108" y="1100367"/>
                  </a:lnTo>
                  <a:lnTo>
                    <a:pt x="1696882" y="1102871"/>
                  </a:lnTo>
                  <a:lnTo>
                    <a:pt x="1629859" y="1104389"/>
                  </a:lnTo>
                  <a:lnTo>
                    <a:pt x="1562100" y="1104900"/>
                  </a:lnTo>
                  <a:lnTo>
                    <a:pt x="1494340" y="1104389"/>
                  </a:lnTo>
                  <a:lnTo>
                    <a:pt x="1427317" y="1102871"/>
                  </a:lnTo>
                  <a:lnTo>
                    <a:pt x="1361091" y="1100367"/>
                  </a:lnTo>
                  <a:lnTo>
                    <a:pt x="1295719" y="1096897"/>
                  </a:lnTo>
                  <a:lnTo>
                    <a:pt x="1231260" y="1092482"/>
                  </a:lnTo>
                  <a:lnTo>
                    <a:pt x="1167772" y="1087143"/>
                  </a:lnTo>
                  <a:lnTo>
                    <a:pt x="1105315" y="1080900"/>
                  </a:lnTo>
                  <a:lnTo>
                    <a:pt x="1043947" y="1073775"/>
                  </a:lnTo>
                  <a:lnTo>
                    <a:pt x="983727" y="1065788"/>
                  </a:lnTo>
                  <a:lnTo>
                    <a:pt x="924712" y="1056959"/>
                  </a:lnTo>
                  <a:lnTo>
                    <a:pt x="866963" y="1047310"/>
                  </a:lnTo>
                  <a:lnTo>
                    <a:pt x="810537" y="1036861"/>
                  </a:lnTo>
                  <a:lnTo>
                    <a:pt x="755493" y="1025634"/>
                  </a:lnTo>
                  <a:lnTo>
                    <a:pt x="701889" y="1013648"/>
                  </a:lnTo>
                  <a:lnTo>
                    <a:pt x="649785" y="1000924"/>
                  </a:lnTo>
                  <a:lnTo>
                    <a:pt x="599239" y="987484"/>
                  </a:lnTo>
                  <a:lnTo>
                    <a:pt x="550309" y="973347"/>
                  </a:lnTo>
                  <a:lnTo>
                    <a:pt x="503054" y="958536"/>
                  </a:lnTo>
                  <a:lnTo>
                    <a:pt x="457533" y="943070"/>
                  </a:lnTo>
                  <a:lnTo>
                    <a:pt x="413804" y="926970"/>
                  </a:lnTo>
                  <a:lnTo>
                    <a:pt x="371926" y="910257"/>
                  </a:lnTo>
                  <a:lnTo>
                    <a:pt x="331958" y="892952"/>
                  </a:lnTo>
                  <a:lnTo>
                    <a:pt x="293958" y="875075"/>
                  </a:lnTo>
                  <a:lnTo>
                    <a:pt x="257985" y="856648"/>
                  </a:lnTo>
                  <a:lnTo>
                    <a:pt x="224097" y="837690"/>
                  </a:lnTo>
                  <a:lnTo>
                    <a:pt x="162812" y="798268"/>
                  </a:lnTo>
                  <a:lnTo>
                    <a:pt x="110573" y="756975"/>
                  </a:lnTo>
                  <a:lnTo>
                    <a:pt x="67847" y="713976"/>
                  </a:lnTo>
                  <a:lnTo>
                    <a:pt x="35104" y="669439"/>
                  </a:lnTo>
                  <a:lnTo>
                    <a:pt x="12813" y="623528"/>
                  </a:lnTo>
                  <a:lnTo>
                    <a:pt x="1443" y="576409"/>
                  </a:lnTo>
                  <a:lnTo>
                    <a:pt x="0" y="552450"/>
                  </a:lnTo>
                  <a:close/>
                </a:path>
              </a:pathLst>
            </a:custGeom>
            <a:ln w="72390">
              <a:solidFill>
                <a:srgbClr val="1E587C"/>
              </a:solidFill>
            </a:ln>
          </p:spPr>
          <p:txBody>
            <a:bodyPr wrap="square" lIns="0" tIns="0" rIns="0" bIns="0" rtlCol="0"/>
            <a:lstStyle/>
            <a:p>
              <a:endParaRPr/>
            </a:p>
          </p:txBody>
        </p:sp>
      </p:grpSp>
      <p:grpSp>
        <p:nvGrpSpPr>
          <p:cNvPr id="43" name="object 43"/>
          <p:cNvGrpSpPr/>
          <p:nvPr/>
        </p:nvGrpSpPr>
        <p:grpSpPr>
          <a:xfrm>
            <a:off x="2813764" y="2438301"/>
            <a:ext cx="4409856" cy="1524100"/>
            <a:chOff x="2983229" y="2878454"/>
            <a:chExt cx="3387090" cy="1120140"/>
          </a:xfrm>
        </p:grpSpPr>
        <p:sp>
          <p:nvSpPr>
            <p:cNvPr id="44" name="object 44"/>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5" name="object 45"/>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9" name="object 59"/>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Summer</a:t>
            </a:r>
            <a:r>
              <a:rPr lang="en-GB" sz="1800" spc="-35" dirty="0">
                <a:solidFill>
                  <a:srgbClr val="0C6C82"/>
                </a:solidFill>
                <a:latin typeface="Segoe UI"/>
                <a:cs typeface="Segoe UI"/>
              </a:rPr>
              <a:t> - Year 6</a:t>
            </a:r>
            <a:endParaRPr sz="1800" dirty="0">
              <a:latin typeface="Segoe UI"/>
              <a:cs typeface="Segoe UI"/>
            </a:endParaRPr>
          </a:p>
        </p:txBody>
      </p:sp>
      <p:grpSp>
        <p:nvGrpSpPr>
          <p:cNvPr id="60" name="object 60"/>
          <p:cNvGrpSpPr/>
          <p:nvPr/>
        </p:nvGrpSpPr>
        <p:grpSpPr>
          <a:xfrm>
            <a:off x="10660380" y="4859654"/>
            <a:ext cx="1310640" cy="1243965"/>
            <a:chOff x="10660380" y="4859654"/>
            <a:chExt cx="1310640" cy="1243965"/>
          </a:xfrm>
        </p:grpSpPr>
        <p:sp>
          <p:nvSpPr>
            <p:cNvPr id="61" name="object 61"/>
            <p:cNvSpPr/>
            <p:nvPr/>
          </p:nvSpPr>
          <p:spPr>
            <a:xfrm>
              <a:off x="10696575" y="4895849"/>
              <a:ext cx="1238250" cy="1171575"/>
            </a:xfrm>
            <a:custGeom>
              <a:avLst/>
              <a:gdLst/>
              <a:ahLst/>
              <a:cxnLst/>
              <a:rect l="l" t="t" r="r" b="b"/>
              <a:pathLst>
                <a:path w="1238250" h="1171575">
                  <a:moveTo>
                    <a:pt x="619125" y="0"/>
                  </a:moveTo>
                  <a:lnTo>
                    <a:pt x="570747" y="1762"/>
                  </a:lnTo>
                  <a:lnTo>
                    <a:pt x="523386" y="6962"/>
                  </a:lnTo>
                  <a:lnTo>
                    <a:pt x="477180" y="15470"/>
                  </a:lnTo>
                  <a:lnTo>
                    <a:pt x="432267" y="27156"/>
                  </a:lnTo>
                  <a:lnTo>
                    <a:pt x="388785" y="41889"/>
                  </a:lnTo>
                  <a:lnTo>
                    <a:pt x="346871" y="59539"/>
                  </a:lnTo>
                  <a:lnTo>
                    <a:pt x="306662" y="79977"/>
                  </a:lnTo>
                  <a:lnTo>
                    <a:pt x="268297" y="103071"/>
                  </a:lnTo>
                  <a:lnTo>
                    <a:pt x="231914" y="128692"/>
                  </a:lnTo>
                  <a:lnTo>
                    <a:pt x="197650" y="156710"/>
                  </a:lnTo>
                  <a:lnTo>
                    <a:pt x="165643" y="186994"/>
                  </a:lnTo>
                  <a:lnTo>
                    <a:pt x="136030" y="219414"/>
                  </a:lnTo>
                  <a:lnTo>
                    <a:pt x="108949" y="253840"/>
                  </a:lnTo>
                  <a:lnTo>
                    <a:pt x="84539" y="290143"/>
                  </a:lnTo>
                  <a:lnTo>
                    <a:pt x="62937" y="328191"/>
                  </a:lnTo>
                  <a:lnTo>
                    <a:pt x="44280" y="367854"/>
                  </a:lnTo>
                  <a:lnTo>
                    <a:pt x="28706" y="409004"/>
                  </a:lnTo>
                  <a:lnTo>
                    <a:pt x="16354" y="451508"/>
                  </a:lnTo>
                  <a:lnTo>
                    <a:pt x="7360" y="495237"/>
                  </a:lnTo>
                  <a:lnTo>
                    <a:pt x="1863" y="540061"/>
                  </a:lnTo>
                  <a:lnTo>
                    <a:pt x="0" y="585851"/>
                  </a:lnTo>
                  <a:lnTo>
                    <a:pt x="1863" y="631621"/>
                  </a:lnTo>
                  <a:lnTo>
                    <a:pt x="7360" y="676428"/>
                  </a:lnTo>
                  <a:lnTo>
                    <a:pt x="16354" y="720142"/>
                  </a:lnTo>
                  <a:lnTo>
                    <a:pt x="28706" y="762633"/>
                  </a:lnTo>
                  <a:lnTo>
                    <a:pt x="44280" y="803770"/>
                  </a:lnTo>
                  <a:lnTo>
                    <a:pt x="62937" y="843424"/>
                  </a:lnTo>
                  <a:lnTo>
                    <a:pt x="84539" y="881463"/>
                  </a:lnTo>
                  <a:lnTo>
                    <a:pt x="108949" y="917758"/>
                  </a:lnTo>
                  <a:lnTo>
                    <a:pt x="136030" y="952178"/>
                  </a:lnTo>
                  <a:lnTo>
                    <a:pt x="165643" y="984594"/>
                  </a:lnTo>
                  <a:lnTo>
                    <a:pt x="197650" y="1014874"/>
                  </a:lnTo>
                  <a:lnTo>
                    <a:pt x="231914" y="1042888"/>
                  </a:lnTo>
                  <a:lnTo>
                    <a:pt x="268297" y="1068507"/>
                  </a:lnTo>
                  <a:lnTo>
                    <a:pt x="306662" y="1091599"/>
                  </a:lnTo>
                  <a:lnTo>
                    <a:pt x="346871" y="1112036"/>
                  </a:lnTo>
                  <a:lnTo>
                    <a:pt x="388785" y="1129685"/>
                  </a:lnTo>
                  <a:lnTo>
                    <a:pt x="432267" y="1144418"/>
                  </a:lnTo>
                  <a:lnTo>
                    <a:pt x="477180" y="1156104"/>
                  </a:lnTo>
                  <a:lnTo>
                    <a:pt x="523386" y="1164612"/>
                  </a:lnTo>
                  <a:lnTo>
                    <a:pt x="570747" y="1169812"/>
                  </a:lnTo>
                  <a:lnTo>
                    <a:pt x="619125" y="1171575"/>
                  </a:lnTo>
                  <a:lnTo>
                    <a:pt x="667502" y="1169812"/>
                  </a:lnTo>
                  <a:lnTo>
                    <a:pt x="714863" y="1164612"/>
                  </a:lnTo>
                  <a:lnTo>
                    <a:pt x="761069" y="1156104"/>
                  </a:lnTo>
                  <a:lnTo>
                    <a:pt x="805982" y="1144418"/>
                  </a:lnTo>
                  <a:lnTo>
                    <a:pt x="849464" y="1129685"/>
                  </a:lnTo>
                  <a:lnTo>
                    <a:pt x="891378" y="1112036"/>
                  </a:lnTo>
                  <a:lnTo>
                    <a:pt x="931587" y="1091599"/>
                  </a:lnTo>
                  <a:lnTo>
                    <a:pt x="969952" y="1068507"/>
                  </a:lnTo>
                  <a:lnTo>
                    <a:pt x="1006335" y="1042888"/>
                  </a:lnTo>
                  <a:lnTo>
                    <a:pt x="1040599" y="1014874"/>
                  </a:lnTo>
                  <a:lnTo>
                    <a:pt x="1072606" y="984594"/>
                  </a:lnTo>
                  <a:lnTo>
                    <a:pt x="1102219" y="952178"/>
                  </a:lnTo>
                  <a:lnTo>
                    <a:pt x="1129300" y="917758"/>
                  </a:lnTo>
                  <a:lnTo>
                    <a:pt x="1153710" y="881463"/>
                  </a:lnTo>
                  <a:lnTo>
                    <a:pt x="1175312" y="843424"/>
                  </a:lnTo>
                  <a:lnTo>
                    <a:pt x="1193969" y="803770"/>
                  </a:lnTo>
                  <a:lnTo>
                    <a:pt x="1209543" y="762633"/>
                  </a:lnTo>
                  <a:lnTo>
                    <a:pt x="1221895" y="720142"/>
                  </a:lnTo>
                  <a:lnTo>
                    <a:pt x="1230889" y="676428"/>
                  </a:lnTo>
                  <a:lnTo>
                    <a:pt x="1236386" y="631621"/>
                  </a:lnTo>
                  <a:lnTo>
                    <a:pt x="1238250" y="585851"/>
                  </a:lnTo>
                  <a:lnTo>
                    <a:pt x="1236386" y="540061"/>
                  </a:lnTo>
                  <a:lnTo>
                    <a:pt x="1230889" y="495237"/>
                  </a:lnTo>
                  <a:lnTo>
                    <a:pt x="1221895" y="451508"/>
                  </a:lnTo>
                  <a:lnTo>
                    <a:pt x="1209543" y="409004"/>
                  </a:lnTo>
                  <a:lnTo>
                    <a:pt x="1193969" y="367854"/>
                  </a:lnTo>
                  <a:lnTo>
                    <a:pt x="1175312" y="328191"/>
                  </a:lnTo>
                  <a:lnTo>
                    <a:pt x="1153710" y="290143"/>
                  </a:lnTo>
                  <a:lnTo>
                    <a:pt x="1129300" y="253840"/>
                  </a:lnTo>
                  <a:lnTo>
                    <a:pt x="1102219" y="219414"/>
                  </a:lnTo>
                  <a:lnTo>
                    <a:pt x="1072606" y="186994"/>
                  </a:lnTo>
                  <a:lnTo>
                    <a:pt x="1040599" y="156710"/>
                  </a:lnTo>
                  <a:lnTo>
                    <a:pt x="1006335" y="128692"/>
                  </a:lnTo>
                  <a:lnTo>
                    <a:pt x="969952" y="103071"/>
                  </a:lnTo>
                  <a:lnTo>
                    <a:pt x="931587" y="79977"/>
                  </a:lnTo>
                  <a:lnTo>
                    <a:pt x="891378" y="59539"/>
                  </a:lnTo>
                  <a:lnTo>
                    <a:pt x="849464" y="41889"/>
                  </a:lnTo>
                  <a:lnTo>
                    <a:pt x="805982" y="27156"/>
                  </a:lnTo>
                  <a:lnTo>
                    <a:pt x="761069" y="15470"/>
                  </a:lnTo>
                  <a:lnTo>
                    <a:pt x="714863" y="6962"/>
                  </a:lnTo>
                  <a:lnTo>
                    <a:pt x="667502" y="1762"/>
                  </a:lnTo>
                  <a:lnTo>
                    <a:pt x="619125" y="0"/>
                  </a:lnTo>
                  <a:close/>
                </a:path>
              </a:pathLst>
            </a:custGeom>
            <a:solidFill>
              <a:srgbClr val="F39D20"/>
            </a:solidFill>
          </p:spPr>
          <p:txBody>
            <a:bodyPr wrap="square" lIns="0" tIns="0" rIns="0" bIns="0" rtlCol="0"/>
            <a:lstStyle/>
            <a:p>
              <a:endParaRPr/>
            </a:p>
          </p:txBody>
        </p:sp>
        <p:sp>
          <p:nvSpPr>
            <p:cNvPr id="62" name="object 62"/>
            <p:cNvSpPr/>
            <p:nvPr/>
          </p:nvSpPr>
          <p:spPr>
            <a:xfrm>
              <a:off x="10696575" y="4895849"/>
              <a:ext cx="1238250" cy="1171575"/>
            </a:xfrm>
            <a:custGeom>
              <a:avLst/>
              <a:gdLst/>
              <a:ahLst/>
              <a:cxnLst/>
              <a:rect l="l" t="t" r="r" b="b"/>
              <a:pathLst>
                <a:path w="1238250" h="1171575">
                  <a:moveTo>
                    <a:pt x="0" y="585851"/>
                  </a:moveTo>
                  <a:lnTo>
                    <a:pt x="1863" y="540061"/>
                  </a:lnTo>
                  <a:lnTo>
                    <a:pt x="7360" y="495237"/>
                  </a:lnTo>
                  <a:lnTo>
                    <a:pt x="16354" y="451508"/>
                  </a:lnTo>
                  <a:lnTo>
                    <a:pt x="28706" y="409004"/>
                  </a:lnTo>
                  <a:lnTo>
                    <a:pt x="44280" y="367854"/>
                  </a:lnTo>
                  <a:lnTo>
                    <a:pt x="62937" y="328191"/>
                  </a:lnTo>
                  <a:lnTo>
                    <a:pt x="84539" y="290143"/>
                  </a:lnTo>
                  <a:lnTo>
                    <a:pt x="108949" y="253840"/>
                  </a:lnTo>
                  <a:lnTo>
                    <a:pt x="136030" y="219414"/>
                  </a:lnTo>
                  <a:lnTo>
                    <a:pt x="165643" y="186994"/>
                  </a:lnTo>
                  <a:lnTo>
                    <a:pt x="197650" y="156710"/>
                  </a:lnTo>
                  <a:lnTo>
                    <a:pt x="231914" y="128692"/>
                  </a:lnTo>
                  <a:lnTo>
                    <a:pt x="268297" y="103071"/>
                  </a:lnTo>
                  <a:lnTo>
                    <a:pt x="306662" y="79977"/>
                  </a:lnTo>
                  <a:lnTo>
                    <a:pt x="346871" y="59539"/>
                  </a:lnTo>
                  <a:lnTo>
                    <a:pt x="388785" y="41889"/>
                  </a:lnTo>
                  <a:lnTo>
                    <a:pt x="432267" y="27156"/>
                  </a:lnTo>
                  <a:lnTo>
                    <a:pt x="477180" y="15470"/>
                  </a:lnTo>
                  <a:lnTo>
                    <a:pt x="523386" y="6962"/>
                  </a:lnTo>
                  <a:lnTo>
                    <a:pt x="570747" y="1762"/>
                  </a:lnTo>
                  <a:lnTo>
                    <a:pt x="619125" y="0"/>
                  </a:lnTo>
                  <a:lnTo>
                    <a:pt x="667502" y="1762"/>
                  </a:lnTo>
                  <a:lnTo>
                    <a:pt x="714863" y="6962"/>
                  </a:lnTo>
                  <a:lnTo>
                    <a:pt x="761069" y="15470"/>
                  </a:lnTo>
                  <a:lnTo>
                    <a:pt x="805982" y="27156"/>
                  </a:lnTo>
                  <a:lnTo>
                    <a:pt x="849464" y="41889"/>
                  </a:lnTo>
                  <a:lnTo>
                    <a:pt x="891378" y="59539"/>
                  </a:lnTo>
                  <a:lnTo>
                    <a:pt x="931587" y="79977"/>
                  </a:lnTo>
                  <a:lnTo>
                    <a:pt x="969952" y="103071"/>
                  </a:lnTo>
                  <a:lnTo>
                    <a:pt x="1006335" y="128692"/>
                  </a:lnTo>
                  <a:lnTo>
                    <a:pt x="1040599" y="156710"/>
                  </a:lnTo>
                  <a:lnTo>
                    <a:pt x="1072606" y="186994"/>
                  </a:lnTo>
                  <a:lnTo>
                    <a:pt x="1102219" y="219414"/>
                  </a:lnTo>
                  <a:lnTo>
                    <a:pt x="1129300" y="253840"/>
                  </a:lnTo>
                  <a:lnTo>
                    <a:pt x="1153710" y="290143"/>
                  </a:lnTo>
                  <a:lnTo>
                    <a:pt x="1175312" y="328191"/>
                  </a:lnTo>
                  <a:lnTo>
                    <a:pt x="1193969" y="367854"/>
                  </a:lnTo>
                  <a:lnTo>
                    <a:pt x="1209543" y="409004"/>
                  </a:lnTo>
                  <a:lnTo>
                    <a:pt x="1221895" y="451508"/>
                  </a:lnTo>
                  <a:lnTo>
                    <a:pt x="1230889" y="495237"/>
                  </a:lnTo>
                  <a:lnTo>
                    <a:pt x="1236386" y="540061"/>
                  </a:lnTo>
                  <a:lnTo>
                    <a:pt x="1238250" y="585851"/>
                  </a:lnTo>
                  <a:lnTo>
                    <a:pt x="1236386" y="631621"/>
                  </a:lnTo>
                  <a:lnTo>
                    <a:pt x="1230889" y="676428"/>
                  </a:lnTo>
                  <a:lnTo>
                    <a:pt x="1221895" y="720142"/>
                  </a:lnTo>
                  <a:lnTo>
                    <a:pt x="1209543" y="762633"/>
                  </a:lnTo>
                  <a:lnTo>
                    <a:pt x="1193969" y="803770"/>
                  </a:lnTo>
                  <a:lnTo>
                    <a:pt x="1175312" y="843424"/>
                  </a:lnTo>
                  <a:lnTo>
                    <a:pt x="1153710" y="881463"/>
                  </a:lnTo>
                  <a:lnTo>
                    <a:pt x="1129300" y="917758"/>
                  </a:lnTo>
                  <a:lnTo>
                    <a:pt x="1102219" y="952178"/>
                  </a:lnTo>
                  <a:lnTo>
                    <a:pt x="1072606" y="984594"/>
                  </a:lnTo>
                  <a:lnTo>
                    <a:pt x="1040599" y="1014874"/>
                  </a:lnTo>
                  <a:lnTo>
                    <a:pt x="1006335" y="1042888"/>
                  </a:lnTo>
                  <a:lnTo>
                    <a:pt x="969952" y="1068507"/>
                  </a:lnTo>
                  <a:lnTo>
                    <a:pt x="931587" y="1091599"/>
                  </a:lnTo>
                  <a:lnTo>
                    <a:pt x="891378" y="1112036"/>
                  </a:lnTo>
                  <a:lnTo>
                    <a:pt x="849464" y="1129685"/>
                  </a:lnTo>
                  <a:lnTo>
                    <a:pt x="805982" y="1144418"/>
                  </a:lnTo>
                  <a:lnTo>
                    <a:pt x="761069" y="1156104"/>
                  </a:lnTo>
                  <a:lnTo>
                    <a:pt x="714863" y="1164612"/>
                  </a:lnTo>
                  <a:lnTo>
                    <a:pt x="667502" y="1169812"/>
                  </a:lnTo>
                  <a:lnTo>
                    <a:pt x="619125" y="1171575"/>
                  </a:lnTo>
                  <a:lnTo>
                    <a:pt x="570747" y="1169812"/>
                  </a:lnTo>
                  <a:lnTo>
                    <a:pt x="523386" y="1164612"/>
                  </a:lnTo>
                  <a:lnTo>
                    <a:pt x="477180" y="1156104"/>
                  </a:lnTo>
                  <a:lnTo>
                    <a:pt x="432267" y="1144418"/>
                  </a:lnTo>
                  <a:lnTo>
                    <a:pt x="388785" y="1129685"/>
                  </a:lnTo>
                  <a:lnTo>
                    <a:pt x="346871" y="1112036"/>
                  </a:lnTo>
                  <a:lnTo>
                    <a:pt x="306662" y="1091599"/>
                  </a:lnTo>
                  <a:lnTo>
                    <a:pt x="268297" y="1068507"/>
                  </a:lnTo>
                  <a:lnTo>
                    <a:pt x="231914" y="1042888"/>
                  </a:lnTo>
                  <a:lnTo>
                    <a:pt x="197650" y="1014874"/>
                  </a:lnTo>
                  <a:lnTo>
                    <a:pt x="165643" y="984594"/>
                  </a:lnTo>
                  <a:lnTo>
                    <a:pt x="136030" y="952178"/>
                  </a:lnTo>
                  <a:lnTo>
                    <a:pt x="108949" y="917758"/>
                  </a:lnTo>
                  <a:lnTo>
                    <a:pt x="84539" y="881463"/>
                  </a:lnTo>
                  <a:lnTo>
                    <a:pt x="62937" y="843424"/>
                  </a:lnTo>
                  <a:lnTo>
                    <a:pt x="44280" y="803770"/>
                  </a:lnTo>
                  <a:lnTo>
                    <a:pt x="28706" y="762633"/>
                  </a:lnTo>
                  <a:lnTo>
                    <a:pt x="16354" y="720142"/>
                  </a:lnTo>
                  <a:lnTo>
                    <a:pt x="7360" y="676428"/>
                  </a:lnTo>
                  <a:lnTo>
                    <a:pt x="1863" y="631621"/>
                  </a:lnTo>
                  <a:lnTo>
                    <a:pt x="0" y="585851"/>
                  </a:lnTo>
                  <a:close/>
                </a:path>
              </a:pathLst>
            </a:custGeom>
            <a:ln w="72390">
              <a:solidFill>
                <a:srgbClr val="FFFFFF"/>
              </a:solidFill>
            </a:ln>
          </p:spPr>
          <p:txBody>
            <a:bodyPr wrap="square" lIns="0" tIns="0" rIns="0" bIns="0" rtlCol="0"/>
            <a:lstStyle/>
            <a:p>
              <a:endParaRPr/>
            </a:p>
          </p:txBody>
        </p:sp>
      </p:grpSp>
      <p:sp>
        <p:nvSpPr>
          <p:cNvPr id="66" name="object 66"/>
          <p:cNvSpPr txBox="1"/>
          <p:nvPr/>
        </p:nvSpPr>
        <p:spPr>
          <a:xfrm>
            <a:off x="11051209" y="5333078"/>
            <a:ext cx="683823" cy="177613"/>
          </a:xfrm>
          <a:prstGeom prst="rect">
            <a:avLst/>
          </a:prstGeom>
        </p:spPr>
        <p:txBody>
          <a:bodyPr vert="horz" wrap="square" lIns="0" tIns="15875" rIns="0" bIns="0" rtlCol="0">
            <a:spAutoFit/>
          </a:bodyPr>
          <a:lstStyle/>
          <a:p>
            <a:pPr marL="12700">
              <a:lnSpc>
                <a:spcPct val="100000"/>
              </a:lnSpc>
              <a:spcBef>
                <a:spcPts val="125"/>
              </a:spcBef>
            </a:pPr>
            <a:r>
              <a:rPr lang="en-GB" sz="1050" b="1" spc="-110" dirty="0">
                <a:solidFill>
                  <a:srgbClr val="454D54"/>
                </a:solidFill>
                <a:latin typeface="Arial"/>
                <a:cs typeface="Arial"/>
              </a:rPr>
              <a:t>KS3</a:t>
            </a:r>
            <a:endParaRPr sz="1050" dirty="0">
              <a:latin typeface="Arial"/>
              <a:cs typeface="Arial"/>
            </a:endParaRPr>
          </a:p>
        </p:txBody>
      </p:sp>
      <p:sp>
        <p:nvSpPr>
          <p:cNvPr id="71" name="object 31">
            <a:extLst>
              <a:ext uri="{FF2B5EF4-FFF2-40B4-BE49-F238E27FC236}">
                <a16:creationId xmlns:a16="http://schemas.microsoft.com/office/drawing/2014/main" id="{0E7E4DAF-AD0F-46D1-91FE-7E2CE5CFB6F1}"/>
              </a:ext>
            </a:extLst>
          </p:cNvPr>
          <p:cNvSpPr txBox="1"/>
          <p:nvPr/>
        </p:nvSpPr>
        <p:spPr>
          <a:xfrm>
            <a:off x="210748" y="512127"/>
            <a:ext cx="2039058" cy="208133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Our Changing World </a:t>
            </a:r>
            <a:r>
              <a:rPr lang="en-GB" sz="2000" b="1" dirty="0">
                <a:solidFill>
                  <a:schemeClr val="accent5">
                    <a:lumMod val="75000"/>
                  </a:schemeClr>
                </a:solidFill>
                <a:latin typeface="Twinkl Cursive Unlooped" panose="02000000000000000000" pitchFamily="2" charset="0"/>
              </a:rPr>
              <a:t>– Part 2</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000" b="0" i="0" dirty="0">
                <a:solidFill>
                  <a:srgbClr val="303030"/>
                </a:solidFill>
                <a:effectLst/>
                <a:latin typeface="Twinkl Cursive Unlooped" panose="02000000000000000000" pitchFamily="2" charset="0"/>
              </a:rPr>
              <a:t>This essential skills and knowledge project revises the features of Earth and lines of latitude and longitude to pinpoint places on a map. Children find out more about map scales, grid references, contour lines and map symbols. Children analyse data and carry out fieldwork to find out about local road safety. </a:t>
            </a:r>
            <a:endParaRPr sz="1000" dirty="0">
              <a:latin typeface="Twinkl Cursive Unlooped" panose="02000000000000000000" pitchFamily="2" charset="0"/>
              <a:cs typeface="Arial"/>
            </a:endParaRPr>
          </a:p>
        </p:txBody>
      </p:sp>
      <p:pic>
        <p:nvPicPr>
          <p:cNvPr id="72" name="Picture 71">
            <a:extLst>
              <a:ext uri="{FF2B5EF4-FFF2-40B4-BE49-F238E27FC236}">
                <a16:creationId xmlns:a16="http://schemas.microsoft.com/office/drawing/2014/main" id="{DAED4D84-49D9-4D18-A7DE-A73266496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73" name="Picture 72">
            <a:extLst>
              <a:ext uri="{FF2B5EF4-FFF2-40B4-BE49-F238E27FC236}">
                <a16:creationId xmlns:a16="http://schemas.microsoft.com/office/drawing/2014/main" id="{E2A4944A-97E5-415A-A0A7-E363992F16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78064" y="13858"/>
            <a:ext cx="913936" cy="914072"/>
          </a:xfrm>
          <a:prstGeom prst="rect">
            <a:avLst/>
          </a:prstGeom>
        </p:spPr>
      </p:pic>
      <p:sp>
        <p:nvSpPr>
          <p:cNvPr id="42" name="object 19">
            <a:extLst>
              <a:ext uri="{FF2B5EF4-FFF2-40B4-BE49-F238E27FC236}">
                <a16:creationId xmlns:a16="http://schemas.microsoft.com/office/drawing/2014/main" id="{AD7BB89A-AB74-417B-979B-27670C3157C2}"/>
              </a:ext>
            </a:extLst>
          </p:cNvPr>
          <p:cNvSpPr txBox="1"/>
          <p:nvPr/>
        </p:nvSpPr>
        <p:spPr>
          <a:xfrm>
            <a:off x="3097392" y="645055"/>
            <a:ext cx="3200817" cy="877804"/>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L1. What are the Earth’s geographical features?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the position and explain the significance of latitude, longitude, equator, Northern Hemisphere, Southern Hemisphere, the Tropics of Cancer and Capricorn, the Arctic and Antarctic Circles, the Prime (or Greenwich) Meridian and time zones (including day and night).</a:t>
            </a:r>
          </a:p>
        </p:txBody>
      </p:sp>
      <p:grpSp>
        <p:nvGrpSpPr>
          <p:cNvPr id="36" name="object 43">
            <a:extLst>
              <a:ext uri="{FF2B5EF4-FFF2-40B4-BE49-F238E27FC236}">
                <a16:creationId xmlns:a16="http://schemas.microsoft.com/office/drawing/2014/main" id="{C4C0BAB8-88EE-472A-9EF8-DBDB2999B77D}"/>
              </a:ext>
            </a:extLst>
          </p:cNvPr>
          <p:cNvGrpSpPr/>
          <p:nvPr/>
        </p:nvGrpSpPr>
        <p:grpSpPr>
          <a:xfrm>
            <a:off x="576572" y="3948047"/>
            <a:ext cx="5182288" cy="1871727"/>
            <a:chOff x="2983229" y="2878454"/>
            <a:chExt cx="3387090" cy="1120140"/>
          </a:xfrm>
        </p:grpSpPr>
        <p:sp>
          <p:nvSpPr>
            <p:cNvPr id="40" name="object 44">
              <a:extLst>
                <a:ext uri="{FF2B5EF4-FFF2-40B4-BE49-F238E27FC236}">
                  <a16:creationId xmlns:a16="http://schemas.microsoft.com/office/drawing/2014/main" id="{D66BC236-3665-4390-A60E-ABC7AC9E22AD}"/>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41" name="object 45">
              <a:extLst>
                <a:ext uri="{FF2B5EF4-FFF2-40B4-BE49-F238E27FC236}">
                  <a16:creationId xmlns:a16="http://schemas.microsoft.com/office/drawing/2014/main" id="{4C0412F1-74B8-4496-9F9A-54CFB06B7521}"/>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50" name="object 19">
            <a:extLst>
              <a:ext uri="{FF2B5EF4-FFF2-40B4-BE49-F238E27FC236}">
                <a16:creationId xmlns:a16="http://schemas.microsoft.com/office/drawing/2014/main" id="{AF00BF83-5EAF-4EE6-BB4A-2AD0415E9DC8}"/>
              </a:ext>
            </a:extLst>
          </p:cNvPr>
          <p:cNvSpPr txBox="1"/>
          <p:nvPr/>
        </p:nvSpPr>
        <p:spPr>
          <a:xfrm>
            <a:off x="7357634" y="718651"/>
            <a:ext cx="4177496" cy="1185581"/>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do we know the exact location on places on Earth?</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Lato" panose="020F0502020204030203" pitchFamily="34" charset="0"/>
              </a:rPr>
              <a:t>U</a:t>
            </a:r>
            <a:r>
              <a:rPr lang="en-GB" sz="900" b="0" i="0" dirty="0">
                <a:solidFill>
                  <a:srgbClr val="303030"/>
                </a:solidFill>
                <a:effectLst/>
                <a:latin typeface="Twinkl Cursive Unlooped" panose="02000000000000000000" pitchFamily="2" charset="0"/>
              </a:rPr>
              <a:t>se lines of longitude and latitude or grid references to find the position of different geographical areas and features.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invisible lines of latitude run horizontally around the Earth and show the northerly or southerly position of a geographical area.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invisible lines of longitude run vertically from North to the South Pole and show the westerly or easterly position of a geographical area. </a:t>
            </a:r>
          </a:p>
        </p:txBody>
      </p:sp>
      <p:sp>
        <p:nvSpPr>
          <p:cNvPr id="51" name="object 19">
            <a:extLst>
              <a:ext uri="{FF2B5EF4-FFF2-40B4-BE49-F238E27FC236}">
                <a16:creationId xmlns:a16="http://schemas.microsoft.com/office/drawing/2014/main" id="{4294CF57-E69D-4964-9C29-88BD971D8B82}"/>
              </a:ext>
            </a:extLst>
          </p:cNvPr>
          <p:cNvSpPr txBox="1"/>
          <p:nvPr/>
        </p:nvSpPr>
        <p:spPr>
          <a:xfrm>
            <a:off x="8153400" y="2987067"/>
            <a:ext cx="4177496" cy="7700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L3</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do we use the scale on a map?</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satellite imaging and maps of different scales to find out geographical information about a place.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scale on a map is written as a ratio e.g. 1cm: 800km</a:t>
            </a:r>
          </a:p>
        </p:txBody>
      </p:sp>
      <p:sp>
        <p:nvSpPr>
          <p:cNvPr id="54" name="object 19">
            <a:extLst>
              <a:ext uri="{FF2B5EF4-FFF2-40B4-BE49-F238E27FC236}">
                <a16:creationId xmlns:a16="http://schemas.microsoft.com/office/drawing/2014/main" id="{A2F5E902-A466-4DE2-BAF6-CA0398BEA8AA}"/>
              </a:ext>
            </a:extLst>
          </p:cNvPr>
          <p:cNvSpPr txBox="1"/>
          <p:nvPr/>
        </p:nvSpPr>
        <p:spPr>
          <a:xfrm>
            <a:off x="3299986" y="2828056"/>
            <a:ext cx="3621453" cy="770083"/>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L4</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geographical knowledge can I gain from a map?</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grid references, lines of latitude and longitude, contour lines and symbols in maps and on globes to understand and record the geography of an area.</a:t>
            </a:r>
          </a:p>
        </p:txBody>
      </p:sp>
      <p:sp>
        <p:nvSpPr>
          <p:cNvPr id="55" name="object 19">
            <a:extLst>
              <a:ext uri="{FF2B5EF4-FFF2-40B4-BE49-F238E27FC236}">
                <a16:creationId xmlns:a16="http://schemas.microsoft.com/office/drawing/2014/main" id="{C659B520-0658-4894-980F-D57AADDCCA0E}"/>
              </a:ext>
            </a:extLst>
          </p:cNvPr>
          <p:cNvSpPr txBox="1"/>
          <p:nvPr/>
        </p:nvSpPr>
        <p:spPr>
          <a:xfrm>
            <a:off x="1331497" y="4298455"/>
            <a:ext cx="4083133" cy="132408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L5. Why are some roads more dangerous than others</a:t>
            </a:r>
            <a:r>
              <a:rPr lang="en-GB"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Analyse and present increasingly complex data about road safety, comparing data from different sources and suggesting why data may vary.</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Understand that data helps us to understand patterns and trends but sometimes there can be variations due to numerous factors (human error, incorrect equipment, different time frames, different sites, environmental conditions and unexplained anomalies).</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56" name="object 19">
            <a:extLst>
              <a:ext uri="{FF2B5EF4-FFF2-40B4-BE49-F238E27FC236}">
                <a16:creationId xmlns:a16="http://schemas.microsoft.com/office/drawing/2014/main" id="{B8F2DF3B-F495-4F6A-BE9C-9D9B8914CFBD}"/>
              </a:ext>
            </a:extLst>
          </p:cNvPr>
          <p:cNvSpPr txBox="1"/>
          <p:nvPr/>
        </p:nvSpPr>
        <p:spPr>
          <a:xfrm>
            <a:off x="6422572" y="5038148"/>
            <a:ext cx="4083133" cy="1324080"/>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L6&amp;7. How safe is Grange Road</a:t>
            </a:r>
            <a:r>
              <a:rPr lang="en-GB"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Analyse and present increasingly complex data about road safety, comparing data from different sources and suggesting why data may vary.</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Understand that data helps us to understand patterns and trends but sometimes there can be variations due to numerous factors (human error, incorrect equipment, different time frames, different sites, environmental conditions and unexplained anomalies).</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46" name="TextBox 45">
            <a:extLst>
              <a:ext uri="{FF2B5EF4-FFF2-40B4-BE49-F238E27FC236}">
                <a16:creationId xmlns:a16="http://schemas.microsoft.com/office/drawing/2014/main" id="{D6EBD349-C89F-4D93-94B3-EE85AAD5775F}"/>
              </a:ext>
            </a:extLst>
          </p:cNvPr>
          <p:cNvSpPr txBox="1"/>
          <p:nvPr/>
        </p:nvSpPr>
        <p:spPr>
          <a:xfrm>
            <a:off x="4197314" y="40941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47" name="TextBox 46">
            <a:extLst>
              <a:ext uri="{FF2B5EF4-FFF2-40B4-BE49-F238E27FC236}">
                <a16:creationId xmlns:a16="http://schemas.microsoft.com/office/drawing/2014/main" id="{7D60781B-BBE9-4B55-A223-4560A74D22D7}"/>
              </a:ext>
            </a:extLst>
          </p:cNvPr>
          <p:cNvSpPr txBox="1"/>
          <p:nvPr/>
        </p:nvSpPr>
        <p:spPr>
          <a:xfrm>
            <a:off x="8248542" y="49087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48" name="TextBox 47">
            <a:extLst>
              <a:ext uri="{FF2B5EF4-FFF2-40B4-BE49-F238E27FC236}">
                <a16:creationId xmlns:a16="http://schemas.microsoft.com/office/drawing/2014/main" id="{CB62FA0B-0D48-481C-8D7E-18948EFD0E1E}"/>
              </a:ext>
            </a:extLst>
          </p:cNvPr>
          <p:cNvSpPr txBox="1"/>
          <p:nvPr/>
        </p:nvSpPr>
        <p:spPr>
          <a:xfrm>
            <a:off x="9055531" y="268375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49" name="TextBox 48">
            <a:extLst>
              <a:ext uri="{FF2B5EF4-FFF2-40B4-BE49-F238E27FC236}">
                <a16:creationId xmlns:a16="http://schemas.microsoft.com/office/drawing/2014/main" id="{E22F3C38-9BF5-47AA-B45E-B8D16CDE190C}"/>
              </a:ext>
            </a:extLst>
          </p:cNvPr>
          <p:cNvSpPr txBox="1"/>
          <p:nvPr/>
        </p:nvSpPr>
        <p:spPr>
          <a:xfrm>
            <a:off x="4383898" y="2541561"/>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2" name="TextBox 51">
            <a:extLst>
              <a:ext uri="{FF2B5EF4-FFF2-40B4-BE49-F238E27FC236}">
                <a16:creationId xmlns:a16="http://schemas.microsoft.com/office/drawing/2014/main" id="{7E8C08A0-58FD-4802-98A6-ED3B0DDA9346}"/>
              </a:ext>
            </a:extLst>
          </p:cNvPr>
          <p:cNvSpPr txBox="1"/>
          <p:nvPr/>
        </p:nvSpPr>
        <p:spPr>
          <a:xfrm>
            <a:off x="2540272" y="408647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53" name="TextBox 52">
            <a:extLst>
              <a:ext uri="{FF2B5EF4-FFF2-40B4-BE49-F238E27FC236}">
                <a16:creationId xmlns:a16="http://schemas.microsoft.com/office/drawing/2014/main" id="{9CFD4DF4-7EC3-47B0-B105-07BE8F032EFB}"/>
              </a:ext>
            </a:extLst>
          </p:cNvPr>
          <p:cNvSpPr txBox="1"/>
          <p:nvPr/>
        </p:nvSpPr>
        <p:spPr>
          <a:xfrm>
            <a:off x="7457587" y="4743462"/>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FIELDWORK</a:t>
            </a:r>
          </a:p>
        </p:txBody>
      </p:sp>
    </p:spTree>
    <p:extLst>
      <p:ext uri="{BB962C8B-B14F-4D97-AF65-F5344CB8AC3E}">
        <p14:creationId xmlns:p14="http://schemas.microsoft.com/office/powerpoint/2010/main" val="2001232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104900" y="183832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rgbClr val="561B6C"/>
          </a:solidFill>
        </p:spPr>
        <p:txBody>
          <a:bodyPr wrap="square" lIns="0" tIns="0" rIns="0" bIns="0" rtlCol="0"/>
          <a:lstStyle/>
          <a:p>
            <a:endParaRPr/>
          </a:p>
        </p:txBody>
      </p:sp>
      <p:sp>
        <p:nvSpPr>
          <p:cNvPr id="7" name="object 7"/>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sp>
        <p:nvSpPr>
          <p:cNvPr id="8" name="object 8"/>
          <p:cNvSpPr txBox="1"/>
          <p:nvPr/>
        </p:nvSpPr>
        <p:spPr>
          <a:xfrm>
            <a:off x="3303334" y="2464509"/>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KS2</a:t>
            </a:r>
            <a:endParaRPr sz="1000" dirty="0">
              <a:latin typeface="Twinkl Cursive Unlooped" panose="02000000000000000000" pitchFamily="2" charset="0"/>
              <a:cs typeface="Segoe UI"/>
            </a:endParaRPr>
          </a:p>
        </p:txBody>
      </p:sp>
      <p:sp>
        <p:nvSpPr>
          <p:cNvPr id="9" name="object 9"/>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rgbClr val="2C9F5B"/>
          </a:solidFill>
        </p:spPr>
        <p:txBody>
          <a:bodyPr wrap="square" lIns="0" tIns="0" rIns="0" bIns="0" rtlCol="0"/>
          <a:lstStyle/>
          <a:p>
            <a:endParaRPr/>
          </a:p>
        </p:txBody>
      </p:sp>
      <p:sp>
        <p:nvSpPr>
          <p:cNvPr id="10" name="object 10"/>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2" name="object 12"/>
          <p:cNvSpPr/>
          <p:nvPr/>
        </p:nvSpPr>
        <p:spPr>
          <a:xfrm>
            <a:off x="7248525" y="140017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C80A23"/>
          </a:solidFill>
        </p:spPr>
        <p:txBody>
          <a:bodyPr wrap="square" lIns="0" tIns="0" rIns="0" bIns="0" rtlCol="0"/>
          <a:lstStyle/>
          <a:p>
            <a:endParaRPr/>
          </a:p>
        </p:txBody>
      </p:sp>
      <p:grpSp>
        <p:nvGrpSpPr>
          <p:cNvPr id="13" name="object 13"/>
          <p:cNvGrpSpPr/>
          <p:nvPr/>
        </p:nvGrpSpPr>
        <p:grpSpPr>
          <a:xfrm>
            <a:off x="9669526" y="1782826"/>
            <a:ext cx="2178050" cy="4616450"/>
            <a:chOff x="9669526" y="1782826"/>
            <a:chExt cx="2178050" cy="4616450"/>
          </a:xfrm>
        </p:grpSpPr>
        <p:sp>
          <p:nvSpPr>
            <p:cNvPr id="14" name="object 14"/>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5" name="object 15"/>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rgbClr val="E8601D"/>
            </a:solidFill>
          </p:spPr>
          <p:txBody>
            <a:bodyPr wrap="square" lIns="0" tIns="0" rIns="0" bIns="0" rtlCol="0"/>
            <a:lstStyle/>
            <a:p>
              <a:endParaRPr/>
            </a:p>
          </p:txBody>
        </p:sp>
      </p:grpSp>
      <p:sp>
        <p:nvSpPr>
          <p:cNvPr id="16" name="object 16"/>
          <p:cNvSpPr txBox="1"/>
          <p:nvPr/>
        </p:nvSpPr>
        <p:spPr>
          <a:xfrm>
            <a:off x="7529893" y="2933324"/>
            <a:ext cx="1780539" cy="2879634"/>
          </a:xfrm>
          <a:prstGeom prst="rect">
            <a:avLst/>
          </a:prstGeom>
        </p:spPr>
        <p:txBody>
          <a:bodyPr vert="horz" wrap="square" lIns="0" tIns="19685" rIns="0" bIns="0" rtlCol="0">
            <a:spAutoFit/>
          </a:bodyPr>
          <a:lstStyle/>
          <a:p>
            <a:pPr marL="496570" marR="494665" algn="ctr">
              <a:lnSpc>
                <a:spcPts val="1430"/>
              </a:lnSpc>
              <a:spcBef>
                <a:spcPts val="155"/>
              </a:spcBef>
            </a:pPr>
            <a:r>
              <a:rPr sz="1000" b="1" spc="20" dirty="0">
                <a:latin typeface="Twinkl Cursive Unlooped" panose="02000000000000000000" pitchFamily="2" charset="0"/>
                <a:cs typeface="Segoe UI"/>
              </a:rPr>
              <a:t>Ne</a:t>
            </a:r>
            <a:r>
              <a:rPr sz="1000" b="1" spc="5" dirty="0">
                <a:latin typeface="Twinkl Cursive Unlooped" panose="02000000000000000000" pitchFamily="2" charset="0"/>
                <a:cs typeface="Segoe UI"/>
              </a:rPr>
              <a:t>x</a:t>
            </a:r>
            <a:r>
              <a:rPr sz="1000" b="1" dirty="0">
                <a:latin typeface="Twinkl Cursive Unlooped" panose="02000000000000000000" pitchFamily="2" charset="0"/>
                <a:cs typeface="Segoe UI"/>
              </a:rPr>
              <a:t>t</a:t>
            </a:r>
            <a:r>
              <a:rPr sz="1000" b="1" spc="-50" dirty="0">
                <a:latin typeface="Twinkl Cursive Unlooped" panose="02000000000000000000" pitchFamily="2" charset="0"/>
                <a:cs typeface="Segoe UI"/>
              </a:rPr>
              <a:t> </a:t>
            </a:r>
            <a:r>
              <a:rPr sz="1000" b="1" dirty="0">
                <a:latin typeface="Twinkl Cursive Unlooped" panose="02000000000000000000" pitchFamily="2" charset="0"/>
                <a:cs typeface="Segoe UI"/>
              </a:rPr>
              <a:t>S</a:t>
            </a:r>
            <a:r>
              <a:rPr sz="1000" b="1" spc="-20" dirty="0">
                <a:latin typeface="Twinkl Cursive Unlooped" panose="02000000000000000000" pitchFamily="2" charset="0"/>
                <a:cs typeface="Segoe UI"/>
              </a:rPr>
              <a:t>t</a:t>
            </a:r>
            <a:r>
              <a:rPr sz="1000" b="1" spc="20" dirty="0">
                <a:latin typeface="Twinkl Cursive Unlooped" panose="02000000000000000000" pitchFamily="2" charset="0"/>
                <a:cs typeface="Segoe UI"/>
              </a:rPr>
              <a:t>e</a:t>
            </a:r>
            <a:r>
              <a:rPr sz="1000" b="1" dirty="0">
                <a:latin typeface="Twinkl Cursive Unlooped" panose="02000000000000000000" pitchFamily="2" charset="0"/>
                <a:cs typeface="Segoe UI"/>
              </a:rPr>
              <a:t>ps  </a:t>
            </a:r>
            <a:r>
              <a:rPr lang="en-GB" sz="1000" b="1" dirty="0">
                <a:latin typeface="Twinkl Cursive Unlooped" panose="02000000000000000000" pitchFamily="2" charset="0"/>
                <a:cs typeface="Segoe UI"/>
              </a:rPr>
              <a:t>Year 6</a:t>
            </a:r>
            <a:endParaRPr sz="1000" dirty="0">
              <a:latin typeface="Twinkl Cursive Unlooped" panose="02000000000000000000" pitchFamily="2" charset="0"/>
              <a:cs typeface="Segoe UI"/>
            </a:endParaRPr>
          </a:p>
          <a:p>
            <a:pPr marL="12700" marR="5080" indent="3175" algn="ctr">
              <a:lnSpc>
                <a:spcPct val="100499"/>
              </a:lnSpc>
              <a:spcBef>
                <a:spcPts val="900"/>
              </a:spcBef>
            </a:pPr>
            <a:r>
              <a:rPr lang="en-GB" sz="1050" dirty="0">
                <a:latin typeface="Twinkl Cursive Unlooped" panose="02000000000000000000" pitchFamily="2" charset="0"/>
                <a:cs typeface="Segoe UI"/>
              </a:rPr>
              <a:t>Children will continue to analyse and present increasingly complex data, comparing data from different sources and suggesting why data may vary. </a:t>
            </a:r>
          </a:p>
          <a:p>
            <a:pPr marL="12700" marR="5080" indent="3175" algn="ctr">
              <a:lnSpc>
                <a:spcPct val="100499"/>
              </a:lnSpc>
              <a:spcBef>
                <a:spcPts val="900"/>
              </a:spcBef>
            </a:pPr>
            <a:r>
              <a:rPr lang="en-GB" sz="1100" dirty="0">
                <a:effectLst/>
                <a:latin typeface="Twinkl Cursive Unlooped" panose="02000000000000000000" pitchFamily="2" charset="0"/>
                <a:ea typeface="Calibri" panose="020F0502020204030204" pitchFamily="34" charset="0"/>
                <a:cs typeface="Times New Roman" panose="02020603050405020304" pitchFamily="18" charset="0"/>
              </a:rPr>
              <a:t>Children will know that represent, analyse, conclude, communicate and reflect are helpful strategies to answer geographical questions. . </a:t>
            </a:r>
            <a:endParaRPr lang="en-GB" sz="800" dirty="0">
              <a:latin typeface="Twinkl Cursive Unlooped" panose="02000000000000000000" pitchFamily="2" charset="0"/>
              <a:cs typeface="Segoe UI"/>
            </a:endParaRPr>
          </a:p>
          <a:p>
            <a:pPr marL="12700" marR="5080" indent="3175" algn="ctr">
              <a:lnSpc>
                <a:spcPct val="100499"/>
              </a:lnSpc>
              <a:spcBef>
                <a:spcPts val="900"/>
              </a:spcBef>
            </a:pPr>
            <a:endParaRPr lang="en-GB" sz="1100" dirty="0">
              <a:latin typeface="Twinkl Cursive Unlooped" panose="02000000000000000000" pitchFamily="2" charset="0"/>
              <a:cs typeface="Segoe UI"/>
            </a:endParaRPr>
          </a:p>
        </p:txBody>
      </p:sp>
      <p:sp>
        <p:nvSpPr>
          <p:cNvPr id="17" name="object 17"/>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lang="en-GB" sz="2400" b="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pic>
        <p:nvPicPr>
          <p:cNvPr id="25" name="Picture 24">
            <a:extLst>
              <a:ext uri="{FF2B5EF4-FFF2-40B4-BE49-F238E27FC236}">
                <a16:creationId xmlns:a16="http://schemas.microsoft.com/office/drawing/2014/main" id="{51C91BB8-6F68-424C-83E1-D54CB778B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6381DAC7-E72D-49D2-A91C-BEABF8CB316D}"/>
              </a:ext>
            </a:extLst>
          </p:cNvPr>
          <p:cNvSpPr txBox="1"/>
          <p:nvPr/>
        </p:nvSpPr>
        <p:spPr>
          <a:xfrm>
            <a:off x="2652776" y="332887"/>
            <a:ext cx="748816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Our Changing World - Part 2</a:t>
            </a:r>
          </a:p>
        </p:txBody>
      </p:sp>
      <p:sp>
        <p:nvSpPr>
          <p:cNvPr id="22" name="object 8">
            <a:extLst>
              <a:ext uri="{FF2B5EF4-FFF2-40B4-BE49-F238E27FC236}">
                <a16:creationId xmlns:a16="http://schemas.microsoft.com/office/drawing/2014/main" id="{7AA3E1A0-8104-40B8-A876-6EE6644AF7CC}"/>
              </a:ext>
            </a:extLst>
          </p:cNvPr>
          <p:cNvSpPr txBox="1"/>
          <p:nvPr/>
        </p:nvSpPr>
        <p:spPr>
          <a:xfrm>
            <a:off x="845819" y="2886458"/>
            <a:ext cx="1052195" cy="363946"/>
          </a:xfrm>
          <a:prstGeom prst="rect">
            <a:avLst/>
          </a:prstGeom>
        </p:spPr>
        <p:txBody>
          <a:bodyPr vert="horz" wrap="square" lIns="0" tIns="12700" rIns="0" bIns="0" rtlCol="0">
            <a:spAutoFit/>
          </a:bodyPr>
          <a:lstStyle/>
          <a:p>
            <a:pPr algn="ctr">
              <a:lnSpc>
                <a:spcPts val="1430"/>
              </a:lnSpc>
              <a:spcBef>
                <a:spcPts val="100"/>
              </a:spcBef>
            </a:pPr>
            <a:r>
              <a:rPr sz="1000" b="1" spc="10" dirty="0">
                <a:latin typeface="Twinkl Cursive Unlooped" panose="02000000000000000000" pitchFamily="2" charset="0"/>
                <a:cs typeface="Segoe UI"/>
              </a:rPr>
              <a:t>P</a:t>
            </a:r>
            <a:r>
              <a:rPr sz="1000" b="1" spc="-30" dirty="0">
                <a:latin typeface="Twinkl Cursive Unlooped" panose="02000000000000000000" pitchFamily="2" charset="0"/>
                <a:cs typeface="Segoe UI"/>
              </a:rPr>
              <a:t>r</a:t>
            </a:r>
            <a:r>
              <a:rPr sz="1000" b="1" spc="30" dirty="0">
                <a:latin typeface="Twinkl Cursive Unlooped" panose="02000000000000000000" pitchFamily="2" charset="0"/>
                <a:cs typeface="Segoe UI"/>
              </a:rPr>
              <a:t>i</a:t>
            </a:r>
            <a:r>
              <a:rPr sz="1000" b="1" spc="15" dirty="0">
                <a:latin typeface="Twinkl Cursive Unlooped" panose="02000000000000000000" pitchFamily="2" charset="0"/>
                <a:cs typeface="Segoe UI"/>
              </a:rPr>
              <a:t>o</a:t>
            </a:r>
            <a:r>
              <a:rPr sz="1000" b="1" dirty="0">
                <a:latin typeface="Twinkl Cursive Unlooped" panose="02000000000000000000" pitchFamily="2" charset="0"/>
                <a:cs typeface="Segoe UI"/>
              </a:rPr>
              <a:t>r</a:t>
            </a:r>
            <a:r>
              <a:rPr sz="1000" b="1" spc="-60" dirty="0">
                <a:latin typeface="Twinkl Cursive Unlooped" panose="02000000000000000000" pitchFamily="2" charset="0"/>
                <a:cs typeface="Segoe UI"/>
              </a:rPr>
              <a:t> </a:t>
            </a:r>
            <a:r>
              <a:rPr sz="1000" b="1" spc="-15" dirty="0">
                <a:latin typeface="Twinkl Cursive Unlooped" panose="02000000000000000000" pitchFamily="2" charset="0"/>
                <a:cs typeface="Segoe UI"/>
              </a:rPr>
              <a:t>L</a:t>
            </a:r>
            <a:r>
              <a:rPr sz="1000" b="1" spc="20" dirty="0">
                <a:latin typeface="Twinkl Cursive Unlooped" panose="02000000000000000000" pitchFamily="2" charset="0"/>
                <a:cs typeface="Segoe UI"/>
              </a:rPr>
              <a:t>e</a:t>
            </a:r>
            <a:r>
              <a:rPr sz="1000" b="1" spc="25" dirty="0">
                <a:latin typeface="Twinkl Cursive Unlooped" panose="02000000000000000000" pitchFamily="2" charset="0"/>
                <a:cs typeface="Segoe UI"/>
              </a:rPr>
              <a:t>a</a:t>
            </a:r>
            <a:r>
              <a:rPr sz="1000" b="1" spc="-30" dirty="0">
                <a:latin typeface="Twinkl Cursive Unlooped" panose="02000000000000000000" pitchFamily="2" charset="0"/>
                <a:cs typeface="Segoe UI"/>
              </a:rPr>
              <a:t>r</a:t>
            </a:r>
            <a:r>
              <a:rPr sz="1000" b="1" spc="20" dirty="0">
                <a:latin typeface="Twinkl Cursive Unlooped" panose="02000000000000000000" pitchFamily="2" charset="0"/>
                <a:cs typeface="Segoe UI"/>
              </a:rPr>
              <a:t>n</a:t>
            </a:r>
            <a:r>
              <a:rPr sz="1000" b="1" spc="30" dirty="0">
                <a:latin typeface="Twinkl Cursive Unlooped" panose="02000000000000000000" pitchFamily="2" charset="0"/>
                <a:cs typeface="Segoe UI"/>
              </a:rPr>
              <a:t>i</a:t>
            </a:r>
            <a:r>
              <a:rPr sz="1000" b="1" spc="20" dirty="0">
                <a:latin typeface="Twinkl Cursive Unlooped" panose="02000000000000000000" pitchFamily="2" charset="0"/>
                <a:cs typeface="Segoe UI"/>
              </a:rPr>
              <a:t>n</a:t>
            </a:r>
            <a:r>
              <a:rPr sz="1000" b="1" dirty="0">
                <a:latin typeface="Twinkl Cursive Unlooped" panose="02000000000000000000" pitchFamily="2" charset="0"/>
                <a:cs typeface="Segoe UI"/>
              </a:rPr>
              <a:t>g</a:t>
            </a:r>
            <a:endParaRPr sz="1000" dirty="0">
              <a:latin typeface="Twinkl Cursive Unlooped" panose="02000000000000000000" pitchFamily="2" charset="0"/>
              <a:cs typeface="Segoe UI"/>
            </a:endParaRPr>
          </a:p>
          <a:p>
            <a:pPr marL="42545" algn="ctr">
              <a:lnSpc>
                <a:spcPts val="1430"/>
              </a:lnSpc>
            </a:pPr>
            <a:r>
              <a:rPr lang="en-GB" sz="1000" b="1" spc="-60" dirty="0">
                <a:latin typeface="Twinkl Cursive Unlooped" panose="02000000000000000000" pitchFamily="2" charset="0"/>
                <a:cs typeface="Segoe UI"/>
              </a:rPr>
              <a:t>KS1</a:t>
            </a:r>
            <a:endParaRPr sz="1000" dirty="0">
              <a:latin typeface="Twinkl Cursive Unlooped" panose="02000000000000000000" pitchFamily="2" charset="0"/>
              <a:cs typeface="Segoe UI"/>
            </a:endParaRPr>
          </a:p>
        </p:txBody>
      </p:sp>
      <p:sp>
        <p:nvSpPr>
          <p:cNvPr id="24" name="object 19">
            <a:extLst>
              <a:ext uri="{FF2B5EF4-FFF2-40B4-BE49-F238E27FC236}">
                <a16:creationId xmlns:a16="http://schemas.microsoft.com/office/drawing/2014/main" id="{5B4B7ABA-63F5-47F4-A406-A6C19DDE75A0}"/>
              </a:ext>
            </a:extLst>
          </p:cNvPr>
          <p:cNvSpPr txBox="1"/>
          <p:nvPr/>
        </p:nvSpPr>
        <p:spPr>
          <a:xfrm>
            <a:off x="469581" y="3354650"/>
            <a:ext cx="1804670" cy="2077492"/>
          </a:xfrm>
          <a:prstGeom prst="rect">
            <a:avLst/>
          </a:prstGeom>
        </p:spPr>
        <p:txBody>
          <a:bodyPr vert="horz" wrap="square" lIns="0" tIns="12700" rIns="0" bIns="0" rtlCol="0">
            <a:spAutoFit/>
          </a:bodyPr>
          <a:lstStyle/>
          <a:p>
            <a:pPr marL="12700" marR="5080" indent="-635" algn="ctr">
              <a:lnSpc>
                <a:spcPct val="100099"/>
              </a:lnSpc>
              <a:spcBef>
                <a:spcPts val="100"/>
              </a:spcBef>
            </a:pPr>
            <a:r>
              <a:rPr lang="en-GB" sz="1000" dirty="0">
                <a:solidFill>
                  <a:srgbClr val="303030"/>
                </a:solidFill>
                <a:latin typeface="Twinkl Cursive Unlooped" panose="02000000000000000000" pitchFamily="2" charset="0"/>
              </a:rPr>
              <a:t>Name and describe the purpose of human features and landmarks. </a:t>
            </a: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Identify features and landmarks on an aerial photograph o</a:t>
            </a:r>
            <a:r>
              <a:rPr lang="en-GB" sz="1000" dirty="0">
                <a:solidFill>
                  <a:srgbClr val="303030"/>
                </a:solidFill>
                <a:latin typeface="Twinkl Cursive Unlooped" panose="02000000000000000000" pitchFamily="2" charset="0"/>
              </a:rPr>
              <a:t>r plan. </a:t>
            </a:r>
          </a:p>
          <a:p>
            <a:pPr marL="12700" marR="5080" indent="-635" algn="ctr">
              <a:lnSpc>
                <a:spcPct val="100099"/>
              </a:lnSpc>
              <a:spcBef>
                <a:spcPts val="100"/>
              </a:spcBef>
            </a:pPr>
            <a:endParaRPr lang="en-GB" sz="1000" b="0" i="0" dirty="0">
              <a:solidFill>
                <a:srgbClr val="303030"/>
              </a:solidFill>
              <a:effectLst/>
              <a:latin typeface="Twinkl Cursive Unlooped" panose="02000000000000000000" pitchFamily="2" charset="0"/>
            </a:endParaRPr>
          </a:p>
          <a:p>
            <a:pPr marL="12700" marR="5080" indent="-635" algn="ctr">
              <a:lnSpc>
                <a:spcPct val="100099"/>
              </a:lnSpc>
              <a:spcBef>
                <a:spcPts val="100"/>
              </a:spcBef>
            </a:pPr>
            <a:r>
              <a:rPr lang="en-GB" sz="1000" b="0" i="0" dirty="0">
                <a:solidFill>
                  <a:srgbClr val="303030"/>
                </a:solidFill>
                <a:effectLst/>
                <a:latin typeface="Twinkl Cursive Unlooped" panose="02000000000000000000" pitchFamily="2" charset="0"/>
              </a:rPr>
              <a:t>The children have carried out simple fieldwork to find out about local physical and human features.</a:t>
            </a:r>
          </a:p>
          <a:p>
            <a:pPr marL="12700" marR="5080" indent="-635" algn="ctr">
              <a:lnSpc>
                <a:spcPct val="100099"/>
              </a:lnSpc>
              <a:spcBef>
                <a:spcPts val="100"/>
              </a:spcBef>
            </a:pPr>
            <a:endParaRPr lang="en-GB" sz="1000" dirty="0">
              <a:solidFill>
                <a:srgbClr val="303030"/>
              </a:solidFill>
              <a:latin typeface="Twinkl Cursive Unlooped" panose="02000000000000000000" pitchFamily="2" charset="0"/>
              <a:cs typeface="Segoe UI"/>
            </a:endParaRPr>
          </a:p>
        </p:txBody>
      </p:sp>
      <p:sp>
        <p:nvSpPr>
          <p:cNvPr id="26" name="TextBox 25">
            <a:extLst>
              <a:ext uri="{FF2B5EF4-FFF2-40B4-BE49-F238E27FC236}">
                <a16:creationId xmlns:a16="http://schemas.microsoft.com/office/drawing/2014/main" id="{09CC0466-21E4-4999-9B36-C59496DE76C4}"/>
              </a:ext>
            </a:extLst>
          </p:cNvPr>
          <p:cNvSpPr txBox="1"/>
          <p:nvPr/>
        </p:nvSpPr>
        <p:spPr>
          <a:xfrm>
            <a:off x="2811461" y="3119981"/>
            <a:ext cx="1990093" cy="1631216"/>
          </a:xfrm>
          <a:prstGeom prst="rect">
            <a:avLst/>
          </a:prstGeom>
          <a:noFill/>
        </p:spPr>
        <p:txBody>
          <a:bodyPr wrap="square">
            <a:spAutoFit/>
          </a:bodyPr>
          <a:lstStyle/>
          <a:p>
            <a:pPr marL="12700" marR="5080" algn="ctr"/>
            <a:r>
              <a:rPr lang="en-GB" sz="1000" b="0" i="0" dirty="0">
                <a:solidFill>
                  <a:srgbClr val="303030"/>
                </a:solidFill>
                <a:effectLst/>
                <a:latin typeface="Twinkl Cursive Unlooped" panose="02000000000000000000" pitchFamily="2" charset="0"/>
              </a:rPr>
              <a:t>Children have identified physical features in the United Kingdom and learn about the National Rail and canal networks. </a:t>
            </a:r>
          </a:p>
          <a:p>
            <a:pPr marL="12700" marR="5080" algn="ctr"/>
            <a:endParaRPr lang="en-GB" sz="1000" dirty="0">
              <a:solidFill>
                <a:srgbClr val="303030"/>
              </a:solidFill>
              <a:latin typeface="Twinkl Cursive Unlooped" panose="02000000000000000000" pitchFamily="2" charset="0"/>
            </a:endParaRPr>
          </a:p>
          <a:p>
            <a:pPr marL="12700" marR="5080" algn="ctr"/>
            <a:r>
              <a:rPr lang="en-GB" sz="1000" b="0" i="0" dirty="0">
                <a:solidFill>
                  <a:srgbClr val="303030"/>
                </a:solidFill>
                <a:effectLst/>
                <a:latin typeface="Twinkl Cursive Unlooped" panose="02000000000000000000" pitchFamily="2" charset="0"/>
              </a:rPr>
              <a:t>They conducted an enquiry to prove a hypothesis, gathering data from maps and surveys before drawing conclusions.</a:t>
            </a:r>
            <a:endParaRPr lang="en-GB" sz="1000" dirty="0">
              <a:latin typeface="Twinkl Cursive Unlooped" panose="02000000000000000000" pitchFamily="2" charset="0"/>
              <a:cs typeface="Arial"/>
            </a:endParaRPr>
          </a:p>
        </p:txBody>
      </p:sp>
      <p:sp>
        <p:nvSpPr>
          <p:cNvPr id="23" name="object 31">
            <a:extLst>
              <a:ext uri="{FF2B5EF4-FFF2-40B4-BE49-F238E27FC236}">
                <a16:creationId xmlns:a16="http://schemas.microsoft.com/office/drawing/2014/main" id="{7A273F95-5085-4C10-87C7-D3D056684BBC}"/>
              </a:ext>
            </a:extLst>
          </p:cNvPr>
          <p:cNvSpPr txBox="1"/>
          <p:nvPr/>
        </p:nvSpPr>
        <p:spPr>
          <a:xfrm>
            <a:off x="5074121" y="2617300"/>
            <a:ext cx="2039058" cy="208133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Our Changing World </a:t>
            </a:r>
            <a:r>
              <a:rPr lang="en-GB" sz="2000" b="1" dirty="0">
                <a:solidFill>
                  <a:schemeClr val="accent5">
                    <a:lumMod val="75000"/>
                  </a:schemeClr>
                </a:solidFill>
                <a:latin typeface="Twinkl Cursive Unlooped" panose="02000000000000000000" pitchFamily="2" charset="0"/>
              </a:rPr>
              <a:t>– Part 2</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000" b="0" i="0" dirty="0">
                <a:solidFill>
                  <a:srgbClr val="303030"/>
                </a:solidFill>
                <a:effectLst/>
                <a:latin typeface="Twinkl Cursive Unlooped" panose="02000000000000000000" pitchFamily="2" charset="0"/>
              </a:rPr>
              <a:t>This essential skills and knowledge project revises the features of Earth and lines of latitude and longitude to pinpoint places on a map. Children find out more about map scales, grid references, contour lines and map symbols. Children analyse data and carry out fieldwork to find out about local road safety. </a:t>
            </a:r>
            <a:endParaRPr sz="1000" dirty="0">
              <a:latin typeface="Twinkl Cursive Unlooped" panose="02000000000000000000" pitchFamily="2" charset="0"/>
              <a:cs typeface="Arial"/>
            </a:endParaRPr>
          </a:p>
        </p:txBody>
      </p:sp>
    </p:spTree>
    <p:extLst>
      <p:ext uri="{BB962C8B-B14F-4D97-AF65-F5344CB8AC3E}">
        <p14:creationId xmlns:p14="http://schemas.microsoft.com/office/powerpoint/2010/main" val="41713205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48691"/>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313795218"/>
              </p:ext>
            </p:extLst>
          </p:nvPr>
        </p:nvGraphicFramePr>
        <p:xfrm>
          <a:off x="2971800" y="1116633"/>
          <a:ext cx="6934200" cy="4415342"/>
        </p:xfrm>
        <a:graphic>
          <a:graphicData uri="http://schemas.openxmlformats.org/drawingml/2006/table">
            <a:tbl>
              <a:tblPr firstRow="1" bandRow="1">
                <a:tableStyleId>{BDBED569-4797-4DF1-A0F4-6AAB3CD982D8}</a:tableStyleId>
              </a:tblPr>
              <a:tblGrid>
                <a:gridCol w="2667000">
                  <a:extLst>
                    <a:ext uri="{9D8B030D-6E8A-4147-A177-3AD203B41FA5}">
                      <a16:colId xmlns:a16="http://schemas.microsoft.com/office/drawing/2014/main" val="3941356595"/>
                    </a:ext>
                  </a:extLst>
                </a:gridCol>
                <a:gridCol w="2133600">
                  <a:extLst>
                    <a:ext uri="{9D8B030D-6E8A-4147-A177-3AD203B41FA5}">
                      <a16:colId xmlns:a16="http://schemas.microsoft.com/office/drawing/2014/main" val="1839290384"/>
                    </a:ext>
                  </a:extLst>
                </a:gridCol>
                <a:gridCol w="2133600">
                  <a:extLst>
                    <a:ext uri="{9D8B030D-6E8A-4147-A177-3AD203B41FA5}">
                      <a16:colId xmlns:a16="http://schemas.microsoft.com/office/drawing/2014/main" val="2992277105"/>
                    </a:ext>
                  </a:extLst>
                </a:gridCol>
              </a:tblGrid>
              <a:tr h="370840">
                <a:tc>
                  <a:txBody>
                    <a:bodyPr/>
                    <a:lstStyle/>
                    <a:p>
                      <a:r>
                        <a:rPr lang="en-GB" sz="1400" b="0" dirty="0">
                          <a:latin typeface="Twinkl Cursive Unlooped" panose="02000000000000000000" pitchFamily="2" charset="0"/>
                        </a:rPr>
                        <a:t>Longitude</a:t>
                      </a:r>
                    </a:p>
                  </a:txBody>
                  <a:tcPr/>
                </a:tc>
                <a:tc>
                  <a:txBody>
                    <a:bodyPr/>
                    <a:lstStyle/>
                    <a:p>
                      <a:r>
                        <a:rPr lang="en-GB" sz="1400" b="0" dirty="0">
                          <a:latin typeface="Twinkl Cursive Unlooped" panose="02000000000000000000" pitchFamily="2" charset="0"/>
                        </a:rPr>
                        <a:t>Scale</a:t>
                      </a:r>
                    </a:p>
                  </a:txBody>
                  <a:tcPr/>
                </a:tc>
                <a:tc>
                  <a:txBody>
                    <a:bodyPr/>
                    <a:lstStyle/>
                    <a:p>
                      <a:r>
                        <a:rPr lang="en-GB" sz="1400" b="0" dirty="0">
                          <a:latin typeface="Twinkl Cursive Unlooped" panose="02000000000000000000" pitchFamily="2" charset="0"/>
                        </a:rPr>
                        <a:t>Data</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Latitude </a:t>
                      </a:r>
                    </a:p>
                  </a:txBody>
                  <a:tcPr/>
                </a:tc>
                <a:tc>
                  <a:txBody>
                    <a:bodyPr/>
                    <a:lstStyle/>
                    <a:p>
                      <a:r>
                        <a:rPr lang="en-GB" sz="1400" dirty="0">
                          <a:latin typeface="Twinkl Cursive Unlooped" panose="02000000000000000000" pitchFamily="2" charset="0"/>
                        </a:rPr>
                        <a:t>Satellite imaging</a:t>
                      </a:r>
                    </a:p>
                  </a:txBody>
                  <a:tcPr/>
                </a:tc>
                <a:tc>
                  <a:txBody>
                    <a:bodyPr/>
                    <a:lstStyle/>
                    <a:p>
                      <a:r>
                        <a:rPr lang="en-GB" sz="1400" dirty="0">
                          <a:latin typeface="Twinkl Cursive Unlooped" panose="02000000000000000000" pitchFamily="2" charset="0"/>
                        </a:rPr>
                        <a:t>Source</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Grid reference</a:t>
                      </a:r>
                    </a:p>
                  </a:txBody>
                  <a:tcPr/>
                </a:tc>
                <a:tc>
                  <a:txBody>
                    <a:bodyPr/>
                    <a:lstStyle/>
                    <a:p>
                      <a:r>
                        <a:rPr lang="en-GB" sz="1400" dirty="0">
                          <a:latin typeface="Twinkl Cursive Unlooped" panose="02000000000000000000" pitchFamily="2" charset="0"/>
                        </a:rPr>
                        <a:t>Map</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Pattern </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Equator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Location</a:t>
                      </a:r>
                    </a:p>
                  </a:txBody>
                  <a:tcPr/>
                </a:tc>
                <a:tc>
                  <a:txBody>
                    <a:bodyPr/>
                    <a:lstStyle/>
                    <a:p>
                      <a:r>
                        <a:rPr lang="en-GB" sz="1400" dirty="0">
                          <a:latin typeface="Twinkl Cursive Unlooped" panose="02000000000000000000" pitchFamily="2" charset="0"/>
                        </a:rPr>
                        <a:t>Trend </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Northern hemisphere</a:t>
                      </a:r>
                    </a:p>
                  </a:txBody>
                  <a:tcPr/>
                </a:tc>
                <a:tc>
                  <a:txBody>
                    <a:bodyPr/>
                    <a:lstStyle/>
                    <a:p>
                      <a:r>
                        <a:rPr lang="en-GB" sz="1400" dirty="0">
                          <a:latin typeface="Twinkl Cursive Unlooped" panose="02000000000000000000" pitchFamily="2" charset="0"/>
                        </a:rPr>
                        <a:t>Ratio</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Factor</a:t>
                      </a:r>
                    </a:p>
                  </a:txBody>
                  <a:tcPr/>
                </a:tc>
                <a:extLst>
                  <a:ext uri="{0D108BD9-81ED-4DB2-BD59-A6C34878D82A}">
                    <a16:rowId xmlns:a16="http://schemas.microsoft.com/office/drawing/2014/main" val="4644866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Southern hemisphere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Human error</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Tropic of Cancer</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Equipment</a:t>
                      </a:r>
                    </a:p>
                  </a:txBody>
                  <a:tcPr/>
                </a:tc>
                <a:extLst>
                  <a:ext uri="{0D108BD9-81ED-4DB2-BD59-A6C34878D82A}">
                    <a16:rowId xmlns:a16="http://schemas.microsoft.com/office/drawing/2014/main" val="1424210"/>
                  </a:ext>
                </a:extLst>
              </a:tr>
              <a:tr h="33610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Tropic of Capricorn</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Time frame</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Arctic circle</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Site</a:t>
                      </a:r>
                    </a:p>
                  </a:txBody>
                  <a:tcPr/>
                </a:tc>
                <a:extLst>
                  <a:ext uri="{0D108BD9-81ED-4DB2-BD59-A6C34878D82A}">
                    <a16:rowId xmlns:a16="http://schemas.microsoft.com/office/drawing/2014/main" val="1624332100"/>
                  </a:ext>
                </a:extLst>
              </a:tr>
              <a:tr h="370840">
                <a:tc>
                  <a:txBody>
                    <a:bodyPr/>
                    <a:lstStyle/>
                    <a:p>
                      <a:r>
                        <a:rPr lang="en-GB" sz="1400" b="0" dirty="0">
                          <a:latin typeface="Twinkl Cursive Unlooped" panose="02000000000000000000" pitchFamily="2" charset="0"/>
                        </a:rPr>
                        <a:t>Antarctic circle</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Conditions</a:t>
                      </a:r>
                    </a:p>
                  </a:txBody>
                  <a:tcPr/>
                </a:tc>
                <a:extLst>
                  <a:ext uri="{0D108BD9-81ED-4DB2-BD59-A6C34878D82A}">
                    <a16:rowId xmlns:a16="http://schemas.microsoft.com/office/drawing/2014/main" val="3220600031"/>
                  </a:ext>
                </a:extLst>
              </a:tr>
              <a:tr h="370840">
                <a:tc>
                  <a:txBody>
                    <a:bodyPr/>
                    <a:lstStyle/>
                    <a:p>
                      <a:r>
                        <a:rPr lang="en-GB" sz="1400" dirty="0">
                          <a:latin typeface="Twinkl Cursive Unlooped" panose="02000000000000000000" pitchFamily="2" charset="0"/>
                        </a:rPr>
                        <a:t>Prime/Greenwich meridian</a:t>
                      </a: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Anomalies </a:t>
                      </a:r>
                    </a:p>
                  </a:txBody>
                  <a:tcPr/>
                </a:tc>
                <a:extLst>
                  <a:ext uri="{0D108BD9-81ED-4DB2-BD59-A6C34878D82A}">
                    <a16:rowId xmlns:a16="http://schemas.microsoft.com/office/drawing/2014/main" val="3340384658"/>
                  </a:ext>
                </a:extLst>
              </a:tr>
              <a:tr h="370840">
                <a:tc>
                  <a:txBody>
                    <a:bodyPr/>
                    <a:lstStyle/>
                    <a:p>
                      <a:r>
                        <a:rPr lang="en-GB" sz="1400" dirty="0">
                          <a:latin typeface="Twinkl Cursive Unlooped" panose="02000000000000000000" pitchFamily="2" charset="0"/>
                        </a:rPr>
                        <a:t>Time zones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448477343"/>
                  </a:ext>
                </a:extLst>
              </a:tr>
            </a:tbl>
          </a:graphicData>
        </a:graphic>
      </p:graphicFrame>
      <p:sp>
        <p:nvSpPr>
          <p:cNvPr id="9" name="TextBox 8">
            <a:extLst>
              <a:ext uri="{FF2B5EF4-FFF2-40B4-BE49-F238E27FC236}">
                <a16:creationId xmlns:a16="http://schemas.microsoft.com/office/drawing/2014/main" id="{14A9BCA0-3613-42F2-AC03-45EE43ADFE75}"/>
              </a:ext>
            </a:extLst>
          </p:cNvPr>
          <p:cNvSpPr txBox="1"/>
          <p:nvPr/>
        </p:nvSpPr>
        <p:spPr>
          <a:xfrm>
            <a:off x="3336429" y="217319"/>
            <a:ext cx="710297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Our Changing World – Part 2</a:t>
            </a:r>
          </a:p>
        </p:txBody>
      </p:sp>
    </p:spTree>
    <p:extLst>
      <p:ext uri="{BB962C8B-B14F-4D97-AF65-F5344CB8AC3E}">
        <p14:creationId xmlns:p14="http://schemas.microsoft.com/office/powerpoint/2010/main" val="917897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659761" y="420413"/>
            <a:ext cx="3969639" cy="1519035"/>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198899" y="714920"/>
            <a:ext cx="3089102" cy="1411284"/>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L1.</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countries make up the United Kingdom and what are the capital cities</a:t>
            </a:r>
            <a:r>
              <a:rPr lang="en-GB" sz="1100" b="1" u="sng" spc="5" dirty="0">
                <a:latin typeface="Twinkl Cursive Unlooped" panose="02000000000000000000" pitchFamily="2" charset="0"/>
                <a:cs typeface="Calibri"/>
              </a:rPr>
              <a:t>?</a:t>
            </a:r>
          </a:p>
          <a:p>
            <a:pPr algn="l"/>
            <a:r>
              <a:rPr lang="en-GB" sz="1000" b="1" i="0" dirty="0">
                <a:solidFill>
                  <a:srgbClr val="303030"/>
                </a:solidFill>
                <a:effectLst/>
                <a:latin typeface="Twinkl Cursive Unlooped" panose="02000000000000000000" pitchFamily="2" charset="0"/>
              </a:rPr>
              <a:t>By the end of this lesson children should:</a:t>
            </a:r>
          </a:p>
          <a:p>
            <a:pPr marL="171450" indent="-171450"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and locate the four countries in the UK and their capital cities. </a:t>
            </a:r>
          </a:p>
          <a:p>
            <a:pPr marL="171450" indent="-171450" algn="l">
              <a:buFont typeface="Arial" panose="020B0604020202020204" pitchFamily="34" charset="0"/>
              <a:buChar char="•"/>
            </a:pPr>
            <a:r>
              <a:rPr lang="en-GB" sz="900" dirty="0">
                <a:solidFill>
                  <a:srgbClr val="303030"/>
                </a:solidFill>
                <a:latin typeface="Twinkl Cursive Unlooped" panose="02000000000000000000" pitchFamily="2" charset="0"/>
              </a:rPr>
              <a:t>Begin to use compass directions to describe location. </a:t>
            </a:r>
            <a:endParaRPr lang="en-GB" sz="900" b="0" i="0" dirty="0">
              <a:solidFill>
                <a:srgbClr val="303030"/>
              </a:solidFill>
              <a:effectLst/>
              <a:latin typeface="Twinkl Cursive Unlooped" panose="02000000000000000000" pitchFamily="2" charset="0"/>
            </a:endParaRPr>
          </a:p>
          <a:p>
            <a:pPr marL="12700" algn="ctr">
              <a:lnSpc>
                <a:spcPct val="100000"/>
              </a:lnSpc>
              <a:spcBef>
                <a:spcPts val="125"/>
              </a:spcBef>
            </a:pPr>
            <a:endParaRPr lang="en-GB" sz="14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23" name="object 23"/>
          <p:cNvGrpSpPr/>
          <p:nvPr/>
        </p:nvGrpSpPr>
        <p:grpSpPr>
          <a:xfrm>
            <a:off x="8702104" y="2569516"/>
            <a:ext cx="3436618" cy="1403433"/>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85078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Bright Lights, Big City</a:t>
            </a:r>
          </a:p>
          <a:p>
            <a:pPr marL="12700" marR="5080"/>
            <a:r>
              <a:rPr lang="en-GB" sz="1100" b="0" i="0" dirty="0">
                <a:solidFill>
                  <a:srgbClr val="303030"/>
                </a:solidFill>
                <a:effectLst/>
                <a:latin typeface="Twinkl Cursive Unlooped" panose="02000000000000000000" pitchFamily="2" charset="0"/>
              </a:rPr>
              <a:t>This project teaches children about the physical and human characteristics of the United Kingdom, including a detailed exploration of the characteristics and features of the capital city, London.</a:t>
            </a:r>
          </a:p>
          <a:p>
            <a:pPr marL="12700" marR="5080"/>
            <a:r>
              <a:rPr lang="en-GB" sz="1100" dirty="0">
                <a:solidFill>
                  <a:srgbClr val="303030"/>
                </a:solidFill>
                <a:latin typeface="Twinkl Cursive Unlooped" panose="02000000000000000000" pitchFamily="2" charset="0"/>
                <a:cs typeface="Arial"/>
              </a:rPr>
              <a:t>Children build on their knowledge from ‘Our Wonderful World’ and look at more aerial photographs and give directions using accurate language. </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Spring </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7-10</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60" y="390125"/>
            <a:ext cx="3779590" cy="1774543"/>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sp>
        <p:nvSpPr>
          <p:cNvPr id="50" name="object 19">
            <a:extLst>
              <a:ext uri="{FF2B5EF4-FFF2-40B4-BE49-F238E27FC236}">
                <a16:creationId xmlns:a16="http://schemas.microsoft.com/office/drawing/2014/main" id="{D1EF8DCA-4BD3-461E-AC44-F3716B00E896}"/>
              </a:ext>
            </a:extLst>
          </p:cNvPr>
          <p:cNvSpPr txBox="1"/>
          <p:nvPr/>
        </p:nvSpPr>
        <p:spPr>
          <a:xfrm>
            <a:off x="7366774" y="716652"/>
            <a:ext cx="3089102" cy="1734449"/>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L2.</a:t>
            </a:r>
            <a:r>
              <a:rPr lang="en-GB"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are the physical and human features of the UK?</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marL="171450" indent="-171450"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physical features are made by nature. </a:t>
            </a:r>
          </a:p>
          <a:p>
            <a:pPr marL="171450" indent="-171450">
              <a:buFont typeface="Arial" panose="020B0604020202020204" pitchFamily="34" charset="0"/>
              <a:buChar char="•"/>
            </a:pPr>
            <a:r>
              <a:rPr lang="en-GB" sz="900" b="0" i="0" dirty="0">
                <a:solidFill>
                  <a:srgbClr val="303030"/>
                </a:solidFill>
                <a:effectLst/>
                <a:latin typeface="Twinkl Cursive Unlooped" panose="02000000000000000000" pitchFamily="2" charset="0"/>
              </a:rPr>
              <a:t>Use basic geographical vocabulary to identify and describe physical features, such as beach, cliff, coast, forest, hill, mountain, sea, ocean, river, soil, valley and vegetation.</a:t>
            </a:r>
          </a:p>
          <a:p>
            <a:pPr marL="12700" algn="ctr">
              <a:lnSpc>
                <a:spcPct val="100000"/>
              </a:lnSpc>
              <a:spcBef>
                <a:spcPts val="125"/>
              </a:spcBef>
            </a:pPr>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51" name="object 19">
            <a:extLst>
              <a:ext uri="{FF2B5EF4-FFF2-40B4-BE49-F238E27FC236}">
                <a16:creationId xmlns:a16="http://schemas.microsoft.com/office/drawing/2014/main" id="{95047100-DC62-4D78-9050-8EA487FF56C9}"/>
              </a:ext>
            </a:extLst>
          </p:cNvPr>
          <p:cNvSpPr txBox="1"/>
          <p:nvPr/>
        </p:nvSpPr>
        <p:spPr>
          <a:xfrm>
            <a:off x="9102347" y="2934749"/>
            <a:ext cx="3089102" cy="1349728"/>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3</a:t>
            </a:r>
            <a:r>
              <a:rPr sz="1100" b="1" u="sng" spc="15" dirty="0">
                <a:latin typeface="Twinkl Cursive Unlooped" panose="02000000000000000000" pitchFamily="2" charset="0"/>
                <a:cs typeface="Calibri"/>
              </a:rPr>
              <a:t>.</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What is a city</a:t>
            </a:r>
            <a:r>
              <a:rPr sz="1100" b="1" u="sng" spc="5" dirty="0">
                <a:latin typeface="Twinkl Cursive Unlooped" panose="02000000000000000000" pitchFamily="2" charset="0"/>
                <a:cs typeface="Calibri"/>
              </a:rPr>
              <a:t>?</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 know:</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A city is the largest type of settlement with the most houses, people, shops and other buildings.</a:t>
            </a:r>
          </a:p>
          <a:p>
            <a:pPr algn="l"/>
            <a:endParaRPr lang="en-GB" sz="1000" b="0" i="0" dirty="0">
              <a:solidFill>
                <a:srgbClr val="303030"/>
              </a:solidFill>
              <a:effectLst/>
              <a:latin typeface="Twinkl Cursive Unlooped" panose="02000000000000000000" pitchFamily="2" charset="0"/>
            </a:endParaRPr>
          </a:p>
          <a:p>
            <a:pPr marL="12700" algn="ctr">
              <a:lnSpc>
                <a:spcPct val="100000"/>
              </a:lnSpc>
              <a:spcBef>
                <a:spcPts val="125"/>
              </a:spcBef>
            </a:pPr>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52" name="object 43">
            <a:extLst>
              <a:ext uri="{FF2B5EF4-FFF2-40B4-BE49-F238E27FC236}">
                <a16:creationId xmlns:a16="http://schemas.microsoft.com/office/drawing/2014/main" id="{8BBF1A0C-A43E-4CB4-8C12-E1B43F4FA3C5}"/>
              </a:ext>
            </a:extLst>
          </p:cNvPr>
          <p:cNvGrpSpPr/>
          <p:nvPr/>
        </p:nvGrpSpPr>
        <p:grpSpPr>
          <a:xfrm>
            <a:off x="3089654" y="2286334"/>
            <a:ext cx="4990985" cy="1862120"/>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33400" y="4088284"/>
            <a:ext cx="4174590" cy="1659053"/>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346828" y="4696305"/>
            <a:ext cx="3737139" cy="1541013"/>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1" name="object 19">
            <a:extLst>
              <a:ext uri="{FF2B5EF4-FFF2-40B4-BE49-F238E27FC236}">
                <a16:creationId xmlns:a16="http://schemas.microsoft.com/office/drawing/2014/main" id="{7F36E8E0-6C0A-4B37-AE15-A76307C22878}"/>
              </a:ext>
            </a:extLst>
          </p:cNvPr>
          <p:cNvSpPr txBox="1"/>
          <p:nvPr/>
        </p:nvSpPr>
        <p:spPr>
          <a:xfrm>
            <a:off x="3621633" y="2707358"/>
            <a:ext cx="4343549" cy="1180451"/>
          </a:xfrm>
          <a:prstGeom prst="rect">
            <a:avLst/>
          </a:prstGeom>
        </p:spPr>
        <p:txBody>
          <a:bodyPr vert="horz" wrap="square" lIns="0" tIns="15875" rIns="0" bIns="0" rtlCol="0">
            <a:spAutoFit/>
          </a:bodyPr>
          <a:lstStyle/>
          <a:p>
            <a:pPr marL="12700">
              <a:lnSpc>
                <a:spcPct val="100000"/>
              </a:lnSpc>
              <a:spcBef>
                <a:spcPts val="125"/>
              </a:spcBef>
            </a:pPr>
            <a:r>
              <a:rPr sz="1000" b="1" u="sng" spc="15" dirty="0">
                <a:latin typeface="Twinkl Cursive Unlooped" panose="02000000000000000000" pitchFamily="2" charset="0"/>
                <a:cs typeface="Calibri"/>
              </a:rPr>
              <a:t>L</a:t>
            </a:r>
            <a:r>
              <a:rPr lang="en-GB" sz="1000" b="1" u="sng" spc="15" dirty="0">
                <a:latin typeface="Twinkl Cursive Unlooped" panose="02000000000000000000" pitchFamily="2" charset="0"/>
                <a:cs typeface="Calibri"/>
              </a:rPr>
              <a:t>4</a:t>
            </a:r>
            <a:r>
              <a:rPr sz="1000" b="1" u="sng" spc="15" dirty="0">
                <a:latin typeface="Twinkl Cursive Unlooped" panose="02000000000000000000" pitchFamily="2" charset="0"/>
                <a:cs typeface="Calibri"/>
              </a:rPr>
              <a:t>.</a:t>
            </a:r>
            <a:r>
              <a:rPr sz="1000" b="1" u="sng" spc="-30" dirty="0">
                <a:latin typeface="Twinkl Cursive Unlooped" panose="02000000000000000000" pitchFamily="2" charset="0"/>
                <a:cs typeface="Calibri"/>
              </a:rPr>
              <a:t> </a:t>
            </a:r>
            <a:r>
              <a:rPr lang="en-GB" sz="1000" b="1" u="sng" spc="-5" dirty="0">
                <a:latin typeface="Twinkl Cursive Unlooped" panose="02000000000000000000" pitchFamily="2" charset="0"/>
                <a:cs typeface="Calibri"/>
              </a:rPr>
              <a:t>What are the human features in Gloucester? </a:t>
            </a:r>
          </a:p>
          <a:p>
            <a:pPr marL="12700">
              <a:lnSpc>
                <a:spcPct val="100000"/>
              </a:lnSpc>
              <a:spcBef>
                <a:spcPts val="125"/>
              </a:spcBef>
            </a:pPr>
            <a:r>
              <a:rPr lang="en-GB" sz="1000" b="1" spc="-5" dirty="0">
                <a:latin typeface="Twinkl Cursive Unlooped" panose="02000000000000000000" pitchFamily="2" charset="0"/>
                <a:cs typeface="Calibri"/>
              </a:rPr>
              <a:t>FIELDWORK LESSON</a:t>
            </a:r>
            <a:endParaRPr lang="en-GB" sz="1000" b="1"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data is information and that it can be numbers or measurements.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Carry out fieldwork tasks to identify characteristics of the local city.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human features of Gloucester, including some landmarks.</a:t>
            </a:r>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41" name="object 19">
            <a:extLst>
              <a:ext uri="{FF2B5EF4-FFF2-40B4-BE49-F238E27FC236}">
                <a16:creationId xmlns:a16="http://schemas.microsoft.com/office/drawing/2014/main" id="{A3A9F953-A93D-4B86-94BA-EC1B97550ECD}"/>
              </a:ext>
            </a:extLst>
          </p:cNvPr>
          <p:cNvSpPr txBox="1"/>
          <p:nvPr/>
        </p:nvSpPr>
        <p:spPr>
          <a:xfrm>
            <a:off x="1079830" y="4425546"/>
            <a:ext cx="3219414" cy="1290738"/>
          </a:xfrm>
          <a:prstGeom prst="rect">
            <a:avLst/>
          </a:prstGeom>
        </p:spPr>
        <p:txBody>
          <a:bodyPr vert="horz" wrap="square" lIns="0" tIns="15875" rIns="0" bIns="0" rtlCol="0">
            <a:spAutoFit/>
          </a:bodyPr>
          <a:lstStyle/>
          <a:p>
            <a:pPr marL="12700">
              <a:lnSpc>
                <a:spcPct val="100000"/>
              </a:lnSpc>
              <a:spcBef>
                <a:spcPts val="125"/>
              </a:spcBef>
            </a:pPr>
            <a:r>
              <a:rPr sz="1000" b="1" u="sng" spc="15" dirty="0">
                <a:latin typeface="Twinkl Cursive Unlooped" panose="02000000000000000000" pitchFamily="2" charset="0"/>
                <a:cs typeface="Calibri"/>
              </a:rPr>
              <a:t>L</a:t>
            </a:r>
            <a:r>
              <a:rPr lang="en-GB" sz="1000" b="1" u="sng" spc="15" dirty="0">
                <a:latin typeface="Twinkl Cursive Unlooped" panose="02000000000000000000" pitchFamily="2" charset="0"/>
                <a:cs typeface="Calibri"/>
              </a:rPr>
              <a:t>5</a:t>
            </a:r>
            <a:r>
              <a:rPr sz="1000" b="1" u="sng" spc="15" dirty="0">
                <a:latin typeface="Twinkl Cursive Unlooped" panose="02000000000000000000" pitchFamily="2" charset="0"/>
                <a:cs typeface="Calibri"/>
              </a:rPr>
              <a:t>.</a:t>
            </a:r>
            <a:r>
              <a:rPr sz="1000" b="1" u="sng" spc="-30" dirty="0">
                <a:latin typeface="Twinkl Cursive Unlooped" panose="02000000000000000000" pitchFamily="2" charset="0"/>
                <a:cs typeface="Calibri"/>
              </a:rPr>
              <a:t> </a:t>
            </a:r>
            <a:r>
              <a:rPr lang="en-GB" sz="1000" b="1" u="sng" spc="-5" dirty="0">
                <a:latin typeface="Twinkl Cursive Unlooped" panose="02000000000000000000" pitchFamily="2" charset="0"/>
                <a:cs typeface="Calibri"/>
              </a:rPr>
              <a:t>What are the characteristics of London? </a:t>
            </a: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characteristics of London, such as landmarks, bridges, river etc.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State similarities and differences with Gloucester.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r>
              <a:rPr lang="en-GB" sz="900" spc="5" dirty="0">
                <a:solidFill>
                  <a:srgbClr val="303030"/>
                </a:solidFill>
                <a:latin typeface="Twinkl Cursive Unlooped" panose="02000000000000000000" pitchFamily="2" charset="0"/>
                <a:cs typeface="Calibri"/>
              </a:rPr>
              <a:t>Know that London is the capital city of England and the largest settlement in the UK. </a:t>
            </a:r>
            <a:endParaRPr lang="en-GB" sz="16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43" name="object 19">
            <a:extLst>
              <a:ext uri="{FF2B5EF4-FFF2-40B4-BE49-F238E27FC236}">
                <a16:creationId xmlns:a16="http://schemas.microsoft.com/office/drawing/2014/main" id="{865DC4F4-6636-441B-A9C6-B311DF5412D8}"/>
              </a:ext>
            </a:extLst>
          </p:cNvPr>
          <p:cNvSpPr txBox="1"/>
          <p:nvPr/>
        </p:nvSpPr>
        <p:spPr>
          <a:xfrm>
            <a:off x="5807851" y="5015952"/>
            <a:ext cx="3219414" cy="1013739"/>
          </a:xfrm>
          <a:prstGeom prst="rect">
            <a:avLst/>
          </a:prstGeom>
        </p:spPr>
        <p:txBody>
          <a:bodyPr vert="horz" wrap="square" lIns="0" tIns="15875" rIns="0" bIns="0" rtlCol="0">
            <a:spAutoFit/>
          </a:bodyPr>
          <a:lstStyle/>
          <a:p>
            <a:pPr marL="12700">
              <a:lnSpc>
                <a:spcPct val="100000"/>
              </a:lnSpc>
              <a:spcBef>
                <a:spcPts val="125"/>
              </a:spcBef>
            </a:pPr>
            <a:r>
              <a:rPr sz="1000" b="1" u="sng" spc="15" dirty="0">
                <a:latin typeface="Twinkl Cursive Unlooped" panose="02000000000000000000" pitchFamily="2" charset="0"/>
                <a:cs typeface="Calibri"/>
              </a:rPr>
              <a:t>L</a:t>
            </a:r>
            <a:r>
              <a:rPr lang="en-GB" sz="1000" b="1" u="sng" spc="15" dirty="0">
                <a:latin typeface="Twinkl Cursive Unlooped" panose="02000000000000000000" pitchFamily="2" charset="0"/>
                <a:cs typeface="Calibri"/>
              </a:rPr>
              <a:t>6</a:t>
            </a:r>
            <a:r>
              <a:rPr sz="1000" b="1" u="sng" spc="15" dirty="0">
                <a:latin typeface="Twinkl Cursive Unlooped" panose="02000000000000000000" pitchFamily="2" charset="0"/>
                <a:cs typeface="Calibri"/>
              </a:rPr>
              <a:t>.</a:t>
            </a:r>
            <a:r>
              <a:rPr sz="1000" b="1" u="sng" spc="-30" dirty="0">
                <a:latin typeface="Twinkl Cursive Unlooped" panose="02000000000000000000" pitchFamily="2" charset="0"/>
                <a:cs typeface="Calibri"/>
              </a:rPr>
              <a:t> </a:t>
            </a:r>
            <a:r>
              <a:rPr lang="en-GB" sz="1000" b="1" u="sng" spc="-5" dirty="0">
                <a:latin typeface="Twinkl Cursive Unlooped" panose="02000000000000000000" pitchFamily="2" charset="0"/>
                <a:cs typeface="Calibri"/>
              </a:rPr>
              <a:t>What are the famous London landmarks? </a:t>
            </a: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some of the significant landmarks in London, e.g. </a:t>
            </a:r>
            <a:r>
              <a:rPr lang="en-GB" sz="900" dirty="0">
                <a:solidFill>
                  <a:srgbClr val="303030"/>
                </a:solidFill>
                <a:latin typeface="Twinkl Cursive Unlooped" panose="02000000000000000000" pitchFamily="2" charset="0"/>
              </a:rPr>
              <a:t>Buckingham palace, London Eye and Big Ben. </a:t>
            </a:r>
          </a:p>
          <a:p>
            <a:pPr algn="l">
              <a:buFont typeface="Arial" panose="020B0604020202020204" pitchFamily="34" charset="0"/>
              <a:buChar char="•"/>
            </a:pPr>
            <a:r>
              <a:rPr lang="en-GB" sz="900" spc="5" dirty="0">
                <a:solidFill>
                  <a:srgbClr val="303030"/>
                </a:solidFill>
                <a:latin typeface="Twinkl Cursive Unlooped" panose="02000000000000000000" pitchFamily="2" charset="0"/>
                <a:cs typeface="Calibri"/>
              </a:rPr>
              <a:t>Know the purpose of some of the landmarks. </a:t>
            </a:r>
            <a:endParaRPr lang="en-GB" sz="1600"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44" name="TextBox 43">
            <a:extLst>
              <a:ext uri="{FF2B5EF4-FFF2-40B4-BE49-F238E27FC236}">
                <a16:creationId xmlns:a16="http://schemas.microsoft.com/office/drawing/2014/main" id="{AE39B573-E005-4870-9ABE-29AFE7733056}"/>
              </a:ext>
            </a:extLst>
          </p:cNvPr>
          <p:cNvSpPr txBox="1"/>
          <p:nvPr/>
        </p:nvSpPr>
        <p:spPr>
          <a:xfrm>
            <a:off x="3844480" y="53665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LOCATIONAL</a:t>
            </a:r>
          </a:p>
        </p:txBody>
      </p:sp>
      <p:sp>
        <p:nvSpPr>
          <p:cNvPr id="55" name="TextBox 54">
            <a:extLst>
              <a:ext uri="{FF2B5EF4-FFF2-40B4-BE49-F238E27FC236}">
                <a16:creationId xmlns:a16="http://schemas.microsoft.com/office/drawing/2014/main" id="{E638D342-E4FF-46F8-88C4-7D68D8069D01}"/>
              </a:ext>
            </a:extLst>
          </p:cNvPr>
          <p:cNvSpPr txBox="1"/>
          <p:nvPr/>
        </p:nvSpPr>
        <p:spPr>
          <a:xfrm>
            <a:off x="8048291" y="509025"/>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 AND PHYSICAL</a:t>
            </a:r>
          </a:p>
        </p:txBody>
      </p:sp>
      <p:sp>
        <p:nvSpPr>
          <p:cNvPr id="59" name="TextBox 58">
            <a:extLst>
              <a:ext uri="{FF2B5EF4-FFF2-40B4-BE49-F238E27FC236}">
                <a16:creationId xmlns:a16="http://schemas.microsoft.com/office/drawing/2014/main" id="{11A4AE75-D7DB-418E-A93D-40F80BC4AAD9}"/>
              </a:ext>
            </a:extLst>
          </p:cNvPr>
          <p:cNvSpPr txBox="1"/>
          <p:nvPr/>
        </p:nvSpPr>
        <p:spPr>
          <a:xfrm>
            <a:off x="9809891" y="2690586"/>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
        <p:nvSpPr>
          <p:cNvPr id="63" name="TextBox 62">
            <a:extLst>
              <a:ext uri="{FF2B5EF4-FFF2-40B4-BE49-F238E27FC236}">
                <a16:creationId xmlns:a16="http://schemas.microsoft.com/office/drawing/2014/main" id="{24C8631C-9E67-4B8F-A2BB-98721AF92C37}"/>
              </a:ext>
            </a:extLst>
          </p:cNvPr>
          <p:cNvSpPr txBox="1"/>
          <p:nvPr/>
        </p:nvSpPr>
        <p:spPr>
          <a:xfrm>
            <a:off x="5007751" y="243474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FIELDWORK</a:t>
            </a:r>
          </a:p>
        </p:txBody>
      </p:sp>
      <p:sp>
        <p:nvSpPr>
          <p:cNvPr id="64" name="TextBox 63">
            <a:extLst>
              <a:ext uri="{FF2B5EF4-FFF2-40B4-BE49-F238E27FC236}">
                <a16:creationId xmlns:a16="http://schemas.microsoft.com/office/drawing/2014/main" id="{747C043A-71E7-4FE7-AD84-32584A8CAA86}"/>
              </a:ext>
            </a:extLst>
          </p:cNvPr>
          <p:cNvSpPr txBox="1"/>
          <p:nvPr/>
        </p:nvSpPr>
        <p:spPr>
          <a:xfrm>
            <a:off x="1862089" y="419205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
        <p:nvSpPr>
          <p:cNvPr id="65" name="TextBox 64">
            <a:extLst>
              <a:ext uri="{FF2B5EF4-FFF2-40B4-BE49-F238E27FC236}">
                <a16:creationId xmlns:a16="http://schemas.microsoft.com/office/drawing/2014/main" id="{EA7F846C-9E18-4F01-AF3A-B12FEA604EFE}"/>
              </a:ext>
            </a:extLst>
          </p:cNvPr>
          <p:cNvSpPr txBox="1"/>
          <p:nvPr/>
        </p:nvSpPr>
        <p:spPr>
          <a:xfrm>
            <a:off x="6700045" y="475133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HUMAN</a:t>
            </a:r>
          </a:p>
        </p:txBody>
      </p:sp>
    </p:spTree>
    <p:extLst>
      <p:ext uri="{BB962C8B-B14F-4D97-AF65-F5344CB8AC3E}">
        <p14:creationId xmlns:p14="http://schemas.microsoft.com/office/powerpoint/2010/main" val="62873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5644172" y="576405"/>
            <a:ext cx="3969639" cy="1519035"/>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6100010" y="909445"/>
            <a:ext cx="3089102" cy="1242007"/>
          </a:xfrm>
          <a:prstGeom prst="rect">
            <a:avLst/>
          </a:prstGeom>
        </p:spPr>
        <p:txBody>
          <a:bodyPr vert="horz" wrap="square" lIns="0" tIns="15875" rIns="0" bIns="0" rtlCol="0">
            <a:spAutoFit/>
          </a:bodyPr>
          <a:lstStyle/>
          <a:p>
            <a:pPr marL="12700">
              <a:lnSpc>
                <a:spcPct val="100000"/>
              </a:lnSpc>
              <a:spcBef>
                <a:spcPts val="125"/>
              </a:spcBef>
            </a:pPr>
            <a:r>
              <a:rPr sz="1100" b="1" u="sng" spc="15" dirty="0">
                <a:latin typeface="Twinkl Cursive Unlooped" panose="02000000000000000000" pitchFamily="2" charset="0"/>
                <a:cs typeface="Calibri"/>
              </a:rPr>
              <a:t>L</a:t>
            </a:r>
            <a:r>
              <a:rPr lang="en-GB" sz="1100" b="1" u="sng" spc="15" dirty="0">
                <a:latin typeface="Twinkl Cursive Unlooped" panose="02000000000000000000" pitchFamily="2" charset="0"/>
                <a:cs typeface="Calibri"/>
              </a:rPr>
              <a:t>7.</a:t>
            </a:r>
            <a:r>
              <a:rPr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Can we see famous landmarks from above</a:t>
            </a:r>
            <a:r>
              <a:rPr lang="en-GB" sz="1100" b="1" u="sng" spc="5" dirty="0">
                <a:latin typeface="Twinkl Cursive Unlooped" panose="02000000000000000000" pitchFamily="2" charset="0"/>
                <a:cs typeface="Calibri"/>
              </a:rPr>
              <a:t>?</a:t>
            </a:r>
          </a:p>
          <a:p>
            <a:pPr algn="l"/>
            <a:r>
              <a:rPr lang="en-GB" sz="1000" b="1" i="0" dirty="0">
                <a:solidFill>
                  <a:srgbClr val="303030"/>
                </a:solidFill>
                <a:effectLst/>
                <a:latin typeface="Twinkl Cursive Unlooped" panose="02000000000000000000" pitchFamily="2" charset="0"/>
              </a:rPr>
              <a:t>By the end of this lesson children should:</a:t>
            </a:r>
          </a:p>
          <a:p>
            <a:pPr marL="171450" indent="-171450"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 aerial photograph show an area of land from above. </a:t>
            </a:r>
          </a:p>
          <a:p>
            <a:pPr marL="171450" indent="-171450" algn="l">
              <a:buFont typeface="Arial" panose="020B0604020202020204" pitchFamily="34" charset="0"/>
              <a:buChar char="•"/>
            </a:pPr>
            <a:r>
              <a:rPr lang="en-GB" sz="900" dirty="0">
                <a:solidFill>
                  <a:srgbClr val="303030"/>
                </a:solidFill>
                <a:latin typeface="Twinkl Cursive Unlooped" panose="02000000000000000000" pitchFamily="2" charset="0"/>
              </a:rPr>
              <a:t>Identify features and landmarks on an aerial photograph. </a:t>
            </a:r>
            <a:endParaRPr lang="en-GB" sz="900" b="0" i="0" dirty="0">
              <a:solidFill>
                <a:srgbClr val="303030"/>
              </a:solidFill>
              <a:effectLst/>
              <a:latin typeface="Twinkl Cursive Unlooped" panose="02000000000000000000" pitchFamily="2" charset="0"/>
            </a:endParaRPr>
          </a:p>
          <a:p>
            <a:pPr marL="12700" algn="ctr">
              <a:lnSpc>
                <a:spcPct val="100000"/>
              </a:lnSpc>
              <a:spcBef>
                <a:spcPts val="125"/>
              </a:spcBef>
            </a:pPr>
            <a:endParaRPr lang="en-GB" sz="14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31" name="object 31"/>
          <p:cNvSpPr txBox="1"/>
          <p:nvPr/>
        </p:nvSpPr>
        <p:spPr>
          <a:xfrm>
            <a:off x="210748" y="512127"/>
            <a:ext cx="2039058" cy="285078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Bright Lights, Big City</a:t>
            </a:r>
          </a:p>
          <a:p>
            <a:pPr marL="12700" marR="5080"/>
            <a:r>
              <a:rPr lang="en-GB" sz="1100" b="0" i="0" dirty="0">
                <a:solidFill>
                  <a:srgbClr val="303030"/>
                </a:solidFill>
                <a:effectLst/>
                <a:latin typeface="Twinkl Cursive Unlooped" panose="02000000000000000000" pitchFamily="2" charset="0"/>
              </a:rPr>
              <a:t>This project teaches children about the physical and human characteristics of the United Kingdom, including a detailed exploration of the characteristics and features of the capital city, London.</a:t>
            </a:r>
          </a:p>
          <a:p>
            <a:pPr marL="12700" marR="5080"/>
            <a:r>
              <a:rPr lang="en-GB" sz="1100" dirty="0">
                <a:solidFill>
                  <a:srgbClr val="303030"/>
                </a:solidFill>
                <a:latin typeface="Twinkl Cursive Unlooped" panose="02000000000000000000" pitchFamily="2" charset="0"/>
                <a:cs typeface="Arial"/>
              </a:rPr>
              <a:t>Children build on their knowledge from ‘Our Wonderful World’ and look at more aerial photographs and give directions using accurate language. </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Spring </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Year 2</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52" name="object 43">
            <a:extLst>
              <a:ext uri="{FF2B5EF4-FFF2-40B4-BE49-F238E27FC236}">
                <a16:creationId xmlns:a16="http://schemas.microsoft.com/office/drawing/2014/main" id="{8BBF1A0C-A43E-4CB4-8C12-E1B43F4FA3C5}"/>
              </a:ext>
            </a:extLst>
          </p:cNvPr>
          <p:cNvGrpSpPr/>
          <p:nvPr/>
        </p:nvGrpSpPr>
        <p:grpSpPr>
          <a:xfrm>
            <a:off x="4540703" y="2458596"/>
            <a:ext cx="4990985" cy="1862120"/>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263443" y="4627861"/>
            <a:ext cx="3966157" cy="1541013"/>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1" name="object 19">
            <a:extLst>
              <a:ext uri="{FF2B5EF4-FFF2-40B4-BE49-F238E27FC236}">
                <a16:creationId xmlns:a16="http://schemas.microsoft.com/office/drawing/2014/main" id="{7F36E8E0-6C0A-4B37-AE15-A76307C22878}"/>
              </a:ext>
            </a:extLst>
          </p:cNvPr>
          <p:cNvSpPr txBox="1"/>
          <p:nvPr/>
        </p:nvSpPr>
        <p:spPr>
          <a:xfrm>
            <a:off x="5335539" y="2878900"/>
            <a:ext cx="4343549" cy="908582"/>
          </a:xfrm>
          <a:prstGeom prst="rect">
            <a:avLst/>
          </a:prstGeom>
        </p:spPr>
        <p:txBody>
          <a:bodyPr vert="horz" wrap="square" lIns="0" tIns="15875" rIns="0" bIns="0" rtlCol="0">
            <a:spAutoFit/>
          </a:bodyPr>
          <a:lstStyle/>
          <a:p>
            <a:pPr marL="12700">
              <a:lnSpc>
                <a:spcPct val="100000"/>
              </a:lnSpc>
              <a:spcBef>
                <a:spcPts val="125"/>
              </a:spcBef>
            </a:pPr>
            <a:r>
              <a:rPr lang="en-GB" sz="1100" b="1" u="sng" spc="15" dirty="0">
                <a:latin typeface="Twinkl Cursive Unlooped" panose="02000000000000000000" pitchFamily="2" charset="0"/>
                <a:cs typeface="Calibri"/>
              </a:rPr>
              <a:t>L8.</a:t>
            </a:r>
            <a:r>
              <a:rPr lang="en-GB" sz="1100" b="1" u="sng" spc="-30" dirty="0">
                <a:latin typeface="Twinkl Cursive Unlooped" panose="02000000000000000000" pitchFamily="2" charset="0"/>
                <a:cs typeface="Calibri"/>
              </a:rPr>
              <a:t> </a:t>
            </a:r>
            <a:r>
              <a:rPr lang="en-GB" sz="1100" b="1" u="sng" spc="-5" dirty="0">
                <a:latin typeface="Twinkl Cursive Unlooped" panose="02000000000000000000" pitchFamily="2" charset="0"/>
                <a:cs typeface="Calibri"/>
              </a:rPr>
              <a:t>How do I find my way around London?</a:t>
            </a:r>
            <a:endParaRPr lang="en-GB" sz="1100" b="1" u="sng" spc="5" dirty="0">
              <a:latin typeface="Twinkl Cursive Unlooped" panose="02000000000000000000" pitchFamily="2" charset="0"/>
              <a:cs typeface="Calibri"/>
            </a:endParaRPr>
          </a:p>
          <a:p>
            <a:pPr algn="l"/>
            <a:r>
              <a:rPr lang="en-GB" sz="1100" b="1" i="0" dirty="0">
                <a:solidFill>
                  <a:srgbClr val="303030"/>
                </a:solidFill>
                <a:effectLst/>
                <a:latin typeface="Twinkl Cursive Unlooped" panose="02000000000000000000" pitchFamily="2" charset="0"/>
              </a:rPr>
              <a:t>By the end of this lesson children should:</a:t>
            </a:r>
          </a:p>
          <a:p>
            <a:pPr marL="171450" indent="-171450"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 location is a place of something. </a:t>
            </a:r>
          </a:p>
          <a:p>
            <a:pPr marL="171450" indent="-171450" algn="l">
              <a:buFont typeface="Arial" panose="020B0604020202020204" pitchFamily="34" charset="0"/>
              <a:buChar char="•"/>
            </a:pPr>
            <a:r>
              <a:rPr lang="en-GB" sz="900" dirty="0">
                <a:solidFill>
                  <a:srgbClr val="303030"/>
                </a:solidFill>
                <a:latin typeface="Twinkl Cursive Unlooped" panose="02000000000000000000" pitchFamily="2" charset="0"/>
              </a:rPr>
              <a:t>Know that a direction is the way you travel to get somewhere. </a:t>
            </a:r>
          </a:p>
          <a:p>
            <a:pPr marL="171450" indent="-171450"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simple dire</a:t>
            </a:r>
            <a:r>
              <a:rPr lang="en-GB" sz="900" dirty="0">
                <a:solidFill>
                  <a:srgbClr val="303030"/>
                </a:solidFill>
                <a:latin typeface="Twinkl Cursive Unlooped" panose="02000000000000000000" pitchFamily="2" charset="0"/>
              </a:rPr>
              <a:t>ctional and positional language to give directions and discuss where things are in relation to one another. </a:t>
            </a:r>
            <a:endParaRPr lang="en-GB" sz="900" b="0" i="0" dirty="0">
              <a:solidFill>
                <a:srgbClr val="303030"/>
              </a:solidFill>
              <a:effectLst/>
              <a:latin typeface="Twinkl Cursive Unlooped" panose="02000000000000000000" pitchFamily="2" charset="0"/>
            </a:endParaRPr>
          </a:p>
        </p:txBody>
      </p:sp>
      <p:sp>
        <p:nvSpPr>
          <p:cNvPr id="43" name="object 19">
            <a:extLst>
              <a:ext uri="{FF2B5EF4-FFF2-40B4-BE49-F238E27FC236}">
                <a16:creationId xmlns:a16="http://schemas.microsoft.com/office/drawing/2014/main" id="{865DC4F4-6636-441B-A9C6-B311DF5412D8}"/>
              </a:ext>
            </a:extLst>
          </p:cNvPr>
          <p:cNvSpPr txBox="1"/>
          <p:nvPr/>
        </p:nvSpPr>
        <p:spPr>
          <a:xfrm>
            <a:off x="4685588" y="4946826"/>
            <a:ext cx="3714655" cy="1152239"/>
          </a:xfrm>
          <a:prstGeom prst="rect">
            <a:avLst/>
          </a:prstGeom>
        </p:spPr>
        <p:txBody>
          <a:bodyPr vert="horz" wrap="square" lIns="0" tIns="15875" rIns="0" bIns="0" rtlCol="0">
            <a:spAutoFit/>
          </a:bodyPr>
          <a:lstStyle/>
          <a:p>
            <a:pPr marL="12700">
              <a:lnSpc>
                <a:spcPct val="100000"/>
              </a:lnSpc>
              <a:spcBef>
                <a:spcPts val="125"/>
              </a:spcBef>
            </a:pPr>
            <a:r>
              <a:rPr sz="1000" b="1" u="sng" spc="15" dirty="0">
                <a:latin typeface="Twinkl Cursive Unlooped" panose="02000000000000000000" pitchFamily="2" charset="0"/>
                <a:cs typeface="Calibri"/>
              </a:rPr>
              <a:t>L</a:t>
            </a:r>
            <a:r>
              <a:rPr lang="en-GB" sz="1000" b="1" u="sng" spc="15" dirty="0">
                <a:latin typeface="Twinkl Cursive Unlooped" panose="02000000000000000000" pitchFamily="2" charset="0"/>
                <a:cs typeface="Calibri"/>
              </a:rPr>
              <a:t>9 and 10</a:t>
            </a:r>
            <a:r>
              <a:rPr sz="1000" b="1" u="sng" spc="15" dirty="0">
                <a:latin typeface="Twinkl Cursive Unlooped" panose="02000000000000000000" pitchFamily="2" charset="0"/>
                <a:cs typeface="Calibri"/>
              </a:rPr>
              <a:t>.</a:t>
            </a:r>
            <a:r>
              <a:rPr sz="1000" b="1" u="sng" spc="-30" dirty="0">
                <a:latin typeface="Twinkl Cursive Unlooped" panose="02000000000000000000" pitchFamily="2" charset="0"/>
                <a:cs typeface="Calibri"/>
              </a:rPr>
              <a:t> </a:t>
            </a:r>
            <a:r>
              <a:rPr lang="en-GB" sz="1000" b="1" u="sng" spc="-5" dirty="0">
                <a:latin typeface="Twinkl Cursive Unlooped" panose="02000000000000000000" pitchFamily="2" charset="0"/>
                <a:cs typeface="Calibri"/>
              </a:rPr>
              <a:t>Are all capital cities the same? </a:t>
            </a:r>
          </a:p>
          <a:p>
            <a:pPr algn="l"/>
            <a:r>
              <a:rPr lang="en-GB" sz="11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Kuala Lumpur is the capital city in Malaysia. </a:t>
            </a:r>
          </a:p>
          <a:p>
            <a:pPr algn="l">
              <a:buFont typeface="Arial" panose="020B0604020202020204" pitchFamily="34" charset="0"/>
              <a:buChar char="•"/>
            </a:pPr>
            <a:r>
              <a:rPr lang="en-GB" sz="900" spc="5" dirty="0">
                <a:solidFill>
                  <a:srgbClr val="303030"/>
                </a:solidFill>
                <a:latin typeface="Twinkl Cursive Unlooped" panose="02000000000000000000" pitchFamily="2" charset="0"/>
                <a:cs typeface="Calibri"/>
              </a:rPr>
              <a:t>Know that similarities include both cities having a river and a zoo. </a:t>
            </a:r>
          </a:p>
          <a:p>
            <a:pPr algn="l">
              <a:buFont typeface="Arial" panose="020B0604020202020204" pitchFamily="34" charset="0"/>
              <a:buChar char="•"/>
            </a:pPr>
            <a:r>
              <a:rPr lang="en-GB" sz="900" spc="5" dirty="0">
                <a:solidFill>
                  <a:srgbClr val="303030"/>
                </a:solidFill>
                <a:latin typeface="Twinkl Cursive Unlooped" panose="02000000000000000000" pitchFamily="2" charset="0"/>
                <a:cs typeface="Calibri"/>
              </a:rPr>
              <a:t>Know that differences include London having and underground and Kuala Lumpur having a monorail.</a:t>
            </a:r>
            <a:endParaRPr lang="en-GB" sz="1600"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29" name="TextBox 28">
            <a:extLst>
              <a:ext uri="{FF2B5EF4-FFF2-40B4-BE49-F238E27FC236}">
                <a16:creationId xmlns:a16="http://schemas.microsoft.com/office/drawing/2014/main" id="{402D1BD8-2FE6-44DF-A4B0-B49F16167CAD}"/>
              </a:ext>
            </a:extLst>
          </p:cNvPr>
          <p:cNvSpPr txBox="1"/>
          <p:nvPr/>
        </p:nvSpPr>
        <p:spPr>
          <a:xfrm>
            <a:off x="7238753" y="675553"/>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a:t>
            </a:r>
          </a:p>
        </p:txBody>
      </p:sp>
      <p:sp>
        <p:nvSpPr>
          <p:cNvPr id="30" name="TextBox 29">
            <a:extLst>
              <a:ext uri="{FF2B5EF4-FFF2-40B4-BE49-F238E27FC236}">
                <a16:creationId xmlns:a16="http://schemas.microsoft.com/office/drawing/2014/main" id="{B09A0A41-5E8A-4D91-99BE-53931543F79D}"/>
              </a:ext>
            </a:extLst>
          </p:cNvPr>
          <p:cNvSpPr txBox="1"/>
          <p:nvPr/>
        </p:nvSpPr>
        <p:spPr>
          <a:xfrm>
            <a:off x="6441854" y="2619568"/>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SKILLS</a:t>
            </a:r>
          </a:p>
        </p:txBody>
      </p:sp>
      <p:sp>
        <p:nvSpPr>
          <p:cNvPr id="36" name="TextBox 35">
            <a:extLst>
              <a:ext uri="{FF2B5EF4-FFF2-40B4-BE49-F238E27FC236}">
                <a16:creationId xmlns:a16="http://schemas.microsoft.com/office/drawing/2014/main" id="{544C0A10-2568-415D-80A8-FC29B7A79538}"/>
              </a:ext>
            </a:extLst>
          </p:cNvPr>
          <p:cNvSpPr txBox="1"/>
          <p:nvPr/>
        </p:nvSpPr>
        <p:spPr>
          <a:xfrm>
            <a:off x="5742815" y="4676707"/>
            <a:ext cx="1600200" cy="253916"/>
          </a:xfrm>
          <a:prstGeom prst="rect">
            <a:avLst/>
          </a:prstGeom>
          <a:noFill/>
        </p:spPr>
        <p:txBody>
          <a:bodyPr wrap="square" rtlCol="0">
            <a:spAutoFit/>
          </a:bodyPr>
          <a:lstStyle/>
          <a:p>
            <a:r>
              <a:rPr lang="en-GB" sz="1050" b="1" dirty="0">
                <a:solidFill>
                  <a:schemeClr val="accent5">
                    <a:lumMod val="75000"/>
                  </a:schemeClr>
                </a:solidFill>
                <a:latin typeface="Twinkl Cursive Unlooped" panose="02000000000000000000" pitchFamily="2" charset="0"/>
              </a:rPr>
              <a:t>PLACE</a:t>
            </a:r>
          </a:p>
        </p:txBody>
      </p:sp>
    </p:spTree>
    <p:extLst>
      <p:ext uri="{BB962C8B-B14F-4D97-AF65-F5344CB8AC3E}">
        <p14:creationId xmlns:p14="http://schemas.microsoft.com/office/powerpoint/2010/main" val="262995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50850" y="3623881"/>
            <a:ext cx="1754505" cy="1536318"/>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sz="1100" spc="-10"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  </a:t>
            </a:r>
            <a:r>
              <a:rPr lang="en-GB" sz="1100" spc="-25" dirty="0">
                <a:latin typeface="Twinkl Cursive Unlooped" panose="02000000000000000000" pitchFamily="2" charset="0"/>
                <a:cs typeface="Segoe UI"/>
              </a:rPr>
              <a:t>talked about the features of their immediate environment with some physical and visual representations. They will understand that some places are special to people in the community and go on a local walk.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sz="1200" b="1" spc="-60" dirty="0">
                <a:latin typeface="Twinkl Cursive Unlooped" panose="02000000000000000000" pitchFamily="2" charset="0"/>
                <a:cs typeface="Segoe UI"/>
              </a:rPr>
              <a:t>Y</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dirty="0">
                <a:latin typeface="Twinkl Cursive Unlooped" panose="02000000000000000000" pitchFamily="2" charset="0"/>
                <a:cs typeface="Segoe UI"/>
              </a:rPr>
              <a:t>r</a:t>
            </a:r>
            <a:r>
              <a:rPr sz="1200" b="1" spc="-135" dirty="0">
                <a:latin typeface="Twinkl Cursive Unlooped" panose="02000000000000000000" pitchFamily="2" charset="0"/>
                <a:cs typeface="Segoe UI"/>
              </a:rPr>
              <a:t> </a:t>
            </a:r>
            <a:r>
              <a:rPr sz="1200" b="1" dirty="0">
                <a:latin typeface="Twinkl Cursive Unlooped" panose="02000000000000000000" pitchFamily="2" charset="0"/>
                <a:cs typeface="Segoe UI"/>
              </a:rPr>
              <a:t>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2925801"/>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continue to build on their knowledge by naming, locating and describing some major counties and cities in the UK.</a:t>
            </a:r>
            <a:endParaRPr lang="en-GB" sz="1100"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cs typeface="Segoe UI"/>
              </a:rPr>
              <a:t>Locating significant places on latitude and longitude.</a:t>
            </a:r>
          </a:p>
          <a:p>
            <a:pPr marL="12700" marR="5080" indent="3175" algn="ctr">
              <a:lnSpc>
                <a:spcPct val="100499"/>
              </a:lnSpc>
              <a:spcBef>
                <a:spcPts val="900"/>
              </a:spcBef>
            </a:pPr>
            <a:r>
              <a:rPr lang="en-GB" sz="1100" dirty="0">
                <a:latin typeface="Twinkl Cursive Unlooped" panose="02000000000000000000" pitchFamily="2" charset="0"/>
                <a:cs typeface="Segoe UI"/>
              </a:rPr>
              <a:t>Identifying and describing the similarities and differences in physical and human geography between continents.</a:t>
            </a: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1</a:t>
            </a:r>
            <a:endParaRPr sz="2400" dirty="0">
              <a:latin typeface="Twinkl Cursive Unlooped" panose="02000000000000000000" pitchFamily="2" charset="0"/>
              <a:cs typeface="Segoe UI"/>
            </a:endParaRPr>
          </a:p>
        </p:txBody>
      </p:sp>
      <p:sp>
        <p:nvSpPr>
          <p:cNvPr id="21" name="object 21"/>
          <p:cNvSpPr txBox="1"/>
          <p:nvPr/>
        </p:nvSpPr>
        <p:spPr>
          <a:xfrm>
            <a:off x="2899660" y="2944563"/>
            <a:ext cx="1819275" cy="101976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95" dirty="0">
                <a:latin typeface="Twinkl Cursive Unlooped" panose="02000000000000000000" pitchFamily="2" charset="0"/>
                <a:cs typeface="Segoe UI"/>
              </a:rPr>
              <a:t> </a:t>
            </a:r>
            <a:r>
              <a:rPr sz="1100" spc="-5"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a:t>
            </a:r>
            <a:r>
              <a:rPr sz="1100" spc="15" dirty="0">
                <a:latin typeface="Twinkl Cursive Unlooped" panose="02000000000000000000" pitchFamily="2" charset="0"/>
                <a:cs typeface="Segoe UI"/>
              </a:rPr>
              <a:t> </a:t>
            </a:r>
            <a:r>
              <a:rPr lang="en-GB" sz="1100" spc="-5" dirty="0">
                <a:latin typeface="Twinkl Cursive Unlooped" panose="02000000000000000000" pitchFamily="2" charset="0"/>
                <a:cs typeface="Segoe UI"/>
              </a:rPr>
              <a:t>explored the school grounds and local area and curious about both environments. They will have begun to identify some of the features. </a:t>
            </a:r>
            <a:endParaRPr sz="1100" dirty="0">
              <a:latin typeface="Twinkl Cursive Unlooped" panose="02000000000000000000" pitchFamily="2" charset="0"/>
              <a:cs typeface="Segoe UI"/>
            </a:endParaRPr>
          </a:p>
        </p:txBody>
      </p:sp>
      <p:sp>
        <p:nvSpPr>
          <p:cNvPr id="22" name="object 22"/>
          <p:cNvSpPr txBox="1"/>
          <p:nvPr/>
        </p:nvSpPr>
        <p:spPr>
          <a:xfrm>
            <a:off x="3013456" y="4100792"/>
            <a:ext cx="1564640" cy="859210"/>
          </a:xfrm>
          <a:prstGeom prst="rect">
            <a:avLst/>
          </a:prstGeom>
        </p:spPr>
        <p:txBody>
          <a:bodyPr vert="horz" wrap="square" lIns="0" tIns="12700" rIns="0" bIns="0" rtlCol="0">
            <a:spAutoFit/>
          </a:bodyPr>
          <a:lstStyle/>
          <a:p>
            <a:pPr marL="12700" marR="5080" indent="12700" algn="ctr">
              <a:lnSpc>
                <a:spcPct val="100000"/>
              </a:lnSpc>
              <a:spcBef>
                <a:spcPts val="100"/>
              </a:spcBef>
            </a:pPr>
            <a:r>
              <a:rPr sz="1100" spc="-30" dirty="0">
                <a:latin typeface="Twinkl Cursive Unlooped" panose="02000000000000000000" pitchFamily="2" charset="0"/>
                <a:cs typeface="Segoe UI"/>
              </a:rPr>
              <a:t>T</a:t>
            </a:r>
            <a:r>
              <a:rPr sz="1100" dirty="0">
                <a:latin typeface="Twinkl Cursive Unlooped" panose="02000000000000000000" pitchFamily="2" charset="0"/>
                <a:cs typeface="Segoe UI"/>
              </a:rPr>
              <a:t>h</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y</a:t>
            </a:r>
            <a:r>
              <a:rPr sz="1100" spc="6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10"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95" dirty="0">
                <a:latin typeface="Twinkl Cursive Unlooped" panose="02000000000000000000" pitchFamily="2" charset="0"/>
                <a:cs typeface="Segoe UI"/>
              </a:rPr>
              <a:t> </a:t>
            </a:r>
            <a:r>
              <a:rPr sz="1100" dirty="0">
                <a:latin typeface="Twinkl Cursive Unlooped" panose="02000000000000000000" pitchFamily="2" charset="0"/>
                <a:cs typeface="Segoe UI"/>
              </a:rPr>
              <a:t>u</a:t>
            </a:r>
            <a:r>
              <a:rPr sz="1100" spc="10" dirty="0">
                <a:latin typeface="Twinkl Cursive Unlooped" panose="02000000000000000000" pitchFamily="2" charset="0"/>
                <a:cs typeface="Segoe UI"/>
              </a:rPr>
              <a:t>s</a:t>
            </a:r>
            <a:r>
              <a:rPr sz="1100" dirty="0">
                <a:latin typeface="Twinkl Cursive Unlooped" panose="02000000000000000000" pitchFamily="2" charset="0"/>
                <a:cs typeface="Segoe UI"/>
              </a:rPr>
              <a:t>e</a:t>
            </a:r>
            <a:r>
              <a:rPr sz="1100" spc="-55" dirty="0">
                <a:latin typeface="Twinkl Cursive Unlooped" panose="02000000000000000000" pitchFamily="2" charset="0"/>
                <a:cs typeface="Segoe UI"/>
              </a:rPr>
              <a:t> </a:t>
            </a:r>
            <a:r>
              <a:rPr sz="1100" spc="-30" dirty="0">
                <a:latin typeface="Twinkl Cursive Unlooped" panose="02000000000000000000" pitchFamily="2" charset="0"/>
                <a:cs typeface="Segoe UI"/>
              </a:rPr>
              <a:t>b</a:t>
            </a:r>
            <a:r>
              <a:rPr sz="1100" spc="-10" dirty="0">
                <a:latin typeface="Twinkl Cursive Unlooped" panose="02000000000000000000" pitchFamily="2" charset="0"/>
                <a:cs typeface="Segoe UI"/>
              </a:rPr>
              <a:t>a</a:t>
            </a:r>
            <a:r>
              <a:rPr sz="1100" spc="15" dirty="0">
                <a:latin typeface="Twinkl Cursive Unlooped" panose="02000000000000000000" pitchFamily="2" charset="0"/>
                <a:cs typeface="Segoe UI"/>
              </a:rPr>
              <a:t>s</a:t>
            </a:r>
            <a:r>
              <a:rPr sz="1100" spc="10" dirty="0">
                <a:latin typeface="Twinkl Cursive Unlooped" panose="02000000000000000000" pitchFamily="2" charset="0"/>
                <a:cs typeface="Segoe UI"/>
              </a:rPr>
              <a:t>i</a:t>
            </a:r>
            <a:r>
              <a:rPr sz="1100" dirty="0">
                <a:latin typeface="Twinkl Cursive Unlooped" panose="02000000000000000000" pitchFamily="2" charset="0"/>
                <a:cs typeface="Segoe UI"/>
              </a:rPr>
              <a:t>c  vocabulary </a:t>
            </a:r>
            <a:r>
              <a:rPr sz="1100" spc="-5" dirty="0">
                <a:latin typeface="Twinkl Cursive Unlooped" panose="02000000000000000000" pitchFamily="2" charset="0"/>
                <a:cs typeface="Segoe UI"/>
              </a:rPr>
              <a:t>linked </a:t>
            </a:r>
            <a:r>
              <a:rPr sz="1100" spc="-20" dirty="0">
                <a:latin typeface="Twinkl Cursive Unlooped" panose="02000000000000000000" pitchFamily="2" charset="0"/>
                <a:cs typeface="Segoe UI"/>
              </a:rPr>
              <a:t>to </a:t>
            </a:r>
            <a:r>
              <a:rPr sz="1100" spc="-15" dirty="0">
                <a:latin typeface="Twinkl Cursive Unlooped" panose="02000000000000000000" pitchFamily="2" charset="0"/>
                <a:cs typeface="Segoe UI"/>
              </a:rPr>
              <a:t> </a:t>
            </a:r>
            <a:r>
              <a:rPr lang="en-GB" sz="1100" spc="-10" dirty="0">
                <a:latin typeface="Twinkl Cursive Unlooped" panose="02000000000000000000" pitchFamily="2" charset="0"/>
                <a:cs typeface="Segoe UI"/>
              </a:rPr>
              <a:t>human and physical features, e.g. house, shop etc. </a:t>
            </a:r>
            <a:endParaRPr sz="1100" dirty="0">
              <a:latin typeface="Twinkl Cursive Unlooped" panose="02000000000000000000" pitchFamily="2" charset="0"/>
              <a:cs typeface="Segoe UI"/>
            </a:endParaRPr>
          </a:p>
        </p:txBody>
      </p:sp>
      <p:sp>
        <p:nvSpPr>
          <p:cNvPr id="23" name="object 23"/>
          <p:cNvSpPr txBox="1"/>
          <p:nvPr/>
        </p:nvSpPr>
        <p:spPr>
          <a:xfrm>
            <a:off x="7532672" y="3178174"/>
            <a:ext cx="1819910" cy="2551981"/>
          </a:xfrm>
          <a:prstGeom prst="rect">
            <a:avLst/>
          </a:prstGeom>
        </p:spPr>
        <p:txBody>
          <a:bodyPr vert="horz" wrap="square" lIns="0" tIns="15240" rIns="0" bIns="0" rtlCol="0">
            <a:spAutoFit/>
          </a:bodyPr>
          <a:lstStyle/>
          <a:p>
            <a:pPr marL="12065" marR="5080" indent="5715" algn="ctr">
              <a:lnSpc>
                <a:spcPct val="100099"/>
              </a:lnSpc>
              <a:spcBef>
                <a:spcPts val="120"/>
              </a:spcBef>
            </a:pPr>
            <a:r>
              <a:rPr sz="1100" spc="-10" dirty="0">
                <a:latin typeface="Twinkl Cursive Unlooped" panose="02000000000000000000" pitchFamily="2" charset="0"/>
                <a:cs typeface="Segoe UI"/>
              </a:rPr>
              <a:t>C</a:t>
            </a:r>
            <a:r>
              <a:rPr sz="1100" spc="-30" dirty="0">
                <a:latin typeface="Twinkl Cursive Unlooped" panose="02000000000000000000" pitchFamily="2" charset="0"/>
                <a:cs typeface="Segoe UI"/>
              </a:rPr>
              <a:t>h</a:t>
            </a:r>
            <a:r>
              <a:rPr sz="1100" spc="30" dirty="0">
                <a:latin typeface="Twinkl Cursive Unlooped" panose="02000000000000000000" pitchFamily="2" charset="0"/>
                <a:cs typeface="Segoe UI"/>
              </a:rPr>
              <a:t>il</a:t>
            </a:r>
            <a:r>
              <a:rPr sz="1100" spc="20" dirty="0">
                <a:latin typeface="Twinkl Cursive Unlooped" panose="02000000000000000000" pitchFamily="2" charset="0"/>
                <a:cs typeface="Segoe UI"/>
              </a:rPr>
              <a:t>d</a:t>
            </a:r>
            <a:r>
              <a:rPr sz="1100" spc="-15" dirty="0">
                <a:latin typeface="Twinkl Cursive Unlooped" panose="02000000000000000000" pitchFamily="2" charset="0"/>
                <a:cs typeface="Segoe UI"/>
              </a:rPr>
              <a:t>r</a:t>
            </a:r>
            <a:r>
              <a:rPr sz="1100" spc="20" dirty="0">
                <a:latin typeface="Twinkl Cursive Unlooped" panose="02000000000000000000" pitchFamily="2" charset="0"/>
                <a:cs typeface="Segoe UI"/>
              </a:rPr>
              <a:t>e</a:t>
            </a:r>
            <a:r>
              <a:rPr sz="1100" spc="10"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30" dirty="0">
                <a:latin typeface="Twinkl Cursive Unlooped" panose="02000000000000000000" pitchFamily="2" charset="0"/>
                <a:cs typeface="Segoe UI"/>
              </a:rPr>
              <a:t>il</a:t>
            </a:r>
            <a:r>
              <a:rPr sz="1100" spc="5" dirty="0">
                <a:latin typeface="Twinkl Cursive Unlooped" panose="02000000000000000000" pitchFamily="2" charset="0"/>
                <a:cs typeface="Segoe UI"/>
              </a:rPr>
              <a:t>l</a:t>
            </a:r>
            <a:r>
              <a:rPr sz="1100" spc="-50" dirty="0">
                <a:latin typeface="Twinkl Cursive Unlooped" panose="02000000000000000000" pitchFamily="2" charset="0"/>
                <a:cs typeface="Segoe UI"/>
              </a:rPr>
              <a:t> </a:t>
            </a:r>
            <a:r>
              <a:rPr sz="1100" spc="20" dirty="0">
                <a:latin typeface="Twinkl Cursive Unlooped" panose="02000000000000000000" pitchFamily="2" charset="0"/>
                <a:cs typeface="Segoe UI"/>
              </a:rPr>
              <a:t>b</a:t>
            </a:r>
            <a:r>
              <a:rPr sz="1100" spc="-30" dirty="0">
                <a:latin typeface="Twinkl Cursive Unlooped" panose="02000000000000000000" pitchFamily="2" charset="0"/>
                <a:cs typeface="Segoe UI"/>
              </a:rPr>
              <a:t>u</a:t>
            </a:r>
            <a:r>
              <a:rPr sz="1100" spc="30" dirty="0">
                <a:latin typeface="Twinkl Cursive Unlooped" panose="02000000000000000000" pitchFamily="2" charset="0"/>
                <a:cs typeface="Segoe UI"/>
              </a:rPr>
              <a:t>il</a:t>
            </a:r>
            <a:r>
              <a:rPr sz="1100" spc="10" dirty="0">
                <a:latin typeface="Twinkl Cursive Unlooped" panose="02000000000000000000" pitchFamily="2" charset="0"/>
                <a:cs typeface="Segoe UI"/>
              </a:rPr>
              <a:t>d</a:t>
            </a:r>
            <a:r>
              <a:rPr sz="1100" spc="-65" dirty="0">
                <a:latin typeface="Twinkl Cursive Unlooped" panose="02000000000000000000" pitchFamily="2" charset="0"/>
                <a:cs typeface="Segoe UI"/>
              </a:rPr>
              <a:t> </a:t>
            </a:r>
            <a:r>
              <a:rPr sz="1100" spc="20" dirty="0">
                <a:latin typeface="Twinkl Cursive Unlooped" panose="02000000000000000000" pitchFamily="2" charset="0"/>
                <a:cs typeface="Segoe UI"/>
              </a:rPr>
              <a:t>o</a:t>
            </a:r>
            <a:r>
              <a:rPr sz="1100" spc="10"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5" dirty="0">
                <a:latin typeface="Twinkl Cursive Unlooped" panose="02000000000000000000" pitchFamily="2" charset="0"/>
                <a:cs typeface="Segoe UI"/>
              </a:rPr>
              <a:t>t</a:t>
            </a:r>
            <a:r>
              <a:rPr sz="1100" spc="-30" dirty="0">
                <a:latin typeface="Twinkl Cursive Unlooped" panose="02000000000000000000" pitchFamily="2" charset="0"/>
                <a:cs typeface="Segoe UI"/>
              </a:rPr>
              <a:t>h</a:t>
            </a:r>
            <a:r>
              <a:rPr sz="1100" spc="20" dirty="0">
                <a:latin typeface="Twinkl Cursive Unlooped" panose="02000000000000000000" pitchFamily="2" charset="0"/>
                <a:cs typeface="Segoe UI"/>
              </a:rPr>
              <a:t>e</a:t>
            </a:r>
            <a:r>
              <a:rPr sz="1100" spc="30" dirty="0">
                <a:latin typeface="Twinkl Cursive Unlooped" panose="02000000000000000000" pitchFamily="2" charset="0"/>
                <a:cs typeface="Segoe UI"/>
              </a:rPr>
              <a:t>i</a:t>
            </a:r>
            <a:r>
              <a:rPr sz="1100" spc="5" dirty="0">
                <a:latin typeface="Twinkl Cursive Unlooped" panose="02000000000000000000" pitchFamily="2" charset="0"/>
                <a:cs typeface="Segoe UI"/>
              </a:rPr>
              <a:t>r  </a:t>
            </a:r>
            <a:r>
              <a:rPr sz="1100" spc="30" dirty="0">
                <a:latin typeface="Twinkl Cursive Unlooped" panose="02000000000000000000" pitchFamily="2" charset="0"/>
                <a:cs typeface="Segoe UI"/>
              </a:rPr>
              <a:t>l</a:t>
            </a:r>
            <a:r>
              <a:rPr sz="1100" spc="15" dirty="0">
                <a:latin typeface="Twinkl Cursive Unlooped" panose="02000000000000000000" pitchFamily="2" charset="0"/>
                <a:cs typeface="Segoe UI"/>
              </a:rPr>
              <a:t>e</a:t>
            </a:r>
            <a:r>
              <a:rPr sz="1100" spc="35" dirty="0">
                <a:latin typeface="Twinkl Cursive Unlooped" panose="02000000000000000000" pitchFamily="2" charset="0"/>
                <a:cs typeface="Segoe UI"/>
              </a:rPr>
              <a:t>a</a:t>
            </a:r>
            <a:r>
              <a:rPr sz="1100" spc="-15" dirty="0">
                <a:latin typeface="Twinkl Cursive Unlooped" panose="02000000000000000000" pitchFamily="2" charset="0"/>
                <a:cs typeface="Segoe UI"/>
              </a:rPr>
              <a:t>r</a:t>
            </a:r>
            <a:r>
              <a:rPr sz="1100" spc="-25" dirty="0">
                <a:latin typeface="Twinkl Cursive Unlooped" panose="02000000000000000000" pitchFamily="2" charset="0"/>
                <a:cs typeface="Segoe UI"/>
              </a:rPr>
              <a:t>n</a:t>
            </a:r>
            <a:r>
              <a:rPr sz="1100" spc="30" dirty="0">
                <a:latin typeface="Twinkl Cursive Unlooped" panose="02000000000000000000" pitchFamily="2" charset="0"/>
                <a:cs typeface="Segoe UI"/>
              </a:rPr>
              <a:t>i</a:t>
            </a:r>
            <a:r>
              <a:rPr sz="1100" spc="-25" dirty="0">
                <a:latin typeface="Twinkl Cursive Unlooped" panose="02000000000000000000" pitchFamily="2" charset="0"/>
                <a:cs typeface="Segoe UI"/>
              </a:rPr>
              <a:t>n</a:t>
            </a:r>
            <a:r>
              <a:rPr sz="1100" spc="15" dirty="0">
                <a:latin typeface="Twinkl Cursive Unlooped" panose="02000000000000000000" pitchFamily="2" charset="0"/>
                <a:cs typeface="Segoe UI"/>
              </a:rPr>
              <a:t>g</a:t>
            </a:r>
            <a:r>
              <a:rPr sz="1100" spc="-70" dirty="0">
                <a:latin typeface="Twinkl Cursive Unlooped" panose="02000000000000000000" pitchFamily="2" charset="0"/>
                <a:cs typeface="Segoe UI"/>
              </a:rPr>
              <a:t> </a:t>
            </a:r>
            <a:r>
              <a:rPr sz="1100" spc="30" dirty="0">
                <a:latin typeface="Twinkl Cursive Unlooped" panose="02000000000000000000" pitchFamily="2" charset="0"/>
                <a:cs typeface="Segoe UI"/>
              </a:rPr>
              <a:t>i</a:t>
            </a:r>
            <a:r>
              <a:rPr sz="1100" spc="15"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15" dirty="0">
                <a:latin typeface="Twinkl Cursive Unlooped" panose="02000000000000000000" pitchFamily="2" charset="0"/>
                <a:cs typeface="Segoe UI"/>
              </a:rPr>
              <a:t>y</a:t>
            </a:r>
            <a:r>
              <a:rPr sz="1100" spc="15" dirty="0">
                <a:latin typeface="Twinkl Cursive Unlooped" panose="02000000000000000000" pitchFamily="2" charset="0"/>
                <a:cs typeface="Segoe UI"/>
              </a:rPr>
              <a:t>e</a:t>
            </a:r>
            <a:r>
              <a:rPr sz="1100" spc="35" dirty="0">
                <a:latin typeface="Twinkl Cursive Unlooped" panose="02000000000000000000" pitchFamily="2" charset="0"/>
                <a:cs typeface="Segoe UI"/>
              </a:rPr>
              <a:t>a</a:t>
            </a:r>
            <a:r>
              <a:rPr sz="1100" spc="5" dirty="0">
                <a:latin typeface="Twinkl Cursive Unlooped" panose="02000000000000000000" pitchFamily="2" charset="0"/>
                <a:cs typeface="Segoe UI"/>
              </a:rPr>
              <a:t>r</a:t>
            </a:r>
            <a:r>
              <a:rPr sz="1100" spc="-20" dirty="0">
                <a:latin typeface="Twinkl Cursive Unlooped" panose="02000000000000000000" pitchFamily="2" charset="0"/>
                <a:cs typeface="Segoe UI"/>
              </a:rPr>
              <a:t> </a:t>
            </a:r>
            <a:r>
              <a:rPr sz="1100" spc="10" dirty="0">
                <a:latin typeface="Twinkl Cursive Unlooped" panose="02000000000000000000" pitchFamily="2" charset="0"/>
                <a:cs typeface="Segoe UI"/>
              </a:rPr>
              <a:t>1</a:t>
            </a:r>
            <a:r>
              <a:rPr sz="1100" spc="-10" dirty="0">
                <a:latin typeface="Twinkl Cursive Unlooped" panose="02000000000000000000" pitchFamily="2" charset="0"/>
                <a:cs typeface="Segoe UI"/>
              </a:rPr>
              <a:t> </a:t>
            </a:r>
            <a:r>
              <a:rPr sz="1100" spc="25" dirty="0">
                <a:latin typeface="Twinkl Cursive Unlooped" panose="02000000000000000000" pitchFamily="2" charset="0"/>
                <a:cs typeface="Segoe UI"/>
              </a:rPr>
              <a:t>b</a:t>
            </a:r>
            <a:r>
              <a:rPr sz="1100" spc="5" dirty="0">
                <a:latin typeface="Twinkl Cursive Unlooped" panose="02000000000000000000" pitchFamily="2" charset="0"/>
                <a:cs typeface="Segoe UI"/>
              </a:rPr>
              <a:t>y  </a:t>
            </a:r>
            <a:r>
              <a:rPr sz="1100" spc="15" dirty="0">
                <a:latin typeface="Twinkl Cursive Unlooped" panose="02000000000000000000" pitchFamily="2" charset="0"/>
                <a:cs typeface="Segoe UI"/>
              </a:rPr>
              <a:t>exploring </a:t>
            </a:r>
            <a:r>
              <a:rPr sz="1100" spc="5" dirty="0">
                <a:latin typeface="Twinkl Cursive Unlooped" panose="02000000000000000000" pitchFamily="2" charset="0"/>
                <a:cs typeface="Segoe UI"/>
              </a:rPr>
              <a:t>contrasting </a:t>
            </a:r>
            <a:r>
              <a:rPr sz="1100" spc="10" dirty="0">
                <a:latin typeface="Twinkl Cursive Unlooped" panose="02000000000000000000" pitchFamily="2" charset="0"/>
                <a:cs typeface="Segoe UI"/>
              </a:rPr>
              <a:t> </a:t>
            </a:r>
            <a:r>
              <a:rPr sz="1100" spc="30" dirty="0">
                <a:latin typeface="Twinkl Cursive Unlooped" panose="02000000000000000000" pitchFamily="2" charset="0"/>
                <a:cs typeface="Segoe UI"/>
              </a:rPr>
              <a:t>l</a:t>
            </a:r>
            <a:r>
              <a:rPr sz="1100" spc="25" dirty="0">
                <a:latin typeface="Twinkl Cursive Unlooped" panose="02000000000000000000" pitchFamily="2" charset="0"/>
                <a:cs typeface="Segoe UI"/>
              </a:rPr>
              <a:t>o</a:t>
            </a:r>
            <a:r>
              <a:rPr sz="1100" spc="10" dirty="0">
                <a:latin typeface="Twinkl Cursive Unlooped" panose="02000000000000000000" pitchFamily="2" charset="0"/>
                <a:cs typeface="Segoe UI"/>
              </a:rPr>
              <a:t>c</a:t>
            </a:r>
            <a:r>
              <a:rPr sz="1100" spc="30" dirty="0">
                <a:latin typeface="Twinkl Cursive Unlooped" panose="02000000000000000000" pitchFamily="2" charset="0"/>
                <a:cs typeface="Segoe UI"/>
              </a:rPr>
              <a:t>ali</a:t>
            </a:r>
            <a:r>
              <a:rPr sz="1100" spc="-5" dirty="0">
                <a:latin typeface="Twinkl Cursive Unlooped" panose="02000000000000000000" pitchFamily="2" charset="0"/>
                <a:cs typeface="Segoe UI"/>
              </a:rPr>
              <a:t>t</a:t>
            </a:r>
            <a:r>
              <a:rPr sz="1100" spc="30" dirty="0">
                <a:latin typeface="Twinkl Cursive Unlooped" panose="02000000000000000000" pitchFamily="2" charset="0"/>
                <a:cs typeface="Segoe UI"/>
              </a:rPr>
              <a:t>i</a:t>
            </a:r>
            <a:r>
              <a:rPr sz="1100" spc="15" dirty="0">
                <a:latin typeface="Twinkl Cursive Unlooped" panose="02000000000000000000" pitchFamily="2" charset="0"/>
                <a:cs typeface="Segoe UI"/>
              </a:rPr>
              <a:t>e</a:t>
            </a:r>
            <a:r>
              <a:rPr sz="1100" spc="10" dirty="0">
                <a:latin typeface="Twinkl Cursive Unlooped" panose="02000000000000000000" pitchFamily="2" charset="0"/>
                <a:cs typeface="Segoe UI"/>
              </a:rPr>
              <a:t>s</a:t>
            </a:r>
            <a:r>
              <a:rPr sz="1100" spc="-105" dirty="0">
                <a:latin typeface="Twinkl Cursive Unlooped" panose="02000000000000000000" pitchFamily="2" charset="0"/>
                <a:cs typeface="Segoe UI"/>
              </a:rPr>
              <a:t> </a:t>
            </a:r>
            <a:r>
              <a:rPr sz="1100" spc="25" dirty="0">
                <a:latin typeface="Twinkl Cursive Unlooped" panose="02000000000000000000" pitchFamily="2" charset="0"/>
                <a:cs typeface="Segoe UI"/>
              </a:rPr>
              <a:t>f</a:t>
            </a:r>
            <a:r>
              <a:rPr sz="1100" spc="-15" dirty="0">
                <a:latin typeface="Twinkl Cursive Unlooped" panose="02000000000000000000" pitchFamily="2" charset="0"/>
                <a:cs typeface="Segoe UI"/>
              </a:rPr>
              <a:t>r</a:t>
            </a:r>
            <a:r>
              <a:rPr sz="1100" spc="25" dirty="0">
                <a:latin typeface="Twinkl Cursive Unlooped" panose="02000000000000000000" pitchFamily="2" charset="0"/>
                <a:cs typeface="Segoe UI"/>
              </a:rPr>
              <a:t>o</a:t>
            </a:r>
            <a:r>
              <a:rPr sz="1100" spc="20" dirty="0">
                <a:latin typeface="Twinkl Cursive Unlooped" panose="02000000000000000000" pitchFamily="2" charset="0"/>
                <a:cs typeface="Segoe UI"/>
              </a:rPr>
              <a:t>m</a:t>
            </a:r>
            <a:r>
              <a:rPr sz="1100" spc="-75" dirty="0">
                <a:latin typeface="Twinkl Cursive Unlooped" panose="02000000000000000000" pitchFamily="2" charset="0"/>
                <a:cs typeface="Segoe UI"/>
              </a:rPr>
              <a:t> </a:t>
            </a:r>
            <a:r>
              <a:rPr sz="1100" spc="35" dirty="0">
                <a:latin typeface="Twinkl Cursive Unlooped" panose="02000000000000000000" pitchFamily="2" charset="0"/>
                <a:cs typeface="Segoe UI"/>
              </a:rPr>
              <a:t>a</a:t>
            </a:r>
            <a:r>
              <a:rPr sz="1100" spc="10" dirty="0">
                <a:latin typeface="Twinkl Cursive Unlooped" panose="02000000000000000000" pitchFamily="2" charset="0"/>
                <a:cs typeface="Segoe UI"/>
              </a:rPr>
              <a:t>c</a:t>
            </a:r>
            <a:r>
              <a:rPr sz="1100" spc="-15" dirty="0">
                <a:latin typeface="Twinkl Cursive Unlooped" panose="02000000000000000000" pitchFamily="2" charset="0"/>
                <a:cs typeface="Segoe UI"/>
              </a:rPr>
              <a:t>r</a:t>
            </a:r>
            <a:r>
              <a:rPr sz="1100" spc="25" dirty="0">
                <a:latin typeface="Twinkl Cursive Unlooped" panose="02000000000000000000" pitchFamily="2" charset="0"/>
                <a:cs typeface="Segoe UI"/>
              </a:rPr>
              <a:t>o</a:t>
            </a:r>
            <a:r>
              <a:rPr sz="1100" spc="-20" dirty="0">
                <a:latin typeface="Twinkl Cursive Unlooped" panose="02000000000000000000" pitchFamily="2" charset="0"/>
                <a:cs typeface="Segoe UI"/>
              </a:rPr>
              <a:t>s</a:t>
            </a:r>
            <a:r>
              <a:rPr sz="1100" spc="10" dirty="0">
                <a:latin typeface="Twinkl Cursive Unlooped" panose="02000000000000000000" pitchFamily="2" charset="0"/>
                <a:cs typeface="Segoe UI"/>
              </a:rPr>
              <a:t>s</a:t>
            </a:r>
            <a:r>
              <a:rPr sz="1100" spc="-105" dirty="0">
                <a:latin typeface="Twinkl Cursive Unlooped" panose="02000000000000000000" pitchFamily="2" charset="0"/>
                <a:cs typeface="Segoe UI"/>
              </a:rPr>
              <a:t> </a:t>
            </a:r>
            <a:r>
              <a:rPr sz="1100" spc="-5" dirty="0">
                <a:latin typeface="Twinkl Cursive Unlooped" panose="02000000000000000000" pitchFamily="2" charset="0"/>
                <a:cs typeface="Segoe UI"/>
              </a:rPr>
              <a:t>t</a:t>
            </a:r>
            <a:r>
              <a:rPr sz="1100" spc="-25" dirty="0">
                <a:latin typeface="Twinkl Cursive Unlooped" panose="02000000000000000000" pitchFamily="2" charset="0"/>
                <a:cs typeface="Segoe UI"/>
              </a:rPr>
              <a:t>h</a:t>
            </a:r>
            <a:r>
              <a:rPr sz="1100" spc="10" dirty="0">
                <a:latin typeface="Twinkl Cursive Unlooped" panose="02000000000000000000" pitchFamily="2" charset="0"/>
                <a:cs typeface="Segoe UI"/>
              </a:rPr>
              <a:t>e</a:t>
            </a:r>
            <a:r>
              <a:rPr sz="1100" spc="-70" dirty="0">
                <a:latin typeface="Twinkl Cursive Unlooped" panose="02000000000000000000" pitchFamily="2" charset="0"/>
                <a:cs typeface="Segoe UI"/>
              </a:rPr>
              <a:t> </a:t>
            </a:r>
            <a:r>
              <a:rPr sz="1100" spc="-10" dirty="0">
                <a:latin typeface="Twinkl Cursive Unlooped" panose="02000000000000000000" pitchFamily="2" charset="0"/>
                <a:cs typeface="Segoe UI"/>
              </a:rPr>
              <a:t>U</a:t>
            </a:r>
            <a:r>
              <a:rPr sz="1100" spc="10" dirty="0">
                <a:latin typeface="Twinkl Cursive Unlooped" panose="02000000000000000000" pitchFamily="2" charset="0"/>
                <a:cs typeface="Segoe UI"/>
              </a:rPr>
              <a:t>K  </a:t>
            </a:r>
            <a:r>
              <a:rPr lang="en-GB" sz="1100" spc="35" dirty="0">
                <a:latin typeface="Twinkl Cursive Unlooped" panose="02000000000000000000" pitchFamily="2" charset="0"/>
                <a:cs typeface="Segoe UI"/>
              </a:rPr>
              <a:t>and naming and locating some European and Non-European countries. </a:t>
            </a:r>
          </a:p>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065" marR="5080" indent="5715" algn="ctr">
              <a:lnSpc>
                <a:spcPct val="100099"/>
              </a:lnSpc>
              <a:spcBef>
                <a:spcPts val="120"/>
              </a:spcBef>
            </a:pPr>
            <a:r>
              <a:rPr lang="en-GB" sz="1050" dirty="0">
                <a:effectLst/>
                <a:latin typeface="Twinkl Cursive Unlooped" panose="02000000000000000000" pitchFamily="2" charset="0"/>
                <a:ea typeface="Calibri" panose="020F0502020204030204" pitchFamily="34" charset="0"/>
              </a:rPr>
              <a:t>Name, locate and explain the significance of a place. </a:t>
            </a:r>
          </a:p>
          <a:p>
            <a:pPr marL="12065" marR="5080" indent="5715" algn="ctr">
              <a:lnSpc>
                <a:spcPct val="100099"/>
              </a:lnSpc>
              <a:spcBef>
                <a:spcPts val="120"/>
              </a:spcBef>
            </a:pPr>
            <a:endParaRPr lang="en-GB" sz="1050" spc="35" dirty="0">
              <a:latin typeface="Twinkl Cursive Unlooped" panose="02000000000000000000" pitchFamily="2" charset="0"/>
              <a:cs typeface="Segoe UI"/>
            </a:endParaRPr>
          </a:p>
          <a:p>
            <a:pPr marL="12065" marR="5080" indent="5715" algn="ctr">
              <a:lnSpc>
                <a:spcPct val="100099"/>
              </a:lnSpc>
              <a:spcBef>
                <a:spcPts val="120"/>
              </a:spcBef>
            </a:pPr>
            <a:r>
              <a:rPr lang="en-GB" sz="1050" spc="35" dirty="0">
                <a:latin typeface="Twinkl Cursive Unlooped" panose="02000000000000000000" pitchFamily="2" charset="0"/>
                <a:cs typeface="Segoe UI"/>
              </a:rPr>
              <a:t>Use simple compass directions to describe the location of features or a route on a map. </a:t>
            </a:r>
            <a:endParaRPr lang="en-GB" sz="700" spc="35"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518373" y="389502"/>
            <a:ext cx="5363591"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Bright Lights, Big City</a:t>
            </a:r>
          </a:p>
        </p:txBody>
      </p:sp>
      <p:sp>
        <p:nvSpPr>
          <p:cNvPr id="33" name="object 22">
            <a:extLst>
              <a:ext uri="{FF2B5EF4-FFF2-40B4-BE49-F238E27FC236}">
                <a16:creationId xmlns:a16="http://schemas.microsoft.com/office/drawing/2014/main" id="{F38CBAEC-566C-4166-AF46-31D8D3141B76}"/>
              </a:ext>
            </a:extLst>
          </p:cNvPr>
          <p:cNvSpPr txBox="1"/>
          <p:nvPr/>
        </p:nvSpPr>
        <p:spPr>
          <a:xfrm>
            <a:off x="3036450" y="5096465"/>
            <a:ext cx="1564640" cy="351378"/>
          </a:xfrm>
          <a:prstGeom prst="rect">
            <a:avLst/>
          </a:prstGeom>
        </p:spPr>
        <p:txBody>
          <a:bodyPr vert="horz" wrap="square" lIns="0" tIns="12700" rIns="0" bIns="0" rtlCol="0">
            <a:spAutoFit/>
          </a:bodyPr>
          <a:lstStyle/>
          <a:p>
            <a:pPr marL="12700" marR="5080" indent="12700" algn="ctr">
              <a:lnSpc>
                <a:spcPct val="100000"/>
              </a:lnSpc>
              <a:spcBef>
                <a:spcPts val="100"/>
              </a:spcBef>
            </a:pPr>
            <a:r>
              <a:rPr lang="en-GB" sz="1100" spc="-30" dirty="0">
                <a:latin typeface="Twinkl Cursive Unlooped" panose="02000000000000000000" pitchFamily="2" charset="0"/>
                <a:cs typeface="Segoe UI"/>
              </a:rPr>
              <a:t>Create and follow simple maps, e.g. treasure maps. </a:t>
            </a:r>
            <a:endParaRPr sz="1100" dirty="0">
              <a:latin typeface="Twinkl Cursive Unlooped" panose="02000000000000000000" pitchFamily="2" charset="0"/>
              <a:cs typeface="Segoe UI"/>
            </a:endParaRPr>
          </a:p>
        </p:txBody>
      </p:sp>
      <p:sp>
        <p:nvSpPr>
          <p:cNvPr id="26" name="object 31">
            <a:extLst>
              <a:ext uri="{FF2B5EF4-FFF2-40B4-BE49-F238E27FC236}">
                <a16:creationId xmlns:a16="http://schemas.microsoft.com/office/drawing/2014/main" id="{48C9A00F-849B-4B7C-BB0D-8B7A8E98AB53}"/>
              </a:ext>
            </a:extLst>
          </p:cNvPr>
          <p:cNvSpPr txBox="1"/>
          <p:nvPr/>
        </p:nvSpPr>
        <p:spPr>
          <a:xfrm>
            <a:off x="5093882" y="2084535"/>
            <a:ext cx="2039058" cy="285078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400" b="1" i="0" dirty="0">
                <a:solidFill>
                  <a:schemeClr val="accent5">
                    <a:lumMod val="75000"/>
                  </a:schemeClr>
                </a:solidFill>
                <a:effectLst/>
                <a:latin typeface="Twinkl Cursive Unlooped" panose="02000000000000000000" pitchFamily="2" charset="0"/>
              </a:rPr>
              <a:t>Bright Lights, Big City</a:t>
            </a:r>
          </a:p>
          <a:p>
            <a:pPr marL="12700" marR="5080"/>
            <a:r>
              <a:rPr lang="en-GB" sz="1100" b="0" i="0" dirty="0">
                <a:solidFill>
                  <a:srgbClr val="303030"/>
                </a:solidFill>
                <a:effectLst/>
                <a:latin typeface="Twinkl Cursive Unlooped" panose="02000000000000000000" pitchFamily="2" charset="0"/>
              </a:rPr>
              <a:t>This project teaches children about the physical and human characteristics of the United Kingdom, including a detailed exploration of the characteristics and features of the capital city, London.</a:t>
            </a:r>
          </a:p>
          <a:p>
            <a:pPr marL="12700" marR="5080"/>
            <a:r>
              <a:rPr lang="en-GB" sz="1100" dirty="0">
                <a:solidFill>
                  <a:srgbClr val="303030"/>
                </a:solidFill>
                <a:latin typeface="Twinkl Cursive Unlooped" panose="02000000000000000000" pitchFamily="2" charset="0"/>
                <a:cs typeface="Arial"/>
              </a:rPr>
              <a:t>Children build on their knowledge from ‘Our Wonderful World’ and look at more aerial photographs and give directions using accurate language. </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2464223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1</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sp>
        <p:nvSpPr>
          <p:cNvPr id="81" name="TextBox 80">
            <a:extLst>
              <a:ext uri="{FF2B5EF4-FFF2-40B4-BE49-F238E27FC236}">
                <a16:creationId xmlns:a16="http://schemas.microsoft.com/office/drawing/2014/main" id="{68715477-B77D-4C76-9EC4-D14FE85859FE}"/>
              </a:ext>
            </a:extLst>
          </p:cNvPr>
          <p:cNvSpPr txBox="1"/>
          <p:nvPr/>
        </p:nvSpPr>
        <p:spPr>
          <a:xfrm>
            <a:off x="3473821" y="188742"/>
            <a:ext cx="693165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Bright Light, Big City</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235995375"/>
              </p:ext>
            </p:extLst>
          </p:nvPr>
        </p:nvGraphicFramePr>
        <p:xfrm>
          <a:off x="2819400" y="916296"/>
          <a:ext cx="6946383" cy="5191760"/>
        </p:xfrm>
        <a:graphic>
          <a:graphicData uri="http://schemas.openxmlformats.org/drawingml/2006/table">
            <a:tbl>
              <a:tblPr firstRow="1" bandRow="1">
                <a:tableStyleId>{BDBED569-4797-4DF1-A0F4-6AAB3CD982D8}</a:tableStyleId>
              </a:tblPr>
              <a:tblGrid>
                <a:gridCol w="1676400">
                  <a:extLst>
                    <a:ext uri="{9D8B030D-6E8A-4147-A177-3AD203B41FA5}">
                      <a16:colId xmlns:a16="http://schemas.microsoft.com/office/drawing/2014/main" val="1839290384"/>
                    </a:ext>
                  </a:extLst>
                </a:gridCol>
                <a:gridCol w="1600200">
                  <a:extLst>
                    <a:ext uri="{9D8B030D-6E8A-4147-A177-3AD203B41FA5}">
                      <a16:colId xmlns:a16="http://schemas.microsoft.com/office/drawing/2014/main" val="2992277105"/>
                    </a:ext>
                  </a:extLst>
                </a:gridCol>
                <a:gridCol w="1905000">
                  <a:extLst>
                    <a:ext uri="{9D8B030D-6E8A-4147-A177-3AD203B41FA5}">
                      <a16:colId xmlns:a16="http://schemas.microsoft.com/office/drawing/2014/main" val="3413062883"/>
                    </a:ext>
                  </a:extLst>
                </a:gridCol>
                <a:gridCol w="1764783">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Map</a:t>
                      </a:r>
                    </a:p>
                  </a:txBody>
                  <a:tcPr/>
                </a:tc>
                <a:tc>
                  <a:txBody>
                    <a:bodyPr/>
                    <a:lstStyle/>
                    <a:p>
                      <a:r>
                        <a:rPr lang="en-GB" sz="1400" b="0" dirty="0">
                          <a:latin typeface="Twinkl Cursive Unlooped" panose="02000000000000000000" pitchFamily="2" charset="0"/>
                        </a:rPr>
                        <a:t>United Kingdom</a:t>
                      </a:r>
                    </a:p>
                  </a:txBody>
                  <a:tcPr/>
                </a:tc>
                <a:tc>
                  <a:txBody>
                    <a:bodyPr/>
                    <a:lstStyle/>
                    <a:p>
                      <a:r>
                        <a:rPr lang="en-GB" sz="1400" b="0" dirty="0">
                          <a:latin typeface="Twinkl Cursive Unlooped" panose="02000000000000000000" pitchFamily="2" charset="0"/>
                        </a:rPr>
                        <a:t>Human features</a:t>
                      </a:r>
                    </a:p>
                  </a:txBody>
                  <a:tcPr/>
                </a:tc>
                <a:tc>
                  <a:txBody>
                    <a:bodyPr/>
                    <a:lstStyle/>
                    <a:p>
                      <a:r>
                        <a:rPr lang="en-GB" sz="1400" b="0" dirty="0">
                          <a:latin typeface="Twinkl Cursive Unlooped" panose="02000000000000000000" pitchFamily="2" charset="0"/>
                        </a:rPr>
                        <a:t>Physical features</a:t>
                      </a:r>
                    </a:p>
                  </a:txBody>
                  <a:tcPr/>
                </a:tc>
                <a:extLst>
                  <a:ext uri="{0D108BD9-81ED-4DB2-BD59-A6C34878D82A}">
                    <a16:rowId xmlns:a16="http://schemas.microsoft.com/office/drawing/2014/main" val="2127023597"/>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Key </a:t>
                      </a:r>
                    </a:p>
                  </a:txBody>
                  <a:tcPr/>
                </a:tc>
                <a:tc>
                  <a:txBody>
                    <a:bodyPr/>
                    <a:lstStyle/>
                    <a:p>
                      <a:r>
                        <a:rPr lang="en-GB" sz="1400" dirty="0">
                          <a:latin typeface="Twinkl Cursive Unlooped" panose="02000000000000000000" pitchFamily="2" charset="0"/>
                        </a:rPr>
                        <a:t>England</a:t>
                      </a:r>
                    </a:p>
                  </a:txBody>
                  <a:tcPr/>
                </a:tc>
                <a:tc>
                  <a:txBody>
                    <a:bodyPr/>
                    <a:lstStyle/>
                    <a:p>
                      <a:r>
                        <a:rPr lang="en-GB" sz="1400" dirty="0">
                          <a:latin typeface="Twinkl Cursive Unlooped" panose="02000000000000000000" pitchFamily="2" charset="0"/>
                        </a:rPr>
                        <a:t>Landmark</a:t>
                      </a:r>
                    </a:p>
                  </a:txBody>
                  <a:tcPr/>
                </a:tc>
                <a:tc>
                  <a:txBody>
                    <a:bodyPr/>
                    <a:lstStyle/>
                    <a:p>
                      <a:r>
                        <a:rPr lang="en-GB" sz="1400" dirty="0">
                          <a:latin typeface="Twinkl Cursive Unlooped" panose="02000000000000000000" pitchFamily="2" charset="0"/>
                        </a:rPr>
                        <a:t>Cliff</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Fieldwork </a:t>
                      </a:r>
                    </a:p>
                  </a:txBody>
                  <a:tcPr/>
                </a:tc>
                <a:tc>
                  <a:txBody>
                    <a:bodyPr/>
                    <a:lstStyle/>
                    <a:p>
                      <a:r>
                        <a:rPr lang="en-GB" sz="1400" dirty="0">
                          <a:latin typeface="Twinkl Cursive Unlooped" panose="02000000000000000000" pitchFamily="2" charset="0"/>
                        </a:rPr>
                        <a:t>Northern Ireland</a:t>
                      </a:r>
                    </a:p>
                  </a:txBody>
                  <a:tcPr/>
                </a:tc>
                <a:tc>
                  <a:txBody>
                    <a:bodyPr/>
                    <a:lstStyle/>
                    <a:p>
                      <a:r>
                        <a:rPr lang="en-GB" sz="1400" dirty="0">
                          <a:latin typeface="Twinkl Cursive Unlooped" panose="02000000000000000000" pitchFamily="2" charset="0"/>
                        </a:rPr>
                        <a:t>City</a:t>
                      </a:r>
                    </a:p>
                  </a:txBody>
                  <a:tcPr/>
                </a:tc>
                <a:tc>
                  <a:txBody>
                    <a:bodyPr/>
                    <a:lstStyle/>
                    <a:p>
                      <a:r>
                        <a:rPr lang="en-GB" sz="1400" dirty="0">
                          <a:latin typeface="Twinkl Cursive Unlooped" panose="02000000000000000000" pitchFamily="2" charset="0"/>
                        </a:rPr>
                        <a:t>Coastline</a:t>
                      </a:r>
                    </a:p>
                  </a:txBody>
                  <a:tcPr/>
                </a:tc>
                <a:extLst>
                  <a:ext uri="{0D108BD9-81ED-4DB2-BD59-A6C34878D82A}">
                    <a16:rowId xmlns:a16="http://schemas.microsoft.com/office/drawing/2014/main" val="251862350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Aerial photograph</a:t>
                      </a:r>
                    </a:p>
                  </a:txBody>
                  <a:tcPr/>
                </a:tc>
                <a:tc>
                  <a:txBody>
                    <a:bodyPr/>
                    <a:lstStyle/>
                    <a:p>
                      <a:r>
                        <a:rPr lang="en-GB" sz="1400" dirty="0">
                          <a:latin typeface="Twinkl Cursive Unlooped" panose="02000000000000000000" pitchFamily="2" charset="0"/>
                        </a:rPr>
                        <a:t>Scotland</a:t>
                      </a:r>
                    </a:p>
                  </a:txBody>
                  <a:tcPr/>
                </a:tc>
                <a:tc>
                  <a:txBody>
                    <a:bodyPr/>
                    <a:lstStyle/>
                    <a:p>
                      <a:r>
                        <a:rPr lang="en-GB" sz="1400" dirty="0">
                          <a:latin typeface="Twinkl Cursive Unlooped" panose="02000000000000000000" pitchFamily="2" charset="0"/>
                        </a:rPr>
                        <a:t>Settlement</a:t>
                      </a:r>
                    </a:p>
                  </a:txBody>
                  <a:tcPr/>
                </a:tc>
                <a:tc>
                  <a:txBody>
                    <a:bodyPr/>
                    <a:lstStyle/>
                    <a:p>
                      <a:r>
                        <a:rPr lang="en-GB" sz="1400" dirty="0">
                          <a:latin typeface="Twinkl Cursive Unlooped" panose="02000000000000000000" pitchFamily="2" charset="0"/>
                        </a:rPr>
                        <a:t>Forest</a:t>
                      </a:r>
                    </a:p>
                  </a:txBody>
                  <a:tcPr/>
                </a:tc>
                <a:extLst>
                  <a:ext uri="{0D108BD9-81ED-4DB2-BD59-A6C34878D82A}">
                    <a16:rowId xmlns:a16="http://schemas.microsoft.com/office/drawing/2014/main" val="280285676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Wales</a:t>
                      </a:r>
                    </a:p>
                  </a:txBody>
                  <a:tcPr/>
                </a:tc>
                <a:tc>
                  <a:txBody>
                    <a:bodyPr/>
                    <a:lstStyle/>
                    <a:p>
                      <a:r>
                        <a:rPr lang="en-GB" sz="1400" dirty="0">
                          <a:latin typeface="Twinkl Cursive Unlooped" panose="02000000000000000000" pitchFamily="2" charset="0"/>
                        </a:rPr>
                        <a:t>Road</a:t>
                      </a:r>
                    </a:p>
                  </a:txBody>
                  <a:tcPr/>
                </a:tc>
                <a:tc>
                  <a:txBody>
                    <a:bodyPr/>
                    <a:lstStyle/>
                    <a:p>
                      <a:r>
                        <a:rPr lang="en-GB" sz="1400" dirty="0">
                          <a:latin typeface="Twinkl Cursive Unlooped" panose="02000000000000000000" pitchFamily="2" charset="0"/>
                        </a:rPr>
                        <a:t>Lake</a:t>
                      </a:r>
                    </a:p>
                  </a:txBody>
                  <a:tcPr/>
                </a:tc>
                <a:extLst>
                  <a:ext uri="{0D108BD9-81ED-4DB2-BD59-A6C34878D82A}">
                    <a16:rowId xmlns:a16="http://schemas.microsoft.com/office/drawing/2014/main" val="46448667"/>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Capital City</a:t>
                      </a:r>
                    </a:p>
                  </a:txBody>
                  <a:tcPr/>
                </a:tc>
                <a:tc>
                  <a:txBody>
                    <a:bodyPr/>
                    <a:lstStyle/>
                    <a:p>
                      <a:r>
                        <a:rPr lang="en-GB" sz="1400" dirty="0">
                          <a:latin typeface="Twinkl Cursive Unlooped" panose="02000000000000000000" pitchFamily="2" charset="0"/>
                        </a:rPr>
                        <a:t>Bridge</a:t>
                      </a:r>
                    </a:p>
                  </a:txBody>
                  <a:tcPr/>
                </a:tc>
                <a:tc>
                  <a:txBody>
                    <a:bodyPr/>
                    <a:lstStyle/>
                    <a:p>
                      <a:r>
                        <a:rPr lang="en-GB" sz="1400" dirty="0">
                          <a:latin typeface="Twinkl Cursive Unlooped" panose="02000000000000000000" pitchFamily="2" charset="0"/>
                        </a:rPr>
                        <a:t>Hill</a:t>
                      </a:r>
                    </a:p>
                  </a:txBody>
                  <a:tcPr/>
                </a:tc>
                <a:extLst>
                  <a:ext uri="{0D108BD9-81ED-4DB2-BD59-A6C34878D82A}">
                    <a16:rowId xmlns:a16="http://schemas.microsoft.com/office/drawing/2014/main" val="719473866"/>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London</a:t>
                      </a:r>
                    </a:p>
                  </a:txBody>
                  <a:tcPr/>
                </a:tc>
                <a:tc>
                  <a:txBody>
                    <a:bodyPr/>
                    <a:lstStyle/>
                    <a:p>
                      <a:r>
                        <a:rPr lang="en-GB" sz="1400" dirty="0">
                          <a:latin typeface="Twinkl Cursive Unlooped" panose="02000000000000000000" pitchFamily="2" charset="0"/>
                        </a:rPr>
                        <a:t>Cathedral</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Mountain</a:t>
                      </a:r>
                    </a:p>
                  </a:txBody>
                  <a:tcPr/>
                </a:tc>
                <a:extLst>
                  <a:ext uri="{0D108BD9-81ED-4DB2-BD59-A6C34878D82A}">
                    <a16:rowId xmlns:a16="http://schemas.microsoft.com/office/drawing/2014/main" val="1424210"/>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Belfast</a:t>
                      </a:r>
                    </a:p>
                  </a:txBody>
                  <a:tcPr/>
                </a:tc>
                <a:tc>
                  <a:txBody>
                    <a:bodyPr/>
                    <a:lstStyle/>
                    <a:p>
                      <a:r>
                        <a:rPr lang="en-GB" sz="1400" dirty="0">
                          <a:latin typeface="Twinkl Cursive Unlooped" panose="02000000000000000000" pitchFamily="2" charset="0"/>
                        </a:rPr>
                        <a:t>Docks</a:t>
                      </a:r>
                    </a:p>
                  </a:txBody>
                  <a:tcPr/>
                </a:tc>
                <a:tc>
                  <a:txBody>
                    <a:bodyPr/>
                    <a:lstStyle/>
                    <a:p>
                      <a:r>
                        <a:rPr lang="en-GB" sz="1400" dirty="0">
                          <a:latin typeface="Twinkl Cursive Unlooped" panose="02000000000000000000" pitchFamily="2" charset="0"/>
                        </a:rPr>
                        <a:t>River</a:t>
                      </a:r>
                    </a:p>
                  </a:txBody>
                  <a:tcPr/>
                </a:tc>
                <a:extLst>
                  <a:ext uri="{0D108BD9-81ED-4DB2-BD59-A6C34878D82A}">
                    <a16:rowId xmlns:a16="http://schemas.microsoft.com/office/drawing/2014/main" val="388817288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Edinburgh</a:t>
                      </a:r>
                    </a:p>
                  </a:txBody>
                  <a:tcPr/>
                </a:tc>
                <a:tc>
                  <a:txBody>
                    <a:bodyPr/>
                    <a:lstStyle/>
                    <a:p>
                      <a:r>
                        <a:rPr lang="en-GB" sz="1400" dirty="0">
                          <a:latin typeface="Twinkl Cursive Unlooped" panose="02000000000000000000" pitchFamily="2" charset="0"/>
                        </a:rPr>
                        <a:t>Buckingham palace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Beach</a:t>
                      </a: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Cardiff</a:t>
                      </a:r>
                    </a:p>
                  </a:txBody>
                  <a:tcPr/>
                </a:tc>
                <a:tc>
                  <a:txBody>
                    <a:bodyPr/>
                    <a:lstStyle/>
                    <a:p>
                      <a:r>
                        <a:rPr lang="en-GB" sz="1400" dirty="0">
                          <a:latin typeface="Twinkl Cursive Unlooped" panose="02000000000000000000" pitchFamily="2" charset="0"/>
                        </a:rPr>
                        <a:t>Big Ben</a:t>
                      </a:r>
                    </a:p>
                  </a:txBody>
                  <a:tcPr/>
                </a:tc>
                <a:tc>
                  <a:txBody>
                    <a:bodyPr/>
                    <a:lstStyle/>
                    <a:p>
                      <a:r>
                        <a:rPr lang="en-GB" sz="1400" dirty="0">
                          <a:latin typeface="Twinkl Cursive Unlooped" panose="02000000000000000000" pitchFamily="2" charset="0"/>
                        </a:rPr>
                        <a:t>Sea</a:t>
                      </a:r>
                    </a:p>
                  </a:txBody>
                  <a:tcPr/>
                </a:tc>
                <a:extLst>
                  <a:ext uri="{0D108BD9-81ED-4DB2-BD59-A6C34878D82A}">
                    <a16:rowId xmlns:a16="http://schemas.microsoft.com/office/drawing/2014/main" val="3220600031"/>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Gloucester</a:t>
                      </a:r>
                    </a:p>
                  </a:txBody>
                  <a:tcPr/>
                </a:tc>
                <a:tc>
                  <a:txBody>
                    <a:bodyPr/>
                    <a:lstStyle/>
                    <a:p>
                      <a:r>
                        <a:rPr lang="en-GB" sz="1400" dirty="0">
                          <a:latin typeface="Twinkl Cursive Unlooped" panose="02000000000000000000" pitchFamily="2" charset="0"/>
                        </a:rPr>
                        <a:t>London Eye</a:t>
                      </a:r>
                    </a:p>
                  </a:txBody>
                  <a:tcPr/>
                </a:tc>
                <a:tc>
                  <a:txBody>
                    <a:bodyPr/>
                    <a:lstStyle/>
                    <a:p>
                      <a:r>
                        <a:rPr lang="en-GB" sz="1400" dirty="0">
                          <a:latin typeface="Twinkl Cursive Unlooped" panose="02000000000000000000" pitchFamily="2" charset="0"/>
                        </a:rPr>
                        <a:t>Valley</a:t>
                      </a:r>
                    </a:p>
                  </a:txBody>
                  <a:tcPr/>
                </a:tc>
                <a:extLst>
                  <a:ext uri="{0D108BD9-81ED-4DB2-BD59-A6C34878D82A}">
                    <a16:rowId xmlns:a16="http://schemas.microsoft.com/office/drawing/2014/main" val="3340384658"/>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Houses of Parliament</a:t>
                      </a:r>
                    </a:p>
                  </a:txBody>
                  <a:tcPr/>
                </a:tc>
                <a:tc>
                  <a:txBody>
                    <a:bodyPr/>
                    <a:lstStyle/>
                    <a:p>
                      <a:r>
                        <a:rPr lang="en-GB" sz="1400" dirty="0">
                          <a:latin typeface="Twinkl Cursive Unlooped" panose="02000000000000000000" pitchFamily="2" charset="0"/>
                        </a:rPr>
                        <a:t>Vegetation</a:t>
                      </a:r>
                    </a:p>
                  </a:txBody>
                  <a:tcPr/>
                </a:tc>
                <a:extLst>
                  <a:ext uri="{0D108BD9-81ED-4DB2-BD59-A6C34878D82A}">
                    <a16:rowId xmlns:a16="http://schemas.microsoft.com/office/drawing/2014/main" val="244847734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Kuala Lumpur</a:t>
                      </a:r>
                    </a:p>
                  </a:txBody>
                  <a:tcPr/>
                </a:tc>
                <a:tc>
                  <a:txBody>
                    <a:bodyPr/>
                    <a:lstStyle/>
                    <a:p>
                      <a:r>
                        <a:rPr lang="en-GB" sz="1400" dirty="0">
                          <a:latin typeface="Twinkl Cursive Unlooped" panose="02000000000000000000" pitchFamily="2" charset="0"/>
                        </a:rPr>
                        <a:t>Tourist </a:t>
                      </a:r>
                    </a:p>
                  </a:txBody>
                  <a:tcPr/>
                </a:tc>
                <a:tc>
                  <a:txBody>
                    <a:bodyPr/>
                    <a:lstStyle/>
                    <a:p>
                      <a:r>
                        <a:rPr lang="en-GB" sz="1400" dirty="0">
                          <a:latin typeface="Twinkl Cursive Unlooped" panose="02000000000000000000" pitchFamily="2" charset="0"/>
                        </a:rPr>
                        <a:t>Zoo </a:t>
                      </a:r>
                    </a:p>
                  </a:txBody>
                  <a:tcPr/>
                </a:tc>
                <a:extLst>
                  <a:ext uri="{0D108BD9-81ED-4DB2-BD59-A6C34878D82A}">
                    <a16:rowId xmlns:a16="http://schemas.microsoft.com/office/drawing/2014/main" val="378781584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Malaysia</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191351678"/>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C6C8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8" ma:contentTypeDescription="Create a new document." ma:contentTypeScope="" ma:versionID="6967873846610242cc70dc0886e162c6">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3b9f72aaebed8d62e154685198cd71d"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7E950E-3664-4E2F-A7BF-008ED2A9B166}">
  <ds:schemaRefs>
    <ds:schemaRef ds:uri="http://schemas.microsoft.com/sharepoint/v3/contenttype/forms"/>
  </ds:schemaRefs>
</ds:datastoreItem>
</file>

<file path=customXml/itemProps2.xml><?xml version="1.0" encoding="utf-8"?>
<ds:datastoreItem xmlns:ds="http://schemas.openxmlformats.org/officeDocument/2006/customXml" ds:itemID="{B8748646-7868-4193-BA22-AFE93A22B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30f798-555d-4283-877d-47ca23db3ba0"/>
    <ds:schemaRef ds:uri="beab8350-a27f-4811-8d61-4b617fe51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12218</TotalTime>
  <Words>13989</Words>
  <Application>Microsoft Office PowerPoint</Application>
  <PresentationFormat>Widescreen</PresentationFormat>
  <Paragraphs>1852</Paragraphs>
  <Slides>57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Lato</vt:lpstr>
      <vt:lpstr>Segoe UI</vt:lpstr>
      <vt:lpstr>Twinkl Cursive Unlooped</vt:lpstr>
      <vt:lpstr>Office Theme</vt:lpstr>
      <vt:lpstr>PowerPoint Presentation</vt:lpstr>
      <vt:lpstr>PowerPoint Presentation</vt:lpstr>
      <vt:lpstr>PowerPoint Presentation</vt:lpstr>
      <vt:lpstr>Year 1</vt:lpstr>
      <vt:lpstr>PowerPoint Presentation</vt:lpstr>
      <vt:lpstr>PowerPoint Presentation</vt:lpstr>
      <vt:lpstr>PowerPoint Presentation</vt:lpstr>
      <vt:lpstr>Year 1</vt:lpstr>
      <vt:lpstr>PowerPoint Presentation</vt:lpstr>
      <vt:lpstr>PowerPoint Presentation</vt:lpstr>
      <vt:lpstr>PowerPoint Presentation</vt:lpstr>
      <vt:lpstr>Year 2</vt:lpstr>
      <vt:lpstr>PowerPoint Presentation</vt:lpstr>
      <vt:lpstr>PowerPoint Presentation</vt:lpstr>
      <vt:lpstr>PowerPoint Presentation</vt:lpstr>
      <vt:lpstr>Year 2</vt:lpstr>
      <vt:lpstr>PowerPoint Presentation</vt:lpstr>
      <vt:lpstr>PowerPoint Presentation</vt:lpstr>
      <vt:lpstr>Year 3</vt:lpstr>
      <vt:lpstr>PowerPoint Presentation</vt:lpstr>
      <vt:lpstr>PowerPoint Presentation</vt:lpstr>
      <vt:lpstr>Year 3</vt:lpstr>
      <vt:lpstr>PowerPoint Presentation</vt:lpstr>
      <vt:lpstr>PowerPoint Presentation</vt:lpstr>
      <vt:lpstr>PowerPoint Presentation</vt:lpstr>
      <vt:lpstr>Year 3</vt:lpstr>
      <vt:lpstr>PowerPoint Presentation</vt:lpstr>
      <vt:lpstr>PowerPoint Presentation</vt:lpstr>
      <vt:lpstr>Year 4</vt:lpstr>
      <vt:lpstr>PowerPoint Presentation</vt:lpstr>
      <vt:lpstr>PowerPoint Presentation</vt:lpstr>
      <vt:lpstr>PowerPoint Presentation</vt:lpstr>
      <vt:lpstr>Year 4</vt:lpstr>
      <vt:lpstr>PowerPoint Presentation</vt:lpstr>
      <vt:lpstr>PowerPoint Presentation</vt:lpstr>
      <vt:lpstr>Year 4</vt:lpstr>
      <vt:lpstr>PowerPoint Presentation</vt:lpstr>
      <vt:lpstr>PowerPoint Presentation</vt:lpstr>
      <vt:lpstr>Year 5</vt:lpstr>
      <vt:lpstr>PowerPoint Presentation</vt:lpstr>
      <vt:lpstr>PowerPoint Presentation</vt:lpstr>
      <vt:lpstr>Year 5</vt:lpstr>
      <vt:lpstr>PowerPoint Presentation</vt:lpstr>
      <vt:lpstr>PowerPoint Presentation</vt:lpstr>
      <vt:lpstr>PowerPoint Presentation</vt:lpstr>
      <vt:lpstr>Year 5</vt:lpstr>
      <vt:lpstr>PowerPoint Presentation</vt:lpstr>
      <vt:lpstr>PowerPoint Presentation</vt:lpstr>
      <vt:lpstr>Year 6</vt:lpstr>
      <vt:lpstr>PowerPoint Presentation</vt:lpstr>
      <vt:lpstr>PowerPoint Presentation</vt:lpstr>
      <vt:lpstr>PowerPoint Presentation</vt:lpstr>
      <vt:lpstr>Year 6</vt:lpstr>
      <vt:lpstr>PowerPoint Presentation</vt:lpstr>
      <vt:lpstr>PowerPoint Presentation</vt:lpstr>
      <vt:lpstr>Year 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Carly Tonks</dc:creator>
  <cp:lastModifiedBy>Carly Tonks</cp:lastModifiedBy>
  <cp:revision>553</cp:revision>
  <cp:lastPrinted>2024-07-17T09:49:55Z</cp:lastPrinted>
  <dcterms:created xsi:type="dcterms:W3CDTF">2024-03-05T11:42:27Z</dcterms:created>
  <dcterms:modified xsi:type="dcterms:W3CDTF">2024-09-05T12:13:07Z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2023-11-12T00:00:00Z</vt:filetime>
  </property>
  <property fmtid="{D5CDD505-2E9C-101B-9397-08002B2CF9AE}" pid="3" name="LastSaved">
    <vt:filetime>2024-03-05T00:00:00Z</vt:filetime>
  </property>
</Properties>
</file>