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notesMasterIdLst>
    <p:notesMasterId r:id="rId53"/>
  </p:notesMasterIdLst>
  <p:sldIdLst>
    <p:sldId id="256" r:id="rId4"/>
    <p:sldId id="257" r:id="rId5"/>
    <p:sldId id="306" r:id="rId6"/>
    <p:sldId id="258" r:id="rId7"/>
    <p:sldId id="305" r:id="rId8"/>
    <p:sldId id="307" r:id="rId9"/>
    <p:sldId id="308" r:id="rId10"/>
    <p:sldId id="309" r:id="rId11"/>
    <p:sldId id="310" r:id="rId12"/>
    <p:sldId id="311" r:id="rId13"/>
    <p:sldId id="312" r:id="rId14"/>
    <p:sldId id="314" r:id="rId15"/>
    <p:sldId id="315" r:id="rId16"/>
    <p:sldId id="316" r:id="rId17"/>
    <p:sldId id="317" r:id="rId18"/>
    <p:sldId id="318" r:id="rId19"/>
    <p:sldId id="319" r:id="rId20"/>
    <p:sldId id="320" r:id="rId21"/>
    <p:sldId id="321" r:id="rId22"/>
    <p:sldId id="322" r:id="rId23"/>
    <p:sldId id="323" r:id="rId24"/>
    <p:sldId id="324" r:id="rId25"/>
    <p:sldId id="326" r:id="rId26"/>
    <p:sldId id="325" r:id="rId27"/>
    <p:sldId id="327" r:id="rId28"/>
    <p:sldId id="328" r:id="rId29"/>
    <p:sldId id="330" r:id="rId30"/>
    <p:sldId id="329"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5" r:id="rId45"/>
    <p:sldId id="344" r:id="rId46"/>
    <p:sldId id="346" r:id="rId47"/>
    <p:sldId id="347" r:id="rId48"/>
    <p:sldId id="348" r:id="rId49"/>
    <p:sldId id="349" r:id="rId50"/>
    <p:sldId id="350" r:id="rId51"/>
    <p:sldId id="351" r:id="rId5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AA0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78" autoAdjust="0"/>
  </p:normalViewPr>
  <p:slideViewPr>
    <p:cSldViewPr>
      <p:cViewPr varScale="1">
        <p:scale>
          <a:sx n="105" d="100"/>
          <a:sy n="105" d="100"/>
        </p:scale>
        <p:origin x="798"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y Tonks" userId="27cc7892-7acb-40e9-b4c5-623257c472fb" providerId="ADAL" clId="{BC567CDC-895F-40DA-968C-4FF410F53F10}"/>
    <pc:docChg chg="delSld">
      <pc:chgData name="Carly Tonks" userId="27cc7892-7acb-40e9-b4c5-623257c472fb" providerId="ADAL" clId="{BC567CDC-895F-40DA-968C-4FF410F53F10}" dt="2024-09-05T12:26:50.869" v="36" actId="47"/>
      <pc:docMkLst>
        <pc:docMk/>
      </pc:docMkLst>
      <pc:sldChg chg="del">
        <pc:chgData name="Carly Tonks" userId="27cc7892-7acb-40e9-b4c5-623257c472fb" providerId="ADAL" clId="{BC567CDC-895F-40DA-968C-4FF410F53F10}" dt="2024-09-05T12:26:13.972" v="0" actId="47"/>
        <pc:sldMkLst>
          <pc:docMk/>
          <pc:sldMk cId="0" sldId="260"/>
        </pc:sldMkLst>
      </pc:sldChg>
      <pc:sldChg chg="del">
        <pc:chgData name="Carly Tonks" userId="27cc7892-7acb-40e9-b4c5-623257c472fb" providerId="ADAL" clId="{BC567CDC-895F-40DA-968C-4FF410F53F10}" dt="2024-09-05T12:26:16.843" v="3" actId="47"/>
        <pc:sldMkLst>
          <pc:docMk/>
          <pc:sldMk cId="1074256365" sldId="352"/>
        </pc:sldMkLst>
      </pc:sldChg>
      <pc:sldChg chg="del">
        <pc:chgData name="Carly Tonks" userId="27cc7892-7acb-40e9-b4c5-623257c472fb" providerId="ADAL" clId="{BC567CDC-895F-40DA-968C-4FF410F53F10}" dt="2024-09-05T12:26:21.002" v="6" actId="47"/>
        <pc:sldMkLst>
          <pc:docMk/>
          <pc:sldMk cId="2488525990" sldId="354"/>
        </pc:sldMkLst>
      </pc:sldChg>
      <pc:sldChg chg="del">
        <pc:chgData name="Carly Tonks" userId="27cc7892-7acb-40e9-b4c5-623257c472fb" providerId="ADAL" clId="{BC567CDC-895F-40DA-968C-4FF410F53F10}" dt="2024-09-05T12:26:22.658" v="7" actId="47"/>
        <pc:sldMkLst>
          <pc:docMk/>
          <pc:sldMk cId="223594239" sldId="355"/>
        </pc:sldMkLst>
      </pc:sldChg>
      <pc:sldChg chg="del">
        <pc:chgData name="Carly Tonks" userId="27cc7892-7acb-40e9-b4c5-623257c472fb" providerId="ADAL" clId="{BC567CDC-895F-40DA-968C-4FF410F53F10}" dt="2024-09-05T12:26:26.167" v="12" actId="47"/>
        <pc:sldMkLst>
          <pc:docMk/>
          <pc:sldMk cId="2990887419" sldId="356"/>
        </pc:sldMkLst>
      </pc:sldChg>
      <pc:sldChg chg="del">
        <pc:chgData name="Carly Tonks" userId="27cc7892-7acb-40e9-b4c5-623257c472fb" providerId="ADAL" clId="{BC567CDC-895F-40DA-968C-4FF410F53F10}" dt="2024-09-05T12:26:34.405" v="22" actId="47"/>
        <pc:sldMkLst>
          <pc:docMk/>
          <pc:sldMk cId="1707621261" sldId="358"/>
        </pc:sldMkLst>
      </pc:sldChg>
      <pc:sldChg chg="del">
        <pc:chgData name="Carly Tonks" userId="27cc7892-7acb-40e9-b4c5-623257c472fb" providerId="ADAL" clId="{BC567CDC-895F-40DA-968C-4FF410F53F10}" dt="2024-09-05T12:26:36.110" v="23" actId="47"/>
        <pc:sldMkLst>
          <pc:docMk/>
          <pc:sldMk cId="2180018540" sldId="359"/>
        </pc:sldMkLst>
      </pc:sldChg>
      <pc:sldChg chg="del">
        <pc:chgData name="Carly Tonks" userId="27cc7892-7acb-40e9-b4c5-623257c472fb" providerId="ADAL" clId="{BC567CDC-895F-40DA-968C-4FF410F53F10}" dt="2024-09-05T12:26:39.526" v="27" actId="47"/>
        <pc:sldMkLst>
          <pc:docMk/>
          <pc:sldMk cId="3086408699" sldId="360"/>
        </pc:sldMkLst>
      </pc:sldChg>
      <pc:sldChg chg="del">
        <pc:chgData name="Carly Tonks" userId="27cc7892-7acb-40e9-b4c5-623257c472fb" providerId="ADAL" clId="{BC567CDC-895F-40DA-968C-4FF410F53F10}" dt="2024-09-05T12:26:46.888" v="32" actId="47"/>
        <pc:sldMkLst>
          <pc:docMk/>
          <pc:sldMk cId="2968620978" sldId="361"/>
        </pc:sldMkLst>
      </pc:sldChg>
      <pc:sldChg chg="del">
        <pc:chgData name="Carly Tonks" userId="27cc7892-7acb-40e9-b4c5-623257c472fb" providerId="ADAL" clId="{BC567CDC-895F-40DA-968C-4FF410F53F10}" dt="2024-09-05T12:26:50.869" v="36" actId="47"/>
        <pc:sldMkLst>
          <pc:docMk/>
          <pc:sldMk cId="672640304" sldId="362"/>
        </pc:sldMkLst>
      </pc:sldChg>
      <pc:sldChg chg="del">
        <pc:chgData name="Carly Tonks" userId="27cc7892-7acb-40e9-b4c5-623257c472fb" providerId="ADAL" clId="{BC567CDC-895F-40DA-968C-4FF410F53F10}" dt="2024-09-05T12:26:47.357" v="33" actId="47"/>
        <pc:sldMkLst>
          <pc:docMk/>
          <pc:sldMk cId="1155190453" sldId="363"/>
        </pc:sldMkLst>
      </pc:sldChg>
      <pc:sldChg chg="del">
        <pc:chgData name="Carly Tonks" userId="27cc7892-7acb-40e9-b4c5-623257c472fb" providerId="ADAL" clId="{BC567CDC-895F-40DA-968C-4FF410F53F10}" dt="2024-09-05T12:26:47.790" v="34" actId="47"/>
        <pc:sldMkLst>
          <pc:docMk/>
          <pc:sldMk cId="4107022506" sldId="364"/>
        </pc:sldMkLst>
      </pc:sldChg>
      <pc:sldChg chg="del">
        <pc:chgData name="Carly Tonks" userId="27cc7892-7acb-40e9-b4c5-623257c472fb" providerId="ADAL" clId="{BC567CDC-895F-40DA-968C-4FF410F53F10}" dt="2024-09-05T12:26:48.211" v="35" actId="47"/>
        <pc:sldMkLst>
          <pc:docMk/>
          <pc:sldMk cId="1405187179" sldId="365"/>
        </pc:sldMkLst>
      </pc:sldChg>
      <pc:sldChg chg="del">
        <pc:chgData name="Carly Tonks" userId="27cc7892-7acb-40e9-b4c5-623257c472fb" providerId="ADAL" clId="{BC567CDC-895F-40DA-968C-4FF410F53F10}" dt="2024-09-05T12:26:29.893" v="17" actId="47"/>
        <pc:sldMkLst>
          <pc:docMk/>
          <pc:sldMk cId="2175278297" sldId="366"/>
        </pc:sldMkLst>
      </pc:sldChg>
      <pc:sldChg chg="del">
        <pc:chgData name="Carly Tonks" userId="27cc7892-7acb-40e9-b4c5-623257c472fb" providerId="ADAL" clId="{BC567CDC-895F-40DA-968C-4FF410F53F10}" dt="2024-09-05T12:26:36.683" v="24" actId="47"/>
        <pc:sldMkLst>
          <pc:docMk/>
          <pc:sldMk cId="155740144" sldId="367"/>
        </pc:sldMkLst>
      </pc:sldChg>
      <pc:sldChg chg="del">
        <pc:chgData name="Carly Tonks" userId="27cc7892-7acb-40e9-b4c5-623257c472fb" providerId="ADAL" clId="{BC567CDC-895F-40DA-968C-4FF410F53F10}" dt="2024-09-05T12:26:37.106" v="25" actId="47"/>
        <pc:sldMkLst>
          <pc:docMk/>
          <pc:sldMk cId="274866830" sldId="368"/>
        </pc:sldMkLst>
      </pc:sldChg>
      <pc:sldChg chg="del">
        <pc:chgData name="Carly Tonks" userId="27cc7892-7acb-40e9-b4c5-623257c472fb" providerId="ADAL" clId="{BC567CDC-895F-40DA-968C-4FF410F53F10}" dt="2024-09-05T12:26:37.613" v="26" actId="47"/>
        <pc:sldMkLst>
          <pc:docMk/>
          <pc:sldMk cId="3744165297" sldId="369"/>
        </pc:sldMkLst>
      </pc:sldChg>
      <pc:sldChg chg="del">
        <pc:chgData name="Carly Tonks" userId="27cc7892-7acb-40e9-b4c5-623257c472fb" providerId="ADAL" clId="{BC567CDC-895F-40DA-968C-4FF410F53F10}" dt="2024-09-05T12:26:39.966" v="28" actId="47"/>
        <pc:sldMkLst>
          <pc:docMk/>
          <pc:sldMk cId="2035861868" sldId="370"/>
        </pc:sldMkLst>
      </pc:sldChg>
      <pc:sldChg chg="del">
        <pc:chgData name="Carly Tonks" userId="27cc7892-7acb-40e9-b4c5-623257c472fb" providerId="ADAL" clId="{BC567CDC-895F-40DA-968C-4FF410F53F10}" dt="2024-09-05T12:26:40.392" v="29" actId="47"/>
        <pc:sldMkLst>
          <pc:docMk/>
          <pc:sldMk cId="1981323722" sldId="371"/>
        </pc:sldMkLst>
      </pc:sldChg>
      <pc:sldChg chg="del">
        <pc:chgData name="Carly Tonks" userId="27cc7892-7acb-40e9-b4c5-623257c472fb" providerId="ADAL" clId="{BC567CDC-895F-40DA-968C-4FF410F53F10}" dt="2024-09-05T12:26:41.038" v="30" actId="47"/>
        <pc:sldMkLst>
          <pc:docMk/>
          <pc:sldMk cId="2471908953" sldId="372"/>
        </pc:sldMkLst>
      </pc:sldChg>
      <pc:sldChg chg="del">
        <pc:chgData name="Carly Tonks" userId="27cc7892-7acb-40e9-b4c5-623257c472fb" providerId="ADAL" clId="{BC567CDC-895F-40DA-968C-4FF410F53F10}" dt="2024-09-05T12:26:44.922" v="31" actId="47"/>
        <pc:sldMkLst>
          <pc:docMk/>
          <pc:sldMk cId="1511179602" sldId="373"/>
        </pc:sldMkLst>
      </pc:sldChg>
      <pc:sldChg chg="del">
        <pc:chgData name="Carly Tonks" userId="27cc7892-7acb-40e9-b4c5-623257c472fb" providerId="ADAL" clId="{BC567CDC-895F-40DA-968C-4FF410F53F10}" dt="2024-09-05T12:26:14.484" v="1" actId="47"/>
        <pc:sldMkLst>
          <pc:docMk/>
          <pc:sldMk cId="3231336469" sldId="374"/>
        </pc:sldMkLst>
      </pc:sldChg>
      <pc:sldChg chg="del">
        <pc:chgData name="Carly Tonks" userId="27cc7892-7acb-40e9-b4c5-623257c472fb" providerId="ADAL" clId="{BC567CDC-895F-40DA-968C-4FF410F53F10}" dt="2024-09-05T12:26:14.908" v="2" actId="47"/>
        <pc:sldMkLst>
          <pc:docMk/>
          <pc:sldMk cId="1656106288" sldId="375"/>
        </pc:sldMkLst>
      </pc:sldChg>
      <pc:sldChg chg="del">
        <pc:chgData name="Carly Tonks" userId="27cc7892-7acb-40e9-b4c5-623257c472fb" providerId="ADAL" clId="{BC567CDC-895F-40DA-968C-4FF410F53F10}" dt="2024-09-05T12:26:30.295" v="18" actId="47"/>
        <pc:sldMkLst>
          <pc:docMk/>
          <pc:sldMk cId="2786744304" sldId="376"/>
        </pc:sldMkLst>
      </pc:sldChg>
      <pc:sldChg chg="del">
        <pc:chgData name="Carly Tonks" userId="27cc7892-7acb-40e9-b4c5-623257c472fb" providerId="ADAL" clId="{BC567CDC-895F-40DA-968C-4FF410F53F10}" dt="2024-09-05T12:26:30.758" v="19" actId="47"/>
        <pc:sldMkLst>
          <pc:docMk/>
          <pc:sldMk cId="799955429" sldId="377"/>
        </pc:sldMkLst>
      </pc:sldChg>
      <pc:sldChg chg="del">
        <pc:chgData name="Carly Tonks" userId="27cc7892-7acb-40e9-b4c5-623257c472fb" providerId="ADAL" clId="{BC567CDC-895F-40DA-968C-4FF410F53F10}" dt="2024-09-05T12:26:31.542" v="20" actId="47"/>
        <pc:sldMkLst>
          <pc:docMk/>
          <pc:sldMk cId="1480680867" sldId="378"/>
        </pc:sldMkLst>
      </pc:sldChg>
      <pc:sldChg chg="del">
        <pc:chgData name="Carly Tonks" userId="27cc7892-7acb-40e9-b4c5-623257c472fb" providerId="ADAL" clId="{BC567CDC-895F-40DA-968C-4FF410F53F10}" dt="2024-09-05T12:26:32.477" v="21" actId="47"/>
        <pc:sldMkLst>
          <pc:docMk/>
          <pc:sldMk cId="3986415609" sldId="379"/>
        </pc:sldMkLst>
      </pc:sldChg>
      <pc:sldChg chg="del">
        <pc:chgData name="Carly Tonks" userId="27cc7892-7acb-40e9-b4c5-623257c472fb" providerId="ADAL" clId="{BC567CDC-895F-40DA-968C-4FF410F53F10}" dt="2024-09-05T12:26:23.059" v="8" actId="47"/>
        <pc:sldMkLst>
          <pc:docMk/>
          <pc:sldMk cId="2023012197" sldId="380"/>
        </pc:sldMkLst>
      </pc:sldChg>
      <pc:sldChg chg="del">
        <pc:chgData name="Carly Tonks" userId="27cc7892-7acb-40e9-b4c5-623257c472fb" providerId="ADAL" clId="{BC567CDC-895F-40DA-968C-4FF410F53F10}" dt="2024-09-05T12:26:23.460" v="9" actId="47"/>
        <pc:sldMkLst>
          <pc:docMk/>
          <pc:sldMk cId="3792663159" sldId="381"/>
        </pc:sldMkLst>
      </pc:sldChg>
      <pc:sldChg chg="del">
        <pc:chgData name="Carly Tonks" userId="27cc7892-7acb-40e9-b4c5-623257c472fb" providerId="ADAL" clId="{BC567CDC-895F-40DA-968C-4FF410F53F10}" dt="2024-09-05T12:26:23.977" v="10" actId="47"/>
        <pc:sldMkLst>
          <pc:docMk/>
          <pc:sldMk cId="1414449048" sldId="382"/>
        </pc:sldMkLst>
      </pc:sldChg>
      <pc:sldChg chg="del">
        <pc:chgData name="Carly Tonks" userId="27cc7892-7acb-40e9-b4c5-623257c472fb" providerId="ADAL" clId="{BC567CDC-895F-40DA-968C-4FF410F53F10}" dt="2024-09-05T12:26:24.490" v="11" actId="47"/>
        <pc:sldMkLst>
          <pc:docMk/>
          <pc:sldMk cId="197643493" sldId="383"/>
        </pc:sldMkLst>
      </pc:sldChg>
      <pc:sldChg chg="del">
        <pc:chgData name="Carly Tonks" userId="27cc7892-7acb-40e9-b4c5-623257c472fb" providerId="ADAL" clId="{BC567CDC-895F-40DA-968C-4FF410F53F10}" dt="2024-09-05T12:26:26.597" v="13" actId="47"/>
        <pc:sldMkLst>
          <pc:docMk/>
          <pc:sldMk cId="3607686368" sldId="384"/>
        </pc:sldMkLst>
      </pc:sldChg>
      <pc:sldChg chg="del">
        <pc:chgData name="Carly Tonks" userId="27cc7892-7acb-40e9-b4c5-623257c472fb" providerId="ADAL" clId="{BC567CDC-895F-40DA-968C-4FF410F53F10}" dt="2024-09-05T12:26:26.985" v="14" actId="47"/>
        <pc:sldMkLst>
          <pc:docMk/>
          <pc:sldMk cId="288271178" sldId="385"/>
        </pc:sldMkLst>
      </pc:sldChg>
      <pc:sldChg chg="del">
        <pc:chgData name="Carly Tonks" userId="27cc7892-7acb-40e9-b4c5-623257c472fb" providerId="ADAL" clId="{BC567CDC-895F-40DA-968C-4FF410F53F10}" dt="2024-09-05T12:26:27.433" v="15" actId="47"/>
        <pc:sldMkLst>
          <pc:docMk/>
          <pc:sldMk cId="728248792" sldId="386"/>
        </pc:sldMkLst>
      </pc:sldChg>
      <pc:sldChg chg="del">
        <pc:chgData name="Carly Tonks" userId="27cc7892-7acb-40e9-b4c5-623257c472fb" providerId="ADAL" clId="{BC567CDC-895F-40DA-968C-4FF410F53F10}" dt="2024-09-05T12:26:27.899" v="16" actId="47"/>
        <pc:sldMkLst>
          <pc:docMk/>
          <pc:sldMk cId="871541065" sldId="387"/>
        </pc:sldMkLst>
      </pc:sldChg>
      <pc:sldChg chg="del">
        <pc:chgData name="Carly Tonks" userId="27cc7892-7acb-40e9-b4c5-623257c472fb" providerId="ADAL" clId="{BC567CDC-895F-40DA-968C-4FF410F53F10}" dt="2024-09-05T12:26:18.470" v="4" actId="47"/>
        <pc:sldMkLst>
          <pc:docMk/>
          <pc:sldMk cId="2875155056" sldId="388"/>
        </pc:sldMkLst>
      </pc:sldChg>
      <pc:sldChg chg="del">
        <pc:chgData name="Carly Tonks" userId="27cc7892-7acb-40e9-b4c5-623257c472fb" providerId="ADAL" clId="{BC567CDC-895F-40DA-968C-4FF410F53F10}" dt="2024-09-05T12:26:18.901" v="5" actId="47"/>
        <pc:sldMkLst>
          <pc:docMk/>
          <pc:sldMk cId="1073986699" sldId="3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885" y="0"/>
            <a:ext cx="3038319" cy="465242"/>
          </a:xfrm>
          <a:prstGeom prst="rect">
            <a:avLst/>
          </a:prstGeom>
        </p:spPr>
        <p:txBody>
          <a:bodyPr vert="horz" lIns="91440" tIns="45720" rIns="91440" bIns="45720" rtlCol="0"/>
          <a:lstStyle>
            <a:lvl1pPr algn="r">
              <a:defRPr sz="1200"/>
            </a:lvl1pPr>
          </a:lstStyle>
          <a:p>
            <a:fld id="{B13AB8E3-764A-4414-AFCF-AEEC0DBCB9BA}" type="datetimeFigureOut">
              <a:rPr lang="en-GB" smtClean="0"/>
              <a:t>05/09/2024</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519" y="4473472"/>
            <a:ext cx="5607362" cy="366087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831160"/>
            <a:ext cx="3038319" cy="46524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885" y="8831160"/>
            <a:ext cx="3038319" cy="465240"/>
          </a:xfrm>
          <a:prstGeom prst="rect">
            <a:avLst/>
          </a:prstGeom>
        </p:spPr>
        <p:txBody>
          <a:bodyPr vert="horz" lIns="91440" tIns="45720" rIns="91440" bIns="45720" rtlCol="0" anchor="b"/>
          <a:lstStyle>
            <a:lvl1pPr algn="r">
              <a:defRPr sz="1200"/>
            </a:lvl1pPr>
          </a:lstStyle>
          <a:p>
            <a:fld id="{5572B6A4-5BEC-4E21-B872-4A3C819EDE90}" type="slidenum">
              <a:rPr lang="en-GB" smtClean="0"/>
              <a:t>‹#›</a:t>
            </a:fld>
            <a:endParaRPr lang="en-GB"/>
          </a:p>
        </p:txBody>
      </p:sp>
    </p:spTree>
    <p:extLst>
      <p:ext uri="{BB962C8B-B14F-4D97-AF65-F5344CB8AC3E}">
        <p14:creationId xmlns:p14="http://schemas.microsoft.com/office/powerpoint/2010/main" val="200996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430390" y="1082611"/>
            <a:ext cx="5413375" cy="3717290"/>
          </a:xfrm>
          <a:prstGeom prst="rect">
            <a:avLst/>
          </a:prstGeom>
        </p:spPr>
        <p:txBody>
          <a:bodyPr wrap="square" lIns="0" tIns="0" rIns="0" bIns="0">
            <a:spAutoFit/>
          </a:bodyPr>
          <a:lstStyle>
            <a:lvl1pPr>
              <a:defRPr sz="1100" b="0" i="0">
                <a:solidFill>
                  <a:srgbClr val="0C6C82"/>
                </a:solidFill>
                <a:latin typeface="Segoe UI"/>
                <a:cs typeface="Segoe UI"/>
              </a:defRPr>
            </a:lvl1pPr>
          </a:lstStyle>
          <a:p>
            <a:endParaRPr/>
          </a:p>
        </p:txBody>
      </p:sp>
      <p:sp>
        <p:nvSpPr>
          <p:cNvPr id="5" name="Holder 5"/>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600825"/>
            <a:ext cx="1628775" cy="257175"/>
          </a:xfrm>
          <a:custGeom>
            <a:avLst/>
            <a:gdLst/>
            <a:ahLst/>
            <a:cxnLst/>
            <a:rect l="l" t="t" r="r" b="b"/>
            <a:pathLst>
              <a:path w="1628775" h="257175">
                <a:moveTo>
                  <a:pt x="0" y="257175"/>
                </a:moveTo>
                <a:lnTo>
                  <a:pt x="1628775" y="257175"/>
                </a:lnTo>
                <a:lnTo>
                  <a:pt x="1628775" y="0"/>
                </a:lnTo>
                <a:lnTo>
                  <a:pt x="0" y="0"/>
                </a:lnTo>
                <a:lnTo>
                  <a:pt x="0" y="257175"/>
                </a:lnTo>
                <a:close/>
              </a:path>
            </a:pathLst>
          </a:custGeom>
          <a:solidFill>
            <a:srgbClr val="23C6EB"/>
          </a:solidFill>
        </p:spPr>
        <p:txBody>
          <a:bodyPr wrap="square" lIns="0" tIns="0" rIns="0" bIns="0" rtlCol="0"/>
          <a:lstStyle/>
          <a:p>
            <a:endParaRPr/>
          </a:p>
        </p:txBody>
      </p:sp>
      <p:sp>
        <p:nvSpPr>
          <p:cNvPr id="17" name="bg object 17"/>
          <p:cNvSpPr/>
          <p:nvPr/>
        </p:nvSpPr>
        <p:spPr>
          <a:xfrm>
            <a:off x="2533650" y="6600825"/>
            <a:ext cx="9658350" cy="257175"/>
          </a:xfrm>
          <a:custGeom>
            <a:avLst/>
            <a:gdLst/>
            <a:ahLst/>
            <a:cxnLst/>
            <a:rect l="l" t="t" r="r" b="b"/>
            <a:pathLst>
              <a:path w="9658350" h="257175">
                <a:moveTo>
                  <a:pt x="0" y="257175"/>
                </a:moveTo>
                <a:lnTo>
                  <a:pt x="9658350" y="257175"/>
                </a:lnTo>
                <a:lnTo>
                  <a:pt x="9658350" y="0"/>
                </a:lnTo>
                <a:lnTo>
                  <a:pt x="0" y="0"/>
                </a:lnTo>
                <a:lnTo>
                  <a:pt x="0" y="257175"/>
                </a:lnTo>
                <a:close/>
              </a:path>
            </a:pathLst>
          </a:custGeom>
          <a:solidFill>
            <a:srgbClr val="23C6EB"/>
          </a:solidFill>
        </p:spPr>
        <p:txBody>
          <a:bodyPr wrap="square" lIns="0" tIns="0" rIns="0" bIns="0" rtlCol="0"/>
          <a:lstStyle/>
          <a:p>
            <a:endParaRPr/>
          </a:p>
        </p:txBody>
      </p:sp>
      <p:sp>
        <p:nvSpPr>
          <p:cNvPr id="2" name="Holder 2"/>
          <p:cNvSpPr>
            <a:spLocks noGrp="1"/>
          </p:cNvSpPr>
          <p:nvPr>
            <p:ph type="title"/>
          </p:nvPr>
        </p:nvSpPr>
        <p:spPr>
          <a:xfrm>
            <a:off x="3348990" y="269938"/>
            <a:ext cx="5733415" cy="758190"/>
          </a:xfrm>
          <a:prstGeom prst="rect">
            <a:avLst/>
          </a:prstGeom>
        </p:spPr>
        <p:txBody>
          <a:bodyPr wrap="square" lIns="0" tIns="0" rIns="0" bIns="0">
            <a:spAutoFit/>
          </a:bodyPr>
          <a:lstStyle>
            <a:lvl1pPr>
              <a:defRPr sz="4800" b="1" i="0">
                <a:solidFill>
                  <a:schemeClr val="tx1"/>
                </a:solidFill>
                <a:latin typeface="Arial"/>
                <a:cs typeface="Arial"/>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11070" y="6499214"/>
            <a:ext cx="685164" cy="330200"/>
          </a:xfrm>
          <a:prstGeom prst="rect">
            <a:avLst/>
          </a:prstGeom>
        </p:spPr>
        <p:txBody>
          <a:bodyPr wrap="square" lIns="0" tIns="0" rIns="0" bIns="0">
            <a:spAutoFit/>
          </a:bodyPr>
          <a:lstStyle>
            <a:lvl1pPr>
              <a:defRPr sz="1800" b="0" i="0">
                <a:solidFill>
                  <a:srgbClr val="0C6C82"/>
                </a:solidFill>
                <a:latin typeface="Segoe UI"/>
                <a:cs typeface="Segoe UI"/>
              </a:defRPr>
            </a:lvl1pPr>
          </a:lstStyle>
          <a:p>
            <a:pPr marL="12700">
              <a:lnSpc>
                <a:spcPct val="100000"/>
              </a:lnSpc>
              <a:spcBef>
                <a:spcPts val="245"/>
              </a:spcBef>
            </a:pPr>
            <a:r>
              <a:rPr dirty="0"/>
              <a:t>H</a:t>
            </a:r>
            <a:r>
              <a:rPr spc="-10" dirty="0"/>
              <a:t>O</a:t>
            </a:r>
            <a:r>
              <a:rPr spc="30" dirty="0"/>
              <a:t>M</a:t>
            </a:r>
            <a:r>
              <a:rPr dirty="0"/>
              <a:t>E</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9.jpe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10.jpe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latin typeface="Twinkl Cursive Unlooped" panose="02000000000000000000" pitchFamily="2" charset="0"/>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latin typeface="Twinkl Cursive Unlooped" panose="02000000000000000000" pitchFamily="2" charset="0"/>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pic>
        <p:nvPicPr>
          <p:cNvPr id="7" name="object 7"/>
          <p:cNvPicPr/>
          <p:nvPr/>
        </p:nvPicPr>
        <p:blipFill>
          <a:blip r:embed="rId4" cstate="print"/>
          <a:stretch>
            <a:fillRect/>
          </a:stretch>
        </p:blipFill>
        <p:spPr>
          <a:xfrm>
            <a:off x="4419600" y="5314950"/>
            <a:ext cx="7772400" cy="361950"/>
          </a:xfrm>
          <a:prstGeom prst="rect">
            <a:avLst/>
          </a:prstGeom>
        </p:spPr>
      </p:pic>
      <p:grpSp>
        <p:nvGrpSpPr>
          <p:cNvPr id="30" name="object 30"/>
          <p:cNvGrpSpPr/>
          <p:nvPr/>
        </p:nvGrpSpPr>
        <p:grpSpPr>
          <a:xfrm>
            <a:off x="316229" y="773430"/>
            <a:ext cx="1110615" cy="1120140"/>
            <a:chOff x="316229" y="773430"/>
            <a:chExt cx="1110615" cy="1120140"/>
          </a:xfrm>
        </p:grpSpPr>
        <p:sp>
          <p:nvSpPr>
            <p:cNvPr id="31" name="object 31"/>
            <p:cNvSpPr/>
            <p:nvPr/>
          </p:nvSpPr>
          <p:spPr>
            <a:xfrm>
              <a:off x="352424" y="809625"/>
              <a:ext cx="1038225" cy="1047750"/>
            </a:xfrm>
            <a:custGeom>
              <a:avLst/>
              <a:gdLst/>
              <a:ahLst/>
              <a:cxnLst/>
              <a:rect l="l" t="t" r="r" b="b"/>
              <a:pathLst>
                <a:path w="1038225" h="1047750">
                  <a:moveTo>
                    <a:pt x="519112" y="0"/>
                  </a:moveTo>
                  <a:lnTo>
                    <a:pt x="471861" y="2141"/>
                  </a:lnTo>
                  <a:lnTo>
                    <a:pt x="425800" y="8441"/>
                  </a:lnTo>
                  <a:lnTo>
                    <a:pt x="381110" y="18714"/>
                  </a:lnTo>
                  <a:lnTo>
                    <a:pt x="337975" y="32777"/>
                  </a:lnTo>
                  <a:lnTo>
                    <a:pt x="296579" y="50443"/>
                  </a:lnTo>
                  <a:lnTo>
                    <a:pt x="257104" y="71529"/>
                  </a:lnTo>
                  <a:lnTo>
                    <a:pt x="219734" y="95848"/>
                  </a:lnTo>
                  <a:lnTo>
                    <a:pt x="184653" y="123216"/>
                  </a:lnTo>
                  <a:lnTo>
                    <a:pt x="152042" y="153447"/>
                  </a:lnTo>
                  <a:lnTo>
                    <a:pt x="122087" y="186358"/>
                  </a:lnTo>
                  <a:lnTo>
                    <a:pt x="94969" y="221762"/>
                  </a:lnTo>
                  <a:lnTo>
                    <a:pt x="70873" y="259475"/>
                  </a:lnTo>
                  <a:lnTo>
                    <a:pt x="49980" y="299311"/>
                  </a:lnTo>
                  <a:lnTo>
                    <a:pt x="32476" y="341086"/>
                  </a:lnTo>
                  <a:lnTo>
                    <a:pt x="18542" y="384615"/>
                  </a:lnTo>
                  <a:lnTo>
                    <a:pt x="8363" y="429713"/>
                  </a:lnTo>
                  <a:lnTo>
                    <a:pt x="2121" y="476194"/>
                  </a:lnTo>
                  <a:lnTo>
                    <a:pt x="0" y="523875"/>
                  </a:lnTo>
                  <a:lnTo>
                    <a:pt x="2121" y="571555"/>
                  </a:lnTo>
                  <a:lnTo>
                    <a:pt x="8363" y="618036"/>
                  </a:lnTo>
                  <a:lnTo>
                    <a:pt x="18542" y="663134"/>
                  </a:lnTo>
                  <a:lnTo>
                    <a:pt x="32476" y="706663"/>
                  </a:lnTo>
                  <a:lnTo>
                    <a:pt x="49980" y="748438"/>
                  </a:lnTo>
                  <a:lnTo>
                    <a:pt x="70873" y="788274"/>
                  </a:lnTo>
                  <a:lnTo>
                    <a:pt x="94969" y="825987"/>
                  </a:lnTo>
                  <a:lnTo>
                    <a:pt x="122087" y="861391"/>
                  </a:lnTo>
                  <a:lnTo>
                    <a:pt x="152042" y="894302"/>
                  </a:lnTo>
                  <a:lnTo>
                    <a:pt x="184653" y="924533"/>
                  </a:lnTo>
                  <a:lnTo>
                    <a:pt x="219734" y="951901"/>
                  </a:lnTo>
                  <a:lnTo>
                    <a:pt x="257104" y="976220"/>
                  </a:lnTo>
                  <a:lnTo>
                    <a:pt x="296579" y="997306"/>
                  </a:lnTo>
                  <a:lnTo>
                    <a:pt x="337975" y="1014972"/>
                  </a:lnTo>
                  <a:lnTo>
                    <a:pt x="381110" y="1029035"/>
                  </a:lnTo>
                  <a:lnTo>
                    <a:pt x="425800" y="1039308"/>
                  </a:lnTo>
                  <a:lnTo>
                    <a:pt x="471861" y="1045608"/>
                  </a:lnTo>
                  <a:lnTo>
                    <a:pt x="519112" y="1047750"/>
                  </a:lnTo>
                  <a:lnTo>
                    <a:pt x="566363" y="1045608"/>
                  </a:lnTo>
                  <a:lnTo>
                    <a:pt x="612424" y="1039308"/>
                  </a:lnTo>
                  <a:lnTo>
                    <a:pt x="657114" y="1029035"/>
                  </a:lnTo>
                  <a:lnTo>
                    <a:pt x="700249" y="1014972"/>
                  </a:lnTo>
                  <a:lnTo>
                    <a:pt x="741645" y="997306"/>
                  </a:lnTo>
                  <a:lnTo>
                    <a:pt x="781120" y="976220"/>
                  </a:lnTo>
                  <a:lnTo>
                    <a:pt x="818490" y="951901"/>
                  </a:lnTo>
                  <a:lnTo>
                    <a:pt x="853571" y="924533"/>
                  </a:lnTo>
                  <a:lnTo>
                    <a:pt x="886182" y="894302"/>
                  </a:lnTo>
                  <a:lnTo>
                    <a:pt x="916137" y="861391"/>
                  </a:lnTo>
                  <a:lnTo>
                    <a:pt x="943255" y="825987"/>
                  </a:lnTo>
                  <a:lnTo>
                    <a:pt x="967351" y="788274"/>
                  </a:lnTo>
                  <a:lnTo>
                    <a:pt x="988244" y="748438"/>
                  </a:lnTo>
                  <a:lnTo>
                    <a:pt x="1005748" y="706663"/>
                  </a:lnTo>
                  <a:lnTo>
                    <a:pt x="1019682" y="663134"/>
                  </a:lnTo>
                  <a:lnTo>
                    <a:pt x="1029861" y="618036"/>
                  </a:lnTo>
                  <a:lnTo>
                    <a:pt x="1036103" y="571555"/>
                  </a:lnTo>
                  <a:lnTo>
                    <a:pt x="1038225" y="523875"/>
                  </a:lnTo>
                  <a:lnTo>
                    <a:pt x="1036103" y="476194"/>
                  </a:lnTo>
                  <a:lnTo>
                    <a:pt x="1029861" y="429713"/>
                  </a:lnTo>
                  <a:lnTo>
                    <a:pt x="1019682" y="384615"/>
                  </a:lnTo>
                  <a:lnTo>
                    <a:pt x="1005748" y="341086"/>
                  </a:lnTo>
                  <a:lnTo>
                    <a:pt x="988244" y="299311"/>
                  </a:lnTo>
                  <a:lnTo>
                    <a:pt x="967351" y="259475"/>
                  </a:lnTo>
                  <a:lnTo>
                    <a:pt x="943255" y="221762"/>
                  </a:lnTo>
                  <a:lnTo>
                    <a:pt x="916137" y="186358"/>
                  </a:lnTo>
                  <a:lnTo>
                    <a:pt x="886182" y="153447"/>
                  </a:lnTo>
                  <a:lnTo>
                    <a:pt x="853571" y="123216"/>
                  </a:lnTo>
                  <a:lnTo>
                    <a:pt x="818490" y="95848"/>
                  </a:lnTo>
                  <a:lnTo>
                    <a:pt x="781120" y="71529"/>
                  </a:lnTo>
                  <a:lnTo>
                    <a:pt x="741645" y="50443"/>
                  </a:lnTo>
                  <a:lnTo>
                    <a:pt x="700249" y="32777"/>
                  </a:lnTo>
                  <a:lnTo>
                    <a:pt x="657114" y="18714"/>
                  </a:lnTo>
                  <a:lnTo>
                    <a:pt x="612424" y="8441"/>
                  </a:lnTo>
                  <a:lnTo>
                    <a:pt x="566363" y="2141"/>
                  </a:lnTo>
                  <a:lnTo>
                    <a:pt x="519112"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32" name="object 32"/>
            <p:cNvSpPr/>
            <p:nvPr/>
          </p:nvSpPr>
          <p:spPr>
            <a:xfrm>
              <a:off x="352424" y="809625"/>
              <a:ext cx="1038225" cy="1047750"/>
            </a:xfrm>
            <a:custGeom>
              <a:avLst/>
              <a:gdLst/>
              <a:ahLst/>
              <a:cxnLst/>
              <a:rect l="l" t="t" r="r" b="b"/>
              <a:pathLst>
                <a:path w="1038225" h="1047750">
                  <a:moveTo>
                    <a:pt x="0" y="523875"/>
                  </a:moveTo>
                  <a:lnTo>
                    <a:pt x="2121" y="476194"/>
                  </a:lnTo>
                  <a:lnTo>
                    <a:pt x="8363" y="429713"/>
                  </a:lnTo>
                  <a:lnTo>
                    <a:pt x="18542" y="384615"/>
                  </a:lnTo>
                  <a:lnTo>
                    <a:pt x="32476" y="341086"/>
                  </a:lnTo>
                  <a:lnTo>
                    <a:pt x="49980" y="299311"/>
                  </a:lnTo>
                  <a:lnTo>
                    <a:pt x="70873" y="259475"/>
                  </a:lnTo>
                  <a:lnTo>
                    <a:pt x="94969" y="221762"/>
                  </a:lnTo>
                  <a:lnTo>
                    <a:pt x="122087" y="186358"/>
                  </a:lnTo>
                  <a:lnTo>
                    <a:pt x="152042" y="153447"/>
                  </a:lnTo>
                  <a:lnTo>
                    <a:pt x="184653" y="123216"/>
                  </a:lnTo>
                  <a:lnTo>
                    <a:pt x="219734" y="95848"/>
                  </a:lnTo>
                  <a:lnTo>
                    <a:pt x="257104" y="71529"/>
                  </a:lnTo>
                  <a:lnTo>
                    <a:pt x="296579" y="50443"/>
                  </a:lnTo>
                  <a:lnTo>
                    <a:pt x="337975" y="32777"/>
                  </a:lnTo>
                  <a:lnTo>
                    <a:pt x="381110" y="18714"/>
                  </a:lnTo>
                  <a:lnTo>
                    <a:pt x="425800" y="8441"/>
                  </a:lnTo>
                  <a:lnTo>
                    <a:pt x="471861" y="2141"/>
                  </a:lnTo>
                  <a:lnTo>
                    <a:pt x="519112" y="0"/>
                  </a:lnTo>
                  <a:lnTo>
                    <a:pt x="566363" y="2141"/>
                  </a:lnTo>
                  <a:lnTo>
                    <a:pt x="612424" y="8441"/>
                  </a:lnTo>
                  <a:lnTo>
                    <a:pt x="657114" y="18714"/>
                  </a:lnTo>
                  <a:lnTo>
                    <a:pt x="700249" y="32777"/>
                  </a:lnTo>
                  <a:lnTo>
                    <a:pt x="741645" y="50443"/>
                  </a:lnTo>
                  <a:lnTo>
                    <a:pt x="781120" y="71529"/>
                  </a:lnTo>
                  <a:lnTo>
                    <a:pt x="818490" y="95848"/>
                  </a:lnTo>
                  <a:lnTo>
                    <a:pt x="853571" y="123216"/>
                  </a:lnTo>
                  <a:lnTo>
                    <a:pt x="886182" y="153447"/>
                  </a:lnTo>
                  <a:lnTo>
                    <a:pt x="916137" y="186358"/>
                  </a:lnTo>
                  <a:lnTo>
                    <a:pt x="943255" y="221762"/>
                  </a:lnTo>
                  <a:lnTo>
                    <a:pt x="967351" y="259475"/>
                  </a:lnTo>
                  <a:lnTo>
                    <a:pt x="988244" y="299311"/>
                  </a:lnTo>
                  <a:lnTo>
                    <a:pt x="1005748" y="341086"/>
                  </a:lnTo>
                  <a:lnTo>
                    <a:pt x="1019682" y="384615"/>
                  </a:lnTo>
                  <a:lnTo>
                    <a:pt x="1029861" y="429713"/>
                  </a:lnTo>
                  <a:lnTo>
                    <a:pt x="1036103" y="476194"/>
                  </a:lnTo>
                  <a:lnTo>
                    <a:pt x="1038225" y="523875"/>
                  </a:lnTo>
                  <a:lnTo>
                    <a:pt x="1036103" y="571555"/>
                  </a:lnTo>
                  <a:lnTo>
                    <a:pt x="1029861" y="618036"/>
                  </a:lnTo>
                  <a:lnTo>
                    <a:pt x="1019682" y="663134"/>
                  </a:lnTo>
                  <a:lnTo>
                    <a:pt x="1005748" y="706663"/>
                  </a:lnTo>
                  <a:lnTo>
                    <a:pt x="988244" y="748438"/>
                  </a:lnTo>
                  <a:lnTo>
                    <a:pt x="967351" y="788274"/>
                  </a:lnTo>
                  <a:lnTo>
                    <a:pt x="943255" y="825987"/>
                  </a:lnTo>
                  <a:lnTo>
                    <a:pt x="916137" y="861391"/>
                  </a:lnTo>
                  <a:lnTo>
                    <a:pt x="886182" y="894302"/>
                  </a:lnTo>
                  <a:lnTo>
                    <a:pt x="853571" y="924533"/>
                  </a:lnTo>
                  <a:lnTo>
                    <a:pt x="818490" y="951901"/>
                  </a:lnTo>
                  <a:lnTo>
                    <a:pt x="781120" y="976220"/>
                  </a:lnTo>
                  <a:lnTo>
                    <a:pt x="741645" y="997306"/>
                  </a:lnTo>
                  <a:lnTo>
                    <a:pt x="700249" y="1014972"/>
                  </a:lnTo>
                  <a:lnTo>
                    <a:pt x="657114" y="1029035"/>
                  </a:lnTo>
                  <a:lnTo>
                    <a:pt x="612424" y="1039308"/>
                  </a:lnTo>
                  <a:lnTo>
                    <a:pt x="566363" y="1045608"/>
                  </a:lnTo>
                  <a:lnTo>
                    <a:pt x="519112" y="1047750"/>
                  </a:lnTo>
                  <a:lnTo>
                    <a:pt x="471861" y="1045608"/>
                  </a:lnTo>
                  <a:lnTo>
                    <a:pt x="425800" y="1039308"/>
                  </a:lnTo>
                  <a:lnTo>
                    <a:pt x="381110" y="1029035"/>
                  </a:lnTo>
                  <a:lnTo>
                    <a:pt x="337975" y="1014972"/>
                  </a:lnTo>
                  <a:lnTo>
                    <a:pt x="296579" y="997306"/>
                  </a:lnTo>
                  <a:lnTo>
                    <a:pt x="257104" y="976220"/>
                  </a:lnTo>
                  <a:lnTo>
                    <a:pt x="219734" y="951901"/>
                  </a:lnTo>
                  <a:lnTo>
                    <a:pt x="184653" y="924533"/>
                  </a:lnTo>
                  <a:lnTo>
                    <a:pt x="152042" y="894302"/>
                  </a:lnTo>
                  <a:lnTo>
                    <a:pt x="122087" y="861391"/>
                  </a:lnTo>
                  <a:lnTo>
                    <a:pt x="94969" y="825987"/>
                  </a:lnTo>
                  <a:lnTo>
                    <a:pt x="70873" y="788274"/>
                  </a:lnTo>
                  <a:lnTo>
                    <a:pt x="49980" y="748438"/>
                  </a:lnTo>
                  <a:lnTo>
                    <a:pt x="32476" y="706663"/>
                  </a:lnTo>
                  <a:lnTo>
                    <a:pt x="18542" y="663134"/>
                  </a:lnTo>
                  <a:lnTo>
                    <a:pt x="8363" y="618036"/>
                  </a:lnTo>
                  <a:lnTo>
                    <a:pt x="212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33" name="object 33"/>
          <p:cNvSpPr txBox="1"/>
          <p:nvPr/>
        </p:nvSpPr>
        <p:spPr>
          <a:xfrm>
            <a:off x="546417" y="1134110"/>
            <a:ext cx="643255" cy="358140"/>
          </a:xfrm>
          <a:prstGeom prst="rect">
            <a:avLst/>
          </a:prstGeom>
        </p:spPr>
        <p:txBody>
          <a:bodyPr vert="horz" wrap="square" lIns="0" tIns="16510" rIns="0" bIns="0" rtlCol="0">
            <a:spAutoFit/>
          </a:bodyPr>
          <a:lstStyle/>
          <a:p>
            <a:pPr marL="12700">
              <a:lnSpc>
                <a:spcPct val="100000"/>
              </a:lnSpc>
              <a:spcBef>
                <a:spcPts val="130"/>
              </a:spcBef>
            </a:pPr>
            <a:r>
              <a:rPr sz="2150" b="1" spc="-165" dirty="0">
                <a:solidFill>
                  <a:srgbClr val="454D54"/>
                </a:solidFill>
                <a:latin typeface="Twinkl Cursive Unlooped" panose="02000000000000000000" pitchFamily="2" charset="0"/>
                <a:cs typeface="Arial"/>
              </a:rPr>
              <a:t>E</a:t>
            </a:r>
            <a:r>
              <a:rPr sz="2150" b="1" spc="-315" dirty="0">
                <a:solidFill>
                  <a:srgbClr val="454D54"/>
                </a:solidFill>
                <a:latin typeface="Twinkl Cursive Unlooped" panose="02000000000000000000" pitchFamily="2" charset="0"/>
                <a:cs typeface="Arial"/>
              </a:rPr>
              <a:t>Y</a:t>
            </a:r>
            <a:r>
              <a:rPr sz="2150" b="1" spc="-120" dirty="0">
                <a:solidFill>
                  <a:srgbClr val="454D54"/>
                </a:solidFill>
                <a:latin typeface="Twinkl Cursive Unlooped" panose="02000000000000000000" pitchFamily="2" charset="0"/>
                <a:cs typeface="Arial"/>
              </a:rPr>
              <a:t>F</a:t>
            </a:r>
            <a:r>
              <a:rPr sz="2150" b="1" spc="-170" dirty="0">
                <a:solidFill>
                  <a:srgbClr val="454D54"/>
                </a:solidFill>
                <a:latin typeface="Twinkl Cursive Unlooped" panose="02000000000000000000" pitchFamily="2" charset="0"/>
                <a:cs typeface="Arial"/>
              </a:rPr>
              <a:t>S</a:t>
            </a:r>
            <a:endParaRPr sz="2150">
              <a:latin typeface="Twinkl Cursive Unlooped" panose="02000000000000000000" pitchFamily="2" charset="0"/>
              <a:cs typeface="Arial"/>
            </a:endParaRPr>
          </a:p>
        </p:txBody>
      </p:sp>
      <p:sp>
        <p:nvSpPr>
          <p:cNvPr id="34" name="object 34"/>
          <p:cNvSpPr txBox="1"/>
          <p:nvPr/>
        </p:nvSpPr>
        <p:spPr>
          <a:xfrm>
            <a:off x="3021964" y="306323"/>
            <a:ext cx="44450" cy="116057"/>
          </a:xfrm>
          <a:prstGeom prst="rect">
            <a:avLst/>
          </a:prstGeom>
        </p:spPr>
        <p:txBody>
          <a:bodyPr vert="horz" wrap="square" lIns="0" tIns="15875" rIns="0" bIns="0" rtlCol="0">
            <a:spAutoFit/>
          </a:bodyPr>
          <a:lstStyle/>
          <a:p>
            <a:pPr marL="12700">
              <a:lnSpc>
                <a:spcPct val="100000"/>
              </a:lnSpc>
              <a:spcBef>
                <a:spcPts val="125"/>
              </a:spcBef>
            </a:pPr>
            <a:r>
              <a:rPr sz="650" i="1" spc="5" dirty="0">
                <a:solidFill>
                  <a:srgbClr val="454D54"/>
                </a:solidFill>
                <a:latin typeface="Twinkl Cursive Unlooped" panose="02000000000000000000" pitchFamily="2" charset="0"/>
                <a:cs typeface="Segoe UI"/>
              </a:rPr>
              <a:t>;</a:t>
            </a:r>
            <a:endParaRPr sz="650">
              <a:latin typeface="Twinkl Cursive Unlooped" panose="02000000000000000000" pitchFamily="2" charset="0"/>
              <a:cs typeface="Segoe UI"/>
            </a:endParaRPr>
          </a:p>
        </p:txBody>
      </p:sp>
      <p:sp>
        <p:nvSpPr>
          <p:cNvPr id="35" name="object 35"/>
          <p:cNvSpPr txBox="1"/>
          <p:nvPr/>
        </p:nvSpPr>
        <p:spPr>
          <a:xfrm>
            <a:off x="2745104" y="401637"/>
            <a:ext cx="441325" cy="243656"/>
          </a:xfrm>
          <a:prstGeom prst="rect">
            <a:avLst/>
          </a:prstGeom>
        </p:spPr>
        <p:txBody>
          <a:bodyPr vert="horz" wrap="square" lIns="0" tIns="12700" rIns="0" bIns="0" rtlCol="0">
            <a:spAutoFit/>
          </a:bodyPr>
          <a:lstStyle/>
          <a:p>
            <a:pPr marL="12700">
              <a:lnSpc>
                <a:spcPct val="100000"/>
              </a:lnSpc>
              <a:spcBef>
                <a:spcPts val="100"/>
              </a:spcBef>
            </a:pPr>
            <a:r>
              <a:rPr sz="2250" b="1" spc="-270" baseline="1851" dirty="0">
                <a:solidFill>
                  <a:srgbClr val="B9C72E"/>
                </a:solidFill>
                <a:latin typeface="Twinkl Cursive Unlooped" panose="02000000000000000000" pitchFamily="2" charset="0"/>
                <a:cs typeface="Arial"/>
              </a:rPr>
              <a:t>E</a:t>
            </a:r>
            <a:r>
              <a:rPr sz="2250" b="1" spc="-382" baseline="1851" dirty="0">
                <a:solidFill>
                  <a:srgbClr val="B9C72E"/>
                </a:solidFill>
                <a:latin typeface="Twinkl Cursive Unlooped" panose="02000000000000000000" pitchFamily="2" charset="0"/>
                <a:cs typeface="Arial"/>
              </a:rPr>
              <a:t>Y</a:t>
            </a:r>
            <a:r>
              <a:rPr sz="2250" b="1" spc="-585" baseline="1851" dirty="0">
                <a:solidFill>
                  <a:srgbClr val="B9C72E"/>
                </a:solidFill>
                <a:latin typeface="Twinkl Cursive Unlooped" panose="02000000000000000000" pitchFamily="2" charset="0"/>
                <a:cs typeface="Arial"/>
              </a:rPr>
              <a:t>F</a:t>
            </a:r>
            <a:r>
              <a:rPr sz="650" i="1" spc="5" dirty="0">
                <a:solidFill>
                  <a:srgbClr val="454D54"/>
                </a:solidFill>
                <a:latin typeface="Twinkl Cursive Unlooped" panose="02000000000000000000" pitchFamily="2" charset="0"/>
                <a:cs typeface="Segoe UI"/>
              </a:rPr>
              <a:t>·</a:t>
            </a:r>
            <a:r>
              <a:rPr sz="650" i="1" spc="-35" dirty="0">
                <a:solidFill>
                  <a:srgbClr val="454D54"/>
                </a:solidFill>
                <a:latin typeface="Twinkl Cursive Unlooped" panose="02000000000000000000" pitchFamily="2" charset="0"/>
                <a:cs typeface="Segoe UI"/>
              </a:rPr>
              <a:t> </a:t>
            </a:r>
            <a:r>
              <a:rPr sz="2250" b="1" spc="-195" baseline="1851" dirty="0">
                <a:solidFill>
                  <a:srgbClr val="B9C72E"/>
                </a:solidFill>
                <a:latin typeface="Twinkl Cursive Unlooped" panose="02000000000000000000" pitchFamily="2" charset="0"/>
                <a:cs typeface="Arial"/>
              </a:rPr>
              <a:t>S</a:t>
            </a:r>
            <a:endParaRPr sz="2250" baseline="1851">
              <a:latin typeface="Twinkl Cursive Unlooped" panose="02000000000000000000" pitchFamily="2" charset="0"/>
              <a:cs typeface="Arial"/>
            </a:endParaRPr>
          </a:p>
        </p:txBody>
      </p:sp>
      <p:grpSp>
        <p:nvGrpSpPr>
          <p:cNvPr id="36" name="object 36"/>
          <p:cNvGrpSpPr/>
          <p:nvPr/>
        </p:nvGrpSpPr>
        <p:grpSpPr>
          <a:xfrm>
            <a:off x="5872406" y="811059"/>
            <a:ext cx="1186815" cy="1167765"/>
            <a:chOff x="5764529" y="811530"/>
            <a:chExt cx="1186815" cy="1167765"/>
          </a:xfrm>
        </p:grpSpPr>
        <p:sp>
          <p:nvSpPr>
            <p:cNvPr id="37" name="object 37"/>
            <p:cNvSpPr/>
            <p:nvPr/>
          </p:nvSpPr>
          <p:spPr>
            <a:xfrm>
              <a:off x="5800724" y="847725"/>
              <a:ext cx="1114425" cy="1095375"/>
            </a:xfrm>
            <a:custGeom>
              <a:avLst/>
              <a:gdLst/>
              <a:ahLst/>
              <a:cxnLst/>
              <a:rect l="l" t="t" r="r" b="b"/>
              <a:pathLst>
                <a:path w="1114425" h="1095375">
                  <a:moveTo>
                    <a:pt x="557276" y="0"/>
                  </a:moveTo>
                  <a:lnTo>
                    <a:pt x="509181" y="2010"/>
                  </a:lnTo>
                  <a:lnTo>
                    <a:pt x="462225" y="7932"/>
                  </a:lnTo>
                  <a:lnTo>
                    <a:pt x="416574" y="17601"/>
                  </a:lnTo>
                  <a:lnTo>
                    <a:pt x="372395" y="30852"/>
                  </a:lnTo>
                  <a:lnTo>
                    <a:pt x="329856" y="47521"/>
                  </a:lnTo>
                  <a:lnTo>
                    <a:pt x="289123" y="67444"/>
                  </a:lnTo>
                  <a:lnTo>
                    <a:pt x="250363" y="90455"/>
                  </a:lnTo>
                  <a:lnTo>
                    <a:pt x="213744" y="116390"/>
                  </a:lnTo>
                  <a:lnTo>
                    <a:pt x="179433" y="145085"/>
                  </a:lnTo>
                  <a:lnTo>
                    <a:pt x="147596" y="176376"/>
                  </a:lnTo>
                  <a:lnTo>
                    <a:pt x="118401" y="210097"/>
                  </a:lnTo>
                  <a:lnTo>
                    <a:pt x="92015" y="246084"/>
                  </a:lnTo>
                  <a:lnTo>
                    <a:pt x="68605" y="284172"/>
                  </a:lnTo>
                  <a:lnTo>
                    <a:pt x="48339" y="324198"/>
                  </a:lnTo>
                  <a:lnTo>
                    <a:pt x="31382" y="365996"/>
                  </a:lnTo>
                  <a:lnTo>
                    <a:pt x="17903" y="409402"/>
                  </a:lnTo>
                  <a:lnTo>
                    <a:pt x="8068" y="454252"/>
                  </a:lnTo>
                  <a:lnTo>
                    <a:pt x="2044" y="500381"/>
                  </a:lnTo>
                  <a:lnTo>
                    <a:pt x="0" y="547624"/>
                  </a:lnTo>
                  <a:lnTo>
                    <a:pt x="2044" y="594885"/>
                  </a:lnTo>
                  <a:lnTo>
                    <a:pt x="8068" y="641031"/>
                  </a:lnTo>
                  <a:lnTo>
                    <a:pt x="17903" y="685896"/>
                  </a:lnTo>
                  <a:lnTo>
                    <a:pt x="31382" y="729315"/>
                  </a:lnTo>
                  <a:lnTo>
                    <a:pt x="48339" y="771125"/>
                  </a:lnTo>
                  <a:lnTo>
                    <a:pt x="68605" y="811161"/>
                  </a:lnTo>
                  <a:lnTo>
                    <a:pt x="92015" y="849258"/>
                  </a:lnTo>
                  <a:lnTo>
                    <a:pt x="118401" y="885253"/>
                  </a:lnTo>
                  <a:lnTo>
                    <a:pt x="147596" y="918980"/>
                  </a:lnTo>
                  <a:lnTo>
                    <a:pt x="179433" y="950275"/>
                  </a:lnTo>
                  <a:lnTo>
                    <a:pt x="213744" y="978974"/>
                  </a:lnTo>
                  <a:lnTo>
                    <a:pt x="250363" y="1004913"/>
                  </a:lnTo>
                  <a:lnTo>
                    <a:pt x="289123" y="1027926"/>
                  </a:lnTo>
                  <a:lnTo>
                    <a:pt x="329856" y="1047850"/>
                  </a:lnTo>
                  <a:lnTo>
                    <a:pt x="372395" y="1064521"/>
                  </a:lnTo>
                  <a:lnTo>
                    <a:pt x="416574" y="1077773"/>
                  </a:lnTo>
                  <a:lnTo>
                    <a:pt x="462225" y="1087442"/>
                  </a:lnTo>
                  <a:lnTo>
                    <a:pt x="509181" y="1093364"/>
                  </a:lnTo>
                  <a:lnTo>
                    <a:pt x="557276" y="1095375"/>
                  </a:lnTo>
                  <a:lnTo>
                    <a:pt x="605351" y="1093364"/>
                  </a:lnTo>
                  <a:lnTo>
                    <a:pt x="652290" y="1087442"/>
                  </a:lnTo>
                  <a:lnTo>
                    <a:pt x="697926" y="1077773"/>
                  </a:lnTo>
                  <a:lnTo>
                    <a:pt x="742091" y="1064521"/>
                  </a:lnTo>
                  <a:lnTo>
                    <a:pt x="784619" y="1047850"/>
                  </a:lnTo>
                  <a:lnTo>
                    <a:pt x="825342" y="1027926"/>
                  </a:lnTo>
                  <a:lnTo>
                    <a:pt x="864093" y="1004913"/>
                  </a:lnTo>
                  <a:lnTo>
                    <a:pt x="900705" y="978974"/>
                  </a:lnTo>
                  <a:lnTo>
                    <a:pt x="935010" y="950275"/>
                  </a:lnTo>
                  <a:lnTo>
                    <a:pt x="966842" y="918980"/>
                  </a:lnTo>
                  <a:lnTo>
                    <a:pt x="996032" y="885253"/>
                  </a:lnTo>
                  <a:lnTo>
                    <a:pt x="1022415" y="849258"/>
                  </a:lnTo>
                  <a:lnTo>
                    <a:pt x="1045823" y="811161"/>
                  </a:lnTo>
                  <a:lnTo>
                    <a:pt x="1066088" y="771125"/>
                  </a:lnTo>
                  <a:lnTo>
                    <a:pt x="1083043" y="729315"/>
                  </a:lnTo>
                  <a:lnTo>
                    <a:pt x="1096522" y="685896"/>
                  </a:lnTo>
                  <a:lnTo>
                    <a:pt x="1106356" y="641031"/>
                  </a:lnTo>
                  <a:lnTo>
                    <a:pt x="1112380" y="594885"/>
                  </a:lnTo>
                  <a:lnTo>
                    <a:pt x="1114425" y="547624"/>
                  </a:lnTo>
                  <a:lnTo>
                    <a:pt x="1112380" y="500381"/>
                  </a:lnTo>
                  <a:lnTo>
                    <a:pt x="1106356" y="454252"/>
                  </a:lnTo>
                  <a:lnTo>
                    <a:pt x="1096522" y="409402"/>
                  </a:lnTo>
                  <a:lnTo>
                    <a:pt x="1083043" y="365996"/>
                  </a:lnTo>
                  <a:lnTo>
                    <a:pt x="1066088" y="324198"/>
                  </a:lnTo>
                  <a:lnTo>
                    <a:pt x="1045823" y="284172"/>
                  </a:lnTo>
                  <a:lnTo>
                    <a:pt x="1022415" y="246084"/>
                  </a:lnTo>
                  <a:lnTo>
                    <a:pt x="996032" y="210097"/>
                  </a:lnTo>
                  <a:lnTo>
                    <a:pt x="966842" y="176376"/>
                  </a:lnTo>
                  <a:lnTo>
                    <a:pt x="935010" y="145085"/>
                  </a:lnTo>
                  <a:lnTo>
                    <a:pt x="900705" y="116390"/>
                  </a:lnTo>
                  <a:lnTo>
                    <a:pt x="864093" y="90455"/>
                  </a:lnTo>
                  <a:lnTo>
                    <a:pt x="825342" y="67444"/>
                  </a:lnTo>
                  <a:lnTo>
                    <a:pt x="784619" y="47521"/>
                  </a:lnTo>
                  <a:lnTo>
                    <a:pt x="742091" y="30852"/>
                  </a:lnTo>
                  <a:lnTo>
                    <a:pt x="697926" y="17601"/>
                  </a:lnTo>
                  <a:lnTo>
                    <a:pt x="652290" y="7932"/>
                  </a:lnTo>
                  <a:lnTo>
                    <a:pt x="605351" y="2010"/>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38" name="object 38"/>
            <p:cNvSpPr/>
            <p:nvPr/>
          </p:nvSpPr>
          <p:spPr>
            <a:xfrm>
              <a:off x="5800724" y="847725"/>
              <a:ext cx="1114425" cy="1095375"/>
            </a:xfrm>
            <a:custGeom>
              <a:avLst/>
              <a:gdLst/>
              <a:ahLst/>
              <a:cxnLst/>
              <a:rect l="l" t="t" r="r" b="b"/>
              <a:pathLst>
                <a:path w="1114425" h="1095375">
                  <a:moveTo>
                    <a:pt x="0" y="547624"/>
                  </a:moveTo>
                  <a:lnTo>
                    <a:pt x="2044" y="500381"/>
                  </a:lnTo>
                  <a:lnTo>
                    <a:pt x="8068" y="454252"/>
                  </a:lnTo>
                  <a:lnTo>
                    <a:pt x="17903" y="409402"/>
                  </a:lnTo>
                  <a:lnTo>
                    <a:pt x="31382" y="365996"/>
                  </a:lnTo>
                  <a:lnTo>
                    <a:pt x="48339" y="324198"/>
                  </a:lnTo>
                  <a:lnTo>
                    <a:pt x="68605" y="284172"/>
                  </a:lnTo>
                  <a:lnTo>
                    <a:pt x="92015" y="246084"/>
                  </a:lnTo>
                  <a:lnTo>
                    <a:pt x="118401" y="210097"/>
                  </a:lnTo>
                  <a:lnTo>
                    <a:pt x="147596" y="176376"/>
                  </a:lnTo>
                  <a:lnTo>
                    <a:pt x="179433" y="145085"/>
                  </a:lnTo>
                  <a:lnTo>
                    <a:pt x="213744" y="116390"/>
                  </a:lnTo>
                  <a:lnTo>
                    <a:pt x="250363" y="90455"/>
                  </a:lnTo>
                  <a:lnTo>
                    <a:pt x="289123" y="67444"/>
                  </a:lnTo>
                  <a:lnTo>
                    <a:pt x="329856" y="47521"/>
                  </a:lnTo>
                  <a:lnTo>
                    <a:pt x="372395" y="30852"/>
                  </a:lnTo>
                  <a:lnTo>
                    <a:pt x="416574" y="17601"/>
                  </a:lnTo>
                  <a:lnTo>
                    <a:pt x="462225" y="7932"/>
                  </a:lnTo>
                  <a:lnTo>
                    <a:pt x="509181" y="2010"/>
                  </a:lnTo>
                  <a:lnTo>
                    <a:pt x="557276" y="0"/>
                  </a:lnTo>
                  <a:lnTo>
                    <a:pt x="605351" y="2010"/>
                  </a:lnTo>
                  <a:lnTo>
                    <a:pt x="652290" y="7932"/>
                  </a:lnTo>
                  <a:lnTo>
                    <a:pt x="697926" y="17601"/>
                  </a:lnTo>
                  <a:lnTo>
                    <a:pt x="742091" y="30852"/>
                  </a:lnTo>
                  <a:lnTo>
                    <a:pt x="784619" y="47521"/>
                  </a:lnTo>
                  <a:lnTo>
                    <a:pt x="825342" y="67444"/>
                  </a:lnTo>
                  <a:lnTo>
                    <a:pt x="864093" y="90455"/>
                  </a:lnTo>
                  <a:lnTo>
                    <a:pt x="900705" y="116390"/>
                  </a:lnTo>
                  <a:lnTo>
                    <a:pt x="935010" y="145085"/>
                  </a:lnTo>
                  <a:lnTo>
                    <a:pt x="966842" y="176376"/>
                  </a:lnTo>
                  <a:lnTo>
                    <a:pt x="996032" y="210097"/>
                  </a:lnTo>
                  <a:lnTo>
                    <a:pt x="1022415" y="246084"/>
                  </a:lnTo>
                  <a:lnTo>
                    <a:pt x="1045823" y="284172"/>
                  </a:lnTo>
                  <a:lnTo>
                    <a:pt x="1066088" y="324198"/>
                  </a:lnTo>
                  <a:lnTo>
                    <a:pt x="1083043" y="365996"/>
                  </a:lnTo>
                  <a:lnTo>
                    <a:pt x="1096522" y="409402"/>
                  </a:lnTo>
                  <a:lnTo>
                    <a:pt x="1106356" y="454252"/>
                  </a:lnTo>
                  <a:lnTo>
                    <a:pt x="1112380" y="500381"/>
                  </a:lnTo>
                  <a:lnTo>
                    <a:pt x="1114425" y="547624"/>
                  </a:lnTo>
                  <a:lnTo>
                    <a:pt x="1112380" y="594885"/>
                  </a:lnTo>
                  <a:lnTo>
                    <a:pt x="1106356" y="641031"/>
                  </a:lnTo>
                  <a:lnTo>
                    <a:pt x="1096522" y="685896"/>
                  </a:lnTo>
                  <a:lnTo>
                    <a:pt x="1083043" y="729315"/>
                  </a:lnTo>
                  <a:lnTo>
                    <a:pt x="1066088" y="771125"/>
                  </a:lnTo>
                  <a:lnTo>
                    <a:pt x="1045823" y="811161"/>
                  </a:lnTo>
                  <a:lnTo>
                    <a:pt x="1022415" y="849258"/>
                  </a:lnTo>
                  <a:lnTo>
                    <a:pt x="996032" y="885253"/>
                  </a:lnTo>
                  <a:lnTo>
                    <a:pt x="966842" y="918980"/>
                  </a:lnTo>
                  <a:lnTo>
                    <a:pt x="935010" y="950275"/>
                  </a:lnTo>
                  <a:lnTo>
                    <a:pt x="900705" y="978974"/>
                  </a:lnTo>
                  <a:lnTo>
                    <a:pt x="864093" y="1004913"/>
                  </a:lnTo>
                  <a:lnTo>
                    <a:pt x="825342" y="1027926"/>
                  </a:lnTo>
                  <a:lnTo>
                    <a:pt x="784619" y="1047850"/>
                  </a:lnTo>
                  <a:lnTo>
                    <a:pt x="742091" y="1064521"/>
                  </a:lnTo>
                  <a:lnTo>
                    <a:pt x="697926" y="1077773"/>
                  </a:lnTo>
                  <a:lnTo>
                    <a:pt x="652290" y="1087442"/>
                  </a:lnTo>
                  <a:lnTo>
                    <a:pt x="605351" y="1093364"/>
                  </a:lnTo>
                  <a:lnTo>
                    <a:pt x="557276" y="1095375"/>
                  </a:lnTo>
                  <a:lnTo>
                    <a:pt x="509181" y="1093364"/>
                  </a:lnTo>
                  <a:lnTo>
                    <a:pt x="462225" y="1087442"/>
                  </a:lnTo>
                  <a:lnTo>
                    <a:pt x="416574" y="1077773"/>
                  </a:lnTo>
                  <a:lnTo>
                    <a:pt x="372395" y="1064521"/>
                  </a:lnTo>
                  <a:lnTo>
                    <a:pt x="329856" y="1047850"/>
                  </a:lnTo>
                  <a:lnTo>
                    <a:pt x="289123" y="1027926"/>
                  </a:lnTo>
                  <a:lnTo>
                    <a:pt x="250363" y="1004913"/>
                  </a:lnTo>
                  <a:lnTo>
                    <a:pt x="213744" y="978974"/>
                  </a:lnTo>
                  <a:lnTo>
                    <a:pt x="179433" y="950275"/>
                  </a:lnTo>
                  <a:lnTo>
                    <a:pt x="147596" y="918980"/>
                  </a:lnTo>
                  <a:lnTo>
                    <a:pt x="118401" y="885253"/>
                  </a:lnTo>
                  <a:lnTo>
                    <a:pt x="92015" y="849258"/>
                  </a:lnTo>
                  <a:lnTo>
                    <a:pt x="68605" y="811161"/>
                  </a:lnTo>
                  <a:lnTo>
                    <a:pt x="48339" y="771125"/>
                  </a:lnTo>
                  <a:lnTo>
                    <a:pt x="31382" y="729315"/>
                  </a:lnTo>
                  <a:lnTo>
                    <a:pt x="17903" y="685896"/>
                  </a:lnTo>
                  <a:lnTo>
                    <a:pt x="8068" y="641031"/>
                  </a:lnTo>
                  <a:lnTo>
                    <a:pt x="2044" y="594885"/>
                  </a:lnTo>
                  <a:lnTo>
                    <a:pt x="0" y="547624"/>
                  </a:lnTo>
                  <a:close/>
                </a:path>
              </a:pathLst>
            </a:custGeom>
            <a:ln w="72390">
              <a:solidFill>
                <a:srgbClr val="2C9F5B"/>
              </a:solidFill>
            </a:ln>
          </p:spPr>
          <p:txBody>
            <a:bodyPr wrap="square" lIns="0" tIns="0" rIns="0" bIns="0" rtlCol="0"/>
            <a:lstStyle/>
            <a:p>
              <a:endParaRPr>
                <a:latin typeface="Twinkl Cursive Unlooped" panose="02000000000000000000" pitchFamily="2" charset="0"/>
              </a:endParaRPr>
            </a:p>
          </p:txBody>
        </p:sp>
      </p:grpSp>
      <p:sp>
        <p:nvSpPr>
          <p:cNvPr id="49" name="object 49"/>
          <p:cNvSpPr txBox="1"/>
          <p:nvPr/>
        </p:nvSpPr>
        <p:spPr>
          <a:xfrm>
            <a:off x="6094729" y="376190"/>
            <a:ext cx="2488246" cy="318036"/>
          </a:xfrm>
          <a:prstGeom prst="rect">
            <a:avLst/>
          </a:prstGeom>
        </p:spPr>
        <p:txBody>
          <a:bodyPr vert="horz" wrap="square" lIns="0" tIns="86360" rIns="0" bIns="0" rtlCol="0">
            <a:spAutoFit/>
          </a:bodyPr>
          <a:lstStyle/>
          <a:p>
            <a:pPr marL="29845">
              <a:lnSpc>
                <a:spcPts val="1760"/>
              </a:lnSpc>
              <a:tabLst>
                <a:tab pos="1249045" algn="l"/>
              </a:tabLst>
            </a:pPr>
            <a:r>
              <a:rPr sz="1500" b="1" spc="-330" dirty="0">
                <a:solidFill>
                  <a:srgbClr val="2C9F5B"/>
                </a:solidFill>
                <a:latin typeface="Twinkl Cursive Unlooped" panose="02000000000000000000" pitchFamily="2" charset="0"/>
                <a:cs typeface="Arial"/>
              </a:rPr>
              <a:t>Y</a:t>
            </a:r>
            <a:r>
              <a:rPr sz="1500" b="1" spc="-15" dirty="0">
                <a:solidFill>
                  <a:srgbClr val="2C9F5B"/>
                </a:solidFill>
                <a:latin typeface="Twinkl Cursive Unlooped" panose="02000000000000000000" pitchFamily="2" charset="0"/>
                <a:cs typeface="Arial"/>
              </a:rPr>
              <a:t>e</a:t>
            </a:r>
            <a:r>
              <a:rPr sz="1500" b="1" spc="-20" dirty="0">
                <a:solidFill>
                  <a:srgbClr val="2C9F5B"/>
                </a:solidFill>
                <a:latin typeface="Twinkl Cursive Unlooped" panose="02000000000000000000" pitchFamily="2" charset="0"/>
                <a:cs typeface="Arial"/>
              </a:rPr>
              <a:t>a</a:t>
            </a:r>
            <a:r>
              <a:rPr sz="1500" b="1" spc="-65" dirty="0">
                <a:solidFill>
                  <a:srgbClr val="2C9F5B"/>
                </a:solidFill>
                <a:latin typeface="Twinkl Cursive Unlooped" panose="02000000000000000000" pitchFamily="2" charset="0"/>
                <a:cs typeface="Arial"/>
              </a:rPr>
              <a:t>r</a:t>
            </a:r>
            <a:r>
              <a:rPr sz="1500" b="1" spc="-45" dirty="0">
                <a:solidFill>
                  <a:srgbClr val="2C9F5B"/>
                </a:solidFill>
                <a:latin typeface="Twinkl Cursive Unlooped" panose="02000000000000000000" pitchFamily="2" charset="0"/>
                <a:cs typeface="Arial"/>
              </a:rPr>
              <a:t> </a:t>
            </a:r>
            <a:r>
              <a:rPr sz="1500" b="1" spc="45" dirty="0">
                <a:solidFill>
                  <a:srgbClr val="2C9F5B"/>
                </a:solidFill>
                <a:latin typeface="Twinkl Cursive Unlooped" panose="02000000000000000000" pitchFamily="2" charset="0"/>
                <a:cs typeface="Arial"/>
              </a:rPr>
              <a:t>1</a:t>
            </a:r>
            <a:r>
              <a:rPr sz="1500" b="1" dirty="0">
                <a:solidFill>
                  <a:srgbClr val="2C9F5B"/>
                </a:solidFill>
                <a:latin typeface="Twinkl Cursive Unlooped" panose="02000000000000000000" pitchFamily="2" charset="0"/>
                <a:cs typeface="Arial"/>
              </a:rPr>
              <a:t>	</a:t>
            </a:r>
            <a:endParaRPr sz="2250" baseline="1851" dirty="0">
              <a:latin typeface="Twinkl Cursive Unlooped" panose="02000000000000000000" pitchFamily="2" charset="0"/>
              <a:cs typeface="Arial"/>
            </a:endParaRPr>
          </a:p>
        </p:txBody>
      </p:sp>
      <p:grpSp>
        <p:nvGrpSpPr>
          <p:cNvPr id="50" name="object 50"/>
          <p:cNvGrpSpPr/>
          <p:nvPr/>
        </p:nvGrpSpPr>
        <p:grpSpPr>
          <a:xfrm>
            <a:off x="7738882" y="900873"/>
            <a:ext cx="1110615" cy="1110615"/>
            <a:chOff x="8412480" y="830580"/>
            <a:chExt cx="1110615" cy="1110615"/>
          </a:xfrm>
        </p:grpSpPr>
        <p:sp>
          <p:nvSpPr>
            <p:cNvPr id="51" name="object 51"/>
            <p:cNvSpPr/>
            <p:nvPr/>
          </p:nvSpPr>
          <p:spPr>
            <a:xfrm>
              <a:off x="8448675" y="866775"/>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52" name="object 52"/>
            <p:cNvSpPr/>
            <p:nvPr/>
          </p:nvSpPr>
          <p:spPr>
            <a:xfrm>
              <a:off x="8448675" y="866775"/>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207844"/>
              </a:solidFill>
            </a:ln>
          </p:spPr>
          <p:txBody>
            <a:bodyPr wrap="square" lIns="0" tIns="0" rIns="0" bIns="0" rtlCol="0"/>
            <a:lstStyle/>
            <a:p>
              <a:endParaRPr>
                <a:latin typeface="Twinkl Cursive Unlooped" panose="02000000000000000000" pitchFamily="2" charset="0"/>
              </a:endParaRPr>
            </a:p>
          </p:txBody>
        </p:sp>
      </p:grpSp>
      <p:grpSp>
        <p:nvGrpSpPr>
          <p:cNvPr id="57" name="object 57"/>
          <p:cNvGrpSpPr/>
          <p:nvPr/>
        </p:nvGrpSpPr>
        <p:grpSpPr>
          <a:xfrm>
            <a:off x="5955029" y="2716529"/>
            <a:ext cx="1186815" cy="1177290"/>
            <a:chOff x="5955029" y="2716529"/>
            <a:chExt cx="1186815" cy="1177290"/>
          </a:xfrm>
        </p:grpSpPr>
        <p:sp>
          <p:nvSpPr>
            <p:cNvPr id="58" name="object 58"/>
            <p:cNvSpPr/>
            <p:nvPr/>
          </p:nvSpPr>
          <p:spPr>
            <a:xfrm>
              <a:off x="5991224" y="2752724"/>
              <a:ext cx="1114425" cy="1104900"/>
            </a:xfrm>
            <a:custGeom>
              <a:avLst/>
              <a:gdLst/>
              <a:ahLst/>
              <a:cxnLst/>
              <a:rect l="l" t="t" r="r" b="b"/>
              <a:pathLst>
                <a:path w="1114425" h="1104900">
                  <a:moveTo>
                    <a:pt x="557276" y="0"/>
                  </a:moveTo>
                  <a:lnTo>
                    <a:pt x="509181" y="2028"/>
                  </a:lnTo>
                  <a:lnTo>
                    <a:pt x="462225" y="8002"/>
                  </a:lnTo>
                  <a:lnTo>
                    <a:pt x="416574" y="17756"/>
                  </a:lnTo>
                  <a:lnTo>
                    <a:pt x="372395" y="31124"/>
                  </a:lnTo>
                  <a:lnTo>
                    <a:pt x="329856" y="47940"/>
                  </a:lnTo>
                  <a:lnTo>
                    <a:pt x="289123" y="68038"/>
                  </a:lnTo>
                  <a:lnTo>
                    <a:pt x="250363" y="91251"/>
                  </a:lnTo>
                  <a:lnTo>
                    <a:pt x="213744" y="117415"/>
                  </a:lnTo>
                  <a:lnTo>
                    <a:pt x="179433" y="146363"/>
                  </a:lnTo>
                  <a:lnTo>
                    <a:pt x="147596" y="177929"/>
                  </a:lnTo>
                  <a:lnTo>
                    <a:pt x="118401" y="211947"/>
                  </a:lnTo>
                  <a:lnTo>
                    <a:pt x="92015" y="248251"/>
                  </a:lnTo>
                  <a:lnTo>
                    <a:pt x="68605" y="286676"/>
                  </a:lnTo>
                  <a:lnTo>
                    <a:pt x="48339" y="327054"/>
                  </a:lnTo>
                  <a:lnTo>
                    <a:pt x="31382" y="369221"/>
                  </a:lnTo>
                  <a:lnTo>
                    <a:pt x="17903" y="413009"/>
                  </a:lnTo>
                  <a:lnTo>
                    <a:pt x="8068" y="458255"/>
                  </a:lnTo>
                  <a:lnTo>
                    <a:pt x="2044" y="504790"/>
                  </a:lnTo>
                  <a:lnTo>
                    <a:pt x="0" y="552450"/>
                  </a:lnTo>
                  <a:lnTo>
                    <a:pt x="2044" y="600109"/>
                  </a:lnTo>
                  <a:lnTo>
                    <a:pt x="8068" y="646644"/>
                  </a:lnTo>
                  <a:lnTo>
                    <a:pt x="17903" y="691890"/>
                  </a:lnTo>
                  <a:lnTo>
                    <a:pt x="31382" y="735678"/>
                  </a:lnTo>
                  <a:lnTo>
                    <a:pt x="48339" y="777845"/>
                  </a:lnTo>
                  <a:lnTo>
                    <a:pt x="68605" y="818223"/>
                  </a:lnTo>
                  <a:lnTo>
                    <a:pt x="92015" y="856648"/>
                  </a:lnTo>
                  <a:lnTo>
                    <a:pt x="118401" y="892952"/>
                  </a:lnTo>
                  <a:lnTo>
                    <a:pt x="147596" y="926970"/>
                  </a:lnTo>
                  <a:lnTo>
                    <a:pt x="179433" y="958536"/>
                  </a:lnTo>
                  <a:lnTo>
                    <a:pt x="213744" y="987484"/>
                  </a:lnTo>
                  <a:lnTo>
                    <a:pt x="250363" y="1013648"/>
                  </a:lnTo>
                  <a:lnTo>
                    <a:pt x="289123" y="1036861"/>
                  </a:lnTo>
                  <a:lnTo>
                    <a:pt x="329856" y="1056959"/>
                  </a:lnTo>
                  <a:lnTo>
                    <a:pt x="372395" y="1073775"/>
                  </a:lnTo>
                  <a:lnTo>
                    <a:pt x="416574" y="1087143"/>
                  </a:lnTo>
                  <a:lnTo>
                    <a:pt x="462225" y="1096897"/>
                  </a:lnTo>
                  <a:lnTo>
                    <a:pt x="509181" y="1102871"/>
                  </a:lnTo>
                  <a:lnTo>
                    <a:pt x="557276" y="1104900"/>
                  </a:lnTo>
                  <a:lnTo>
                    <a:pt x="605351" y="1102871"/>
                  </a:lnTo>
                  <a:lnTo>
                    <a:pt x="652290" y="1096897"/>
                  </a:lnTo>
                  <a:lnTo>
                    <a:pt x="697926" y="1087143"/>
                  </a:lnTo>
                  <a:lnTo>
                    <a:pt x="742091" y="1073775"/>
                  </a:lnTo>
                  <a:lnTo>
                    <a:pt x="784619" y="1056959"/>
                  </a:lnTo>
                  <a:lnTo>
                    <a:pt x="825342" y="1036861"/>
                  </a:lnTo>
                  <a:lnTo>
                    <a:pt x="864093" y="1013648"/>
                  </a:lnTo>
                  <a:lnTo>
                    <a:pt x="900705" y="987484"/>
                  </a:lnTo>
                  <a:lnTo>
                    <a:pt x="935010" y="958536"/>
                  </a:lnTo>
                  <a:lnTo>
                    <a:pt x="966842" y="926970"/>
                  </a:lnTo>
                  <a:lnTo>
                    <a:pt x="996032" y="892952"/>
                  </a:lnTo>
                  <a:lnTo>
                    <a:pt x="1022415" y="856648"/>
                  </a:lnTo>
                  <a:lnTo>
                    <a:pt x="1045823" y="818223"/>
                  </a:lnTo>
                  <a:lnTo>
                    <a:pt x="1066088" y="777845"/>
                  </a:lnTo>
                  <a:lnTo>
                    <a:pt x="1083043" y="735678"/>
                  </a:lnTo>
                  <a:lnTo>
                    <a:pt x="1096522" y="691890"/>
                  </a:lnTo>
                  <a:lnTo>
                    <a:pt x="1106356" y="646644"/>
                  </a:lnTo>
                  <a:lnTo>
                    <a:pt x="1112380" y="600109"/>
                  </a:lnTo>
                  <a:lnTo>
                    <a:pt x="1114425" y="552450"/>
                  </a:lnTo>
                  <a:lnTo>
                    <a:pt x="1112380" y="504790"/>
                  </a:lnTo>
                  <a:lnTo>
                    <a:pt x="1106356" y="458255"/>
                  </a:lnTo>
                  <a:lnTo>
                    <a:pt x="1096522" y="413009"/>
                  </a:lnTo>
                  <a:lnTo>
                    <a:pt x="1083043" y="369221"/>
                  </a:lnTo>
                  <a:lnTo>
                    <a:pt x="1066088" y="327054"/>
                  </a:lnTo>
                  <a:lnTo>
                    <a:pt x="1045823" y="286676"/>
                  </a:lnTo>
                  <a:lnTo>
                    <a:pt x="1022415" y="248251"/>
                  </a:lnTo>
                  <a:lnTo>
                    <a:pt x="996032" y="211947"/>
                  </a:lnTo>
                  <a:lnTo>
                    <a:pt x="966842" y="177929"/>
                  </a:lnTo>
                  <a:lnTo>
                    <a:pt x="935010" y="146363"/>
                  </a:lnTo>
                  <a:lnTo>
                    <a:pt x="900705" y="117415"/>
                  </a:lnTo>
                  <a:lnTo>
                    <a:pt x="864093" y="91251"/>
                  </a:lnTo>
                  <a:lnTo>
                    <a:pt x="825342" y="68038"/>
                  </a:lnTo>
                  <a:lnTo>
                    <a:pt x="784619" y="47940"/>
                  </a:lnTo>
                  <a:lnTo>
                    <a:pt x="742091" y="31124"/>
                  </a:lnTo>
                  <a:lnTo>
                    <a:pt x="697926" y="17756"/>
                  </a:lnTo>
                  <a:lnTo>
                    <a:pt x="652290" y="8002"/>
                  </a:lnTo>
                  <a:lnTo>
                    <a:pt x="605351" y="2028"/>
                  </a:lnTo>
                  <a:lnTo>
                    <a:pt x="5572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59" name="object 59"/>
            <p:cNvSpPr/>
            <p:nvPr/>
          </p:nvSpPr>
          <p:spPr>
            <a:xfrm>
              <a:off x="5991224" y="2752724"/>
              <a:ext cx="1114425" cy="1104900"/>
            </a:xfrm>
            <a:custGeom>
              <a:avLst/>
              <a:gdLst/>
              <a:ahLst/>
              <a:cxnLst/>
              <a:rect l="l" t="t" r="r" b="b"/>
              <a:pathLst>
                <a:path w="1114425" h="1104900">
                  <a:moveTo>
                    <a:pt x="0" y="552450"/>
                  </a:moveTo>
                  <a:lnTo>
                    <a:pt x="2044" y="504790"/>
                  </a:lnTo>
                  <a:lnTo>
                    <a:pt x="8068" y="458255"/>
                  </a:lnTo>
                  <a:lnTo>
                    <a:pt x="17903" y="413009"/>
                  </a:lnTo>
                  <a:lnTo>
                    <a:pt x="31382" y="369221"/>
                  </a:lnTo>
                  <a:lnTo>
                    <a:pt x="48339" y="327054"/>
                  </a:lnTo>
                  <a:lnTo>
                    <a:pt x="68605" y="286676"/>
                  </a:lnTo>
                  <a:lnTo>
                    <a:pt x="92015" y="248251"/>
                  </a:lnTo>
                  <a:lnTo>
                    <a:pt x="118401" y="211947"/>
                  </a:lnTo>
                  <a:lnTo>
                    <a:pt x="147596" y="177929"/>
                  </a:lnTo>
                  <a:lnTo>
                    <a:pt x="179433" y="146363"/>
                  </a:lnTo>
                  <a:lnTo>
                    <a:pt x="213744" y="117415"/>
                  </a:lnTo>
                  <a:lnTo>
                    <a:pt x="250363" y="91251"/>
                  </a:lnTo>
                  <a:lnTo>
                    <a:pt x="289123" y="68038"/>
                  </a:lnTo>
                  <a:lnTo>
                    <a:pt x="329856" y="47940"/>
                  </a:lnTo>
                  <a:lnTo>
                    <a:pt x="372395" y="31124"/>
                  </a:lnTo>
                  <a:lnTo>
                    <a:pt x="416574" y="17756"/>
                  </a:lnTo>
                  <a:lnTo>
                    <a:pt x="462225" y="8002"/>
                  </a:lnTo>
                  <a:lnTo>
                    <a:pt x="509181" y="2028"/>
                  </a:lnTo>
                  <a:lnTo>
                    <a:pt x="557276" y="0"/>
                  </a:lnTo>
                  <a:lnTo>
                    <a:pt x="605351" y="2028"/>
                  </a:lnTo>
                  <a:lnTo>
                    <a:pt x="652290" y="8002"/>
                  </a:lnTo>
                  <a:lnTo>
                    <a:pt x="697926" y="17756"/>
                  </a:lnTo>
                  <a:lnTo>
                    <a:pt x="742091" y="31124"/>
                  </a:lnTo>
                  <a:lnTo>
                    <a:pt x="784619" y="47940"/>
                  </a:lnTo>
                  <a:lnTo>
                    <a:pt x="825342" y="68038"/>
                  </a:lnTo>
                  <a:lnTo>
                    <a:pt x="864093" y="91251"/>
                  </a:lnTo>
                  <a:lnTo>
                    <a:pt x="900705" y="117415"/>
                  </a:lnTo>
                  <a:lnTo>
                    <a:pt x="935010" y="146363"/>
                  </a:lnTo>
                  <a:lnTo>
                    <a:pt x="966842" y="177929"/>
                  </a:lnTo>
                  <a:lnTo>
                    <a:pt x="996032" y="211947"/>
                  </a:lnTo>
                  <a:lnTo>
                    <a:pt x="1022415" y="248251"/>
                  </a:lnTo>
                  <a:lnTo>
                    <a:pt x="1045823" y="286676"/>
                  </a:lnTo>
                  <a:lnTo>
                    <a:pt x="1066088" y="327054"/>
                  </a:lnTo>
                  <a:lnTo>
                    <a:pt x="1083043" y="369221"/>
                  </a:lnTo>
                  <a:lnTo>
                    <a:pt x="1096522" y="413009"/>
                  </a:lnTo>
                  <a:lnTo>
                    <a:pt x="1106356" y="458255"/>
                  </a:lnTo>
                  <a:lnTo>
                    <a:pt x="1112380" y="504790"/>
                  </a:lnTo>
                  <a:lnTo>
                    <a:pt x="1114425" y="552450"/>
                  </a:lnTo>
                  <a:lnTo>
                    <a:pt x="1112380" y="600109"/>
                  </a:lnTo>
                  <a:lnTo>
                    <a:pt x="1106356" y="646644"/>
                  </a:lnTo>
                  <a:lnTo>
                    <a:pt x="1096522" y="691890"/>
                  </a:lnTo>
                  <a:lnTo>
                    <a:pt x="1083043" y="735678"/>
                  </a:lnTo>
                  <a:lnTo>
                    <a:pt x="1066088" y="777845"/>
                  </a:lnTo>
                  <a:lnTo>
                    <a:pt x="1045823" y="818223"/>
                  </a:lnTo>
                  <a:lnTo>
                    <a:pt x="1022415" y="856648"/>
                  </a:lnTo>
                  <a:lnTo>
                    <a:pt x="996032" y="892952"/>
                  </a:lnTo>
                  <a:lnTo>
                    <a:pt x="966842" y="926970"/>
                  </a:lnTo>
                  <a:lnTo>
                    <a:pt x="935010" y="958536"/>
                  </a:lnTo>
                  <a:lnTo>
                    <a:pt x="900705" y="987484"/>
                  </a:lnTo>
                  <a:lnTo>
                    <a:pt x="864093" y="1013648"/>
                  </a:lnTo>
                  <a:lnTo>
                    <a:pt x="825342" y="1036861"/>
                  </a:lnTo>
                  <a:lnTo>
                    <a:pt x="784619" y="1056959"/>
                  </a:lnTo>
                  <a:lnTo>
                    <a:pt x="742091" y="1073775"/>
                  </a:lnTo>
                  <a:lnTo>
                    <a:pt x="697926" y="1087143"/>
                  </a:lnTo>
                  <a:lnTo>
                    <a:pt x="652290" y="1096897"/>
                  </a:lnTo>
                  <a:lnTo>
                    <a:pt x="605351" y="1102871"/>
                  </a:lnTo>
                  <a:lnTo>
                    <a:pt x="557276" y="1104900"/>
                  </a:lnTo>
                  <a:lnTo>
                    <a:pt x="509181" y="1102871"/>
                  </a:lnTo>
                  <a:lnTo>
                    <a:pt x="462225" y="1096897"/>
                  </a:lnTo>
                  <a:lnTo>
                    <a:pt x="416574" y="1087143"/>
                  </a:lnTo>
                  <a:lnTo>
                    <a:pt x="372395" y="1073775"/>
                  </a:lnTo>
                  <a:lnTo>
                    <a:pt x="329856" y="1056959"/>
                  </a:lnTo>
                  <a:lnTo>
                    <a:pt x="289123" y="1036861"/>
                  </a:lnTo>
                  <a:lnTo>
                    <a:pt x="250363" y="1013648"/>
                  </a:lnTo>
                  <a:lnTo>
                    <a:pt x="213744" y="987484"/>
                  </a:lnTo>
                  <a:lnTo>
                    <a:pt x="179433" y="958536"/>
                  </a:lnTo>
                  <a:lnTo>
                    <a:pt x="147596" y="926970"/>
                  </a:lnTo>
                  <a:lnTo>
                    <a:pt x="118401" y="892952"/>
                  </a:lnTo>
                  <a:lnTo>
                    <a:pt x="92015" y="856648"/>
                  </a:lnTo>
                  <a:lnTo>
                    <a:pt x="68605" y="818223"/>
                  </a:lnTo>
                  <a:lnTo>
                    <a:pt x="48339" y="777845"/>
                  </a:lnTo>
                  <a:lnTo>
                    <a:pt x="31382" y="735678"/>
                  </a:lnTo>
                  <a:lnTo>
                    <a:pt x="17903" y="691890"/>
                  </a:lnTo>
                  <a:lnTo>
                    <a:pt x="8068" y="646644"/>
                  </a:lnTo>
                  <a:lnTo>
                    <a:pt x="2044" y="600109"/>
                  </a:lnTo>
                  <a:lnTo>
                    <a:pt x="0" y="552450"/>
                  </a:lnTo>
                  <a:close/>
                </a:path>
              </a:pathLst>
            </a:custGeom>
            <a:ln w="72390">
              <a:solidFill>
                <a:srgbClr val="16435E"/>
              </a:solidFill>
            </a:ln>
          </p:spPr>
          <p:txBody>
            <a:bodyPr wrap="square" lIns="0" tIns="0" rIns="0" bIns="0" rtlCol="0"/>
            <a:lstStyle/>
            <a:p>
              <a:endParaRPr>
                <a:latin typeface="Twinkl Cursive Unlooped" panose="02000000000000000000" pitchFamily="2" charset="0"/>
              </a:endParaRPr>
            </a:p>
          </p:txBody>
        </p:sp>
      </p:grpSp>
      <p:grpSp>
        <p:nvGrpSpPr>
          <p:cNvPr id="64" name="object 64"/>
          <p:cNvGrpSpPr/>
          <p:nvPr/>
        </p:nvGrpSpPr>
        <p:grpSpPr>
          <a:xfrm>
            <a:off x="2945129" y="2868929"/>
            <a:ext cx="1110615" cy="1110615"/>
            <a:chOff x="2945129" y="2868929"/>
            <a:chExt cx="1110615" cy="1110615"/>
          </a:xfrm>
        </p:grpSpPr>
        <p:sp>
          <p:nvSpPr>
            <p:cNvPr id="65" name="object 65"/>
            <p:cNvSpPr/>
            <p:nvPr/>
          </p:nvSpPr>
          <p:spPr>
            <a:xfrm>
              <a:off x="2981324" y="2905124"/>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66" name="object 66"/>
            <p:cNvSpPr/>
            <p:nvPr/>
          </p:nvSpPr>
          <p:spPr>
            <a:xfrm>
              <a:off x="2981324" y="2905124"/>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411352"/>
              </a:solidFill>
            </a:ln>
          </p:spPr>
          <p:txBody>
            <a:bodyPr wrap="square" lIns="0" tIns="0" rIns="0" bIns="0" rtlCol="0"/>
            <a:lstStyle/>
            <a:p>
              <a:endParaRPr>
                <a:latin typeface="Twinkl Cursive Unlooped" panose="02000000000000000000" pitchFamily="2" charset="0"/>
              </a:endParaRPr>
            </a:p>
          </p:txBody>
        </p:sp>
      </p:grpSp>
      <p:grpSp>
        <p:nvGrpSpPr>
          <p:cNvPr id="68" name="object 68"/>
          <p:cNvGrpSpPr/>
          <p:nvPr/>
        </p:nvGrpSpPr>
        <p:grpSpPr>
          <a:xfrm>
            <a:off x="4402454" y="2716529"/>
            <a:ext cx="1110615" cy="1120140"/>
            <a:chOff x="4402454" y="2716529"/>
            <a:chExt cx="1110615" cy="1120140"/>
          </a:xfrm>
        </p:grpSpPr>
        <p:sp>
          <p:nvSpPr>
            <p:cNvPr id="69" name="object 69"/>
            <p:cNvSpPr/>
            <p:nvPr/>
          </p:nvSpPr>
          <p:spPr>
            <a:xfrm>
              <a:off x="4438649" y="27527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5"/>
                  </a:lnTo>
                  <a:lnTo>
                    <a:pt x="8363" y="618036"/>
                  </a:lnTo>
                  <a:lnTo>
                    <a:pt x="18543" y="663134"/>
                  </a:lnTo>
                  <a:lnTo>
                    <a:pt x="32477" y="706663"/>
                  </a:lnTo>
                  <a:lnTo>
                    <a:pt x="49982" y="748438"/>
                  </a:lnTo>
                  <a:lnTo>
                    <a:pt x="70875" y="788274"/>
                  </a:lnTo>
                  <a:lnTo>
                    <a:pt x="94973" y="825987"/>
                  </a:lnTo>
                  <a:lnTo>
                    <a:pt x="122092" y="861391"/>
                  </a:lnTo>
                  <a:lnTo>
                    <a:pt x="152050" y="894302"/>
                  </a:lnTo>
                  <a:lnTo>
                    <a:pt x="184663" y="924533"/>
                  </a:lnTo>
                  <a:lnTo>
                    <a:pt x="219749" y="951901"/>
                  </a:lnTo>
                  <a:lnTo>
                    <a:pt x="257123" y="976220"/>
                  </a:lnTo>
                  <a:lnTo>
                    <a:pt x="296603" y="997306"/>
                  </a:lnTo>
                  <a:lnTo>
                    <a:pt x="338005" y="1014972"/>
                  </a:lnTo>
                  <a:lnTo>
                    <a:pt x="381146" y="1029035"/>
                  </a:lnTo>
                  <a:lnTo>
                    <a:pt x="425844" y="1039308"/>
                  </a:lnTo>
                  <a:lnTo>
                    <a:pt x="471915" y="1045608"/>
                  </a:lnTo>
                  <a:lnTo>
                    <a:pt x="519175" y="1047750"/>
                  </a:lnTo>
                  <a:lnTo>
                    <a:pt x="566416" y="1045608"/>
                  </a:lnTo>
                  <a:lnTo>
                    <a:pt x="612469" y="1039308"/>
                  </a:lnTo>
                  <a:lnTo>
                    <a:pt x="657151" y="1029035"/>
                  </a:lnTo>
                  <a:lnTo>
                    <a:pt x="700279" y="1014972"/>
                  </a:lnTo>
                  <a:lnTo>
                    <a:pt x="741669" y="997306"/>
                  </a:lnTo>
                  <a:lnTo>
                    <a:pt x="781139" y="976220"/>
                  </a:lnTo>
                  <a:lnTo>
                    <a:pt x="818504" y="951901"/>
                  </a:lnTo>
                  <a:lnTo>
                    <a:pt x="853582" y="924533"/>
                  </a:lnTo>
                  <a:lnTo>
                    <a:pt x="886190" y="894302"/>
                  </a:lnTo>
                  <a:lnTo>
                    <a:pt x="916143" y="861391"/>
                  </a:lnTo>
                  <a:lnTo>
                    <a:pt x="943259" y="825987"/>
                  </a:lnTo>
                  <a:lnTo>
                    <a:pt x="967354" y="788274"/>
                  </a:lnTo>
                  <a:lnTo>
                    <a:pt x="988245" y="748438"/>
                  </a:lnTo>
                  <a:lnTo>
                    <a:pt x="1005749" y="706663"/>
                  </a:lnTo>
                  <a:lnTo>
                    <a:pt x="1019682" y="663134"/>
                  </a:lnTo>
                  <a:lnTo>
                    <a:pt x="1029861" y="618036"/>
                  </a:lnTo>
                  <a:lnTo>
                    <a:pt x="1036103" y="571555"/>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70" name="object 70"/>
            <p:cNvSpPr/>
            <p:nvPr/>
          </p:nvSpPr>
          <p:spPr>
            <a:xfrm>
              <a:off x="4438649" y="27527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5"/>
                  </a:lnTo>
                  <a:lnTo>
                    <a:pt x="1029861" y="618036"/>
                  </a:lnTo>
                  <a:lnTo>
                    <a:pt x="1019682" y="663134"/>
                  </a:lnTo>
                  <a:lnTo>
                    <a:pt x="1005749" y="706663"/>
                  </a:lnTo>
                  <a:lnTo>
                    <a:pt x="988245" y="748438"/>
                  </a:lnTo>
                  <a:lnTo>
                    <a:pt x="967354" y="788274"/>
                  </a:lnTo>
                  <a:lnTo>
                    <a:pt x="943259" y="825987"/>
                  </a:lnTo>
                  <a:lnTo>
                    <a:pt x="916143" y="861391"/>
                  </a:lnTo>
                  <a:lnTo>
                    <a:pt x="886190" y="894302"/>
                  </a:lnTo>
                  <a:lnTo>
                    <a:pt x="853582" y="924533"/>
                  </a:lnTo>
                  <a:lnTo>
                    <a:pt x="818504" y="951901"/>
                  </a:lnTo>
                  <a:lnTo>
                    <a:pt x="781139" y="976220"/>
                  </a:lnTo>
                  <a:lnTo>
                    <a:pt x="741669" y="997306"/>
                  </a:lnTo>
                  <a:lnTo>
                    <a:pt x="700279" y="1014972"/>
                  </a:lnTo>
                  <a:lnTo>
                    <a:pt x="657151" y="1029035"/>
                  </a:lnTo>
                  <a:lnTo>
                    <a:pt x="612469" y="1039308"/>
                  </a:lnTo>
                  <a:lnTo>
                    <a:pt x="566416" y="1045608"/>
                  </a:lnTo>
                  <a:lnTo>
                    <a:pt x="519175" y="1047750"/>
                  </a:lnTo>
                  <a:lnTo>
                    <a:pt x="471915" y="1045608"/>
                  </a:lnTo>
                  <a:lnTo>
                    <a:pt x="425844" y="1039308"/>
                  </a:lnTo>
                  <a:lnTo>
                    <a:pt x="381146" y="1029035"/>
                  </a:lnTo>
                  <a:lnTo>
                    <a:pt x="338005" y="1014972"/>
                  </a:lnTo>
                  <a:lnTo>
                    <a:pt x="296603" y="997306"/>
                  </a:lnTo>
                  <a:lnTo>
                    <a:pt x="257123" y="976220"/>
                  </a:lnTo>
                  <a:lnTo>
                    <a:pt x="219749" y="951901"/>
                  </a:lnTo>
                  <a:lnTo>
                    <a:pt x="184663" y="924533"/>
                  </a:lnTo>
                  <a:lnTo>
                    <a:pt x="152050" y="894302"/>
                  </a:lnTo>
                  <a:lnTo>
                    <a:pt x="122092" y="861391"/>
                  </a:lnTo>
                  <a:lnTo>
                    <a:pt x="94973" y="825987"/>
                  </a:lnTo>
                  <a:lnTo>
                    <a:pt x="70875" y="788274"/>
                  </a:lnTo>
                  <a:lnTo>
                    <a:pt x="49982" y="748438"/>
                  </a:lnTo>
                  <a:lnTo>
                    <a:pt x="32477" y="706663"/>
                  </a:lnTo>
                  <a:lnTo>
                    <a:pt x="18543" y="663134"/>
                  </a:lnTo>
                  <a:lnTo>
                    <a:pt x="8363" y="618036"/>
                  </a:lnTo>
                  <a:lnTo>
                    <a:pt x="2121" y="571555"/>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sp>
        <p:nvSpPr>
          <p:cNvPr id="73" name="object 73"/>
          <p:cNvSpPr txBox="1"/>
          <p:nvPr/>
        </p:nvSpPr>
        <p:spPr>
          <a:xfrm>
            <a:off x="4107814" y="2448741"/>
            <a:ext cx="1614170" cy="211981"/>
          </a:xfrm>
          <a:prstGeom prst="rect">
            <a:avLst/>
          </a:prstGeom>
        </p:spPr>
        <p:txBody>
          <a:bodyPr vert="horz" wrap="square" lIns="0" tIns="15875" rIns="0" bIns="0" rtlCol="0">
            <a:spAutoFit/>
          </a:bodyPr>
          <a:lstStyle/>
          <a:p>
            <a:pPr algn="ctr">
              <a:lnSpc>
                <a:spcPts val="1515"/>
              </a:lnSpc>
              <a:spcBef>
                <a:spcPts val="125"/>
              </a:spcBef>
            </a:pPr>
            <a:r>
              <a:rPr lang="en-GB" sz="1400" b="1" spc="-110" dirty="0">
                <a:solidFill>
                  <a:srgbClr val="561B6C"/>
                </a:solidFill>
                <a:latin typeface="Twinkl Cursive Unlooped" panose="02000000000000000000" pitchFamily="2" charset="0"/>
                <a:cs typeface="Arial"/>
              </a:rPr>
              <a:t>Year 4</a:t>
            </a:r>
            <a:endParaRPr sz="1400" dirty="0">
              <a:latin typeface="Twinkl Cursive Unlooped" panose="02000000000000000000" pitchFamily="2" charset="0"/>
              <a:cs typeface="Arial"/>
            </a:endParaRPr>
          </a:p>
        </p:txBody>
      </p:sp>
      <p:grpSp>
        <p:nvGrpSpPr>
          <p:cNvPr id="74" name="object 74"/>
          <p:cNvGrpSpPr/>
          <p:nvPr/>
        </p:nvGrpSpPr>
        <p:grpSpPr>
          <a:xfrm>
            <a:off x="2154554" y="3945254"/>
            <a:ext cx="1110615" cy="1110615"/>
            <a:chOff x="2154554" y="3945254"/>
            <a:chExt cx="1110615" cy="1110615"/>
          </a:xfrm>
        </p:grpSpPr>
        <p:sp>
          <p:nvSpPr>
            <p:cNvPr id="75" name="object 75"/>
            <p:cNvSpPr/>
            <p:nvPr/>
          </p:nvSpPr>
          <p:spPr>
            <a:xfrm>
              <a:off x="2190749" y="3981449"/>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6E0066"/>
            </a:solidFill>
          </p:spPr>
          <p:txBody>
            <a:bodyPr wrap="square" lIns="0" tIns="0" rIns="0" bIns="0" rtlCol="0"/>
            <a:lstStyle/>
            <a:p>
              <a:endParaRPr>
                <a:latin typeface="Twinkl Cursive Unlooped" panose="02000000000000000000" pitchFamily="2" charset="0"/>
              </a:endParaRPr>
            </a:p>
          </p:txBody>
        </p:sp>
        <p:sp>
          <p:nvSpPr>
            <p:cNvPr id="76" name="object 76"/>
            <p:cNvSpPr/>
            <p:nvPr/>
          </p:nvSpPr>
          <p:spPr>
            <a:xfrm>
              <a:off x="2190749" y="3981449"/>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77" name="object 77"/>
          <p:cNvSpPr txBox="1"/>
          <p:nvPr/>
        </p:nvSpPr>
        <p:spPr>
          <a:xfrm>
            <a:off x="2358770" y="4305998"/>
            <a:ext cx="702310" cy="357505"/>
          </a:xfrm>
          <a:prstGeom prst="rect">
            <a:avLst/>
          </a:prstGeom>
        </p:spPr>
        <p:txBody>
          <a:bodyPr vert="horz" wrap="square" lIns="0" tIns="15875" rIns="0" bIns="0" rtlCol="0">
            <a:spAutoFit/>
          </a:bodyPr>
          <a:lstStyle/>
          <a:p>
            <a:pPr marL="12700">
              <a:lnSpc>
                <a:spcPct val="100000"/>
              </a:lnSpc>
              <a:spcBef>
                <a:spcPts val="125"/>
              </a:spcBef>
            </a:pPr>
            <a:r>
              <a:rPr sz="2150" b="1" spc="-130" dirty="0">
                <a:solidFill>
                  <a:srgbClr val="FFFFFF"/>
                </a:solidFill>
                <a:latin typeface="Twinkl Cursive Unlooped" panose="02000000000000000000" pitchFamily="2" charset="0"/>
                <a:cs typeface="Arial"/>
              </a:rPr>
              <a:t>U</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a:latin typeface="Twinkl Cursive Unlooped" panose="02000000000000000000" pitchFamily="2" charset="0"/>
              <a:cs typeface="Arial"/>
            </a:endParaRPr>
          </a:p>
        </p:txBody>
      </p:sp>
      <p:grpSp>
        <p:nvGrpSpPr>
          <p:cNvPr id="78" name="object 78"/>
          <p:cNvGrpSpPr/>
          <p:nvPr/>
        </p:nvGrpSpPr>
        <p:grpSpPr>
          <a:xfrm>
            <a:off x="3830954" y="4954904"/>
            <a:ext cx="1120140" cy="1120140"/>
            <a:chOff x="3830954" y="4954904"/>
            <a:chExt cx="1120140" cy="1120140"/>
          </a:xfrm>
        </p:grpSpPr>
        <p:sp>
          <p:nvSpPr>
            <p:cNvPr id="79" name="object 79"/>
            <p:cNvSpPr/>
            <p:nvPr/>
          </p:nvSpPr>
          <p:spPr>
            <a:xfrm>
              <a:off x="3867149" y="4991099"/>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8"/>
                  </a:lnTo>
                  <a:lnTo>
                    <a:pt x="8441" y="618043"/>
                  </a:lnTo>
                  <a:lnTo>
                    <a:pt x="18714" y="663142"/>
                  </a:lnTo>
                  <a:lnTo>
                    <a:pt x="32777" y="706673"/>
                  </a:lnTo>
                  <a:lnTo>
                    <a:pt x="50443" y="748449"/>
                  </a:lnTo>
                  <a:lnTo>
                    <a:pt x="71529" y="788286"/>
                  </a:lnTo>
                  <a:lnTo>
                    <a:pt x="95848" y="825998"/>
                  </a:lnTo>
                  <a:lnTo>
                    <a:pt x="123216" y="861402"/>
                  </a:lnTo>
                  <a:lnTo>
                    <a:pt x="153447" y="894311"/>
                  </a:lnTo>
                  <a:lnTo>
                    <a:pt x="186358" y="924542"/>
                  </a:lnTo>
                  <a:lnTo>
                    <a:pt x="221762" y="951908"/>
                  </a:lnTo>
                  <a:lnTo>
                    <a:pt x="259475" y="976226"/>
                  </a:lnTo>
                  <a:lnTo>
                    <a:pt x="299311" y="997310"/>
                  </a:lnTo>
                  <a:lnTo>
                    <a:pt x="341086" y="1014975"/>
                  </a:lnTo>
                  <a:lnTo>
                    <a:pt x="384615" y="1029036"/>
                  </a:lnTo>
                  <a:lnTo>
                    <a:pt x="429713" y="1039309"/>
                  </a:lnTo>
                  <a:lnTo>
                    <a:pt x="476194" y="1045609"/>
                  </a:lnTo>
                  <a:lnTo>
                    <a:pt x="523875" y="1047750"/>
                  </a:lnTo>
                  <a:lnTo>
                    <a:pt x="571555" y="1045609"/>
                  </a:lnTo>
                  <a:lnTo>
                    <a:pt x="618036" y="1039309"/>
                  </a:lnTo>
                  <a:lnTo>
                    <a:pt x="663134" y="1029036"/>
                  </a:lnTo>
                  <a:lnTo>
                    <a:pt x="706663" y="1014975"/>
                  </a:lnTo>
                  <a:lnTo>
                    <a:pt x="748438" y="997310"/>
                  </a:lnTo>
                  <a:lnTo>
                    <a:pt x="788274" y="976226"/>
                  </a:lnTo>
                  <a:lnTo>
                    <a:pt x="825987" y="951908"/>
                  </a:lnTo>
                  <a:lnTo>
                    <a:pt x="861391" y="924542"/>
                  </a:lnTo>
                  <a:lnTo>
                    <a:pt x="894302" y="894311"/>
                  </a:lnTo>
                  <a:lnTo>
                    <a:pt x="924533" y="861402"/>
                  </a:lnTo>
                  <a:lnTo>
                    <a:pt x="951901" y="825998"/>
                  </a:lnTo>
                  <a:lnTo>
                    <a:pt x="976220" y="788286"/>
                  </a:lnTo>
                  <a:lnTo>
                    <a:pt x="997306" y="748449"/>
                  </a:lnTo>
                  <a:lnTo>
                    <a:pt x="1014972" y="706673"/>
                  </a:lnTo>
                  <a:lnTo>
                    <a:pt x="1029035" y="663142"/>
                  </a:lnTo>
                  <a:lnTo>
                    <a:pt x="1039308" y="618043"/>
                  </a:lnTo>
                  <a:lnTo>
                    <a:pt x="1045608" y="571558"/>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0" name="object 80"/>
            <p:cNvSpPr/>
            <p:nvPr/>
          </p:nvSpPr>
          <p:spPr>
            <a:xfrm>
              <a:off x="3867149" y="4991099"/>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8"/>
                  </a:lnTo>
                  <a:lnTo>
                    <a:pt x="1039308" y="618043"/>
                  </a:lnTo>
                  <a:lnTo>
                    <a:pt x="1029035" y="663142"/>
                  </a:lnTo>
                  <a:lnTo>
                    <a:pt x="1014972" y="706673"/>
                  </a:lnTo>
                  <a:lnTo>
                    <a:pt x="997306" y="748449"/>
                  </a:lnTo>
                  <a:lnTo>
                    <a:pt x="976220" y="788286"/>
                  </a:lnTo>
                  <a:lnTo>
                    <a:pt x="951901" y="825998"/>
                  </a:lnTo>
                  <a:lnTo>
                    <a:pt x="924533" y="861402"/>
                  </a:lnTo>
                  <a:lnTo>
                    <a:pt x="894302" y="894311"/>
                  </a:lnTo>
                  <a:lnTo>
                    <a:pt x="861391" y="924542"/>
                  </a:lnTo>
                  <a:lnTo>
                    <a:pt x="825987" y="951908"/>
                  </a:lnTo>
                  <a:lnTo>
                    <a:pt x="788274" y="976226"/>
                  </a:lnTo>
                  <a:lnTo>
                    <a:pt x="748438" y="997310"/>
                  </a:lnTo>
                  <a:lnTo>
                    <a:pt x="706663" y="1014975"/>
                  </a:lnTo>
                  <a:lnTo>
                    <a:pt x="663134" y="1029036"/>
                  </a:lnTo>
                  <a:lnTo>
                    <a:pt x="618036" y="1039309"/>
                  </a:lnTo>
                  <a:lnTo>
                    <a:pt x="571555" y="1045609"/>
                  </a:lnTo>
                  <a:lnTo>
                    <a:pt x="523875" y="1047750"/>
                  </a:lnTo>
                  <a:lnTo>
                    <a:pt x="476194" y="1045609"/>
                  </a:lnTo>
                  <a:lnTo>
                    <a:pt x="429713" y="1039309"/>
                  </a:lnTo>
                  <a:lnTo>
                    <a:pt x="384615" y="1029036"/>
                  </a:lnTo>
                  <a:lnTo>
                    <a:pt x="341086" y="1014975"/>
                  </a:lnTo>
                  <a:lnTo>
                    <a:pt x="299311" y="997310"/>
                  </a:lnTo>
                  <a:lnTo>
                    <a:pt x="259475" y="976226"/>
                  </a:lnTo>
                  <a:lnTo>
                    <a:pt x="221762" y="951908"/>
                  </a:lnTo>
                  <a:lnTo>
                    <a:pt x="186358" y="924542"/>
                  </a:lnTo>
                  <a:lnTo>
                    <a:pt x="153447" y="894311"/>
                  </a:lnTo>
                  <a:lnTo>
                    <a:pt x="123216" y="861402"/>
                  </a:lnTo>
                  <a:lnTo>
                    <a:pt x="95848" y="825998"/>
                  </a:lnTo>
                  <a:lnTo>
                    <a:pt x="71529" y="788286"/>
                  </a:lnTo>
                  <a:lnTo>
                    <a:pt x="50443" y="748449"/>
                  </a:lnTo>
                  <a:lnTo>
                    <a:pt x="32777" y="706673"/>
                  </a:lnTo>
                  <a:lnTo>
                    <a:pt x="18714" y="663142"/>
                  </a:lnTo>
                  <a:lnTo>
                    <a:pt x="8441" y="618043"/>
                  </a:lnTo>
                  <a:lnTo>
                    <a:pt x="2141" y="571558"/>
                  </a:lnTo>
                  <a:lnTo>
                    <a:pt x="0" y="523875"/>
                  </a:lnTo>
                  <a:close/>
                </a:path>
              </a:pathLst>
            </a:custGeom>
            <a:ln w="72390">
              <a:solidFill>
                <a:srgbClr val="6E0066"/>
              </a:solidFill>
            </a:ln>
          </p:spPr>
          <p:txBody>
            <a:bodyPr wrap="square" lIns="0" tIns="0" rIns="0" bIns="0" rtlCol="0"/>
            <a:lstStyle/>
            <a:p>
              <a:endParaRPr>
                <a:latin typeface="Twinkl Cursive Unlooped" panose="02000000000000000000" pitchFamily="2" charset="0"/>
              </a:endParaRPr>
            </a:p>
          </p:txBody>
        </p:sp>
      </p:grpSp>
      <p:sp>
        <p:nvSpPr>
          <p:cNvPr id="81" name="object 81"/>
          <p:cNvSpPr txBox="1"/>
          <p:nvPr/>
        </p:nvSpPr>
        <p:spPr>
          <a:xfrm>
            <a:off x="3851624" y="5311476"/>
            <a:ext cx="1009460" cy="500586"/>
          </a:xfrm>
          <a:prstGeom prst="rect">
            <a:avLst/>
          </a:prstGeom>
        </p:spPr>
        <p:txBody>
          <a:bodyPr vert="horz" wrap="square" lIns="0" tIns="49530" rIns="0" bIns="0" rtlCol="0">
            <a:spAutoFit/>
          </a:bodyPr>
          <a:lstStyle/>
          <a:p>
            <a:pPr marL="12700" marR="5080" indent="47625" algn="ctr">
              <a:lnSpc>
                <a:spcPct val="80000"/>
              </a:lnSpc>
              <a:spcBef>
                <a:spcPts val="390"/>
              </a:spcBef>
            </a:pPr>
            <a:r>
              <a:rPr lang="en-GB" sz="1200" b="1" u="sng" spc="-55" dirty="0">
                <a:solidFill>
                  <a:srgbClr val="0C6C82"/>
                </a:solidFill>
                <a:uFill>
                  <a:solidFill>
                    <a:srgbClr val="0C6C82"/>
                  </a:solidFill>
                </a:uFill>
                <a:latin typeface="Twinkl Cursive Unlooped" panose="02000000000000000000" pitchFamily="2" charset="0"/>
                <a:cs typeface="Arial"/>
              </a:rPr>
              <a:t>Off with her Head! - The Tudors</a:t>
            </a:r>
            <a:endParaRPr sz="1200" dirty="0">
              <a:latin typeface="Twinkl Cursive Unlooped" panose="02000000000000000000" pitchFamily="2" charset="0"/>
              <a:cs typeface="Arial"/>
            </a:endParaRPr>
          </a:p>
        </p:txBody>
      </p:sp>
      <p:sp>
        <p:nvSpPr>
          <p:cNvPr id="83" name="object 83"/>
          <p:cNvSpPr txBox="1"/>
          <p:nvPr/>
        </p:nvSpPr>
        <p:spPr>
          <a:xfrm>
            <a:off x="4103189" y="6097995"/>
            <a:ext cx="1473835" cy="243656"/>
          </a:xfrm>
          <a:prstGeom prst="rect">
            <a:avLst/>
          </a:prstGeom>
        </p:spPr>
        <p:txBody>
          <a:bodyPr vert="horz" wrap="square" lIns="0" tIns="12700" rIns="0" bIns="0" rtlCol="0">
            <a:spAutoFit/>
          </a:bodyPr>
          <a:lstStyle/>
          <a:p>
            <a:pPr marL="12700">
              <a:lnSpc>
                <a:spcPct val="100000"/>
              </a:lnSpc>
              <a:spcBef>
                <a:spcPts val="100"/>
              </a:spcBef>
            </a:pPr>
            <a:r>
              <a:rPr lang="en-GB" sz="1500" b="1" spc="-85" dirty="0">
                <a:solidFill>
                  <a:srgbClr val="6E0066"/>
                </a:solidFill>
                <a:latin typeface="Twinkl Cursive Unlooped" panose="02000000000000000000" pitchFamily="2" charset="0"/>
                <a:cs typeface="Arial"/>
              </a:rPr>
              <a:t>Year 5</a:t>
            </a:r>
            <a:endParaRPr sz="1500" dirty="0">
              <a:latin typeface="Twinkl Cursive Unlooped" panose="02000000000000000000" pitchFamily="2" charset="0"/>
              <a:cs typeface="Arial"/>
            </a:endParaRPr>
          </a:p>
        </p:txBody>
      </p:sp>
      <p:grpSp>
        <p:nvGrpSpPr>
          <p:cNvPr id="84" name="object 84"/>
          <p:cNvGrpSpPr/>
          <p:nvPr/>
        </p:nvGrpSpPr>
        <p:grpSpPr>
          <a:xfrm>
            <a:off x="5726429" y="4935854"/>
            <a:ext cx="1110615" cy="1110615"/>
            <a:chOff x="5726429" y="4935854"/>
            <a:chExt cx="1110615" cy="1110615"/>
          </a:xfrm>
        </p:grpSpPr>
        <p:sp>
          <p:nvSpPr>
            <p:cNvPr id="85" name="object 85"/>
            <p:cNvSpPr/>
            <p:nvPr/>
          </p:nvSpPr>
          <p:spPr>
            <a:xfrm>
              <a:off x="5762624" y="4972049"/>
              <a:ext cx="1038225" cy="1038225"/>
            </a:xfrm>
            <a:custGeom>
              <a:avLst/>
              <a:gdLst/>
              <a:ahLst/>
              <a:cxnLst/>
              <a:rect l="l" t="t" r="r" b="b"/>
              <a:pathLst>
                <a:path w="1038225" h="1038225">
                  <a:moveTo>
                    <a:pt x="519175" y="0"/>
                  </a:moveTo>
                  <a:lnTo>
                    <a:pt x="471915" y="2121"/>
                  </a:lnTo>
                  <a:lnTo>
                    <a:pt x="425844" y="8363"/>
                  </a:lnTo>
                  <a:lnTo>
                    <a:pt x="381146" y="18543"/>
                  </a:lnTo>
                  <a:lnTo>
                    <a:pt x="338005" y="32477"/>
                  </a:lnTo>
                  <a:lnTo>
                    <a:pt x="296603" y="49982"/>
                  </a:lnTo>
                  <a:lnTo>
                    <a:pt x="257123" y="70875"/>
                  </a:lnTo>
                  <a:lnTo>
                    <a:pt x="219749" y="94973"/>
                  </a:lnTo>
                  <a:lnTo>
                    <a:pt x="184663" y="122092"/>
                  </a:lnTo>
                  <a:lnTo>
                    <a:pt x="152050" y="152050"/>
                  </a:lnTo>
                  <a:lnTo>
                    <a:pt x="122092" y="184663"/>
                  </a:lnTo>
                  <a:lnTo>
                    <a:pt x="94973" y="219749"/>
                  </a:lnTo>
                  <a:lnTo>
                    <a:pt x="70875" y="257123"/>
                  </a:lnTo>
                  <a:lnTo>
                    <a:pt x="49982" y="296603"/>
                  </a:lnTo>
                  <a:lnTo>
                    <a:pt x="32477" y="338005"/>
                  </a:lnTo>
                  <a:lnTo>
                    <a:pt x="18543" y="381146"/>
                  </a:lnTo>
                  <a:lnTo>
                    <a:pt x="8363" y="425844"/>
                  </a:lnTo>
                  <a:lnTo>
                    <a:pt x="2121" y="471915"/>
                  </a:lnTo>
                  <a:lnTo>
                    <a:pt x="0" y="519175"/>
                  </a:lnTo>
                  <a:lnTo>
                    <a:pt x="2121" y="566416"/>
                  </a:lnTo>
                  <a:lnTo>
                    <a:pt x="8363" y="612469"/>
                  </a:lnTo>
                  <a:lnTo>
                    <a:pt x="18543" y="657151"/>
                  </a:lnTo>
                  <a:lnTo>
                    <a:pt x="32477" y="700279"/>
                  </a:lnTo>
                  <a:lnTo>
                    <a:pt x="49982" y="741669"/>
                  </a:lnTo>
                  <a:lnTo>
                    <a:pt x="70875" y="781139"/>
                  </a:lnTo>
                  <a:lnTo>
                    <a:pt x="94973" y="818504"/>
                  </a:lnTo>
                  <a:lnTo>
                    <a:pt x="122092" y="853582"/>
                  </a:lnTo>
                  <a:lnTo>
                    <a:pt x="152050" y="886190"/>
                  </a:lnTo>
                  <a:lnTo>
                    <a:pt x="184663" y="916143"/>
                  </a:lnTo>
                  <a:lnTo>
                    <a:pt x="219749" y="943259"/>
                  </a:lnTo>
                  <a:lnTo>
                    <a:pt x="257123" y="967354"/>
                  </a:lnTo>
                  <a:lnTo>
                    <a:pt x="296603" y="988245"/>
                  </a:lnTo>
                  <a:lnTo>
                    <a:pt x="338005" y="1005749"/>
                  </a:lnTo>
                  <a:lnTo>
                    <a:pt x="381146" y="1019682"/>
                  </a:lnTo>
                  <a:lnTo>
                    <a:pt x="425844" y="1029861"/>
                  </a:lnTo>
                  <a:lnTo>
                    <a:pt x="471915" y="1036103"/>
                  </a:lnTo>
                  <a:lnTo>
                    <a:pt x="519175" y="1038225"/>
                  </a:lnTo>
                  <a:lnTo>
                    <a:pt x="566416" y="1036103"/>
                  </a:lnTo>
                  <a:lnTo>
                    <a:pt x="612469" y="1029861"/>
                  </a:lnTo>
                  <a:lnTo>
                    <a:pt x="657151" y="1019682"/>
                  </a:lnTo>
                  <a:lnTo>
                    <a:pt x="700279" y="1005749"/>
                  </a:lnTo>
                  <a:lnTo>
                    <a:pt x="741669" y="988245"/>
                  </a:lnTo>
                  <a:lnTo>
                    <a:pt x="781139" y="967354"/>
                  </a:lnTo>
                  <a:lnTo>
                    <a:pt x="818504" y="943259"/>
                  </a:lnTo>
                  <a:lnTo>
                    <a:pt x="853582" y="916143"/>
                  </a:lnTo>
                  <a:lnTo>
                    <a:pt x="886190" y="886190"/>
                  </a:lnTo>
                  <a:lnTo>
                    <a:pt x="916143" y="853582"/>
                  </a:lnTo>
                  <a:lnTo>
                    <a:pt x="943259" y="818504"/>
                  </a:lnTo>
                  <a:lnTo>
                    <a:pt x="967354" y="781139"/>
                  </a:lnTo>
                  <a:lnTo>
                    <a:pt x="988245" y="741669"/>
                  </a:lnTo>
                  <a:lnTo>
                    <a:pt x="1005749" y="700279"/>
                  </a:lnTo>
                  <a:lnTo>
                    <a:pt x="1019682" y="657151"/>
                  </a:lnTo>
                  <a:lnTo>
                    <a:pt x="1029861" y="612469"/>
                  </a:lnTo>
                  <a:lnTo>
                    <a:pt x="1036103" y="566416"/>
                  </a:lnTo>
                  <a:lnTo>
                    <a:pt x="1038225" y="519175"/>
                  </a:lnTo>
                  <a:lnTo>
                    <a:pt x="1036103" y="471915"/>
                  </a:lnTo>
                  <a:lnTo>
                    <a:pt x="1029861" y="425844"/>
                  </a:lnTo>
                  <a:lnTo>
                    <a:pt x="1019682" y="381146"/>
                  </a:lnTo>
                  <a:lnTo>
                    <a:pt x="1005749" y="338005"/>
                  </a:lnTo>
                  <a:lnTo>
                    <a:pt x="988245" y="296603"/>
                  </a:lnTo>
                  <a:lnTo>
                    <a:pt x="967354" y="257123"/>
                  </a:lnTo>
                  <a:lnTo>
                    <a:pt x="943259" y="219749"/>
                  </a:lnTo>
                  <a:lnTo>
                    <a:pt x="916143" y="184663"/>
                  </a:lnTo>
                  <a:lnTo>
                    <a:pt x="886190" y="152050"/>
                  </a:lnTo>
                  <a:lnTo>
                    <a:pt x="853582" y="122092"/>
                  </a:lnTo>
                  <a:lnTo>
                    <a:pt x="818504" y="94973"/>
                  </a:lnTo>
                  <a:lnTo>
                    <a:pt x="781139" y="70875"/>
                  </a:lnTo>
                  <a:lnTo>
                    <a:pt x="741669" y="49982"/>
                  </a:lnTo>
                  <a:lnTo>
                    <a:pt x="700279" y="32477"/>
                  </a:lnTo>
                  <a:lnTo>
                    <a:pt x="657151" y="18543"/>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86" name="object 86"/>
            <p:cNvSpPr/>
            <p:nvPr/>
          </p:nvSpPr>
          <p:spPr>
            <a:xfrm>
              <a:off x="5762624" y="4972049"/>
              <a:ext cx="1038225" cy="1038225"/>
            </a:xfrm>
            <a:custGeom>
              <a:avLst/>
              <a:gdLst/>
              <a:ahLst/>
              <a:cxnLst/>
              <a:rect l="l" t="t" r="r" b="b"/>
              <a:pathLst>
                <a:path w="1038225" h="1038225">
                  <a:moveTo>
                    <a:pt x="0" y="519175"/>
                  </a:moveTo>
                  <a:lnTo>
                    <a:pt x="2121" y="471915"/>
                  </a:lnTo>
                  <a:lnTo>
                    <a:pt x="8363" y="425844"/>
                  </a:lnTo>
                  <a:lnTo>
                    <a:pt x="18543" y="381146"/>
                  </a:lnTo>
                  <a:lnTo>
                    <a:pt x="32477" y="338005"/>
                  </a:lnTo>
                  <a:lnTo>
                    <a:pt x="49982" y="296603"/>
                  </a:lnTo>
                  <a:lnTo>
                    <a:pt x="70875" y="257123"/>
                  </a:lnTo>
                  <a:lnTo>
                    <a:pt x="94973" y="219749"/>
                  </a:lnTo>
                  <a:lnTo>
                    <a:pt x="122092" y="184663"/>
                  </a:lnTo>
                  <a:lnTo>
                    <a:pt x="152050" y="152050"/>
                  </a:lnTo>
                  <a:lnTo>
                    <a:pt x="184663" y="122092"/>
                  </a:lnTo>
                  <a:lnTo>
                    <a:pt x="219749" y="94973"/>
                  </a:lnTo>
                  <a:lnTo>
                    <a:pt x="257123" y="70875"/>
                  </a:lnTo>
                  <a:lnTo>
                    <a:pt x="296603" y="49982"/>
                  </a:lnTo>
                  <a:lnTo>
                    <a:pt x="338005" y="32477"/>
                  </a:lnTo>
                  <a:lnTo>
                    <a:pt x="381146" y="18543"/>
                  </a:lnTo>
                  <a:lnTo>
                    <a:pt x="425844" y="8363"/>
                  </a:lnTo>
                  <a:lnTo>
                    <a:pt x="471915" y="2121"/>
                  </a:lnTo>
                  <a:lnTo>
                    <a:pt x="519175" y="0"/>
                  </a:lnTo>
                  <a:lnTo>
                    <a:pt x="566416" y="2121"/>
                  </a:lnTo>
                  <a:lnTo>
                    <a:pt x="612469" y="8363"/>
                  </a:lnTo>
                  <a:lnTo>
                    <a:pt x="657151" y="18543"/>
                  </a:lnTo>
                  <a:lnTo>
                    <a:pt x="700279" y="32477"/>
                  </a:lnTo>
                  <a:lnTo>
                    <a:pt x="741669" y="49982"/>
                  </a:lnTo>
                  <a:lnTo>
                    <a:pt x="781139" y="70875"/>
                  </a:lnTo>
                  <a:lnTo>
                    <a:pt x="818504" y="94973"/>
                  </a:lnTo>
                  <a:lnTo>
                    <a:pt x="853582" y="122092"/>
                  </a:lnTo>
                  <a:lnTo>
                    <a:pt x="886190" y="152050"/>
                  </a:lnTo>
                  <a:lnTo>
                    <a:pt x="916143" y="184663"/>
                  </a:lnTo>
                  <a:lnTo>
                    <a:pt x="943259" y="219749"/>
                  </a:lnTo>
                  <a:lnTo>
                    <a:pt x="967354" y="257123"/>
                  </a:lnTo>
                  <a:lnTo>
                    <a:pt x="988245" y="296603"/>
                  </a:lnTo>
                  <a:lnTo>
                    <a:pt x="1005749" y="338005"/>
                  </a:lnTo>
                  <a:lnTo>
                    <a:pt x="1019682" y="381146"/>
                  </a:lnTo>
                  <a:lnTo>
                    <a:pt x="1029861" y="425844"/>
                  </a:lnTo>
                  <a:lnTo>
                    <a:pt x="1036103" y="471915"/>
                  </a:lnTo>
                  <a:lnTo>
                    <a:pt x="1038225" y="519175"/>
                  </a:lnTo>
                  <a:lnTo>
                    <a:pt x="1036103" y="566416"/>
                  </a:lnTo>
                  <a:lnTo>
                    <a:pt x="1029861" y="612469"/>
                  </a:lnTo>
                  <a:lnTo>
                    <a:pt x="1019682" y="657151"/>
                  </a:lnTo>
                  <a:lnTo>
                    <a:pt x="1005749" y="700279"/>
                  </a:lnTo>
                  <a:lnTo>
                    <a:pt x="988245" y="741669"/>
                  </a:lnTo>
                  <a:lnTo>
                    <a:pt x="967354" y="781139"/>
                  </a:lnTo>
                  <a:lnTo>
                    <a:pt x="943259" y="818504"/>
                  </a:lnTo>
                  <a:lnTo>
                    <a:pt x="916143" y="853582"/>
                  </a:lnTo>
                  <a:lnTo>
                    <a:pt x="886190" y="886190"/>
                  </a:lnTo>
                  <a:lnTo>
                    <a:pt x="853582" y="916143"/>
                  </a:lnTo>
                  <a:lnTo>
                    <a:pt x="818504" y="943259"/>
                  </a:lnTo>
                  <a:lnTo>
                    <a:pt x="781139" y="967354"/>
                  </a:lnTo>
                  <a:lnTo>
                    <a:pt x="741669" y="988245"/>
                  </a:lnTo>
                  <a:lnTo>
                    <a:pt x="700279" y="1005749"/>
                  </a:lnTo>
                  <a:lnTo>
                    <a:pt x="657151" y="1019682"/>
                  </a:lnTo>
                  <a:lnTo>
                    <a:pt x="612469" y="1029861"/>
                  </a:lnTo>
                  <a:lnTo>
                    <a:pt x="566416" y="1036103"/>
                  </a:lnTo>
                  <a:lnTo>
                    <a:pt x="519175" y="1038225"/>
                  </a:lnTo>
                  <a:lnTo>
                    <a:pt x="471915" y="1036103"/>
                  </a:lnTo>
                  <a:lnTo>
                    <a:pt x="425844" y="1029861"/>
                  </a:lnTo>
                  <a:lnTo>
                    <a:pt x="381146" y="1019682"/>
                  </a:lnTo>
                  <a:lnTo>
                    <a:pt x="338005" y="1005749"/>
                  </a:lnTo>
                  <a:lnTo>
                    <a:pt x="296603" y="988245"/>
                  </a:lnTo>
                  <a:lnTo>
                    <a:pt x="257123" y="967354"/>
                  </a:lnTo>
                  <a:lnTo>
                    <a:pt x="219749" y="943259"/>
                  </a:lnTo>
                  <a:lnTo>
                    <a:pt x="184663" y="916143"/>
                  </a:lnTo>
                  <a:lnTo>
                    <a:pt x="152050" y="886190"/>
                  </a:lnTo>
                  <a:lnTo>
                    <a:pt x="122092" y="853582"/>
                  </a:lnTo>
                  <a:lnTo>
                    <a:pt x="94973" y="818504"/>
                  </a:lnTo>
                  <a:lnTo>
                    <a:pt x="70875" y="781139"/>
                  </a:lnTo>
                  <a:lnTo>
                    <a:pt x="49982" y="741669"/>
                  </a:lnTo>
                  <a:lnTo>
                    <a:pt x="32477" y="700279"/>
                  </a:lnTo>
                  <a:lnTo>
                    <a:pt x="18543" y="657151"/>
                  </a:lnTo>
                  <a:lnTo>
                    <a:pt x="8363" y="612469"/>
                  </a:lnTo>
                  <a:lnTo>
                    <a:pt x="2121" y="566416"/>
                  </a:lnTo>
                  <a:lnTo>
                    <a:pt x="0" y="519175"/>
                  </a:lnTo>
                  <a:close/>
                </a:path>
              </a:pathLst>
            </a:custGeom>
            <a:ln w="72390">
              <a:solidFill>
                <a:srgbClr val="C80A23"/>
              </a:solidFill>
            </a:ln>
          </p:spPr>
          <p:txBody>
            <a:bodyPr wrap="square" lIns="0" tIns="0" rIns="0" bIns="0" rtlCol="0"/>
            <a:lstStyle/>
            <a:p>
              <a:endParaRPr>
                <a:latin typeface="Twinkl Cursive Unlooped" panose="02000000000000000000" pitchFamily="2" charset="0"/>
              </a:endParaRPr>
            </a:p>
          </p:txBody>
        </p:sp>
      </p:grpSp>
      <p:grpSp>
        <p:nvGrpSpPr>
          <p:cNvPr id="90" name="object 90"/>
          <p:cNvGrpSpPr/>
          <p:nvPr/>
        </p:nvGrpSpPr>
        <p:grpSpPr>
          <a:xfrm>
            <a:off x="7231380" y="4907279"/>
            <a:ext cx="1110615" cy="1120140"/>
            <a:chOff x="7231380" y="4907279"/>
            <a:chExt cx="1110615" cy="1120140"/>
          </a:xfrm>
        </p:grpSpPr>
        <p:sp>
          <p:nvSpPr>
            <p:cNvPr id="91" name="object 91"/>
            <p:cNvSpPr/>
            <p:nvPr/>
          </p:nvSpPr>
          <p:spPr>
            <a:xfrm>
              <a:off x="7267575" y="494347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2" name="object 92"/>
            <p:cNvSpPr/>
            <p:nvPr/>
          </p:nvSpPr>
          <p:spPr>
            <a:xfrm>
              <a:off x="7267575" y="494347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E8601D"/>
              </a:solidFill>
            </a:ln>
          </p:spPr>
          <p:txBody>
            <a:bodyPr wrap="square" lIns="0" tIns="0" rIns="0" bIns="0" rtlCol="0"/>
            <a:lstStyle/>
            <a:p>
              <a:endParaRPr>
                <a:latin typeface="Twinkl Cursive Unlooped" panose="02000000000000000000" pitchFamily="2" charset="0"/>
              </a:endParaRPr>
            </a:p>
          </p:txBody>
        </p:sp>
      </p:grpSp>
      <p:sp>
        <p:nvSpPr>
          <p:cNvPr id="95" name="object 95"/>
          <p:cNvSpPr txBox="1"/>
          <p:nvPr/>
        </p:nvSpPr>
        <p:spPr>
          <a:xfrm>
            <a:off x="7516006" y="6089089"/>
            <a:ext cx="1670685" cy="243656"/>
          </a:xfrm>
          <a:prstGeom prst="rect">
            <a:avLst/>
          </a:prstGeom>
        </p:spPr>
        <p:txBody>
          <a:bodyPr vert="horz" wrap="square" lIns="0" tIns="12700" rIns="0" bIns="0" rtlCol="0">
            <a:spAutoFit/>
          </a:bodyPr>
          <a:lstStyle/>
          <a:p>
            <a:pPr marL="12700">
              <a:lnSpc>
                <a:spcPct val="100000"/>
              </a:lnSpc>
              <a:spcBef>
                <a:spcPts val="100"/>
              </a:spcBef>
            </a:pPr>
            <a:r>
              <a:rPr lang="en-GB" sz="1500" b="1" spc="-110" dirty="0">
                <a:solidFill>
                  <a:srgbClr val="E8601D"/>
                </a:solidFill>
                <a:latin typeface="Twinkl Cursive Unlooped" panose="02000000000000000000" pitchFamily="2" charset="0"/>
                <a:cs typeface="Arial"/>
              </a:rPr>
              <a:t>Year 6</a:t>
            </a:r>
            <a:endParaRPr sz="1500" dirty="0">
              <a:latin typeface="Twinkl Cursive Unlooped" panose="02000000000000000000" pitchFamily="2" charset="0"/>
              <a:cs typeface="Arial"/>
            </a:endParaRPr>
          </a:p>
        </p:txBody>
      </p:sp>
      <p:grpSp>
        <p:nvGrpSpPr>
          <p:cNvPr id="96" name="object 96"/>
          <p:cNvGrpSpPr/>
          <p:nvPr/>
        </p:nvGrpSpPr>
        <p:grpSpPr>
          <a:xfrm>
            <a:off x="8858251" y="4940617"/>
            <a:ext cx="1120140" cy="1110615"/>
            <a:chOff x="8831580" y="4945379"/>
            <a:chExt cx="1120140" cy="1110615"/>
          </a:xfrm>
        </p:grpSpPr>
        <p:sp>
          <p:nvSpPr>
            <p:cNvPr id="97" name="object 97"/>
            <p:cNvSpPr/>
            <p:nvPr/>
          </p:nvSpPr>
          <p:spPr>
            <a:xfrm>
              <a:off x="8867775" y="4981574"/>
              <a:ext cx="1047750" cy="1038225"/>
            </a:xfrm>
            <a:custGeom>
              <a:avLst/>
              <a:gdLst/>
              <a:ahLst/>
              <a:cxnLst/>
              <a:rect l="l" t="t" r="r" b="b"/>
              <a:pathLst>
                <a:path w="1047750" h="1038225">
                  <a:moveTo>
                    <a:pt x="523875" y="0"/>
                  </a:moveTo>
                  <a:lnTo>
                    <a:pt x="476194" y="2121"/>
                  </a:lnTo>
                  <a:lnTo>
                    <a:pt x="429713" y="8363"/>
                  </a:lnTo>
                  <a:lnTo>
                    <a:pt x="384615" y="18543"/>
                  </a:lnTo>
                  <a:lnTo>
                    <a:pt x="341086" y="32477"/>
                  </a:lnTo>
                  <a:lnTo>
                    <a:pt x="299311" y="49982"/>
                  </a:lnTo>
                  <a:lnTo>
                    <a:pt x="259475" y="70875"/>
                  </a:lnTo>
                  <a:lnTo>
                    <a:pt x="221762" y="94973"/>
                  </a:lnTo>
                  <a:lnTo>
                    <a:pt x="186358" y="122092"/>
                  </a:lnTo>
                  <a:lnTo>
                    <a:pt x="153447" y="152050"/>
                  </a:lnTo>
                  <a:lnTo>
                    <a:pt x="123216" y="184663"/>
                  </a:lnTo>
                  <a:lnTo>
                    <a:pt x="95848" y="219749"/>
                  </a:lnTo>
                  <a:lnTo>
                    <a:pt x="71529" y="257123"/>
                  </a:lnTo>
                  <a:lnTo>
                    <a:pt x="50443" y="296603"/>
                  </a:lnTo>
                  <a:lnTo>
                    <a:pt x="32777" y="338005"/>
                  </a:lnTo>
                  <a:lnTo>
                    <a:pt x="18714" y="381146"/>
                  </a:lnTo>
                  <a:lnTo>
                    <a:pt x="8441" y="425844"/>
                  </a:lnTo>
                  <a:lnTo>
                    <a:pt x="2141" y="471915"/>
                  </a:lnTo>
                  <a:lnTo>
                    <a:pt x="0" y="519175"/>
                  </a:lnTo>
                  <a:lnTo>
                    <a:pt x="2141" y="566416"/>
                  </a:lnTo>
                  <a:lnTo>
                    <a:pt x="8441" y="612469"/>
                  </a:lnTo>
                  <a:lnTo>
                    <a:pt x="18714" y="657151"/>
                  </a:lnTo>
                  <a:lnTo>
                    <a:pt x="32777" y="700279"/>
                  </a:lnTo>
                  <a:lnTo>
                    <a:pt x="50443" y="741669"/>
                  </a:lnTo>
                  <a:lnTo>
                    <a:pt x="71529" y="781139"/>
                  </a:lnTo>
                  <a:lnTo>
                    <a:pt x="95848" y="818504"/>
                  </a:lnTo>
                  <a:lnTo>
                    <a:pt x="123216" y="853582"/>
                  </a:lnTo>
                  <a:lnTo>
                    <a:pt x="153447" y="886190"/>
                  </a:lnTo>
                  <a:lnTo>
                    <a:pt x="186358" y="916143"/>
                  </a:lnTo>
                  <a:lnTo>
                    <a:pt x="221762" y="943259"/>
                  </a:lnTo>
                  <a:lnTo>
                    <a:pt x="259475" y="967354"/>
                  </a:lnTo>
                  <a:lnTo>
                    <a:pt x="299311" y="988245"/>
                  </a:lnTo>
                  <a:lnTo>
                    <a:pt x="341086" y="1005749"/>
                  </a:lnTo>
                  <a:lnTo>
                    <a:pt x="384615" y="1019682"/>
                  </a:lnTo>
                  <a:lnTo>
                    <a:pt x="429713" y="1029861"/>
                  </a:lnTo>
                  <a:lnTo>
                    <a:pt x="476194" y="1036103"/>
                  </a:lnTo>
                  <a:lnTo>
                    <a:pt x="523875" y="1038225"/>
                  </a:lnTo>
                  <a:lnTo>
                    <a:pt x="571555" y="1036103"/>
                  </a:lnTo>
                  <a:lnTo>
                    <a:pt x="618036" y="1029861"/>
                  </a:lnTo>
                  <a:lnTo>
                    <a:pt x="663134" y="1019682"/>
                  </a:lnTo>
                  <a:lnTo>
                    <a:pt x="706663" y="1005749"/>
                  </a:lnTo>
                  <a:lnTo>
                    <a:pt x="748438" y="988245"/>
                  </a:lnTo>
                  <a:lnTo>
                    <a:pt x="788274" y="967354"/>
                  </a:lnTo>
                  <a:lnTo>
                    <a:pt x="825987" y="943259"/>
                  </a:lnTo>
                  <a:lnTo>
                    <a:pt x="861391" y="916143"/>
                  </a:lnTo>
                  <a:lnTo>
                    <a:pt x="894302" y="886190"/>
                  </a:lnTo>
                  <a:lnTo>
                    <a:pt x="924533" y="853582"/>
                  </a:lnTo>
                  <a:lnTo>
                    <a:pt x="951901" y="818504"/>
                  </a:lnTo>
                  <a:lnTo>
                    <a:pt x="976220" y="781139"/>
                  </a:lnTo>
                  <a:lnTo>
                    <a:pt x="997306" y="741669"/>
                  </a:lnTo>
                  <a:lnTo>
                    <a:pt x="1014972" y="700279"/>
                  </a:lnTo>
                  <a:lnTo>
                    <a:pt x="1029035" y="657151"/>
                  </a:lnTo>
                  <a:lnTo>
                    <a:pt x="1039308" y="612469"/>
                  </a:lnTo>
                  <a:lnTo>
                    <a:pt x="1045608" y="566416"/>
                  </a:lnTo>
                  <a:lnTo>
                    <a:pt x="1047750" y="519175"/>
                  </a:lnTo>
                  <a:lnTo>
                    <a:pt x="1045608" y="471915"/>
                  </a:lnTo>
                  <a:lnTo>
                    <a:pt x="1039308" y="425844"/>
                  </a:lnTo>
                  <a:lnTo>
                    <a:pt x="1029035" y="381146"/>
                  </a:lnTo>
                  <a:lnTo>
                    <a:pt x="1014972" y="338005"/>
                  </a:lnTo>
                  <a:lnTo>
                    <a:pt x="997306" y="296603"/>
                  </a:lnTo>
                  <a:lnTo>
                    <a:pt x="976220" y="257123"/>
                  </a:lnTo>
                  <a:lnTo>
                    <a:pt x="951901" y="219749"/>
                  </a:lnTo>
                  <a:lnTo>
                    <a:pt x="924533" y="184663"/>
                  </a:lnTo>
                  <a:lnTo>
                    <a:pt x="894302" y="152050"/>
                  </a:lnTo>
                  <a:lnTo>
                    <a:pt x="861391" y="122092"/>
                  </a:lnTo>
                  <a:lnTo>
                    <a:pt x="825987" y="94973"/>
                  </a:lnTo>
                  <a:lnTo>
                    <a:pt x="788274" y="70875"/>
                  </a:lnTo>
                  <a:lnTo>
                    <a:pt x="748438" y="49982"/>
                  </a:lnTo>
                  <a:lnTo>
                    <a:pt x="706663" y="32477"/>
                  </a:lnTo>
                  <a:lnTo>
                    <a:pt x="663134" y="18543"/>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98" name="object 98"/>
            <p:cNvSpPr/>
            <p:nvPr/>
          </p:nvSpPr>
          <p:spPr>
            <a:xfrm>
              <a:off x="8867775" y="4981574"/>
              <a:ext cx="1047750" cy="1038225"/>
            </a:xfrm>
            <a:custGeom>
              <a:avLst/>
              <a:gdLst/>
              <a:ahLst/>
              <a:cxnLst/>
              <a:rect l="l" t="t" r="r" b="b"/>
              <a:pathLst>
                <a:path w="1047750" h="1038225">
                  <a:moveTo>
                    <a:pt x="0" y="519175"/>
                  </a:moveTo>
                  <a:lnTo>
                    <a:pt x="2141" y="471915"/>
                  </a:lnTo>
                  <a:lnTo>
                    <a:pt x="8441" y="425844"/>
                  </a:lnTo>
                  <a:lnTo>
                    <a:pt x="18714" y="381146"/>
                  </a:lnTo>
                  <a:lnTo>
                    <a:pt x="32777" y="338005"/>
                  </a:lnTo>
                  <a:lnTo>
                    <a:pt x="50443" y="296603"/>
                  </a:lnTo>
                  <a:lnTo>
                    <a:pt x="71529" y="257123"/>
                  </a:lnTo>
                  <a:lnTo>
                    <a:pt x="95848" y="219749"/>
                  </a:lnTo>
                  <a:lnTo>
                    <a:pt x="123216" y="184663"/>
                  </a:lnTo>
                  <a:lnTo>
                    <a:pt x="153447" y="152050"/>
                  </a:lnTo>
                  <a:lnTo>
                    <a:pt x="186358" y="122092"/>
                  </a:lnTo>
                  <a:lnTo>
                    <a:pt x="221762" y="94973"/>
                  </a:lnTo>
                  <a:lnTo>
                    <a:pt x="259475" y="70875"/>
                  </a:lnTo>
                  <a:lnTo>
                    <a:pt x="299311" y="49982"/>
                  </a:lnTo>
                  <a:lnTo>
                    <a:pt x="341086" y="32477"/>
                  </a:lnTo>
                  <a:lnTo>
                    <a:pt x="384615" y="18543"/>
                  </a:lnTo>
                  <a:lnTo>
                    <a:pt x="429713" y="8363"/>
                  </a:lnTo>
                  <a:lnTo>
                    <a:pt x="476194" y="2121"/>
                  </a:lnTo>
                  <a:lnTo>
                    <a:pt x="523875" y="0"/>
                  </a:lnTo>
                  <a:lnTo>
                    <a:pt x="571555" y="2121"/>
                  </a:lnTo>
                  <a:lnTo>
                    <a:pt x="618036" y="8363"/>
                  </a:lnTo>
                  <a:lnTo>
                    <a:pt x="663134" y="18543"/>
                  </a:lnTo>
                  <a:lnTo>
                    <a:pt x="706663" y="32477"/>
                  </a:lnTo>
                  <a:lnTo>
                    <a:pt x="748438" y="49982"/>
                  </a:lnTo>
                  <a:lnTo>
                    <a:pt x="788274" y="70875"/>
                  </a:lnTo>
                  <a:lnTo>
                    <a:pt x="825987" y="94973"/>
                  </a:lnTo>
                  <a:lnTo>
                    <a:pt x="861391" y="122092"/>
                  </a:lnTo>
                  <a:lnTo>
                    <a:pt x="894302" y="152050"/>
                  </a:lnTo>
                  <a:lnTo>
                    <a:pt x="924533" y="184663"/>
                  </a:lnTo>
                  <a:lnTo>
                    <a:pt x="951901" y="219749"/>
                  </a:lnTo>
                  <a:lnTo>
                    <a:pt x="976220" y="257123"/>
                  </a:lnTo>
                  <a:lnTo>
                    <a:pt x="997306" y="296603"/>
                  </a:lnTo>
                  <a:lnTo>
                    <a:pt x="1014972" y="338005"/>
                  </a:lnTo>
                  <a:lnTo>
                    <a:pt x="1029035" y="381146"/>
                  </a:lnTo>
                  <a:lnTo>
                    <a:pt x="1039308" y="425844"/>
                  </a:lnTo>
                  <a:lnTo>
                    <a:pt x="1045608" y="471915"/>
                  </a:lnTo>
                  <a:lnTo>
                    <a:pt x="1047750" y="519175"/>
                  </a:lnTo>
                  <a:lnTo>
                    <a:pt x="1045608" y="566416"/>
                  </a:lnTo>
                  <a:lnTo>
                    <a:pt x="1039308" y="612469"/>
                  </a:lnTo>
                  <a:lnTo>
                    <a:pt x="1029035" y="657151"/>
                  </a:lnTo>
                  <a:lnTo>
                    <a:pt x="1014972" y="700279"/>
                  </a:lnTo>
                  <a:lnTo>
                    <a:pt x="997306" y="741669"/>
                  </a:lnTo>
                  <a:lnTo>
                    <a:pt x="976220" y="781139"/>
                  </a:lnTo>
                  <a:lnTo>
                    <a:pt x="951901" y="818504"/>
                  </a:lnTo>
                  <a:lnTo>
                    <a:pt x="924533" y="853582"/>
                  </a:lnTo>
                  <a:lnTo>
                    <a:pt x="894302" y="886190"/>
                  </a:lnTo>
                  <a:lnTo>
                    <a:pt x="861391" y="916143"/>
                  </a:lnTo>
                  <a:lnTo>
                    <a:pt x="825987" y="943259"/>
                  </a:lnTo>
                  <a:lnTo>
                    <a:pt x="788274" y="967354"/>
                  </a:lnTo>
                  <a:lnTo>
                    <a:pt x="748438" y="988245"/>
                  </a:lnTo>
                  <a:lnTo>
                    <a:pt x="706663" y="1005749"/>
                  </a:lnTo>
                  <a:lnTo>
                    <a:pt x="663134" y="1019682"/>
                  </a:lnTo>
                  <a:lnTo>
                    <a:pt x="618036" y="1029861"/>
                  </a:lnTo>
                  <a:lnTo>
                    <a:pt x="571555" y="1036103"/>
                  </a:lnTo>
                  <a:lnTo>
                    <a:pt x="523875" y="1038225"/>
                  </a:lnTo>
                  <a:lnTo>
                    <a:pt x="476194" y="1036103"/>
                  </a:lnTo>
                  <a:lnTo>
                    <a:pt x="429713" y="1029861"/>
                  </a:lnTo>
                  <a:lnTo>
                    <a:pt x="384615" y="1019682"/>
                  </a:lnTo>
                  <a:lnTo>
                    <a:pt x="341086" y="1005749"/>
                  </a:lnTo>
                  <a:lnTo>
                    <a:pt x="299311" y="988245"/>
                  </a:lnTo>
                  <a:lnTo>
                    <a:pt x="259475" y="967354"/>
                  </a:lnTo>
                  <a:lnTo>
                    <a:pt x="221762" y="943259"/>
                  </a:lnTo>
                  <a:lnTo>
                    <a:pt x="186358" y="916143"/>
                  </a:lnTo>
                  <a:lnTo>
                    <a:pt x="153447" y="886190"/>
                  </a:lnTo>
                  <a:lnTo>
                    <a:pt x="123216" y="853582"/>
                  </a:lnTo>
                  <a:lnTo>
                    <a:pt x="95848" y="818504"/>
                  </a:lnTo>
                  <a:lnTo>
                    <a:pt x="71529" y="781139"/>
                  </a:lnTo>
                  <a:lnTo>
                    <a:pt x="50443" y="741669"/>
                  </a:lnTo>
                  <a:lnTo>
                    <a:pt x="32777" y="700279"/>
                  </a:lnTo>
                  <a:lnTo>
                    <a:pt x="18714" y="657151"/>
                  </a:lnTo>
                  <a:lnTo>
                    <a:pt x="8441" y="612469"/>
                  </a:lnTo>
                  <a:lnTo>
                    <a:pt x="2141" y="566416"/>
                  </a:lnTo>
                  <a:lnTo>
                    <a:pt x="0" y="519175"/>
                  </a:lnTo>
                  <a:close/>
                </a:path>
              </a:pathLst>
            </a:custGeom>
            <a:ln w="72390">
              <a:solidFill>
                <a:srgbClr val="F39D20"/>
              </a:solidFill>
            </a:ln>
          </p:spPr>
          <p:txBody>
            <a:bodyPr wrap="square" lIns="0" tIns="0" rIns="0" bIns="0" rtlCol="0"/>
            <a:lstStyle/>
            <a:p>
              <a:endParaRPr>
                <a:latin typeface="Twinkl Cursive Unlooped" panose="02000000000000000000" pitchFamily="2" charset="0"/>
              </a:endParaRPr>
            </a:p>
          </p:txBody>
        </p:sp>
      </p:grpSp>
      <p:grpSp>
        <p:nvGrpSpPr>
          <p:cNvPr id="103" name="object 103"/>
          <p:cNvGrpSpPr/>
          <p:nvPr/>
        </p:nvGrpSpPr>
        <p:grpSpPr>
          <a:xfrm>
            <a:off x="10955655" y="4888229"/>
            <a:ext cx="1110615" cy="1120140"/>
            <a:chOff x="10955655" y="4888229"/>
            <a:chExt cx="1110615" cy="1120140"/>
          </a:xfrm>
        </p:grpSpPr>
        <p:sp>
          <p:nvSpPr>
            <p:cNvPr id="104" name="object 10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latin typeface="Twinkl Cursive Unlooped" panose="02000000000000000000" pitchFamily="2" charset="0"/>
              </a:endParaRPr>
            </a:p>
          </p:txBody>
        </p:sp>
        <p:sp>
          <p:nvSpPr>
            <p:cNvPr id="105" name="object 10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06" name="object 106"/>
          <p:cNvSpPr txBox="1"/>
          <p:nvPr/>
        </p:nvSpPr>
        <p:spPr>
          <a:xfrm>
            <a:off x="11241658" y="5102796"/>
            <a:ext cx="559435" cy="662940"/>
          </a:xfrm>
          <a:prstGeom prst="rect">
            <a:avLst/>
          </a:prstGeom>
        </p:spPr>
        <p:txBody>
          <a:bodyPr vert="horz" wrap="square" lIns="0" tIns="45085" rIns="0" bIns="0" rtlCol="0">
            <a:spAutoFit/>
          </a:bodyPr>
          <a:lstStyle/>
          <a:p>
            <a:pPr marL="193675" marR="5080" indent="-181610">
              <a:lnSpc>
                <a:spcPts val="2400"/>
              </a:lnSpc>
              <a:spcBef>
                <a:spcPts val="355"/>
              </a:spcBef>
            </a:pPr>
            <a:r>
              <a:rPr sz="2150" b="1" spc="-390" dirty="0">
                <a:solidFill>
                  <a:srgbClr val="454D54"/>
                </a:solidFill>
                <a:latin typeface="Twinkl Cursive Unlooped" panose="02000000000000000000" pitchFamily="2" charset="0"/>
                <a:cs typeface="Arial"/>
              </a:rPr>
              <a:t>Y</a:t>
            </a:r>
            <a:r>
              <a:rPr sz="2150" b="1" spc="-5" dirty="0">
                <a:solidFill>
                  <a:srgbClr val="454D54"/>
                </a:solidFill>
                <a:latin typeface="Twinkl Cursive Unlooped" panose="02000000000000000000" pitchFamily="2" charset="0"/>
                <a:cs typeface="Arial"/>
              </a:rPr>
              <a:t>ea</a:t>
            </a:r>
            <a:r>
              <a:rPr sz="2150" b="1" spc="-70" dirty="0">
                <a:solidFill>
                  <a:srgbClr val="454D54"/>
                </a:solidFill>
                <a:latin typeface="Twinkl Cursive Unlooped" panose="02000000000000000000" pitchFamily="2" charset="0"/>
                <a:cs typeface="Arial"/>
              </a:rPr>
              <a:t>r  </a:t>
            </a:r>
            <a:r>
              <a:rPr sz="2150" b="1" spc="80" dirty="0">
                <a:solidFill>
                  <a:srgbClr val="454D54"/>
                </a:solidFill>
                <a:latin typeface="Twinkl Cursive Unlooped" panose="02000000000000000000" pitchFamily="2" charset="0"/>
                <a:cs typeface="Arial"/>
              </a:rPr>
              <a:t>7</a:t>
            </a:r>
            <a:endParaRPr sz="2150">
              <a:latin typeface="Twinkl Cursive Unlooped" panose="02000000000000000000" pitchFamily="2" charset="0"/>
              <a:cs typeface="Arial"/>
            </a:endParaRPr>
          </a:p>
        </p:txBody>
      </p:sp>
      <p:grpSp>
        <p:nvGrpSpPr>
          <p:cNvPr id="108" name="object 108"/>
          <p:cNvGrpSpPr/>
          <p:nvPr/>
        </p:nvGrpSpPr>
        <p:grpSpPr>
          <a:xfrm>
            <a:off x="1840229" y="754380"/>
            <a:ext cx="2177415" cy="1110615"/>
            <a:chOff x="1840229" y="754380"/>
            <a:chExt cx="2177415" cy="1110615"/>
          </a:xfrm>
        </p:grpSpPr>
        <p:sp>
          <p:nvSpPr>
            <p:cNvPr id="109" name="object 109"/>
            <p:cNvSpPr/>
            <p:nvPr/>
          </p:nvSpPr>
          <p:spPr>
            <a:xfrm>
              <a:off x="1876424" y="790575"/>
              <a:ext cx="2105025" cy="1038225"/>
            </a:xfrm>
            <a:custGeom>
              <a:avLst/>
              <a:gdLst/>
              <a:ahLst/>
              <a:cxnLst/>
              <a:rect l="l" t="t" r="r" b="b"/>
              <a:pathLst>
                <a:path w="2105025" h="1038225">
                  <a:moveTo>
                    <a:pt x="1052576" y="0"/>
                  </a:moveTo>
                  <a:lnTo>
                    <a:pt x="988447" y="947"/>
                  </a:lnTo>
                  <a:lnTo>
                    <a:pt x="925335" y="3753"/>
                  </a:lnTo>
                  <a:lnTo>
                    <a:pt x="863351" y="8363"/>
                  </a:lnTo>
                  <a:lnTo>
                    <a:pt x="802605" y="14723"/>
                  </a:lnTo>
                  <a:lnTo>
                    <a:pt x="743205" y="22778"/>
                  </a:lnTo>
                  <a:lnTo>
                    <a:pt x="685264" y="32475"/>
                  </a:lnTo>
                  <a:lnTo>
                    <a:pt x="628889" y="43759"/>
                  </a:lnTo>
                  <a:lnTo>
                    <a:pt x="574192" y="56575"/>
                  </a:lnTo>
                  <a:lnTo>
                    <a:pt x="521283" y="70870"/>
                  </a:lnTo>
                  <a:lnTo>
                    <a:pt x="470271" y="86589"/>
                  </a:lnTo>
                  <a:lnTo>
                    <a:pt x="421266" y="103677"/>
                  </a:lnTo>
                  <a:lnTo>
                    <a:pt x="374379" y="122081"/>
                  </a:lnTo>
                  <a:lnTo>
                    <a:pt x="329720" y="141746"/>
                  </a:lnTo>
                  <a:lnTo>
                    <a:pt x="287398" y="162618"/>
                  </a:lnTo>
                  <a:lnTo>
                    <a:pt x="247524" y="184642"/>
                  </a:lnTo>
                  <a:lnTo>
                    <a:pt x="210208" y="207764"/>
                  </a:lnTo>
                  <a:lnTo>
                    <a:pt x="175559" y="231930"/>
                  </a:lnTo>
                  <a:lnTo>
                    <a:pt x="143688" y="257085"/>
                  </a:lnTo>
                  <a:lnTo>
                    <a:pt x="114705" y="283176"/>
                  </a:lnTo>
                  <a:lnTo>
                    <a:pt x="65842" y="337945"/>
                  </a:lnTo>
                  <a:lnTo>
                    <a:pt x="29849" y="395803"/>
                  </a:lnTo>
                  <a:lnTo>
                    <a:pt x="7609" y="456316"/>
                  </a:lnTo>
                  <a:lnTo>
                    <a:pt x="0" y="519049"/>
                  </a:lnTo>
                  <a:lnTo>
                    <a:pt x="1920" y="550679"/>
                  </a:lnTo>
                  <a:lnTo>
                    <a:pt x="16955" y="612380"/>
                  </a:lnTo>
                  <a:lnTo>
                    <a:pt x="46182" y="671640"/>
                  </a:lnTo>
                  <a:lnTo>
                    <a:pt x="88719" y="728025"/>
                  </a:lnTo>
                  <a:lnTo>
                    <a:pt x="143688" y="781101"/>
                  </a:lnTo>
                  <a:lnTo>
                    <a:pt x="175559" y="806263"/>
                  </a:lnTo>
                  <a:lnTo>
                    <a:pt x="210208" y="830434"/>
                  </a:lnTo>
                  <a:lnTo>
                    <a:pt x="247524" y="853561"/>
                  </a:lnTo>
                  <a:lnTo>
                    <a:pt x="287398" y="875589"/>
                  </a:lnTo>
                  <a:lnTo>
                    <a:pt x="329720" y="896464"/>
                  </a:lnTo>
                  <a:lnTo>
                    <a:pt x="374379" y="916132"/>
                  </a:lnTo>
                  <a:lnTo>
                    <a:pt x="421266" y="934538"/>
                  </a:lnTo>
                  <a:lnTo>
                    <a:pt x="470271" y="951629"/>
                  </a:lnTo>
                  <a:lnTo>
                    <a:pt x="521283" y="967349"/>
                  </a:lnTo>
                  <a:lnTo>
                    <a:pt x="574192" y="981645"/>
                  </a:lnTo>
                  <a:lnTo>
                    <a:pt x="628889" y="994463"/>
                  </a:lnTo>
                  <a:lnTo>
                    <a:pt x="685264" y="1005747"/>
                  </a:lnTo>
                  <a:lnTo>
                    <a:pt x="743205" y="1015445"/>
                  </a:lnTo>
                  <a:lnTo>
                    <a:pt x="802605" y="1023501"/>
                  </a:lnTo>
                  <a:lnTo>
                    <a:pt x="863351" y="1029861"/>
                  </a:lnTo>
                  <a:lnTo>
                    <a:pt x="925335" y="1034471"/>
                  </a:lnTo>
                  <a:lnTo>
                    <a:pt x="988447" y="1037277"/>
                  </a:lnTo>
                  <a:lnTo>
                    <a:pt x="1052576" y="1038225"/>
                  </a:lnTo>
                  <a:lnTo>
                    <a:pt x="1116691" y="1037277"/>
                  </a:lnTo>
                  <a:lnTo>
                    <a:pt x="1179789" y="1034471"/>
                  </a:lnTo>
                  <a:lnTo>
                    <a:pt x="1241762" y="1029861"/>
                  </a:lnTo>
                  <a:lnTo>
                    <a:pt x="1302498" y="1023501"/>
                  </a:lnTo>
                  <a:lnTo>
                    <a:pt x="1361887" y="1015445"/>
                  </a:lnTo>
                  <a:lnTo>
                    <a:pt x="1419820" y="1005747"/>
                  </a:lnTo>
                  <a:lnTo>
                    <a:pt x="1476186" y="994463"/>
                  </a:lnTo>
                  <a:lnTo>
                    <a:pt x="1530876" y="981645"/>
                  </a:lnTo>
                  <a:lnTo>
                    <a:pt x="1583779" y="967349"/>
                  </a:lnTo>
                  <a:lnTo>
                    <a:pt x="1634785" y="951629"/>
                  </a:lnTo>
                  <a:lnTo>
                    <a:pt x="1683784" y="934538"/>
                  </a:lnTo>
                  <a:lnTo>
                    <a:pt x="1730666" y="916132"/>
                  </a:lnTo>
                  <a:lnTo>
                    <a:pt x="1775322" y="896464"/>
                  </a:lnTo>
                  <a:lnTo>
                    <a:pt x="1817640" y="875589"/>
                  </a:lnTo>
                  <a:lnTo>
                    <a:pt x="1857511" y="853561"/>
                  </a:lnTo>
                  <a:lnTo>
                    <a:pt x="1894825" y="830434"/>
                  </a:lnTo>
                  <a:lnTo>
                    <a:pt x="1929471" y="806263"/>
                  </a:lnTo>
                  <a:lnTo>
                    <a:pt x="1961340" y="781101"/>
                  </a:lnTo>
                  <a:lnTo>
                    <a:pt x="1990322" y="755004"/>
                  </a:lnTo>
                  <a:lnTo>
                    <a:pt x="2039184" y="700219"/>
                  </a:lnTo>
                  <a:lnTo>
                    <a:pt x="2075175" y="642342"/>
                  </a:lnTo>
                  <a:lnTo>
                    <a:pt x="2097415" y="581807"/>
                  </a:lnTo>
                  <a:lnTo>
                    <a:pt x="2105025" y="519049"/>
                  </a:lnTo>
                  <a:lnTo>
                    <a:pt x="2103104" y="487432"/>
                  </a:lnTo>
                  <a:lnTo>
                    <a:pt x="2088069" y="425755"/>
                  </a:lnTo>
                  <a:lnTo>
                    <a:pt x="2058843" y="366515"/>
                  </a:lnTo>
                  <a:lnTo>
                    <a:pt x="2016307" y="310147"/>
                  </a:lnTo>
                  <a:lnTo>
                    <a:pt x="1961340" y="257085"/>
                  </a:lnTo>
                  <a:lnTo>
                    <a:pt x="1929471" y="231930"/>
                  </a:lnTo>
                  <a:lnTo>
                    <a:pt x="1894825" y="207764"/>
                  </a:lnTo>
                  <a:lnTo>
                    <a:pt x="1857511" y="184642"/>
                  </a:lnTo>
                  <a:lnTo>
                    <a:pt x="1817640" y="162618"/>
                  </a:lnTo>
                  <a:lnTo>
                    <a:pt x="1775322" y="141746"/>
                  </a:lnTo>
                  <a:lnTo>
                    <a:pt x="1730666" y="122081"/>
                  </a:lnTo>
                  <a:lnTo>
                    <a:pt x="1683784" y="103677"/>
                  </a:lnTo>
                  <a:lnTo>
                    <a:pt x="1634785" y="86589"/>
                  </a:lnTo>
                  <a:lnTo>
                    <a:pt x="1583779" y="70870"/>
                  </a:lnTo>
                  <a:lnTo>
                    <a:pt x="1530876" y="56575"/>
                  </a:lnTo>
                  <a:lnTo>
                    <a:pt x="1476186" y="43759"/>
                  </a:lnTo>
                  <a:lnTo>
                    <a:pt x="1419820" y="32475"/>
                  </a:lnTo>
                  <a:lnTo>
                    <a:pt x="1361887" y="22778"/>
                  </a:lnTo>
                  <a:lnTo>
                    <a:pt x="1302498" y="14723"/>
                  </a:lnTo>
                  <a:lnTo>
                    <a:pt x="1241762" y="8363"/>
                  </a:lnTo>
                  <a:lnTo>
                    <a:pt x="1179789" y="3753"/>
                  </a:lnTo>
                  <a:lnTo>
                    <a:pt x="1116691" y="947"/>
                  </a:lnTo>
                  <a:lnTo>
                    <a:pt x="1052576"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0" name="object 110"/>
            <p:cNvSpPr/>
            <p:nvPr/>
          </p:nvSpPr>
          <p:spPr>
            <a:xfrm>
              <a:off x="1876424" y="790575"/>
              <a:ext cx="2105025" cy="1038225"/>
            </a:xfrm>
            <a:custGeom>
              <a:avLst/>
              <a:gdLst/>
              <a:ahLst/>
              <a:cxnLst/>
              <a:rect l="l" t="t" r="r" b="b"/>
              <a:pathLst>
                <a:path w="2105025" h="1038225">
                  <a:moveTo>
                    <a:pt x="0" y="519049"/>
                  </a:moveTo>
                  <a:lnTo>
                    <a:pt x="7609" y="456316"/>
                  </a:lnTo>
                  <a:lnTo>
                    <a:pt x="29849" y="395803"/>
                  </a:lnTo>
                  <a:lnTo>
                    <a:pt x="65842" y="337945"/>
                  </a:lnTo>
                  <a:lnTo>
                    <a:pt x="114705" y="283176"/>
                  </a:lnTo>
                  <a:lnTo>
                    <a:pt x="143688" y="257085"/>
                  </a:lnTo>
                  <a:lnTo>
                    <a:pt x="175559" y="231930"/>
                  </a:lnTo>
                  <a:lnTo>
                    <a:pt x="210208" y="207764"/>
                  </a:lnTo>
                  <a:lnTo>
                    <a:pt x="247524" y="184642"/>
                  </a:lnTo>
                  <a:lnTo>
                    <a:pt x="287398" y="162618"/>
                  </a:lnTo>
                  <a:lnTo>
                    <a:pt x="329720" y="141746"/>
                  </a:lnTo>
                  <a:lnTo>
                    <a:pt x="374379" y="122081"/>
                  </a:lnTo>
                  <a:lnTo>
                    <a:pt x="421266" y="103677"/>
                  </a:lnTo>
                  <a:lnTo>
                    <a:pt x="470271" y="86589"/>
                  </a:lnTo>
                  <a:lnTo>
                    <a:pt x="521283" y="70870"/>
                  </a:lnTo>
                  <a:lnTo>
                    <a:pt x="574192" y="56575"/>
                  </a:lnTo>
                  <a:lnTo>
                    <a:pt x="628889" y="43759"/>
                  </a:lnTo>
                  <a:lnTo>
                    <a:pt x="685264" y="32475"/>
                  </a:lnTo>
                  <a:lnTo>
                    <a:pt x="743205" y="22778"/>
                  </a:lnTo>
                  <a:lnTo>
                    <a:pt x="802605" y="14723"/>
                  </a:lnTo>
                  <a:lnTo>
                    <a:pt x="863351" y="8363"/>
                  </a:lnTo>
                  <a:lnTo>
                    <a:pt x="925335" y="3753"/>
                  </a:lnTo>
                  <a:lnTo>
                    <a:pt x="988447" y="947"/>
                  </a:lnTo>
                  <a:lnTo>
                    <a:pt x="1052576" y="0"/>
                  </a:lnTo>
                  <a:lnTo>
                    <a:pt x="1116691" y="947"/>
                  </a:lnTo>
                  <a:lnTo>
                    <a:pt x="1179789" y="3753"/>
                  </a:lnTo>
                  <a:lnTo>
                    <a:pt x="1241762" y="8363"/>
                  </a:lnTo>
                  <a:lnTo>
                    <a:pt x="1302498" y="14723"/>
                  </a:lnTo>
                  <a:lnTo>
                    <a:pt x="1361887" y="22778"/>
                  </a:lnTo>
                  <a:lnTo>
                    <a:pt x="1419820" y="32475"/>
                  </a:lnTo>
                  <a:lnTo>
                    <a:pt x="1476186" y="43759"/>
                  </a:lnTo>
                  <a:lnTo>
                    <a:pt x="1530876" y="56575"/>
                  </a:lnTo>
                  <a:lnTo>
                    <a:pt x="1583779" y="70870"/>
                  </a:lnTo>
                  <a:lnTo>
                    <a:pt x="1634785" y="86589"/>
                  </a:lnTo>
                  <a:lnTo>
                    <a:pt x="1683784" y="103677"/>
                  </a:lnTo>
                  <a:lnTo>
                    <a:pt x="1730666" y="122081"/>
                  </a:lnTo>
                  <a:lnTo>
                    <a:pt x="1775322" y="141746"/>
                  </a:lnTo>
                  <a:lnTo>
                    <a:pt x="1817640" y="162618"/>
                  </a:lnTo>
                  <a:lnTo>
                    <a:pt x="1857511" y="184642"/>
                  </a:lnTo>
                  <a:lnTo>
                    <a:pt x="1894825" y="207764"/>
                  </a:lnTo>
                  <a:lnTo>
                    <a:pt x="1929471" y="231930"/>
                  </a:lnTo>
                  <a:lnTo>
                    <a:pt x="1961340" y="257085"/>
                  </a:lnTo>
                  <a:lnTo>
                    <a:pt x="1990322" y="283176"/>
                  </a:lnTo>
                  <a:lnTo>
                    <a:pt x="2039184" y="337945"/>
                  </a:lnTo>
                  <a:lnTo>
                    <a:pt x="2075175" y="395803"/>
                  </a:lnTo>
                  <a:lnTo>
                    <a:pt x="2097415" y="456316"/>
                  </a:lnTo>
                  <a:lnTo>
                    <a:pt x="2105025" y="519049"/>
                  </a:lnTo>
                  <a:lnTo>
                    <a:pt x="2103104" y="550679"/>
                  </a:lnTo>
                  <a:lnTo>
                    <a:pt x="2088069" y="612380"/>
                  </a:lnTo>
                  <a:lnTo>
                    <a:pt x="2058843" y="671640"/>
                  </a:lnTo>
                  <a:lnTo>
                    <a:pt x="2016307" y="728025"/>
                  </a:lnTo>
                  <a:lnTo>
                    <a:pt x="1961340" y="781101"/>
                  </a:lnTo>
                  <a:lnTo>
                    <a:pt x="1929471" y="806263"/>
                  </a:lnTo>
                  <a:lnTo>
                    <a:pt x="1894825" y="830434"/>
                  </a:lnTo>
                  <a:lnTo>
                    <a:pt x="1857511" y="853561"/>
                  </a:lnTo>
                  <a:lnTo>
                    <a:pt x="1817640" y="875589"/>
                  </a:lnTo>
                  <a:lnTo>
                    <a:pt x="1775322" y="896464"/>
                  </a:lnTo>
                  <a:lnTo>
                    <a:pt x="1730666" y="916132"/>
                  </a:lnTo>
                  <a:lnTo>
                    <a:pt x="1683784" y="934538"/>
                  </a:lnTo>
                  <a:lnTo>
                    <a:pt x="1634785" y="951629"/>
                  </a:lnTo>
                  <a:lnTo>
                    <a:pt x="1583779" y="967349"/>
                  </a:lnTo>
                  <a:lnTo>
                    <a:pt x="1530876" y="981645"/>
                  </a:lnTo>
                  <a:lnTo>
                    <a:pt x="1476186" y="994463"/>
                  </a:lnTo>
                  <a:lnTo>
                    <a:pt x="1419820" y="1005747"/>
                  </a:lnTo>
                  <a:lnTo>
                    <a:pt x="1361887" y="1015445"/>
                  </a:lnTo>
                  <a:lnTo>
                    <a:pt x="1302498" y="1023501"/>
                  </a:lnTo>
                  <a:lnTo>
                    <a:pt x="1241762" y="1029861"/>
                  </a:lnTo>
                  <a:lnTo>
                    <a:pt x="1179789" y="1034471"/>
                  </a:lnTo>
                  <a:lnTo>
                    <a:pt x="1116691" y="1037277"/>
                  </a:lnTo>
                  <a:lnTo>
                    <a:pt x="1052576" y="1038225"/>
                  </a:lnTo>
                  <a:lnTo>
                    <a:pt x="988447" y="1037277"/>
                  </a:lnTo>
                  <a:lnTo>
                    <a:pt x="925335" y="1034471"/>
                  </a:lnTo>
                  <a:lnTo>
                    <a:pt x="863351" y="1029861"/>
                  </a:lnTo>
                  <a:lnTo>
                    <a:pt x="802605" y="1023501"/>
                  </a:lnTo>
                  <a:lnTo>
                    <a:pt x="743205" y="1015445"/>
                  </a:lnTo>
                  <a:lnTo>
                    <a:pt x="685264" y="1005747"/>
                  </a:lnTo>
                  <a:lnTo>
                    <a:pt x="628889" y="994463"/>
                  </a:lnTo>
                  <a:lnTo>
                    <a:pt x="574192" y="981645"/>
                  </a:lnTo>
                  <a:lnTo>
                    <a:pt x="521283" y="967349"/>
                  </a:lnTo>
                  <a:lnTo>
                    <a:pt x="470271" y="951629"/>
                  </a:lnTo>
                  <a:lnTo>
                    <a:pt x="421266" y="934538"/>
                  </a:lnTo>
                  <a:lnTo>
                    <a:pt x="374379" y="916132"/>
                  </a:lnTo>
                  <a:lnTo>
                    <a:pt x="329720" y="896464"/>
                  </a:lnTo>
                  <a:lnTo>
                    <a:pt x="287398" y="875589"/>
                  </a:lnTo>
                  <a:lnTo>
                    <a:pt x="247524" y="853561"/>
                  </a:lnTo>
                  <a:lnTo>
                    <a:pt x="210208" y="830434"/>
                  </a:lnTo>
                  <a:lnTo>
                    <a:pt x="175559" y="806263"/>
                  </a:lnTo>
                  <a:lnTo>
                    <a:pt x="143688" y="781101"/>
                  </a:lnTo>
                  <a:lnTo>
                    <a:pt x="114705" y="755004"/>
                  </a:lnTo>
                  <a:lnTo>
                    <a:pt x="65842" y="700219"/>
                  </a:lnTo>
                  <a:lnTo>
                    <a:pt x="29849" y="642342"/>
                  </a:lnTo>
                  <a:lnTo>
                    <a:pt x="7609" y="581807"/>
                  </a:lnTo>
                  <a:lnTo>
                    <a:pt x="0" y="519049"/>
                  </a:lnTo>
                  <a:close/>
                </a:path>
              </a:pathLst>
            </a:custGeom>
            <a:ln w="72390">
              <a:solidFill>
                <a:srgbClr val="F1C01F"/>
              </a:solidFill>
            </a:ln>
          </p:spPr>
          <p:txBody>
            <a:bodyPr wrap="square" lIns="0" tIns="0" rIns="0" bIns="0" rtlCol="0"/>
            <a:lstStyle/>
            <a:p>
              <a:endParaRPr>
                <a:latin typeface="Twinkl Cursive Unlooped" panose="02000000000000000000" pitchFamily="2" charset="0"/>
              </a:endParaRPr>
            </a:p>
          </p:txBody>
        </p:sp>
      </p:grpSp>
      <p:sp>
        <p:nvSpPr>
          <p:cNvPr id="111" name="object 111"/>
          <p:cNvSpPr txBox="1"/>
          <p:nvPr/>
        </p:nvSpPr>
        <p:spPr>
          <a:xfrm>
            <a:off x="2281301" y="1115948"/>
            <a:ext cx="1285875" cy="382156"/>
          </a:xfrm>
          <a:prstGeom prst="rect">
            <a:avLst/>
          </a:prstGeom>
        </p:spPr>
        <p:txBody>
          <a:bodyPr vert="horz" wrap="square" lIns="0" tIns="12700" rIns="0" bIns="0" rtlCol="0">
            <a:spAutoFit/>
          </a:bodyPr>
          <a:lstStyle/>
          <a:p>
            <a:pPr marL="12700" algn="ctr">
              <a:lnSpc>
                <a:spcPct val="100000"/>
              </a:lnSpc>
              <a:spcBef>
                <a:spcPts val="100"/>
              </a:spcBef>
            </a:pPr>
            <a:r>
              <a:rPr sz="1200" b="1" u="sng" spc="-120" dirty="0">
                <a:solidFill>
                  <a:schemeClr val="accent5">
                    <a:lumMod val="75000"/>
                  </a:schemeClr>
                </a:solidFill>
                <a:latin typeface="Twinkl Cursive Unlooped" panose="02000000000000000000" pitchFamily="2" charset="0"/>
                <a:cs typeface="Arial"/>
              </a:rPr>
              <a:t>U</a:t>
            </a:r>
            <a:r>
              <a:rPr sz="1200" b="1" u="sng" spc="-65" dirty="0">
                <a:solidFill>
                  <a:schemeClr val="accent5">
                    <a:lumMod val="75000"/>
                  </a:schemeClr>
                </a:solidFill>
                <a:latin typeface="Twinkl Cursive Unlooped" panose="02000000000000000000" pitchFamily="2" charset="0"/>
                <a:cs typeface="Arial"/>
              </a:rPr>
              <a:t>nd</a:t>
            </a:r>
            <a:r>
              <a:rPr sz="1200" b="1" u="sng" dirty="0">
                <a:solidFill>
                  <a:schemeClr val="accent5">
                    <a:lumMod val="75000"/>
                  </a:schemeClr>
                </a:solidFill>
                <a:latin typeface="Twinkl Cursive Unlooped" panose="02000000000000000000" pitchFamily="2" charset="0"/>
                <a:cs typeface="Arial"/>
              </a:rPr>
              <a:t>e</a:t>
            </a:r>
            <a:r>
              <a:rPr sz="1200" b="1" u="sng" spc="-25" dirty="0">
                <a:solidFill>
                  <a:schemeClr val="accent5">
                    <a:lumMod val="75000"/>
                  </a:schemeClr>
                </a:solidFill>
                <a:latin typeface="Twinkl Cursive Unlooped" panose="02000000000000000000" pitchFamily="2" charset="0"/>
                <a:cs typeface="Arial"/>
              </a:rPr>
              <a:t>r</a:t>
            </a:r>
            <a:r>
              <a:rPr sz="1200" b="1" u="sng" spc="-70" dirty="0">
                <a:solidFill>
                  <a:schemeClr val="accent5">
                    <a:lumMod val="75000"/>
                  </a:schemeClr>
                </a:solidFill>
                <a:latin typeface="Twinkl Cursive Unlooped" panose="02000000000000000000" pitchFamily="2" charset="0"/>
                <a:cs typeface="Arial"/>
              </a:rPr>
              <a:t>s</a:t>
            </a:r>
            <a:r>
              <a:rPr sz="1200" b="1" u="sng" spc="45" dirty="0">
                <a:solidFill>
                  <a:schemeClr val="accent5">
                    <a:lumMod val="75000"/>
                  </a:schemeClr>
                </a:solidFill>
                <a:latin typeface="Twinkl Cursive Unlooped" panose="02000000000000000000" pitchFamily="2" charset="0"/>
                <a:cs typeface="Arial"/>
              </a:rPr>
              <a:t>t</a:t>
            </a:r>
            <a:r>
              <a:rPr sz="1200" b="1" u="sng" dirty="0">
                <a:solidFill>
                  <a:schemeClr val="accent5">
                    <a:lumMod val="75000"/>
                  </a:schemeClr>
                </a:solidFill>
                <a:latin typeface="Twinkl Cursive Unlooped" panose="02000000000000000000" pitchFamily="2" charset="0"/>
                <a:cs typeface="Arial"/>
              </a:rPr>
              <a:t>a</a:t>
            </a:r>
            <a:r>
              <a:rPr sz="1200" b="1" u="sng" spc="-65" dirty="0">
                <a:solidFill>
                  <a:schemeClr val="accent5">
                    <a:lumMod val="75000"/>
                  </a:schemeClr>
                </a:solidFill>
                <a:latin typeface="Twinkl Cursive Unlooped" panose="02000000000000000000" pitchFamily="2" charset="0"/>
                <a:cs typeface="Arial"/>
              </a:rPr>
              <a:t>nd</a:t>
            </a:r>
            <a:r>
              <a:rPr sz="1200" b="1" u="sng" spc="-40" dirty="0">
                <a:solidFill>
                  <a:schemeClr val="accent5">
                    <a:lumMod val="75000"/>
                  </a:schemeClr>
                </a:solidFill>
                <a:latin typeface="Twinkl Cursive Unlooped" panose="02000000000000000000" pitchFamily="2" charset="0"/>
                <a:cs typeface="Arial"/>
              </a:rPr>
              <a:t>i</a:t>
            </a:r>
            <a:r>
              <a:rPr sz="1200" b="1" u="sng" spc="-65" dirty="0">
                <a:solidFill>
                  <a:schemeClr val="accent5">
                    <a:lumMod val="75000"/>
                  </a:schemeClr>
                </a:solidFill>
                <a:latin typeface="Twinkl Cursive Unlooped" panose="02000000000000000000" pitchFamily="2" charset="0"/>
                <a:cs typeface="Arial"/>
              </a:rPr>
              <a:t>n</a:t>
            </a:r>
            <a:r>
              <a:rPr sz="1200" b="1" u="sng" spc="-70" dirty="0">
                <a:solidFill>
                  <a:schemeClr val="accent5">
                    <a:lumMod val="75000"/>
                  </a:schemeClr>
                </a:solidFill>
                <a:latin typeface="Twinkl Cursive Unlooped" panose="02000000000000000000" pitchFamily="2" charset="0"/>
                <a:cs typeface="Arial"/>
              </a:rPr>
              <a:t>g</a:t>
            </a:r>
            <a:r>
              <a:rPr sz="1200" b="1" u="sng" spc="-100" dirty="0">
                <a:solidFill>
                  <a:schemeClr val="accent5">
                    <a:lumMod val="75000"/>
                  </a:schemeClr>
                </a:solidFill>
                <a:latin typeface="Twinkl Cursive Unlooped" panose="02000000000000000000" pitchFamily="2" charset="0"/>
                <a:cs typeface="Arial"/>
              </a:rPr>
              <a:t> </a:t>
            </a:r>
            <a:r>
              <a:rPr sz="1200" b="1" u="sng" spc="45" dirty="0">
                <a:solidFill>
                  <a:schemeClr val="accent5">
                    <a:lumMod val="75000"/>
                  </a:schemeClr>
                </a:solidFill>
                <a:latin typeface="Twinkl Cursive Unlooped" panose="02000000000000000000" pitchFamily="2" charset="0"/>
                <a:cs typeface="Arial"/>
              </a:rPr>
              <a:t>t</a:t>
            </a:r>
            <a:r>
              <a:rPr sz="1200" b="1" u="sng" spc="-65" dirty="0">
                <a:solidFill>
                  <a:schemeClr val="accent5">
                    <a:lumMod val="75000"/>
                  </a:schemeClr>
                </a:solidFill>
                <a:latin typeface="Twinkl Cursive Unlooped" panose="02000000000000000000" pitchFamily="2" charset="0"/>
                <a:cs typeface="Arial"/>
              </a:rPr>
              <a:t>h</a:t>
            </a:r>
            <a:r>
              <a:rPr sz="1200" b="1" u="sng" spc="-30" dirty="0">
                <a:solidFill>
                  <a:schemeClr val="accent5">
                    <a:lumMod val="75000"/>
                  </a:schemeClr>
                </a:solidFill>
                <a:latin typeface="Twinkl Cursive Unlooped" panose="02000000000000000000" pitchFamily="2" charset="0"/>
                <a:cs typeface="Arial"/>
              </a:rPr>
              <a:t>e</a:t>
            </a:r>
            <a:r>
              <a:rPr lang="en-GB" sz="1200" b="1" u="sng" spc="-30" dirty="0">
                <a:solidFill>
                  <a:schemeClr val="accent5">
                    <a:lumMod val="75000"/>
                  </a:schemeClr>
                </a:solidFill>
                <a:latin typeface="Twinkl Cursive Unlooped" panose="02000000000000000000" pitchFamily="2" charset="0"/>
                <a:cs typeface="Arial"/>
              </a:rPr>
              <a:t> World</a:t>
            </a:r>
            <a:endParaRPr sz="1200" u="sng" dirty="0">
              <a:solidFill>
                <a:schemeClr val="accent5">
                  <a:lumMod val="75000"/>
                </a:schemeClr>
              </a:solidFill>
              <a:latin typeface="Twinkl Cursive Unlooped" panose="02000000000000000000" pitchFamily="2" charset="0"/>
              <a:cs typeface="Arial"/>
            </a:endParaRPr>
          </a:p>
        </p:txBody>
      </p:sp>
      <p:grpSp>
        <p:nvGrpSpPr>
          <p:cNvPr id="113" name="object 113"/>
          <p:cNvGrpSpPr/>
          <p:nvPr/>
        </p:nvGrpSpPr>
        <p:grpSpPr>
          <a:xfrm>
            <a:off x="9841230" y="859155"/>
            <a:ext cx="1110615" cy="1110615"/>
            <a:chOff x="9841230" y="859155"/>
            <a:chExt cx="1110615" cy="1110615"/>
          </a:xfrm>
        </p:grpSpPr>
        <p:sp>
          <p:nvSpPr>
            <p:cNvPr id="114" name="object 114"/>
            <p:cNvSpPr/>
            <p:nvPr/>
          </p:nvSpPr>
          <p:spPr>
            <a:xfrm>
              <a:off x="9877425" y="895350"/>
              <a:ext cx="1038225" cy="1038225"/>
            </a:xfrm>
            <a:custGeom>
              <a:avLst/>
              <a:gdLst/>
              <a:ahLst/>
              <a:cxnLst/>
              <a:rect l="l" t="t" r="r" b="b"/>
              <a:pathLst>
                <a:path w="1038225" h="1038225">
                  <a:moveTo>
                    <a:pt x="519175" y="0"/>
                  </a:moveTo>
                  <a:lnTo>
                    <a:pt x="471915" y="2121"/>
                  </a:lnTo>
                  <a:lnTo>
                    <a:pt x="425844" y="8363"/>
                  </a:lnTo>
                  <a:lnTo>
                    <a:pt x="381146" y="18542"/>
                  </a:lnTo>
                  <a:lnTo>
                    <a:pt x="338005" y="32475"/>
                  </a:lnTo>
                  <a:lnTo>
                    <a:pt x="296603" y="49979"/>
                  </a:lnTo>
                  <a:lnTo>
                    <a:pt x="257123" y="70870"/>
                  </a:lnTo>
                  <a:lnTo>
                    <a:pt x="219749" y="94965"/>
                  </a:lnTo>
                  <a:lnTo>
                    <a:pt x="184663" y="122081"/>
                  </a:lnTo>
                  <a:lnTo>
                    <a:pt x="152050" y="152034"/>
                  </a:lnTo>
                  <a:lnTo>
                    <a:pt x="122092" y="184642"/>
                  </a:lnTo>
                  <a:lnTo>
                    <a:pt x="94973" y="219720"/>
                  </a:lnTo>
                  <a:lnTo>
                    <a:pt x="70875" y="257085"/>
                  </a:lnTo>
                  <a:lnTo>
                    <a:pt x="49982" y="296555"/>
                  </a:lnTo>
                  <a:lnTo>
                    <a:pt x="32477" y="337945"/>
                  </a:lnTo>
                  <a:lnTo>
                    <a:pt x="18543" y="381073"/>
                  </a:lnTo>
                  <a:lnTo>
                    <a:pt x="8363" y="425755"/>
                  </a:lnTo>
                  <a:lnTo>
                    <a:pt x="2121" y="471808"/>
                  </a:lnTo>
                  <a:lnTo>
                    <a:pt x="0" y="519049"/>
                  </a:lnTo>
                  <a:lnTo>
                    <a:pt x="2121" y="566309"/>
                  </a:lnTo>
                  <a:lnTo>
                    <a:pt x="8363" y="612380"/>
                  </a:lnTo>
                  <a:lnTo>
                    <a:pt x="18543" y="657078"/>
                  </a:lnTo>
                  <a:lnTo>
                    <a:pt x="32477" y="700219"/>
                  </a:lnTo>
                  <a:lnTo>
                    <a:pt x="49982" y="741621"/>
                  </a:lnTo>
                  <a:lnTo>
                    <a:pt x="70875" y="781101"/>
                  </a:lnTo>
                  <a:lnTo>
                    <a:pt x="94973" y="818475"/>
                  </a:lnTo>
                  <a:lnTo>
                    <a:pt x="122092" y="853561"/>
                  </a:lnTo>
                  <a:lnTo>
                    <a:pt x="152050" y="886174"/>
                  </a:lnTo>
                  <a:lnTo>
                    <a:pt x="184663" y="916132"/>
                  </a:lnTo>
                  <a:lnTo>
                    <a:pt x="219749" y="943251"/>
                  </a:lnTo>
                  <a:lnTo>
                    <a:pt x="257123" y="967349"/>
                  </a:lnTo>
                  <a:lnTo>
                    <a:pt x="296603" y="988242"/>
                  </a:lnTo>
                  <a:lnTo>
                    <a:pt x="338005" y="1005747"/>
                  </a:lnTo>
                  <a:lnTo>
                    <a:pt x="381146" y="1019681"/>
                  </a:lnTo>
                  <a:lnTo>
                    <a:pt x="425844" y="1029861"/>
                  </a:lnTo>
                  <a:lnTo>
                    <a:pt x="471915" y="1036103"/>
                  </a:lnTo>
                  <a:lnTo>
                    <a:pt x="519175" y="1038225"/>
                  </a:lnTo>
                  <a:lnTo>
                    <a:pt x="566416" y="1036103"/>
                  </a:lnTo>
                  <a:lnTo>
                    <a:pt x="612469" y="1029861"/>
                  </a:lnTo>
                  <a:lnTo>
                    <a:pt x="657151" y="1019681"/>
                  </a:lnTo>
                  <a:lnTo>
                    <a:pt x="700279" y="1005747"/>
                  </a:lnTo>
                  <a:lnTo>
                    <a:pt x="741669" y="988242"/>
                  </a:lnTo>
                  <a:lnTo>
                    <a:pt x="781139" y="967349"/>
                  </a:lnTo>
                  <a:lnTo>
                    <a:pt x="818504" y="943251"/>
                  </a:lnTo>
                  <a:lnTo>
                    <a:pt x="853582" y="916132"/>
                  </a:lnTo>
                  <a:lnTo>
                    <a:pt x="886190" y="886174"/>
                  </a:lnTo>
                  <a:lnTo>
                    <a:pt x="916143" y="853561"/>
                  </a:lnTo>
                  <a:lnTo>
                    <a:pt x="943259" y="818475"/>
                  </a:lnTo>
                  <a:lnTo>
                    <a:pt x="967354" y="781101"/>
                  </a:lnTo>
                  <a:lnTo>
                    <a:pt x="988245" y="741621"/>
                  </a:lnTo>
                  <a:lnTo>
                    <a:pt x="1005749" y="700219"/>
                  </a:lnTo>
                  <a:lnTo>
                    <a:pt x="1019682" y="657078"/>
                  </a:lnTo>
                  <a:lnTo>
                    <a:pt x="1029861" y="612380"/>
                  </a:lnTo>
                  <a:lnTo>
                    <a:pt x="1036103" y="566309"/>
                  </a:lnTo>
                  <a:lnTo>
                    <a:pt x="1038225" y="519049"/>
                  </a:lnTo>
                  <a:lnTo>
                    <a:pt x="1036103" y="471808"/>
                  </a:lnTo>
                  <a:lnTo>
                    <a:pt x="1029861" y="425755"/>
                  </a:lnTo>
                  <a:lnTo>
                    <a:pt x="1019682" y="381073"/>
                  </a:lnTo>
                  <a:lnTo>
                    <a:pt x="1005749" y="337945"/>
                  </a:lnTo>
                  <a:lnTo>
                    <a:pt x="988245" y="296555"/>
                  </a:lnTo>
                  <a:lnTo>
                    <a:pt x="967354" y="257085"/>
                  </a:lnTo>
                  <a:lnTo>
                    <a:pt x="943259" y="219720"/>
                  </a:lnTo>
                  <a:lnTo>
                    <a:pt x="916143" y="184642"/>
                  </a:lnTo>
                  <a:lnTo>
                    <a:pt x="886190" y="152034"/>
                  </a:lnTo>
                  <a:lnTo>
                    <a:pt x="853582" y="122081"/>
                  </a:lnTo>
                  <a:lnTo>
                    <a:pt x="818504" y="94965"/>
                  </a:lnTo>
                  <a:lnTo>
                    <a:pt x="781139" y="70870"/>
                  </a:lnTo>
                  <a:lnTo>
                    <a:pt x="741669" y="49979"/>
                  </a:lnTo>
                  <a:lnTo>
                    <a:pt x="700279" y="32475"/>
                  </a:lnTo>
                  <a:lnTo>
                    <a:pt x="657151" y="18542"/>
                  </a:lnTo>
                  <a:lnTo>
                    <a:pt x="612469" y="8363"/>
                  </a:lnTo>
                  <a:lnTo>
                    <a:pt x="566416" y="2121"/>
                  </a:lnTo>
                  <a:lnTo>
                    <a:pt x="5191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15" name="object 115"/>
            <p:cNvSpPr/>
            <p:nvPr/>
          </p:nvSpPr>
          <p:spPr>
            <a:xfrm>
              <a:off x="9877425" y="895350"/>
              <a:ext cx="1038225" cy="1038225"/>
            </a:xfrm>
            <a:custGeom>
              <a:avLst/>
              <a:gdLst/>
              <a:ahLst/>
              <a:cxnLst/>
              <a:rect l="l" t="t" r="r" b="b"/>
              <a:pathLst>
                <a:path w="1038225" h="1038225">
                  <a:moveTo>
                    <a:pt x="0" y="519049"/>
                  </a:moveTo>
                  <a:lnTo>
                    <a:pt x="2121" y="471808"/>
                  </a:lnTo>
                  <a:lnTo>
                    <a:pt x="8363" y="425755"/>
                  </a:lnTo>
                  <a:lnTo>
                    <a:pt x="18543" y="381073"/>
                  </a:lnTo>
                  <a:lnTo>
                    <a:pt x="32477" y="337945"/>
                  </a:lnTo>
                  <a:lnTo>
                    <a:pt x="49982" y="296555"/>
                  </a:lnTo>
                  <a:lnTo>
                    <a:pt x="70875" y="257085"/>
                  </a:lnTo>
                  <a:lnTo>
                    <a:pt x="94973" y="219720"/>
                  </a:lnTo>
                  <a:lnTo>
                    <a:pt x="122092" y="184642"/>
                  </a:lnTo>
                  <a:lnTo>
                    <a:pt x="152050" y="152034"/>
                  </a:lnTo>
                  <a:lnTo>
                    <a:pt x="184663" y="122081"/>
                  </a:lnTo>
                  <a:lnTo>
                    <a:pt x="219749" y="94965"/>
                  </a:lnTo>
                  <a:lnTo>
                    <a:pt x="257123" y="70870"/>
                  </a:lnTo>
                  <a:lnTo>
                    <a:pt x="296603" y="49979"/>
                  </a:lnTo>
                  <a:lnTo>
                    <a:pt x="338005" y="32475"/>
                  </a:lnTo>
                  <a:lnTo>
                    <a:pt x="381146" y="18542"/>
                  </a:lnTo>
                  <a:lnTo>
                    <a:pt x="425844" y="8363"/>
                  </a:lnTo>
                  <a:lnTo>
                    <a:pt x="471915" y="2121"/>
                  </a:lnTo>
                  <a:lnTo>
                    <a:pt x="519175" y="0"/>
                  </a:lnTo>
                  <a:lnTo>
                    <a:pt x="566416" y="2121"/>
                  </a:lnTo>
                  <a:lnTo>
                    <a:pt x="612469" y="8363"/>
                  </a:lnTo>
                  <a:lnTo>
                    <a:pt x="657151" y="18542"/>
                  </a:lnTo>
                  <a:lnTo>
                    <a:pt x="700279" y="32475"/>
                  </a:lnTo>
                  <a:lnTo>
                    <a:pt x="741669" y="49979"/>
                  </a:lnTo>
                  <a:lnTo>
                    <a:pt x="781139" y="70870"/>
                  </a:lnTo>
                  <a:lnTo>
                    <a:pt x="818504" y="94965"/>
                  </a:lnTo>
                  <a:lnTo>
                    <a:pt x="853582" y="122081"/>
                  </a:lnTo>
                  <a:lnTo>
                    <a:pt x="886190" y="152034"/>
                  </a:lnTo>
                  <a:lnTo>
                    <a:pt x="916143" y="184642"/>
                  </a:lnTo>
                  <a:lnTo>
                    <a:pt x="943259" y="219720"/>
                  </a:lnTo>
                  <a:lnTo>
                    <a:pt x="967354" y="257085"/>
                  </a:lnTo>
                  <a:lnTo>
                    <a:pt x="988245" y="296555"/>
                  </a:lnTo>
                  <a:lnTo>
                    <a:pt x="1005749" y="337945"/>
                  </a:lnTo>
                  <a:lnTo>
                    <a:pt x="1019682" y="381073"/>
                  </a:lnTo>
                  <a:lnTo>
                    <a:pt x="1029861" y="425755"/>
                  </a:lnTo>
                  <a:lnTo>
                    <a:pt x="1036103" y="471808"/>
                  </a:lnTo>
                  <a:lnTo>
                    <a:pt x="1038225" y="519049"/>
                  </a:lnTo>
                  <a:lnTo>
                    <a:pt x="1036103" y="566309"/>
                  </a:lnTo>
                  <a:lnTo>
                    <a:pt x="1029861" y="612380"/>
                  </a:lnTo>
                  <a:lnTo>
                    <a:pt x="1019682" y="657078"/>
                  </a:lnTo>
                  <a:lnTo>
                    <a:pt x="1005749" y="700219"/>
                  </a:lnTo>
                  <a:lnTo>
                    <a:pt x="988245" y="741621"/>
                  </a:lnTo>
                  <a:lnTo>
                    <a:pt x="967354" y="781101"/>
                  </a:lnTo>
                  <a:lnTo>
                    <a:pt x="943259" y="818475"/>
                  </a:lnTo>
                  <a:lnTo>
                    <a:pt x="916143" y="853561"/>
                  </a:lnTo>
                  <a:lnTo>
                    <a:pt x="886190" y="886174"/>
                  </a:lnTo>
                  <a:lnTo>
                    <a:pt x="853582" y="916132"/>
                  </a:lnTo>
                  <a:lnTo>
                    <a:pt x="818504" y="943251"/>
                  </a:lnTo>
                  <a:lnTo>
                    <a:pt x="781139" y="967349"/>
                  </a:lnTo>
                  <a:lnTo>
                    <a:pt x="741669" y="988242"/>
                  </a:lnTo>
                  <a:lnTo>
                    <a:pt x="700279" y="1005747"/>
                  </a:lnTo>
                  <a:lnTo>
                    <a:pt x="657151" y="1019681"/>
                  </a:lnTo>
                  <a:lnTo>
                    <a:pt x="612469" y="1029861"/>
                  </a:lnTo>
                  <a:lnTo>
                    <a:pt x="566416" y="1036103"/>
                  </a:lnTo>
                  <a:lnTo>
                    <a:pt x="519175" y="1038225"/>
                  </a:lnTo>
                  <a:lnTo>
                    <a:pt x="471915" y="1036103"/>
                  </a:lnTo>
                  <a:lnTo>
                    <a:pt x="425844" y="1029861"/>
                  </a:lnTo>
                  <a:lnTo>
                    <a:pt x="381146" y="1019681"/>
                  </a:lnTo>
                  <a:lnTo>
                    <a:pt x="338005" y="1005747"/>
                  </a:lnTo>
                  <a:lnTo>
                    <a:pt x="296603" y="988242"/>
                  </a:lnTo>
                  <a:lnTo>
                    <a:pt x="257123" y="967349"/>
                  </a:lnTo>
                  <a:lnTo>
                    <a:pt x="219749" y="943251"/>
                  </a:lnTo>
                  <a:lnTo>
                    <a:pt x="184663" y="916132"/>
                  </a:lnTo>
                  <a:lnTo>
                    <a:pt x="152050" y="886174"/>
                  </a:lnTo>
                  <a:lnTo>
                    <a:pt x="122092" y="853561"/>
                  </a:lnTo>
                  <a:lnTo>
                    <a:pt x="94973" y="818475"/>
                  </a:lnTo>
                  <a:lnTo>
                    <a:pt x="70875" y="781101"/>
                  </a:lnTo>
                  <a:lnTo>
                    <a:pt x="49982" y="741621"/>
                  </a:lnTo>
                  <a:lnTo>
                    <a:pt x="32477" y="700219"/>
                  </a:lnTo>
                  <a:lnTo>
                    <a:pt x="18543" y="657078"/>
                  </a:lnTo>
                  <a:lnTo>
                    <a:pt x="8363" y="612380"/>
                  </a:lnTo>
                  <a:lnTo>
                    <a:pt x="2121" y="566309"/>
                  </a:lnTo>
                  <a:lnTo>
                    <a:pt x="0" y="519049"/>
                  </a:lnTo>
                  <a:close/>
                </a:path>
              </a:pathLst>
            </a:custGeom>
            <a:ln w="72390">
              <a:solidFill>
                <a:srgbClr val="0D4337"/>
              </a:solidFill>
            </a:ln>
          </p:spPr>
          <p:txBody>
            <a:bodyPr wrap="square" lIns="0" tIns="0" rIns="0" bIns="0" rtlCol="0"/>
            <a:lstStyle/>
            <a:p>
              <a:endParaRPr>
                <a:latin typeface="Twinkl Cursive Unlooped" panose="02000000000000000000" pitchFamily="2" charset="0"/>
              </a:endParaRPr>
            </a:p>
          </p:txBody>
        </p:sp>
      </p:grpSp>
      <p:grpSp>
        <p:nvGrpSpPr>
          <p:cNvPr id="117" name="object 117"/>
          <p:cNvGrpSpPr/>
          <p:nvPr/>
        </p:nvGrpSpPr>
        <p:grpSpPr>
          <a:xfrm>
            <a:off x="7355205" y="2792729"/>
            <a:ext cx="1120140" cy="1110615"/>
            <a:chOff x="7355205" y="2792729"/>
            <a:chExt cx="1120140" cy="1110615"/>
          </a:xfrm>
        </p:grpSpPr>
        <p:sp>
          <p:nvSpPr>
            <p:cNvPr id="118" name="object 118"/>
            <p:cNvSpPr/>
            <p:nvPr/>
          </p:nvSpPr>
          <p:spPr>
            <a:xfrm>
              <a:off x="7391400" y="282892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dirty="0">
                <a:latin typeface="Twinkl Cursive Unlooped" panose="02000000000000000000" pitchFamily="2" charset="0"/>
              </a:endParaRPr>
            </a:p>
          </p:txBody>
        </p:sp>
        <p:sp>
          <p:nvSpPr>
            <p:cNvPr id="119" name="object 119"/>
            <p:cNvSpPr/>
            <p:nvPr/>
          </p:nvSpPr>
          <p:spPr>
            <a:xfrm>
              <a:off x="7391400" y="282892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095261"/>
              </a:solidFill>
            </a:ln>
          </p:spPr>
          <p:txBody>
            <a:bodyPr wrap="square" lIns="0" tIns="0" rIns="0" bIns="0" rtlCol="0"/>
            <a:lstStyle/>
            <a:p>
              <a:endParaRPr>
                <a:latin typeface="Twinkl Cursive Unlooped" panose="02000000000000000000" pitchFamily="2" charset="0"/>
              </a:endParaRPr>
            </a:p>
          </p:txBody>
        </p:sp>
        <p:sp>
          <p:nvSpPr>
            <p:cNvPr id="120" name="object 120"/>
            <p:cNvSpPr/>
            <p:nvPr/>
          </p:nvSpPr>
          <p:spPr>
            <a:xfrm>
              <a:off x="7556881" y="3244976"/>
              <a:ext cx="714375" cy="9525"/>
            </a:xfrm>
            <a:custGeom>
              <a:avLst/>
              <a:gdLst/>
              <a:ahLst/>
              <a:cxnLst/>
              <a:rect l="l" t="t" r="r" b="b"/>
              <a:pathLst>
                <a:path w="714375" h="9525">
                  <a:moveTo>
                    <a:pt x="714375" y="0"/>
                  </a:moveTo>
                  <a:lnTo>
                    <a:pt x="0" y="0"/>
                  </a:lnTo>
                  <a:lnTo>
                    <a:pt x="0" y="9525"/>
                  </a:lnTo>
                  <a:lnTo>
                    <a:pt x="714375" y="9525"/>
                  </a:lnTo>
                  <a:lnTo>
                    <a:pt x="7143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grpSp>
      <p:sp>
        <p:nvSpPr>
          <p:cNvPr id="121" name="object 121"/>
          <p:cNvSpPr txBox="1"/>
          <p:nvPr/>
        </p:nvSpPr>
        <p:spPr>
          <a:xfrm>
            <a:off x="7567930" y="3075996"/>
            <a:ext cx="737870" cy="382156"/>
          </a:xfrm>
          <a:prstGeom prst="rect">
            <a:avLst/>
          </a:prstGeom>
        </p:spPr>
        <p:txBody>
          <a:bodyPr vert="horz" wrap="square" lIns="0" tIns="12700" rIns="0" bIns="0" rtlCol="0">
            <a:spAutoFit/>
          </a:bodyPr>
          <a:lstStyle/>
          <a:p>
            <a:pPr marL="12700">
              <a:lnSpc>
                <a:spcPct val="100000"/>
              </a:lnSpc>
              <a:spcBef>
                <a:spcPts val="100"/>
              </a:spcBef>
            </a:pPr>
            <a:r>
              <a:rPr lang="en-GB" sz="1200" b="1" u="sng" spc="-45" dirty="0">
                <a:solidFill>
                  <a:srgbClr val="0C6C82"/>
                </a:solidFill>
                <a:latin typeface="Twinkl Cursive Unlooped" panose="02000000000000000000" pitchFamily="2" charset="0"/>
                <a:cs typeface="Arial"/>
              </a:rPr>
              <a:t>Through the Ages</a:t>
            </a:r>
            <a:endParaRPr sz="1200" u="sng" dirty="0">
              <a:latin typeface="Twinkl Cursive Unlooped" panose="02000000000000000000" pitchFamily="2" charset="0"/>
              <a:cs typeface="Arial"/>
            </a:endParaRPr>
          </a:p>
        </p:txBody>
      </p:sp>
      <p:grpSp>
        <p:nvGrpSpPr>
          <p:cNvPr id="123" name="object 123"/>
          <p:cNvGrpSpPr/>
          <p:nvPr/>
        </p:nvGrpSpPr>
        <p:grpSpPr>
          <a:xfrm>
            <a:off x="4450079" y="754380"/>
            <a:ext cx="1120140" cy="1110615"/>
            <a:chOff x="4450079" y="754380"/>
            <a:chExt cx="1120140" cy="1110615"/>
          </a:xfrm>
        </p:grpSpPr>
        <p:sp>
          <p:nvSpPr>
            <p:cNvPr id="124" name="object 124"/>
            <p:cNvSpPr/>
            <p:nvPr/>
          </p:nvSpPr>
          <p:spPr>
            <a:xfrm>
              <a:off x="4486274" y="790575"/>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B9C72E"/>
            </a:solidFill>
          </p:spPr>
          <p:txBody>
            <a:bodyPr wrap="square" lIns="0" tIns="0" rIns="0" bIns="0" rtlCol="0"/>
            <a:lstStyle/>
            <a:p>
              <a:endParaRPr>
                <a:latin typeface="Twinkl Cursive Unlooped" panose="02000000000000000000" pitchFamily="2" charset="0"/>
              </a:endParaRPr>
            </a:p>
          </p:txBody>
        </p:sp>
        <p:sp>
          <p:nvSpPr>
            <p:cNvPr id="125" name="object 125"/>
            <p:cNvSpPr/>
            <p:nvPr/>
          </p:nvSpPr>
          <p:spPr>
            <a:xfrm>
              <a:off x="4486274" y="790575"/>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26" name="object 126"/>
          <p:cNvSpPr txBox="1"/>
          <p:nvPr/>
        </p:nvSpPr>
        <p:spPr>
          <a:xfrm>
            <a:off x="4754245" y="1110678"/>
            <a:ext cx="521970" cy="357505"/>
          </a:xfrm>
          <a:prstGeom prst="rect">
            <a:avLst/>
          </a:prstGeom>
        </p:spPr>
        <p:txBody>
          <a:bodyPr vert="horz" wrap="square" lIns="0" tIns="15875" rIns="0" bIns="0" rtlCol="0">
            <a:spAutoFit/>
          </a:bodyPr>
          <a:lstStyle/>
          <a:p>
            <a:pPr marL="12700">
              <a:lnSpc>
                <a:spcPct val="100000"/>
              </a:lnSpc>
              <a:spcBef>
                <a:spcPts val="125"/>
              </a:spcBef>
            </a:pPr>
            <a:r>
              <a:rPr sz="2150" b="1" spc="-204" dirty="0">
                <a:solidFill>
                  <a:srgbClr val="454D54"/>
                </a:solidFill>
                <a:latin typeface="Twinkl Cursive Unlooped" panose="02000000000000000000" pitchFamily="2" charset="0"/>
                <a:cs typeface="Arial"/>
              </a:rPr>
              <a:t>K</a:t>
            </a:r>
            <a:r>
              <a:rPr sz="2150" b="1" spc="-160" dirty="0">
                <a:solidFill>
                  <a:srgbClr val="454D54"/>
                </a:solidFill>
                <a:latin typeface="Twinkl Cursive Unlooped" panose="02000000000000000000" pitchFamily="2" charset="0"/>
                <a:cs typeface="Arial"/>
              </a:rPr>
              <a:t>S</a:t>
            </a:r>
            <a:r>
              <a:rPr sz="2150" b="1" spc="80" dirty="0">
                <a:solidFill>
                  <a:srgbClr val="454D54"/>
                </a:solidFill>
                <a:latin typeface="Twinkl Cursive Unlooped" panose="02000000000000000000" pitchFamily="2" charset="0"/>
                <a:cs typeface="Arial"/>
              </a:rPr>
              <a:t>1</a:t>
            </a:r>
            <a:endParaRPr sz="2150">
              <a:latin typeface="Twinkl Cursive Unlooped" panose="02000000000000000000" pitchFamily="2" charset="0"/>
              <a:cs typeface="Arial"/>
            </a:endParaRPr>
          </a:p>
        </p:txBody>
      </p:sp>
      <p:grpSp>
        <p:nvGrpSpPr>
          <p:cNvPr id="127" name="object 127"/>
          <p:cNvGrpSpPr/>
          <p:nvPr/>
        </p:nvGrpSpPr>
        <p:grpSpPr>
          <a:xfrm>
            <a:off x="8812530" y="2868929"/>
            <a:ext cx="1120140" cy="1110615"/>
            <a:chOff x="8812530" y="2868929"/>
            <a:chExt cx="1120140" cy="1110615"/>
          </a:xfrm>
        </p:grpSpPr>
        <p:sp>
          <p:nvSpPr>
            <p:cNvPr id="128" name="object 128"/>
            <p:cNvSpPr/>
            <p:nvPr/>
          </p:nvSpPr>
          <p:spPr>
            <a:xfrm>
              <a:off x="8848725" y="290512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29" name="object 129"/>
            <p:cNvSpPr/>
            <p:nvPr/>
          </p:nvSpPr>
          <p:spPr>
            <a:xfrm>
              <a:off x="8848725" y="290512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grpSp>
      <p:sp>
        <p:nvSpPr>
          <p:cNvPr id="130" name="object 130"/>
          <p:cNvSpPr txBox="1"/>
          <p:nvPr/>
        </p:nvSpPr>
        <p:spPr>
          <a:xfrm>
            <a:off x="9043669" y="3227641"/>
            <a:ext cx="663575" cy="357505"/>
          </a:xfrm>
          <a:prstGeom prst="rect">
            <a:avLst/>
          </a:prstGeom>
        </p:spPr>
        <p:txBody>
          <a:bodyPr vert="horz" wrap="square" lIns="0" tIns="15875" rIns="0" bIns="0" rtlCol="0">
            <a:spAutoFit/>
          </a:bodyPr>
          <a:lstStyle/>
          <a:p>
            <a:pPr marL="12700">
              <a:lnSpc>
                <a:spcPct val="100000"/>
              </a:lnSpc>
              <a:spcBef>
                <a:spcPts val="125"/>
              </a:spcBef>
            </a:pPr>
            <a:r>
              <a:rPr sz="2150" b="1" spc="-195" dirty="0">
                <a:solidFill>
                  <a:srgbClr val="FFFFFF"/>
                </a:solidFill>
                <a:latin typeface="Twinkl Cursive Unlooped" panose="02000000000000000000" pitchFamily="2" charset="0"/>
                <a:cs typeface="Arial"/>
              </a:rPr>
              <a:t>L</a:t>
            </a:r>
            <a:r>
              <a:rPr sz="2150" b="1" spc="-204" dirty="0">
                <a:solidFill>
                  <a:srgbClr val="FFFFFF"/>
                </a:solidFill>
                <a:latin typeface="Twinkl Cursive Unlooped" panose="02000000000000000000" pitchFamily="2" charset="0"/>
                <a:cs typeface="Arial"/>
              </a:rPr>
              <a:t>K</a:t>
            </a:r>
            <a:r>
              <a:rPr sz="2150" b="1" spc="-165" dirty="0">
                <a:solidFill>
                  <a:srgbClr val="FFFFFF"/>
                </a:solidFill>
                <a:latin typeface="Twinkl Cursive Unlooped" panose="02000000000000000000" pitchFamily="2" charset="0"/>
                <a:cs typeface="Arial"/>
              </a:rPr>
              <a:t>S</a:t>
            </a:r>
            <a:r>
              <a:rPr sz="2150" b="1" spc="80" dirty="0">
                <a:solidFill>
                  <a:srgbClr val="FFFFFF"/>
                </a:solidFill>
                <a:latin typeface="Twinkl Cursive Unlooped" panose="02000000000000000000" pitchFamily="2" charset="0"/>
                <a:cs typeface="Arial"/>
              </a:rPr>
              <a:t>2</a:t>
            </a:r>
            <a:endParaRPr sz="2150">
              <a:latin typeface="Twinkl Cursive Unlooped" panose="02000000000000000000" pitchFamily="2" charset="0"/>
              <a:cs typeface="Arial"/>
            </a:endParaRPr>
          </a:p>
        </p:txBody>
      </p:sp>
      <p:sp>
        <p:nvSpPr>
          <p:cNvPr id="133" name="object 133"/>
          <p:cNvSpPr txBox="1"/>
          <p:nvPr/>
        </p:nvSpPr>
        <p:spPr>
          <a:xfrm>
            <a:off x="9445971" y="400590"/>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rgbClr val="136352"/>
                </a:solidFill>
                <a:latin typeface="Twinkl Cursive Unlooped" panose="02000000000000000000" pitchFamily="2" charset="0"/>
                <a:cs typeface="Arial"/>
              </a:rPr>
              <a:t>Year </a:t>
            </a:r>
            <a:r>
              <a:rPr sz="1500" b="1" spc="45" dirty="0">
                <a:solidFill>
                  <a:srgbClr val="136352"/>
                </a:solidFill>
                <a:latin typeface="Twinkl Cursive Unlooped" panose="02000000000000000000" pitchFamily="2" charset="0"/>
                <a:cs typeface="Arial"/>
              </a:rPr>
              <a:t>2</a:t>
            </a:r>
            <a:endParaRPr sz="1500" dirty="0">
              <a:latin typeface="Twinkl Cursive Unlooped" panose="02000000000000000000" pitchFamily="2" charset="0"/>
              <a:cs typeface="Arial"/>
            </a:endParaRPr>
          </a:p>
        </p:txBody>
      </p:sp>
      <p:grpSp>
        <p:nvGrpSpPr>
          <p:cNvPr id="138" name="object 138"/>
          <p:cNvGrpSpPr/>
          <p:nvPr/>
        </p:nvGrpSpPr>
        <p:grpSpPr>
          <a:xfrm>
            <a:off x="10669905" y="1859279"/>
            <a:ext cx="1120140" cy="1139190"/>
            <a:chOff x="10669905" y="1859279"/>
            <a:chExt cx="1120140" cy="1139190"/>
          </a:xfrm>
        </p:grpSpPr>
        <p:sp>
          <p:nvSpPr>
            <p:cNvPr id="139" name="object 139"/>
            <p:cNvSpPr/>
            <p:nvPr/>
          </p:nvSpPr>
          <p:spPr>
            <a:xfrm>
              <a:off x="10706100" y="1914524"/>
              <a:ext cx="1047750" cy="1047750"/>
            </a:xfrm>
            <a:custGeom>
              <a:avLst/>
              <a:gdLst/>
              <a:ahLst/>
              <a:cxnLst/>
              <a:rect l="l" t="t" r="r" b="b"/>
              <a:pathLst>
                <a:path w="1047750" h="1047750">
                  <a:moveTo>
                    <a:pt x="523875" y="0"/>
                  </a:moveTo>
                  <a:lnTo>
                    <a:pt x="476194" y="2141"/>
                  </a:lnTo>
                  <a:lnTo>
                    <a:pt x="429713" y="8441"/>
                  </a:lnTo>
                  <a:lnTo>
                    <a:pt x="384615" y="18714"/>
                  </a:lnTo>
                  <a:lnTo>
                    <a:pt x="341086" y="32777"/>
                  </a:lnTo>
                  <a:lnTo>
                    <a:pt x="299311" y="50443"/>
                  </a:lnTo>
                  <a:lnTo>
                    <a:pt x="259475" y="71529"/>
                  </a:lnTo>
                  <a:lnTo>
                    <a:pt x="221762" y="95848"/>
                  </a:lnTo>
                  <a:lnTo>
                    <a:pt x="186358" y="123216"/>
                  </a:lnTo>
                  <a:lnTo>
                    <a:pt x="153447" y="153447"/>
                  </a:lnTo>
                  <a:lnTo>
                    <a:pt x="123216" y="186358"/>
                  </a:lnTo>
                  <a:lnTo>
                    <a:pt x="95848" y="221762"/>
                  </a:lnTo>
                  <a:lnTo>
                    <a:pt x="71529" y="259475"/>
                  </a:lnTo>
                  <a:lnTo>
                    <a:pt x="50443" y="299311"/>
                  </a:lnTo>
                  <a:lnTo>
                    <a:pt x="32777" y="341086"/>
                  </a:lnTo>
                  <a:lnTo>
                    <a:pt x="18714" y="384615"/>
                  </a:lnTo>
                  <a:lnTo>
                    <a:pt x="8441" y="429713"/>
                  </a:lnTo>
                  <a:lnTo>
                    <a:pt x="2141" y="476194"/>
                  </a:lnTo>
                  <a:lnTo>
                    <a:pt x="0" y="523875"/>
                  </a:lnTo>
                  <a:lnTo>
                    <a:pt x="2141" y="571555"/>
                  </a:lnTo>
                  <a:lnTo>
                    <a:pt x="8441" y="618036"/>
                  </a:lnTo>
                  <a:lnTo>
                    <a:pt x="18714" y="663134"/>
                  </a:lnTo>
                  <a:lnTo>
                    <a:pt x="32777" y="706663"/>
                  </a:lnTo>
                  <a:lnTo>
                    <a:pt x="50443" y="748438"/>
                  </a:lnTo>
                  <a:lnTo>
                    <a:pt x="71529" y="788274"/>
                  </a:lnTo>
                  <a:lnTo>
                    <a:pt x="95848" y="825987"/>
                  </a:lnTo>
                  <a:lnTo>
                    <a:pt x="123216" y="861391"/>
                  </a:lnTo>
                  <a:lnTo>
                    <a:pt x="153447" y="894302"/>
                  </a:lnTo>
                  <a:lnTo>
                    <a:pt x="186358" y="924533"/>
                  </a:lnTo>
                  <a:lnTo>
                    <a:pt x="221762" y="951901"/>
                  </a:lnTo>
                  <a:lnTo>
                    <a:pt x="259475" y="976220"/>
                  </a:lnTo>
                  <a:lnTo>
                    <a:pt x="299311" y="997306"/>
                  </a:lnTo>
                  <a:lnTo>
                    <a:pt x="341086" y="1014972"/>
                  </a:lnTo>
                  <a:lnTo>
                    <a:pt x="384615" y="1029035"/>
                  </a:lnTo>
                  <a:lnTo>
                    <a:pt x="429713" y="1039308"/>
                  </a:lnTo>
                  <a:lnTo>
                    <a:pt x="476194" y="1045608"/>
                  </a:lnTo>
                  <a:lnTo>
                    <a:pt x="523875" y="1047750"/>
                  </a:lnTo>
                  <a:lnTo>
                    <a:pt x="571555" y="1045608"/>
                  </a:lnTo>
                  <a:lnTo>
                    <a:pt x="618036" y="1039308"/>
                  </a:lnTo>
                  <a:lnTo>
                    <a:pt x="663134" y="1029035"/>
                  </a:lnTo>
                  <a:lnTo>
                    <a:pt x="706663" y="1014972"/>
                  </a:lnTo>
                  <a:lnTo>
                    <a:pt x="748438" y="997306"/>
                  </a:lnTo>
                  <a:lnTo>
                    <a:pt x="788274" y="976220"/>
                  </a:lnTo>
                  <a:lnTo>
                    <a:pt x="825987" y="951901"/>
                  </a:lnTo>
                  <a:lnTo>
                    <a:pt x="861391" y="924533"/>
                  </a:lnTo>
                  <a:lnTo>
                    <a:pt x="894302" y="894302"/>
                  </a:lnTo>
                  <a:lnTo>
                    <a:pt x="924533" y="861391"/>
                  </a:lnTo>
                  <a:lnTo>
                    <a:pt x="951901" y="825987"/>
                  </a:lnTo>
                  <a:lnTo>
                    <a:pt x="976220" y="788274"/>
                  </a:lnTo>
                  <a:lnTo>
                    <a:pt x="997306" y="748438"/>
                  </a:lnTo>
                  <a:lnTo>
                    <a:pt x="1014972" y="706663"/>
                  </a:lnTo>
                  <a:lnTo>
                    <a:pt x="1029035" y="663134"/>
                  </a:lnTo>
                  <a:lnTo>
                    <a:pt x="1039308" y="618036"/>
                  </a:lnTo>
                  <a:lnTo>
                    <a:pt x="1045608" y="571555"/>
                  </a:lnTo>
                  <a:lnTo>
                    <a:pt x="1047750" y="523875"/>
                  </a:lnTo>
                  <a:lnTo>
                    <a:pt x="1045608" y="476194"/>
                  </a:lnTo>
                  <a:lnTo>
                    <a:pt x="1039308" y="429713"/>
                  </a:lnTo>
                  <a:lnTo>
                    <a:pt x="1029035" y="384615"/>
                  </a:lnTo>
                  <a:lnTo>
                    <a:pt x="1014972" y="341086"/>
                  </a:lnTo>
                  <a:lnTo>
                    <a:pt x="997306" y="299311"/>
                  </a:lnTo>
                  <a:lnTo>
                    <a:pt x="976220" y="259475"/>
                  </a:lnTo>
                  <a:lnTo>
                    <a:pt x="951901" y="221762"/>
                  </a:lnTo>
                  <a:lnTo>
                    <a:pt x="924533" y="186358"/>
                  </a:lnTo>
                  <a:lnTo>
                    <a:pt x="894302" y="153447"/>
                  </a:lnTo>
                  <a:lnTo>
                    <a:pt x="861391" y="123216"/>
                  </a:lnTo>
                  <a:lnTo>
                    <a:pt x="825987" y="95848"/>
                  </a:lnTo>
                  <a:lnTo>
                    <a:pt x="788274" y="71529"/>
                  </a:lnTo>
                  <a:lnTo>
                    <a:pt x="748438" y="50443"/>
                  </a:lnTo>
                  <a:lnTo>
                    <a:pt x="706663" y="32777"/>
                  </a:lnTo>
                  <a:lnTo>
                    <a:pt x="663134" y="18714"/>
                  </a:lnTo>
                  <a:lnTo>
                    <a:pt x="618036" y="8441"/>
                  </a:lnTo>
                  <a:lnTo>
                    <a:pt x="571555" y="2141"/>
                  </a:lnTo>
                  <a:lnTo>
                    <a:pt x="523875" y="0"/>
                  </a:lnTo>
                  <a:close/>
                </a:path>
              </a:pathLst>
            </a:custGeom>
            <a:solidFill>
              <a:srgbClr val="0C6C82"/>
            </a:solidFill>
          </p:spPr>
          <p:txBody>
            <a:bodyPr wrap="square" lIns="0" tIns="0" rIns="0" bIns="0" rtlCol="0"/>
            <a:lstStyle/>
            <a:p>
              <a:endParaRPr>
                <a:latin typeface="Twinkl Cursive Unlooped" panose="02000000000000000000" pitchFamily="2" charset="0"/>
              </a:endParaRPr>
            </a:p>
          </p:txBody>
        </p:sp>
        <p:sp>
          <p:nvSpPr>
            <p:cNvPr id="140" name="object 140"/>
            <p:cNvSpPr/>
            <p:nvPr/>
          </p:nvSpPr>
          <p:spPr>
            <a:xfrm>
              <a:off x="10706100" y="1914524"/>
              <a:ext cx="1047750" cy="1047750"/>
            </a:xfrm>
            <a:custGeom>
              <a:avLst/>
              <a:gdLst/>
              <a:ahLst/>
              <a:cxnLst/>
              <a:rect l="l" t="t" r="r" b="b"/>
              <a:pathLst>
                <a:path w="1047750" h="1047750">
                  <a:moveTo>
                    <a:pt x="0" y="523875"/>
                  </a:moveTo>
                  <a:lnTo>
                    <a:pt x="2141" y="476194"/>
                  </a:lnTo>
                  <a:lnTo>
                    <a:pt x="8441" y="429713"/>
                  </a:lnTo>
                  <a:lnTo>
                    <a:pt x="18714" y="384615"/>
                  </a:lnTo>
                  <a:lnTo>
                    <a:pt x="32777" y="341086"/>
                  </a:lnTo>
                  <a:lnTo>
                    <a:pt x="50443" y="299311"/>
                  </a:lnTo>
                  <a:lnTo>
                    <a:pt x="71529" y="259475"/>
                  </a:lnTo>
                  <a:lnTo>
                    <a:pt x="95848" y="221762"/>
                  </a:lnTo>
                  <a:lnTo>
                    <a:pt x="123216" y="186358"/>
                  </a:lnTo>
                  <a:lnTo>
                    <a:pt x="153447" y="153447"/>
                  </a:lnTo>
                  <a:lnTo>
                    <a:pt x="186358" y="123216"/>
                  </a:lnTo>
                  <a:lnTo>
                    <a:pt x="221762" y="95848"/>
                  </a:lnTo>
                  <a:lnTo>
                    <a:pt x="259475" y="71529"/>
                  </a:lnTo>
                  <a:lnTo>
                    <a:pt x="299311" y="50443"/>
                  </a:lnTo>
                  <a:lnTo>
                    <a:pt x="341086" y="32777"/>
                  </a:lnTo>
                  <a:lnTo>
                    <a:pt x="384615" y="18714"/>
                  </a:lnTo>
                  <a:lnTo>
                    <a:pt x="429713" y="8441"/>
                  </a:lnTo>
                  <a:lnTo>
                    <a:pt x="476194" y="2141"/>
                  </a:lnTo>
                  <a:lnTo>
                    <a:pt x="523875" y="0"/>
                  </a:lnTo>
                  <a:lnTo>
                    <a:pt x="571555" y="2141"/>
                  </a:lnTo>
                  <a:lnTo>
                    <a:pt x="618036" y="8441"/>
                  </a:lnTo>
                  <a:lnTo>
                    <a:pt x="663134" y="18714"/>
                  </a:lnTo>
                  <a:lnTo>
                    <a:pt x="706663" y="32777"/>
                  </a:lnTo>
                  <a:lnTo>
                    <a:pt x="748438" y="50443"/>
                  </a:lnTo>
                  <a:lnTo>
                    <a:pt x="788274" y="71529"/>
                  </a:lnTo>
                  <a:lnTo>
                    <a:pt x="825987" y="95848"/>
                  </a:lnTo>
                  <a:lnTo>
                    <a:pt x="861391" y="123216"/>
                  </a:lnTo>
                  <a:lnTo>
                    <a:pt x="894302" y="153447"/>
                  </a:lnTo>
                  <a:lnTo>
                    <a:pt x="924533" y="186358"/>
                  </a:lnTo>
                  <a:lnTo>
                    <a:pt x="951901" y="221762"/>
                  </a:lnTo>
                  <a:lnTo>
                    <a:pt x="976220" y="259475"/>
                  </a:lnTo>
                  <a:lnTo>
                    <a:pt x="997306" y="299311"/>
                  </a:lnTo>
                  <a:lnTo>
                    <a:pt x="1014972" y="341086"/>
                  </a:lnTo>
                  <a:lnTo>
                    <a:pt x="1029035" y="384615"/>
                  </a:lnTo>
                  <a:lnTo>
                    <a:pt x="1039308" y="429713"/>
                  </a:lnTo>
                  <a:lnTo>
                    <a:pt x="1045608" y="476194"/>
                  </a:lnTo>
                  <a:lnTo>
                    <a:pt x="1047750" y="523875"/>
                  </a:lnTo>
                  <a:lnTo>
                    <a:pt x="1045608" y="571555"/>
                  </a:lnTo>
                  <a:lnTo>
                    <a:pt x="1039308" y="618036"/>
                  </a:lnTo>
                  <a:lnTo>
                    <a:pt x="1029035" y="663134"/>
                  </a:lnTo>
                  <a:lnTo>
                    <a:pt x="1014972" y="706663"/>
                  </a:lnTo>
                  <a:lnTo>
                    <a:pt x="997306" y="748438"/>
                  </a:lnTo>
                  <a:lnTo>
                    <a:pt x="976220" y="788274"/>
                  </a:lnTo>
                  <a:lnTo>
                    <a:pt x="951901" y="825987"/>
                  </a:lnTo>
                  <a:lnTo>
                    <a:pt x="924533" y="861391"/>
                  </a:lnTo>
                  <a:lnTo>
                    <a:pt x="894302" y="894302"/>
                  </a:lnTo>
                  <a:lnTo>
                    <a:pt x="861391" y="924533"/>
                  </a:lnTo>
                  <a:lnTo>
                    <a:pt x="825987" y="951901"/>
                  </a:lnTo>
                  <a:lnTo>
                    <a:pt x="788274" y="976220"/>
                  </a:lnTo>
                  <a:lnTo>
                    <a:pt x="748438" y="997306"/>
                  </a:lnTo>
                  <a:lnTo>
                    <a:pt x="706663" y="1014972"/>
                  </a:lnTo>
                  <a:lnTo>
                    <a:pt x="663134" y="1029035"/>
                  </a:lnTo>
                  <a:lnTo>
                    <a:pt x="618036" y="1039308"/>
                  </a:lnTo>
                  <a:lnTo>
                    <a:pt x="571555" y="1045608"/>
                  </a:lnTo>
                  <a:lnTo>
                    <a:pt x="523875" y="1047750"/>
                  </a:lnTo>
                  <a:lnTo>
                    <a:pt x="476194" y="1045608"/>
                  </a:lnTo>
                  <a:lnTo>
                    <a:pt x="429713" y="1039308"/>
                  </a:lnTo>
                  <a:lnTo>
                    <a:pt x="384615" y="1029035"/>
                  </a:lnTo>
                  <a:lnTo>
                    <a:pt x="341086" y="1014972"/>
                  </a:lnTo>
                  <a:lnTo>
                    <a:pt x="299311" y="997306"/>
                  </a:lnTo>
                  <a:lnTo>
                    <a:pt x="259475" y="976220"/>
                  </a:lnTo>
                  <a:lnTo>
                    <a:pt x="221762" y="951901"/>
                  </a:lnTo>
                  <a:lnTo>
                    <a:pt x="186358" y="924533"/>
                  </a:lnTo>
                  <a:lnTo>
                    <a:pt x="153447" y="894302"/>
                  </a:lnTo>
                  <a:lnTo>
                    <a:pt x="123216" y="861391"/>
                  </a:lnTo>
                  <a:lnTo>
                    <a:pt x="95848" y="825987"/>
                  </a:lnTo>
                  <a:lnTo>
                    <a:pt x="71529" y="788274"/>
                  </a:lnTo>
                  <a:lnTo>
                    <a:pt x="50443" y="748438"/>
                  </a:lnTo>
                  <a:lnTo>
                    <a:pt x="32777" y="706663"/>
                  </a:lnTo>
                  <a:lnTo>
                    <a:pt x="18714" y="663134"/>
                  </a:lnTo>
                  <a:lnTo>
                    <a:pt x="8441" y="618036"/>
                  </a:lnTo>
                  <a:lnTo>
                    <a:pt x="2141" y="571555"/>
                  </a:lnTo>
                  <a:lnTo>
                    <a:pt x="0" y="523875"/>
                  </a:lnTo>
                  <a:close/>
                </a:path>
              </a:pathLst>
            </a:custGeom>
            <a:ln w="72390">
              <a:solidFill>
                <a:srgbClr val="FFFFFF"/>
              </a:solidFill>
            </a:ln>
          </p:spPr>
          <p:txBody>
            <a:bodyPr wrap="square" lIns="0" tIns="0" rIns="0" bIns="0" rtlCol="0"/>
            <a:lstStyle/>
            <a:p>
              <a:endParaRPr>
                <a:latin typeface="Twinkl Cursive Unlooped" panose="02000000000000000000" pitchFamily="2" charset="0"/>
              </a:endParaRPr>
            </a:p>
          </p:txBody>
        </p:sp>
        <p:sp>
          <p:nvSpPr>
            <p:cNvPr id="141" name="object 141"/>
            <p:cNvSpPr/>
            <p:nvPr/>
          </p:nvSpPr>
          <p:spPr>
            <a:xfrm>
              <a:off x="10706100" y="1895474"/>
              <a:ext cx="1047750" cy="1038225"/>
            </a:xfrm>
            <a:custGeom>
              <a:avLst/>
              <a:gdLst/>
              <a:ahLst/>
              <a:cxnLst/>
              <a:rect l="l" t="t" r="r" b="b"/>
              <a:pathLst>
                <a:path w="1047750" h="1038225">
                  <a:moveTo>
                    <a:pt x="523875" y="0"/>
                  </a:moveTo>
                  <a:lnTo>
                    <a:pt x="476194" y="2121"/>
                  </a:lnTo>
                  <a:lnTo>
                    <a:pt x="429713" y="8363"/>
                  </a:lnTo>
                  <a:lnTo>
                    <a:pt x="384615" y="18542"/>
                  </a:lnTo>
                  <a:lnTo>
                    <a:pt x="341086" y="32475"/>
                  </a:lnTo>
                  <a:lnTo>
                    <a:pt x="299311" y="49979"/>
                  </a:lnTo>
                  <a:lnTo>
                    <a:pt x="259475" y="70870"/>
                  </a:lnTo>
                  <a:lnTo>
                    <a:pt x="221762" y="94965"/>
                  </a:lnTo>
                  <a:lnTo>
                    <a:pt x="186358" y="122081"/>
                  </a:lnTo>
                  <a:lnTo>
                    <a:pt x="153447" y="152034"/>
                  </a:lnTo>
                  <a:lnTo>
                    <a:pt x="123216" y="184642"/>
                  </a:lnTo>
                  <a:lnTo>
                    <a:pt x="95848" y="219720"/>
                  </a:lnTo>
                  <a:lnTo>
                    <a:pt x="71529" y="257085"/>
                  </a:lnTo>
                  <a:lnTo>
                    <a:pt x="50443" y="296555"/>
                  </a:lnTo>
                  <a:lnTo>
                    <a:pt x="32777" y="337945"/>
                  </a:lnTo>
                  <a:lnTo>
                    <a:pt x="18714" y="381073"/>
                  </a:lnTo>
                  <a:lnTo>
                    <a:pt x="8441" y="425755"/>
                  </a:lnTo>
                  <a:lnTo>
                    <a:pt x="2141" y="471808"/>
                  </a:lnTo>
                  <a:lnTo>
                    <a:pt x="0" y="519049"/>
                  </a:lnTo>
                  <a:lnTo>
                    <a:pt x="2141" y="566309"/>
                  </a:lnTo>
                  <a:lnTo>
                    <a:pt x="8441" y="612380"/>
                  </a:lnTo>
                  <a:lnTo>
                    <a:pt x="18714" y="657078"/>
                  </a:lnTo>
                  <a:lnTo>
                    <a:pt x="32777" y="700219"/>
                  </a:lnTo>
                  <a:lnTo>
                    <a:pt x="50443" y="741621"/>
                  </a:lnTo>
                  <a:lnTo>
                    <a:pt x="71529" y="781101"/>
                  </a:lnTo>
                  <a:lnTo>
                    <a:pt x="95848" y="818475"/>
                  </a:lnTo>
                  <a:lnTo>
                    <a:pt x="123216" y="853561"/>
                  </a:lnTo>
                  <a:lnTo>
                    <a:pt x="153447" y="886174"/>
                  </a:lnTo>
                  <a:lnTo>
                    <a:pt x="186358" y="916132"/>
                  </a:lnTo>
                  <a:lnTo>
                    <a:pt x="221762" y="943251"/>
                  </a:lnTo>
                  <a:lnTo>
                    <a:pt x="259475" y="967349"/>
                  </a:lnTo>
                  <a:lnTo>
                    <a:pt x="299311" y="988242"/>
                  </a:lnTo>
                  <a:lnTo>
                    <a:pt x="341086" y="1005747"/>
                  </a:lnTo>
                  <a:lnTo>
                    <a:pt x="384615" y="1019681"/>
                  </a:lnTo>
                  <a:lnTo>
                    <a:pt x="429713" y="1029861"/>
                  </a:lnTo>
                  <a:lnTo>
                    <a:pt x="476194" y="1036103"/>
                  </a:lnTo>
                  <a:lnTo>
                    <a:pt x="523875" y="1038225"/>
                  </a:lnTo>
                  <a:lnTo>
                    <a:pt x="571555" y="1036103"/>
                  </a:lnTo>
                  <a:lnTo>
                    <a:pt x="618036" y="1029861"/>
                  </a:lnTo>
                  <a:lnTo>
                    <a:pt x="663134" y="1019681"/>
                  </a:lnTo>
                  <a:lnTo>
                    <a:pt x="706663" y="1005747"/>
                  </a:lnTo>
                  <a:lnTo>
                    <a:pt x="748438" y="988242"/>
                  </a:lnTo>
                  <a:lnTo>
                    <a:pt x="788274" y="967349"/>
                  </a:lnTo>
                  <a:lnTo>
                    <a:pt x="825987" y="943251"/>
                  </a:lnTo>
                  <a:lnTo>
                    <a:pt x="861391" y="916132"/>
                  </a:lnTo>
                  <a:lnTo>
                    <a:pt x="894302" y="886174"/>
                  </a:lnTo>
                  <a:lnTo>
                    <a:pt x="924533" y="853561"/>
                  </a:lnTo>
                  <a:lnTo>
                    <a:pt x="951901" y="818475"/>
                  </a:lnTo>
                  <a:lnTo>
                    <a:pt x="976220" y="781101"/>
                  </a:lnTo>
                  <a:lnTo>
                    <a:pt x="997306" y="741621"/>
                  </a:lnTo>
                  <a:lnTo>
                    <a:pt x="1014972" y="700219"/>
                  </a:lnTo>
                  <a:lnTo>
                    <a:pt x="1029035" y="657078"/>
                  </a:lnTo>
                  <a:lnTo>
                    <a:pt x="1039308" y="612380"/>
                  </a:lnTo>
                  <a:lnTo>
                    <a:pt x="1045608" y="566309"/>
                  </a:lnTo>
                  <a:lnTo>
                    <a:pt x="1047750" y="519049"/>
                  </a:lnTo>
                  <a:lnTo>
                    <a:pt x="1045608" y="471808"/>
                  </a:lnTo>
                  <a:lnTo>
                    <a:pt x="1039308" y="425755"/>
                  </a:lnTo>
                  <a:lnTo>
                    <a:pt x="1029035" y="381073"/>
                  </a:lnTo>
                  <a:lnTo>
                    <a:pt x="1014972" y="337945"/>
                  </a:lnTo>
                  <a:lnTo>
                    <a:pt x="997306" y="296555"/>
                  </a:lnTo>
                  <a:lnTo>
                    <a:pt x="976220" y="257085"/>
                  </a:lnTo>
                  <a:lnTo>
                    <a:pt x="951901" y="219720"/>
                  </a:lnTo>
                  <a:lnTo>
                    <a:pt x="924533" y="184642"/>
                  </a:lnTo>
                  <a:lnTo>
                    <a:pt x="894302" y="152034"/>
                  </a:lnTo>
                  <a:lnTo>
                    <a:pt x="861391" y="122081"/>
                  </a:lnTo>
                  <a:lnTo>
                    <a:pt x="825987" y="94965"/>
                  </a:lnTo>
                  <a:lnTo>
                    <a:pt x="788274" y="70870"/>
                  </a:lnTo>
                  <a:lnTo>
                    <a:pt x="748438" y="49979"/>
                  </a:lnTo>
                  <a:lnTo>
                    <a:pt x="706663" y="32475"/>
                  </a:lnTo>
                  <a:lnTo>
                    <a:pt x="663134" y="18542"/>
                  </a:lnTo>
                  <a:lnTo>
                    <a:pt x="618036" y="8363"/>
                  </a:lnTo>
                  <a:lnTo>
                    <a:pt x="571555" y="2121"/>
                  </a:lnTo>
                  <a:lnTo>
                    <a:pt x="523875" y="0"/>
                  </a:lnTo>
                  <a:close/>
                </a:path>
              </a:pathLst>
            </a:custGeom>
            <a:solidFill>
              <a:srgbClr val="FFFFFF"/>
            </a:solidFill>
          </p:spPr>
          <p:txBody>
            <a:bodyPr wrap="square" lIns="0" tIns="0" rIns="0" bIns="0" rtlCol="0"/>
            <a:lstStyle/>
            <a:p>
              <a:endParaRPr>
                <a:latin typeface="Twinkl Cursive Unlooped" panose="02000000000000000000" pitchFamily="2" charset="0"/>
              </a:endParaRPr>
            </a:p>
          </p:txBody>
        </p:sp>
        <p:sp>
          <p:nvSpPr>
            <p:cNvPr id="142" name="object 142"/>
            <p:cNvSpPr/>
            <p:nvPr/>
          </p:nvSpPr>
          <p:spPr>
            <a:xfrm>
              <a:off x="10706100" y="1895474"/>
              <a:ext cx="1047750" cy="1038225"/>
            </a:xfrm>
            <a:custGeom>
              <a:avLst/>
              <a:gdLst/>
              <a:ahLst/>
              <a:cxnLst/>
              <a:rect l="l" t="t" r="r" b="b"/>
              <a:pathLst>
                <a:path w="1047750" h="1038225">
                  <a:moveTo>
                    <a:pt x="0" y="519049"/>
                  </a:moveTo>
                  <a:lnTo>
                    <a:pt x="2141" y="471808"/>
                  </a:lnTo>
                  <a:lnTo>
                    <a:pt x="8441" y="425755"/>
                  </a:lnTo>
                  <a:lnTo>
                    <a:pt x="18714" y="381073"/>
                  </a:lnTo>
                  <a:lnTo>
                    <a:pt x="32777" y="337945"/>
                  </a:lnTo>
                  <a:lnTo>
                    <a:pt x="50443" y="296555"/>
                  </a:lnTo>
                  <a:lnTo>
                    <a:pt x="71529" y="257085"/>
                  </a:lnTo>
                  <a:lnTo>
                    <a:pt x="95848" y="219720"/>
                  </a:lnTo>
                  <a:lnTo>
                    <a:pt x="123216" y="184642"/>
                  </a:lnTo>
                  <a:lnTo>
                    <a:pt x="153447" y="152034"/>
                  </a:lnTo>
                  <a:lnTo>
                    <a:pt x="186358" y="122081"/>
                  </a:lnTo>
                  <a:lnTo>
                    <a:pt x="221762" y="94965"/>
                  </a:lnTo>
                  <a:lnTo>
                    <a:pt x="259475" y="70870"/>
                  </a:lnTo>
                  <a:lnTo>
                    <a:pt x="299311" y="49979"/>
                  </a:lnTo>
                  <a:lnTo>
                    <a:pt x="341086" y="32475"/>
                  </a:lnTo>
                  <a:lnTo>
                    <a:pt x="384615" y="18542"/>
                  </a:lnTo>
                  <a:lnTo>
                    <a:pt x="429713" y="8363"/>
                  </a:lnTo>
                  <a:lnTo>
                    <a:pt x="476194" y="2121"/>
                  </a:lnTo>
                  <a:lnTo>
                    <a:pt x="523875" y="0"/>
                  </a:lnTo>
                  <a:lnTo>
                    <a:pt x="571555" y="2121"/>
                  </a:lnTo>
                  <a:lnTo>
                    <a:pt x="618036" y="8363"/>
                  </a:lnTo>
                  <a:lnTo>
                    <a:pt x="663134" y="18542"/>
                  </a:lnTo>
                  <a:lnTo>
                    <a:pt x="706663" y="32475"/>
                  </a:lnTo>
                  <a:lnTo>
                    <a:pt x="748438" y="49979"/>
                  </a:lnTo>
                  <a:lnTo>
                    <a:pt x="788274" y="70870"/>
                  </a:lnTo>
                  <a:lnTo>
                    <a:pt x="825987" y="94965"/>
                  </a:lnTo>
                  <a:lnTo>
                    <a:pt x="861391" y="122081"/>
                  </a:lnTo>
                  <a:lnTo>
                    <a:pt x="894302" y="152034"/>
                  </a:lnTo>
                  <a:lnTo>
                    <a:pt x="924533" y="184642"/>
                  </a:lnTo>
                  <a:lnTo>
                    <a:pt x="951901" y="219720"/>
                  </a:lnTo>
                  <a:lnTo>
                    <a:pt x="976220" y="257085"/>
                  </a:lnTo>
                  <a:lnTo>
                    <a:pt x="997306" y="296555"/>
                  </a:lnTo>
                  <a:lnTo>
                    <a:pt x="1014972" y="337945"/>
                  </a:lnTo>
                  <a:lnTo>
                    <a:pt x="1029035" y="381073"/>
                  </a:lnTo>
                  <a:lnTo>
                    <a:pt x="1039308" y="425755"/>
                  </a:lnTo>
                  <a:lnTo>
                    <a:pt x="1045608" y="471808"/>
                  </a:lnTo>
                  <a:lnTo>
                    <a:pt x="1047750" y="519049"/>
                  </a:lnTo>
                  <a:lnTo>
                    <a:pt x="1045608" y="566309"/>
                  </a:lnTo>
                  <a:lnTo>
                    <a:pt x="1039308" y="612380"/>
                  </a:lnTo>
                  <a:lnTo>
                    <a:pt x="1029035" y="657078"/>
                  </a:lnTo>
                  <a:lnTo>
                    <a:pt x="1014972" y="700219"/>
                  </a:lnTo>
                  <a:lnTo>
                    <a:pt x="997306" y="741621"/>
                  </a:lnTo>
                  <a:lnTo>
                    <a:pt x="976220" y="781101"/>
                  </a:lnTo>
                  <a:lnTo>
                    <a:pt x="951901" y="818475"/>
                  </a:lnTo>
                  <a:lnTo>
                    <a:pt x="924533" y="853561"/>
                  </a:lnTo>
                  <a:lnTo>
                    <a:pt x="894302" y="886174"/>
                  </a:lnTo>
                  <a:lnTo>
                    <a:pt x="861391" y="916132"/>
                  </a:lnTo>
                  <a:lnTo>
                    <a:pt x="825987" y="943251"/>
                  </a:lnTo>
                  <a:lnTo>
                    <a:pt x="788274" y="967349"/>
                  </a:lnTo>
                  <a:lnTo>
                    <a:pt x="748438" y="988242"/>
                  </a:lnTo>
                  <a:lnTo>
                    <a:pt x="706663" y="1005747"/>
                  </a:lnTo>
                  <a:lnTo>
                    <a:pt x="663134" y="1019681"/>
                  </a:lnTo>
                  <a:lnTo>
                    <a:pt x="618036" y="1029861"/>
                  </a:lnTo>
                  <a:lnTo>
                    <a:pt x="571555" y="1036103"/>
                  </a:lnTo>
                  <a:lnTo>
                    <a:pt x="523875" y="1038225"/>
                  </a:lnTo>
                  <a:lnTo>
                    <a:pt x="476194" y="1036103"/>
                  </a:lnTo>
                  <a:lnTo>
                    <a:pt x="429713" y="1029861"/>
                  </a:lnTo>
                  <a:lnTo>
                    <a:pt x="384615" y="1019681"/>
                  </a:lnTo>
                  <a:lnTo>
                    <a:pt x="341086" y="1005747"/>
                  </a:lnTo>
                  <a:lnTo>
                    <a:pt x="299311" y="988242"/>
                  </a:lnTo>
                  <a:lnTo>
                    <a:pt x="259475" y="967349"/>
                  </a:lnTo>
                  <a:lnTo>
                    <a:pt x="221762" y="943251"/>
                  </a:lnTo>
                  <a:lnTo>
                    <a:pt x="186358" y="916132"/>
                  </a:lnTo>
                  <a:lnTo>
                    <a:pt x="153447" y="886174"/>
                  </a:lnTo>
                  <a:lnTo>
                    <a:pt x="123216" y="853561"/>
                  </a:lnTo>
                  <a:lnTo>
                    <a:pt x="95848" y="818475"/>
                  </a:lnTo>
                  <a:lnTo>
                    <a:pt x="71529" y="781101"/>
                  </a:lnTo>
                  <a:lnTo>
                    <a:pt x="50443" y="741621"/>
                  </a:lnTo>
                  <a:lnTo>
                    <a:pt x="32777" y="700219"/>
                  </a:lnTo>
                  <a:lnTo>
                    <a:pt x="18714" y="657078"/>
                  </a:lnTo>
                  <a:lnTo>
                    <a:pt x="8441" y="612380"/>
                  </a:lnTo>
                  <a:lnTo>
                    <a:pt x="2141" y="566309"/>
                  </a:lnTo>
                  <a:lnTo>
                    <a:pt x="0" y="519049"/>
                  </a:lnTo>
                  <a:close/>
                </a:path>
              </a:pathLst>
            </a:custGeom>
            <a:ln w="72390">
              <a:solidFill>
                <a:srgbClr val="1E587C"/>
              </a:solidFill>
            </a:ln>
          </p:spPr>
          <p:txBody>
            <a:bodyPr wrap="square" lIns="0" tIns="0" rIns="0" bIns="0" rtlCol="0"/>
            <a:lstStyle/>
            <a:p>
              <a:endParaRPr>
                <a:latin typeface="Twinkl Cursive Unlooped" panose="02000000000000000000" pitchFamily="2" charset="0"/>
              </a:endParaRPr>
            </a:p>
          </p:txBody>
        </p:sp>
      </p:grpSp>
      <p:sp>
        <p:nvSpPr>
          <p:cNvPr id="40" name="object 40"/>
          <p:cNvSpPr txBox="1"/>
          <p:nvPr/>
        </p:nvSpPr>
        <p:spPr>
          <a:xfrm>
            <a:off x="7868492" y="1230144"/>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School Days - Victorians</a:t>
            </a:r>
            <a:endParaRPr sz="1200" dirty="0">
              <a:latin typeface="Twinkl Cursive Unlooped" panose="02000000000000000000" pitchFamily="2" charset="0"/>
              <a:cs typeface="Arial"/>
            </a:endParaRPr>
          </a:p>
        </p:txBody>
      </p:sp>
      <p:sp>
        <p:nvSpPr>
          <p:cNvPr id="144" name="object 40">
            <a:extLst>
              <a:ext uri="{FF2B5EF4-FFF2-40B4-BE49-F238E27FC236}">
                <a16:creationId xmlns:a16="http://schemas.microsoft.com/office/drawing/2014/main" id="{C9D0D784-D945-4CDD-957F-419E88A47EC0}"/>
              </a:ext>
            </a:extLst>
          </p:cNvPr>
          <p:cNvSpPr txBox="1"/>
          <p:nvPr/>
        </p:nvSpPr>
        <p:spPr>
          <a:xfrm>
            <a:off x="6032644" y="1028481"/>
            <a:ext cx="831215" cy="57964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Childhood – </a:t>
            </a:r>
          </a:p>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Now and the 1950s</a:t>
            </a:r>
            <a:endParaRPr sz="1200" dirty="0">
              <a:latin typeface="Twinkl Cursive Unlooped" panose="02000000000000000000" pitchFamily="2" charset="0"/>
              <a:cs typeface="Arial"/>
            </a:endParaRPr>
          </a:p>
        </p:txBody>
      </p:sp>
      <p:sp>
        <p:nvSpPr>
          <p:cNvPr id="145" name="object 40">
            <a:extLst>
              <a:ext uri="{FF2B5EF4-FFF2-40B4-BE49-F238E27FC236}">
                <a16:creationId xmlns:a16="http://schemas.microsoft.com/office/drawing/2014/main" id="{D8A6B095-C8EB-4485-8C0A-0F182E671478}"/>
              </a:ext>
            </a:extLst>
          </p:cNvPr>
          <p:cNvSpPr txBox="1"/>
          <p:nvPr/>
        </p:nvSpPr>
        <p:spPr>
          <a:xfrm>
            <a:off x="9967305" y="1078808"/>
            <a:ext cx="831215" cy="751488"/>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Movers and shakers – significant people</a:t>
            </a:r>
            <a:endParaRPr sz="1200" dirty="0">
              <a:latin typeface="Twinkl Cursive Unlooped" panose="02000000000000000000" pitchFamily="2" charset="0"/>
              <a:cs typeface="Arial"/>
            </a:endParaRPr>
          </a:p>
        </p:txBody>
      </p:sp>
      <p:sp>
        <p:nvSpPr>
          <p:cNvPr id="146" name="object 40">
            <a:extLst>
              <a:ext uri="{FF2B5EF4-FFF2-40B4-BE49-F238E27FC236}">
                <a16:creationId xmlns:a16="http://schemas.microsoft.com/office/drawing/2014/main" id="{0F9180EA-A123-446A-8766-F9D73B557F94}"/>
              </a:ext>
            </a:extLst>
          </p:cNvPr>
          <p:cNvSpPr txBox="1"/>
          <p:nvPr/>
        </p:nvSpPr>
        <p:spPr>
          <a:xfrm>
            <a:off x="10826050" y="2186192"/>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Magnificent Monarchs</a:t>
            </a:r>
            <a:endParaRPr sz="1200" dirty="0">
              <a:latin typeface="Twinkl Cursive Unlooped" panose="02000000000000000000" pitchFamily="2" charset="0"/>
              <a:cs typeface="Arial"/>
            </a:endParaRPr>
          </a:p>
        </p:txBody>
      </p:sp>
      <p:sp>
        <p:nvSpPr>
          <p:cNvPr id="147" name="object 133">
            <a:extLst>
              <a:ext uri="{FF2B5EF4-FFF2-40B4-BE49-F238E27FC236}">
                <a16:creationId xmlns:a16="http://schemas.microsoft.com/office/drawing/2014/main" id="{DBD7E7AC-9E18-4FFF-B08B-E0161D74CA60}"/>
              </a:ext>
            </a:extLst>
          </p:cNvPr>
          <p:cNvSpPr txBox="1"/>
          <p:nvPr/>
        </p:nvSpPr>
        <p:spPr>
          <a:xfrm>
            <a:off x="6931550" y="2328237"/>
            <a:ext cx="1873885" cy="366126"/>
          </a:xfrm>
          <a:prstGeom prst="rect">
            <a:avLst/>
          </a:prstGeom>
        </p:spPr>
        <p:txBody>
          <a:bodyPr vert="horz" wrap="square" lIns="0" tIns="133985" rIns="0" bIns="0" rtlCol="0">
            <a:spAutoFit/>
          </a:bodyPr>
          <a:lstStyle/>
          <a:p>
            <a:pPr marL="140970" algn="ctr">
              <a:lnSpc>
                <a:spcPct val="100000"/>
              </a:lnSpc>
              <a:spcBef>
                <a:spcPts val="990"/>
              </a:spcBef>
            </a:pPr>
            <a:r>
              <a:rPr lang="en-GB" sz="1500" b="1" spc="45" dirty="0">
                <a:solidFill>
                  <a:schemeClr val="accent5">
                    <a:lumMod val="50000"/>
                  </a:schemeClr>
                </a:solidFill>
                <a:latin typeface="Twinkl Cursive Unlooped" panose="02000000000000000000" pitchFamily="2" charset="0"/>
                <a:cs typeface="Arial"/>
              </a:rPr>
              <a:t>Year 3</a:t>
            </a:r>
            <a:endParaRPr sz="1500" dirty="0">
              <a:solidFill>
                <a:schemeClr val="accent5">
                  <a:lumMod val="50000"/>
                </a:schemeClr>
              </a:solidFill>
              <a:latin typeface="Twinkl Cursive Unlooped" panose="02000000000000000000" pitchFamily="2" charset="0"/>
              <a:cs typeface="Arial"/>
            </a:endParaRPr>
          </a:p>
        </p:txBody>
      </p:sp>
      <p:sp>
        <p:nvSpPr>
          <p:cNvPr id="148" name="object 40">
            <a:extLst>
              <a:ext uri="{FF2B5EF4-FFF2-40B4-BE49-F238E27FC236}">
                <a16:creationId xmlns:a16="http://schemas.microsoft.com/office/drawing/2014/main" id="{5383725E-BB8F-453B-B6B9-C04D18716E7F}"/>
              </a:ext>
            </a:extLst>
          </p:cNvPr>
          <p:cNvSpPr txBox="1"/>
          <p:nvPr/>
        </p:nvSpPr>
        <p:spPr>
          <a:xfrm>
            <a:off x="6132828" y="2975049"/>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Emperors and Empires - Romans</a:t>
            </a:r>
            <a:endParaRPr sz="1200" dirty="0">
              <a:latin typeface="Twinkl Cursive Unlooped" panose="02000000000000000000" pitchFamily="2" charset="0"/>
              <a:cs typeface="Arial"/>
            </a:endParaRPr>
          </a:p>
        </p:txBody>
      </p:sp>
      <p:sp>
        <p:nvSpPr>
          <p:cNvPr id="149" name="object 40">
            <a:extLst>
              <a:ext uri="{FF2B5EF4-FFF2-40B4-BE49-F238E27FC236}">
                <a16:creationId xmlns:a16="http://schemas.microsoft.com/office/drawing/2014/main" id="{76DA95BF-A6B0-40A1-A879-AEB9585C57F9}"/>
              </a:ext>
            </a:extLst>
          </p:cNvPr>
          <p:cNvSpPr txBox="1"/>
          <p:nvPr/>
        </p:nvSpPr>
        <p:spPr>
          <a:xfrm>
            <a:off x="4438649" y="2957457"/>
            <a:ext cx="102406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Invasion – Anglo-Saxons and Vikings</a:t>
            </a:r>
            <a:endParaRPr sz="1200" dirty="0">
              <a:latin typeface="Twinkl Cursive Unlooped" panose="02000000000000000000" pitchFamily="2" charset="0"/>
              <a:cs typeface="Arial"/>
            </a:endParaRPr>
          </a:p>
        </p:txBody>
      </p:sp>
      <p:sp>
        <p:nvSpPr>
          <p:cNvPr id="150" name="object 40">
            <a:extLst>
              <a:ext uri="{FF2B5EF4-FFF2-40B4-BE49-F238E27FC236}">
                <a16:creationId xmlns:a16="http://schemas.microsoft.com/office/drawing/2014/main" id="{85482CAF-FDB3-4BB8-BA35-E8F2C87944DD}"/>
              </a:ext>
            </a:extLst>
          </p:cNvPr>
          <p:cNvSpPr txBox="1"/>
          <p:nvPr/>
        </p:nvSpPr>
        <p:spPr>
          <a:xfrm>
            <a:off x="3050609" y="3030635"/>
            <a:ext cx="831215" cy="751488"/>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Ancient Civilisations – Sumer and Egypt</a:t>
            </a:r>
            <a:endParaRPr sz="1200" dirty="0">
              <a:latin typeface="Twinkl Cursive Unlooped" panose="02000000000000000000" pitchFamily="2" charset="0"/>
              <a:cs typeface="Arial"/>
            </a:endParaRPr>
          </a:p>
        </p:txBody>
      </p:sp>
      <p:sp>
        <p:nvSpPr>
          <p:cNvPr id="151" name="object 40">
            <a:extLst>
              <a:ext uri="{FF2B5EF4-FFF2-40B4-BE49-F238E27FC236}">
                <a16:creationId xmlns:a16="http://schemas.microsoft.com/office/drawing/2014/main" id="{A29498BB-D566-4D30-BB62-7932C58109C8}"/>
              </a:ext>
            </a:extLst>
          </p:cNvPr>
          <p:cNvSpPr txBox="1"/>
          <p:nvPr/>
        </p:nvSpPr>
        <p:spPr>
          <a:xfrm>
            <a:off x="5852051" y="5183938"/>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Ground-breaking Greeks</a:t>
            </a:r>
            <a:endParaRPr sz="1200" dirty="0">
              <a:latin typeface="Twinkl Cursive Unlooped" panose="02000000000000000000" pitchFamily="2" charset="0"/>
              <a:cs typeface="Arial"/>
            </a:endParaRPr>
          </a:p>
        </p:txBody>
      </p:sp>
      <p:sp>
        <p:nvSpPr>
          <p:cNvPr id="152" name="object 40">
            <a:extLst>
              <a:ext uri="{FF2B5EF4-FFF2-40B4-BE49-F238E27FC236}">
                <a16:creationId xmlns:a16="http://schemas.microsoft.com/office/drawing/2014/main" id="{0E6B7395-9F54-428C-8B53-16EE960AE39F}"/>
              </a:ext>
            </a:extLst>
          </p:cNvPr>
          <p:cNvSpPr txBox="1"/>
          <p:nvPr/>
        </p:nvSpPr>
        <p:spPr>
          <a:xfrm>
            <a:off x="7353300" y="5245700"/>
            <a:ext cx="831215" cy="382156"/>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Revolution - Victorians</a:t>
            </a:r>
            <a:endParaRPr sz="1200" dirty="0">
              <a:latin typeface="Twinkl Cursive Unlooped" panose="02000000000000000000" pitchFamily="2" charset="0"/>
              <a:cs typeface="Arial"/>
            </a:endParaRPr>
          </a:p>
        </p:txBody>
      </p:sp>
      <p:sp>
        <p:nvSpPr>
          <p:cNvPr id="153" name="object 40">
            <a:extLst>
              <a:ext uri="{FF2B5EF4-FFF2-40B4-BE49-F238E27FC236}">
                <a16:creationId xmlns:a16="http://schemas.microsoft.com/office/drawing/2014/main" id="{4864789F-E2D4-48FF-AF2E-7271AD3D5791}"/>
              </a:ext>
            </a:extLst>
          </p:cNvPr>
          <p:cNvSpPr txBox="1"/>
          <p:nvPr/>
        </p:nvSpPr>
        <p:spPr>
          <a:xfrm>
            <a:off x="9002713" y="5212513"/>
            <a:ext cx="831215" cy="566822"/>
          </a:xfrm>
          <a:prstGeom prst="rect">
            <a:avLst/>
          </a:prstGeom>
        </p:spPr>
        <p:txBody>
          <a:bodyPr vert="horz" wrap="square" lIns="0" tIns="12700" rIns="0" bIns="0" rtlCol="0">
            <a:spAutoFit/>
          </a:bodyPr>
          <a:lstStyle/>
          <a:p>
            <a:pPr marL="12700" algn="ctr">
              <a:lnSpc>
                <a:spcPct val="100000"/>
              </a:lnSpc>
              <a:spcBef>
                <a:spcPts val="100"/>
              </a:spcBef>
            </a:pPr>
            <a:r>
              <a:rPr lang="en-GB" sz="1200" b="1" u="sng" dirty="0">
                <a:solidFill>
                  <a:srgbClr val="0C6C82"/>
                </a:solidFill>
                <a:uFill>
                  <a:solidFill>
                    <a:srgbClr val="0C6C82"/>
                  </a:solidFill>
                </a:uFill>
                <a:latin typeface="Twinkl Cursive Unlooped" panose="02000000000000000000" pitchFamily="2" charset="0"/>
                <a:cs typeface="Arial"/>
              </a:rPr>
              <a:t>Britain at War – WWI &amp; WWII</a:t>
            </a:r>
            <a:endParaRPr sz="1200" dirty="0">
              <a:latin typeface="Twinkl Cursive Unlooped" panose="02000000000000000000" pitchFamily="2" charset="0"/>
              <a:cs typeface="Arial"/>
            </a:endParaRPr>
          </a:p>
        </p:txBody>
      </p:sp>
      <p:pic>
        <p:nvPicPr>
          <p:cNvPr id="157" name="Picture 156">
            <a:extLst>
              <a:ext uri="{FF2B5EF4-FFF2-40B4-BE49-F238E27FC236}">
                <a16:creationId xmlns:a16="http://schemas.microsoft.com/office/drawing/2014/main" id="{8E2EA503-C8FE-48C7-B2C8-61A590D7B1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pic>
        <p:nvPicPr>
          <p:cNvPr id="159" name="Picture 158">
            <a:extLst>
              <a:ext uri="{FF2B5EF4-FFF2-40B4-BE49-F238E27FC236}">
                <a16:creationId xmlns:a16="http://schemas.microsoft.com/office/drawing/2014/main" id="{CC1E6AB0-67E4-4A76-8184-E07F3E7438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sp>
        <p:nvSpPr>
          <p:cNvPr id="160" name="TextBox 159">
            <a:extLst>
              <a:ext uri="{FF2B5EF4-FFF2-40B4-BE49-F238E27FC236}">
                <a16:creationId xmlns:a16="http://schemas.microsoft.com/office/drawing/2014/main" id="{CB3B82D9-1273-40BE-A33A-915032127649}"/>
              </a:ext>
            </a:extLst>
          </p:cNvPr>
          <p:cNvSpPr txBox="1"/>
          <p:nvPr/>
        </p:nvSpPr>
        <p:spPr>
          <a:xfrm>
            <a:off x="92965" y="2142740"/>
            <a:ext cx="2309747" cy="1569660"/>
          </a:xfrm>
          <a:prstGeom prst="rect">
            <a:avLst/>
          </a:prstGeom>
          <a:noFill/>
        </p:spPr>
        <p:txBody>
          <a:bodyPr wrap="square" rtlCol="0">
            <a:spAutoFit/>
          </a:bodyPr>
          <a:lstStyle/>
          <a:p>
            <a:r>
              <a:rPr lang="en-GB" sz="3200" b="1" dirty="0">
                <a:solidFill>
                  <a:schemeClr val="accent5">
                    <a:lumMod val="75000"/>
                  </a:schemeClr>
                </a:solidFill>
                <a:latin typeface="Twinkl Cursive Unlooped" panose="02000000000000000000" pitchFamily="2" charset="0"/>
              </a:rPr>
              <a:t>History  Curriculum Map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229615"/>
            <a:ext cx="4111746" cy="170983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51648" y="600327"/>
            <a:ext cx="357359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know if a person is significant in History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marL="171450" indent="-171450">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Dawson's model helps historians decide if a person is historically significant based on the impact they had when they were alive and the impact they have on modern society.</a:t>
            </a:r>
          </a:p>
          <a:p>
            <a:pPr algn="l"/>
            <a:endParaRPr lang="en-GB" sz="900" b="1" dirty="0">
              <a:solidFill>
                <a:srgbClr val="303030"/>
              </a:solidFill>
              <a:latin typeface="Twinkl Cursive Unlooped" panose="02000000000000000000" pitchFamily="2" charset="0"/>
            </a:endParaRPr>
          </a:p>
        </p:txBody>
      </p:sp>
      <p:grpSp>
        <p:nvGrpSpPr>
          <p:cNvPr id="23" name="object 23"/>
          <p:cNvGrpSpPr/>
          <p:nvPr/>
        </p:nvGrpSpPr>
        <p:grpSpPr>
          <a:xfrm>
            <a:off x="7982037" y="695712"/>
            <a:ext cx="3604322" cy="1672575"/>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15828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Movers and Shakers –significant people</a:t>
            </a:r>
          </a:p>
          <a:p>
            <a:pPr marL="12700" marR="5080"/>
            <a:r>
              <a:rPr lang="en-GB" sz="1100" b="0" i="0" dirty="0">
                <a:solidFill>
                  <a:srgbClr val="303030"/>
                </a:solidFill>
                <a:effectLst/>
                <a:latin typeface="Twinkl Cursive Unlooped" panose="02000000000000000000" pitchFamily="2" charset="0"/>
              </a:rPr>
              <a:t>This project teaches children about historically significant people who have had a major impact on the world. They will learn to use timelines, stories and historical sources to find out about the people featured and use historical models to explore their significance.</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1185731" y="5413098"/>
            <a:ext cx="1055559" cy="925829"/>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1179139" y="5640254"/>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7 - 13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0387"/>
            <a:ext cx="3140004" cy="877613"/>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52" name="object 43">
            <a:extLst>
              <a:ext uri="{FF2B5EF4-FFF2-40B4-BE49-F238E27FC236}">
                <a16:creationId xmlns:a16="http://schemas.microsoft.com/office/drawing/2014/main" id="{8BBF1A0C-A43E-4CB4-8C12-E1B43F4FA3C5}"/>
              </a:ext>
            </a:extLst>
          </p:cNvPr>
          <p:cNvGrpSpPr/>
          <p:nvPr/>
        </p:nvGrpSpPr>
        <p:grpSpPr>
          <a:xfrm>
            <a:off x="5503290" y="2313190"/>
            <a:ext cx="3677070" cy="1841642"/>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237561" y="2567089"/>
            <a:ext cx="4050062" cy="177789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031731" y="4440217"/>
            <a:ext cx="4708934" cy="170271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300567" y="30340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2" name="TextBox 71">
            <a:extLst>
              <a:ext uri="{FF2B5EF4-FFF2-40B4-BE49-F238E27FC236}">
                <a16:creationId xmlns:a16="http://schemas.microsoft.com/office/drawing/2014/main" id="{47481F25-060D-4156-85CB-4D315F43454C}"/>
              </a:ext>
            </a:extLst>
          </p:cNvPr>
          <p:cNvSpPr txBox="1"/>
          <p:nvPr/>
        </p:nvSpPr>
        <p:spPr>
          <a:xfrm>
            <a:off x="9321676" y="80716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1" name="object 19">
            <a:extLst>
              <a:ext uri="{FF2B5EF4-FFF2-40B4-BE49-F238E27FC236}">
                <a16:creationId xmlns:a16="http://schemas.microsoft.com/office/drawing/2014/main" id="{3C156EF0-6E44-4A39-B353-5779083E11B8}"/>
              </a:ext>
            </a:extLst>
          </p:cNvPr>
          <p:cNvSpPr txBox="1"/>
          <p:nvPr/>
        </p:nvSpPr>
        <p:spPr>
          <a:xfrm>
            <a:off x="8331462" y="1066479"/>
            <a:ext cx="3192470"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categories of significant people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historical information can be presented as a result of a sorting activity.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categories are: explorer, monarch, activist, artist and scientist and recognise people within them. </a:t>
            </a:r>
            <a:endParaRPr lang="en-GB" sz="900" b="0" i="0" dirty="0">
              <a:solidFill>
                <a:srgbClr val="303030"/>
              </a:solidFill>
              <a:effectLst/>
              <a:latin typeface="Twinkl Cursive Unlooped" panose="02000000000000000000" pitchFamily="2" charset="0"/>
            </a:endParaRPr>
          </a:p>
        </p:txBody>
      </p:sp>
      <p:sp>
        <p:nvSpPr>
          <p:cNvPr id="63" name="object 19">
            <a:extLst>
              <a:ext uri="{FF2B5EF4-FFF2-40B4-BE49-F238E27FC236}">
                <a16:creationId xmlns:a16="http://schemas.microsoft.com/office/drawing/2014/main" id="{98D45017-0B1F-4AF4-B969-6DA5A5B8AC55}"/>
              </a:ext>
            </a:extLst>
          </p:cNvPr>
          <p:cNvSpPr txBox="1"/>
          <p:nvPr/>
        </p:nvSpPr>
        <p:spPr>
          <a:xfrm>
            <a:off x="5867755" y="2907420"/>
            <a:ext cx="3192470"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is the most significant person in History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diamond ranking is a way of organising information from the most to the least important.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Justify who they think is the most significant person. </a:t>
            </a:r>
            <a:endParaRPr lang="en-GB" sz="900" b="0" i="0" dirty="0">
              <a:solidFill>
                <a:srgbClr val="303030"/>
              </a:solidFill>
              <a:effectLst/>
              <a:latin typeface="Twinkl Cursive Unlooped" panose="02000000000000000000" pitchFamily="2" charset="0"/>
            </a:endParaRPr>
          </a:p>
        </p:txBody>
      </p:sp>
      <p:sp>
        <p:nvSpPr>
          <p:cNvPr id="64" name="TextBox 63">
            <a:extLst>
              <a:ext uri="{FF2B5EF4-FFF2-40B4-BE49-F238E27FC236}">
                <a16:creationId xmlns:a16="http://schemas.microsoft.com/office/drawing/2014/main" id="{AE2D5596-6E5E-488D-9E8E-160B1E1FE466}"/>
              </a:ext>
            </a:extLst>
          </p:cNvPr>
          <p:cNvSpPr txBox="1"/>
          <p:nvPr/>
        </p:nvSpPr>
        <p:spPr>
          <a:xfrm>
            <a:off x="6778164" y="252392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5" name="object 19">
            <a:extLst>
              <a:ext uri="{FF2B5EF4-FFF2-40B4-BE49-F238E27FC236}">
                <a16:creationId xmlns:a16="http://schemas.microsoft.com/office/drawing/2014/main" id="{AAE31D14-46E1-4CF5-81D5-4BEEC0B8D7D1}"/>
              </a:ext>
            </a:extLst>
          </p:cNvPr>
          <p:cNvSpPr txBox="1"/>
          <p:nvPr/>
        </p:nvSpPr>
        <p:spPr>
          <a:xfrm>
            <a:off x="1670070" y="2994429"/>
            <a:ext cx="329238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were these significant people alive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information in chronological order.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timeline is a display of events, people or objects in chronological order.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timeline can show different periods of time, from a few years to millions of years.</a:t>
            </a:r>
          </a:p>
          <a:p>
            <a:pPr algn="l"/>
            <a:endParaRPr lang="en-GB" sz="900" b="0" i="0" dirty="0">
              <a:solidFill>
                <a:srgbClr val="303030"/>
              </a:solidFill>
              <a:effectLst/>
              <a:latin typeface="Lato" panose="020F0502020204030203" pitchFamily="34" charset="0"/>
            </a:endParaRPr>
          </a:p>
        </p:txBody>
      </p:sp>
      <p:sp>
        <p:nvSpPr>
          <p:cNvPr id="66" name="TextBox 65">
            <a:extLst>
              <a:ext uri="{FF2B5EF4-FFF2-40B4-BE49-F238E27FC236}">
                <a16:creationId xmlns:a16="http://schemas.microsoft.com/office/drawing/2014/main" id="{E31E8995-5DAF-4CAE-B8CA-5BEC04503074}"/>
              </a:ext>
            </a:extLst>
          </p:cNvPr>
          <p:cNvSpPr txBox="1"/>
          <p:nvPr/>
        </p:nvSpPr>
        <p:spPr>
          <a:xfrm>
            <a:off x="2884465" y="271351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7" name="object 19">
            <a:extLst>
              <a:ext uri="{FF2B5EF4-FFF2-40B4-BE49-F238E27FC236}">
                <a16:creationId xmlns:a16="http://schemas.microsoft.com/office/drawing/2014/main" id="{96EA6393-1E4C-414B-BF73-3016E4975513}"/>
              </a:ext>
            </a:extLst>
          </p:cNvPr>
          <p:cNvSpPr txBox="1"/>
          <p:nvPr/>
        </p:nvSpPr>
        <p:spPr>
          <a:xfrm>
            <a:off x="2497915" y="4779678"/>
            <a:ext cx="4127325"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are significant explorers and why were their discoveries important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algn="l">
              <a:buFont typeface="Arial" panose="020B0604020202020204" pitchFamily="34" charset="0"/>
              <a:buChar char="•"/>
            </a:pPr>
            <a:r>
              <a:rPr lang="en-GB" sz="900" dirty="0">
                <a:solidFill>
                  <a:srgbClr val="303030"/>
                </a:solidFill>
                <a:latin typeface="Twinkl Cursive Unlooped" panose="02000000000000000000" pitchFamily="2" charset="0"/>
              </a:rPr>
              <a:t>Name these explorers and what they discovered: V</a:t>
            </a:r>
            <a:r>
              <a:rPr lang="en-GB" sz="900" b="0" i="0" dirty="0">
                <a:solidFill>
                  <a:srgbClr val="303030"/>
                </a:solidFill>
                <a:effectLst/>
                <a:latin typeface="Twinkl Cursive Unlooped" panose="02000000000000000000" pitchFamily="2" charset="0"/>
              </a:rPr>
              <a:t>asco da Gama, Christopher Columbus, Captain James Cook, Roald Amundsen and Neil Armstrong.</a:t>
            </a:r>
          </a:p>
          <a:p>
            <a:pPr algn="l"/>
            <a:endParaRPr lang="en-GB" sz="900" b="0" i="0" dirty="0">
              <a:solidFill>
                <a:srgbClr val="303030"/>
              </a:solidFill>
              <a:effectLst/>
              <a:latin typeface="Lato" panose="020F0502020204030203" pitchFamily="34" charset="0"/>
            </a:endParaRPr>
          </a:p>
        </p:txBody>
      </p:sp>
      <p:sp>
        <p:nvSpPr>
          <p:cNvPr id="68" name="TextBox 67">
            <a:extLst>
              <a:ext uri="{FF2B5EF4-FFF2-40B4-BE49-F238E27FC236}">
                <a16:creationId xmlns:a16="http://schemas.microsoft.com/office/drawing/2014/main" id="{DB108E10-232C-4433-8A82-93FECC450D8E}"/>
              </a:ext>
            </a:extLst>
          </p:cNvPr>
          <p:cNvSpPr txBox="1"/>
          <p:nvPr/>
        </p:nvSpPr>
        <p:spPr>
          <a:xfrm>
            <a:off x="3719391" y="452372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EXPLORATION</a:t>
            </a:r>
          </a:p>
        </p:txBody>
      </p:sp>
      <p:grpSp>
        <p:nvGrpSpPr>
          <p:cNvPr id="69" name="object 16">
            <a:extLst>
              <a:ext uri="{FF2B5EF4-FFF2-40B4-BE49-F238E27FC236}">
                <a16:creationId xmlns:a16="http://schemas.microsoft.com/office/drawing/2014/main" id="{550B9BD9-153A-412A-8FB8-DCC4E9A4B866}"/>
              </a:ext>
            </a:extLst>
          </p:cNvPr>
          <p:cNvGrpSpPr/>
          <p:nvPr/>
        </p:nvGrpSpPr>
        <p:grpSpPr>
          <a:xfrm>
            <a:off x="6943277" y="4293852"/>
            <a:ext cx="4310954" cy="1995442"/>
            <a:chOff x="4888229" y="763905"/>
            <a:chExt cx="4825365" cy="1158240"/>
          </a:xfrm>
        </p:grpSpPr>
        <p:sp>
          <p:nvSpPr>
            <p:cNvPr id="76" name="object 17">
              <a:extLst>
                <a:ext uri="{FF2B5EF4-FFF2-40B4-BE49-F238E27FC236}">
                  <a16:creationId xmlns:a16="http://schemas.microsoft.com/office/drawing/2014/main" id="{96E7A08C-D83B-40CA-BB13-E12DA362887E}"/>
                </a:ext>
              </a:extLst>
            </p:cNvPr>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77" name="object 18">
              <a:extLst>
                <a:ext uri="{FF2B5EF4-FFF2-40B4-BE49-F238E27FC236}">
                  <a16:creationId xmlns:a16="http://schemas.microsoft.com/office/drawing/2014/main" id="{26D60DE6-C8C0-4CD9-8F19-D97680BACF03}"/>
                </a:ext>
              </a:extLst>
            </p:cNvPr>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C00000"/>
              </a:solidFill>
            </a:ln>
          </p:spPr>
          <p:txBody>
            <a:bodyPr wrap="square" lIns="0" tIns="0" rIns="0" bIns="0" rtlCol="0"/>
            <a:lstStyle/>
            <a:p>
              <a:endParaRPr/>
            </a:p>
          </p:txBody>
        </p:sp>
      </p:grpSp>
      <p:sp>
        <p:nvSpPr>
          <p:cNvPr id="78" name="object 19">
            <a:extLst>
              <a:ext uri="{FF2B5EF4-FFF2-40B4-BE49-F238E27FC236}">
                <a16:creationId xmlns:a16="http://schemas.microsoft.com/office/drawing/2014/main" id="{EFA2232C-4687-4956-9CE8-FDB182D4A587}"/>
              </a:ext>
            </a:extLst>
          </p:cNvPr>
          <p:cNvSpPr txBox="1"/>
          <p:nvPr/>
        </p:nvSpPr>
        <p:spPr>
          <a:xfrm>
            <a:off x="7531472" y="4677610"/>
            <a:ext cx="3573592" cy="144719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Christopher Columbus and why is 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 know:</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Christopher Columbus was a 15th century Italian explorer who was the first European to discover the Americas.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Christopher Columbus wanted to find a faster way to the Indies but instead discovered the Americas in 1492.</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Christopher Columbus brought things to Europe that had not been seen before, such as tobacco.</a:t>
            </a:r>
          </a:p>
          <a:p>
            <a:pPr algn="l"/>
            <a:endParaRPr lang="en-GB" sz="900" b="1" dirty="0">
              <a:solidFill>
                <a:srgbClr val="303030"/>
              </a:solidFill>
              <a:latin typeface="Twinkl Cursive Unlooped" panose="02000000000000000000" pitchFamily="2" charset="0"/>
            </a:endParaRPr>
          </a:p>
        </p:txBody>
      </p:sp>
      <p:sp>
        <p:nvSpPr>
          <p:cNvPr id="79" name="TextBox 78">
            <a:extLst>
              <a:ext uri="{FF2B5EF4-FFF2-40B4-BE49-F238E27FC236}">
                <a16:creationId xmlns:a16="http://schemas.microsoft.com/office/drawing/2014/main" id="{4586329C-167E-40B6-BF20-6EAC1439D804}"/>
              </a:ext>
            </a:extLst>
          </p:cNvPr>
          <p:cNvSpPr txBox="1"/>
          <p:nvPr/>
        </p:nvSpPr>
        <p:spPr>
          <a:xfrm>
            <a:off x="8453652" y="439752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EXPLORATION</a:t>
            </a:r>
          </a:p>
        </p:txBody>
      </p:sp>
    </p:spTree>
    <p:extLst>
      <p:ext uri="{BB962C8B-B14F-4D97-AF65-F5344CB8AC3E}">
        <p14:creationId xmlns:p14="http://schemas.microsoft.com/office/powerpoint/2010/main" val="83233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229615"/>
            <a:ext cx="3635447" cy="1878158"/>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8303649" y="1784615"/>
            <a:ext cx="3834389" cy="2184569"/>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15828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Movers and Shakers –significant people</a:t>
            </a:r>
          </a:p>
          <a:p>
            <a:pPr marL="12700" marR="5080"/>
            <a:r>
              <a:rPr lang="en-GB" sz="1100" b="0" i="0" dirty="0">
                <a:solidFill>
                  <a:srgbClr val="303030"/>
                </a:solidFill>
                <a:effectLst/>
                <a:latin typeface="Twinkl Cursive Unlooped" panose="02000000000000000000" pitchFamily="2" charset="0"/>
              </a:rPr>
              <a:t>This project teaches children about historically significant people who have had a major impact on the world. They will learn to use timelines, stories and historical sources to find out about the people featured and use historical models to explore their significance.</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1125199" y="5472049"/>
            <a:ext cx="941071" cy="711579"/>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1079478" y="5631871"/>
            <a:ext cx="1055559" cy="354584"/>
          </a:xfrm>
          <a:prstGeom prst="rect">
            <a:avLst/>
          </a:prstGeom>
        </p:spPr>
        <p:txBody>
          <a:bodyPr vert="horz" wrap="square" lIns="0" tIns="15875" rIns="0" bIns="0" rtlCol="0">
            <a:spAutoFit/>
          </a:bodyPr>
          <a:lstStyle/>
          <a:p>
            <a:pPr marL="12700" algn="ctr">
              <a:lnSpc>
                <a:spcPct val="100000"/>
              </a:lnSpc>
              <a:spcBef>
                <a:spcPts val="125"/>
              </a:spcBef>
            </a:pPr>
            <a:r>
              <a:rPr lang="en-GB" sz="1100" b="1" spc="-90" dirty="0">
                <a:solidFill>
                  <a:srgbClr val="454D54"/>
                </a:solidFill>
                <a:latin typeface="Arial"/>
                <a:cs typeface="Arial"/>
              </a:rPr>
              <a:t>Magnificent Monarchs</a:t>
            </a:r>
            <a:endParaRPr sz="110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206736" y="168133"/>
            <a:ext cx="3967752" cy="1955434"/>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133603" y="2202796"/>
            <a:ext cx="4157663" cy="1983359"/>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73976" y="2706159"/>
            <a:ext cx="4050062" cy="188982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432533" y="4322280"/>
            <a:ext cx="4579995"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72" name="TextBox 71">
            <a:extLst>
              <a:ext uri="{FF2B5EF4-FFF2-40B4-BE49-F238E27FC236}">
                <a16:creationId xmlns:a16="http://schemas.microsoft.com/office/drawing/2014/main" id="{47481F25-060D-4156-85CB-4D315F43454C}"/>
              </a:ext>
            </a:extLst>
          </p:cNvPr>
          <p:cNvSpPr txBox="1"/>
          <p:nvPr/>
        </p:nvSpPr>
        <p:spPr>
          <a:xfrm>
            <a:off x="7744367" y="31854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50" name="object 19">
            <a:extLst>
              <a:ext uri="{FF2B5EF4-FFF2-40B4-BE49-F238E27FC236}">
                <a16:creationId xmlns:a16="http://schemas.microsoft.com/office/drawing/2014/main" id="{C9AC5303-9E72-407F-B4FB-6D814618AFF1}"/>
              </a:ext>
            </a:extLst>
          </p:cNvPr>
          <p:cNvSpPr txBox="1"/>
          <p:nvPr/>
        </p:nvSpPr>
        <p:spPr>
          <a:xfrm>
            <a:off x="2732958" y="739513"/>
            <a:ext cx="3307476" cy="1129155"/>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has exploration changed over time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9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an aspect of life has changed over time.</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Explorers' modes of transport have changed over time. For example, early explorers used sailing ships and modern explorers use rockets.</a:t>
            </a: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51" name="object 19">
            <a:extLst>
              <a:ext uri="{FF2B5EF4-FFF2-40B4-BE49-F238E27FC236}">
                <a16:creationId xmlns:a16="http://schemas.microsoft.com/office/drawing/2014/main" id="{3C156EF0-6E44-4A39-B353-5779083E11B8}"/>
              </a:ext>
            </a:extLst>
          </p:cNvPr>
          <p:cNvSpPr txBox="1"/>
          <p:nvPr/>
        </p:nvSpPr>
        <p:spPr>
          <a:xfrm>
            <a:off x="6640457" y="567559"/>
            <a:ext cx="3301618"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are significant activists and what did they fight for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the following activists: William Wilberforce, Emmeline Pankhurst, Mahatma Gandhi, Rosa Parks, martin Luther King and Malala Yousafzai. </a:t>
            </a:r>
          </a:p>
        </p:txBody>
      </p:sp>
      <p:sp>
        <p:nvSpPr>
          <p:cNvPr id="63" name="object 19">
            <a:extLst>
              <a:ext uri="{FF2B5EF4-FFF2-40B4-BE49-F238E27FC236}">
                <a16:creationId xmlns:a16="http://schemas.microsoft.com/office/drawing/2014/main" id="{98D45017-0B1F-4AF4-B969-6DA5A5B8AC55}"/>
              </a:ext>
            </a:extLst>
          </p:cNvPr>
          <p:cNvSpPr txBox="1"/>
          <p:nvPr/>
        </p:nvSpPr>
        <p:spPr>
          <a:xfrm>
            <a:off x="8750861" y="2341314"/>
            <a:ext cx="3192470"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were these activists alive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information in chronological order.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 timeline is a display of events, people or objects in chronological order.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timeline can show different periods of time, from a few years to millions of years.</a:t>
            </a:r>
          </a:p>
        </p:txBody>
      </p:sp>
      <p:sp>
        <p:nvSpPr>
          <p:cNvPr id="64" name="TextBox 63">
            <a:extLst>
              <a:ext uri="{FF2B5EF4-FFF2-40B4-BE49-F238E27FC236}">
                <a16:creationId xmlns:a16="http://schemas.microsoft.com/office/drawing/2014/main" id="{AE2D5596-6E5E-488D-9E8E-160B1E1FE466}"/>
              </a:ext>
            </a:extLst>
          </p:cNvPr>
          <p:cNvSpPr txBox="1"/>
          <p:nvPr/>
        </p:nvSpPr>
        <p:spPr>
          <a:xfrm>
            <a:off x="9883819" y="204890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5" name="object 19">
            <a:extLst>
              <a:ext uri="{FF2B5EF4-FFF2-40B4-BE49-F238E27FC236}">
                <a16:creationId xmlns:a16="http://schemas.microsoft.com/office/drawing/2014/main" id="{AAE31D14-46E1-4CF5-81D5-4BEEC0B8D7D1}"/>
              </a:ext>
            </a:extLst>
          </p:cNvPr>
          <p:cNvSpPr txBox="1"/>
          <p:nvPr/>
        </p:nvSpPr>
        <p:spPr>
          <a:xfrm>
            <a:off x="4619854" y="2643732"/>
            <a:ext cx="3292382"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Emmeline Pankhurst and why was she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sources to begin to identify viewpoint.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A fact is something that is known or true. An opinion or viewpoint is a thought or belief about something.</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Justify why Emmeline Pankhurst was significant</a:t>
            </a:r>
            <a:r>
              <a:rPr lang="en-GB" sz="900" b="0" i="0" dirty="0">
                <a:solidFill>
                  <a:srgbClr val="303030"/>
                </a:solidFill>
                <a:effectLst/>
                <a:latin typeface="Lato" panose="020F0502020204030203" pitchFamily="34" charset="0"/>
              </a:rPr>
              <a:t>.</a:t>
            </a:r>
          </a:p>
        </p:txBody>
      </p:sp>
      <p:sp>
        <p:nvSpPr>
          <p:cNvPr id="66" name="TextBox 65">
            <a:extLst>
              <a:ext uri="{FF2B5EF4-FFF2-40B4-BE49-F238E27FC236}">
                <a16:creationId xmlns:a16="http://schemas.microsoft.com/office/drawing/2014/main" id="{E31E8995-5DAF-4CAE-B8CA-5BEC04503074}"/>
              </a:ext>
            </a:extLst>
          </p:cNvPr>
          <p:cNvSpPr txBox="1"/>
          <p:nvPr/>
        </p:nvSpPr>
        <p:spPr>
          <a:xfrm>
            <a:off x="5799769" y="236904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59" name="TextBox 58">
            <a:extLst>
              <a:ext uri="{FF2B5EF4-FFF2-40B4-BE49-F238E27FC236}">
                <a16:creationId xmlns:a16="http://schemas.microsoft.com/office/drawing/2014/main" id="{644E8559-9D06-4A39-AF84-A3F96CFD0E1B}"/>
              </a:ext>
            </a:extLst>
          </p:cNvPr>
          <p:cNvSpPr txBox="1"/>
          <p:nvPr/>
        </p:nvSpPr>
        <p:spPr>
          <a:xfrm>
            <a:off x="3558181" y="39278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EXPLORATION</a:t>
            </a:r>
          </a:p>
        </p:txBody>
      </p:sp>
      <p:sp>
        <p:nvSpPr>
          <p:cNvPr id="61" name="object 19">
            <a:extLst>
              <a:ext uri="{FF2B5EF4-FFF2-40B4-BE49-F238E27FC236}">
                <a16:creationId xmlns:a16="http://schemas.microsoft.com/office/drawing/2014/main" id="{9CAA69CA-46EE-47D7-8D92-C3F58F85EE84}"/>
              </a:ext>
            </a:extLst>
          </p:cNvPr>
          <p:cNvSpPr txBox="1"/>
          <p:nvPr/>
        </p:nvSpPr>
        <p:spPr>
          <a:xfrm>
            <a:off x="633885" y="3169308"/>
            <a:ext cx="3292382"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Rosa Parks and why was she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a:t>
            </a:r>
            <a:r>
              <a:rPr lang="en-GB" sz="900" dirty="0">
                <a:solidFill>
                  <a:srgbClr val="303030"/>
                </a:solidFill>
                <a:latin typeface="Twinkl Cursive Unlooped" panose="02000000000000000000" pitchFamily="2" charset="0"/>
              </a:rPr>
              <a:t>that </a:t>
            </a:r>
            <a:r>
              <a:rPr lang="en-GB" sz="900" b="0" i="0" dirty="0">
                <a:solidFill>
                  <a:srgbClr val="303030"/>
                </a:solidFill>
                <a:effectLst/>
                <a:latin typeface="Twinkl Cursive Unlooped" panose="02000000000000000000" pitchFamily="2" charset="0"/>
              </a:rPr>
              <a:t>Rosa Parks' arrest in 1955 started the Montgomery bus boycott, which lasted a year before the segregation rules were changed.</a:t>
            </a:r>
          </a:p>
        </p:txBody>
      </p:sp>
      <p:sp>
        <p:nvSpPr>
          <p:cNvPr id="62" name="TextBox 61">
            <a:extLst>
              <a:ext uri="{FF2B5EF4-FFF2-40B4-BE49-F238E27FC236}">
                <a16:creationId xmlns:a16="http://schemas.microsoft.com/office/drawing/2014/main" id="{379E4D8F-50B8-4DEC-9161-E45697ADBD42}"/>
              </a:ext>
            </a:extLst>
          </p:cNvPr>
          <p:cNvSpPr txBox="1"/>
          <p:nvPr/>
        </p:nvSpPr>
        <p:spPr>
          <a:xfrm>
            <a:off x="1814576" y="2885139"/>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68" name="object 19">
            <a:extLst>
              <a:ext uri="{FF2B5EF4-FFF2-40B4-BE49-F238E27FC236}">
                <a16:creationId xmlns:a16="http://schemas.microsoft.com/office/drawing/2014/main" id="{A6F77845-19E5-4A20-9BA0-1650E0D5D3D9}"/>
              </a:ext>
            </a:extLst>
          </p:cNvPr>
          <p:cNvSpPr txBox="1"/>
          <p:nvPr/>
        </p:nvSpPr>
        <p:spPr>
          <a:xfrm>
            <a:off x="3066865" y="4622045"/>
            <a:ext cx="357359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are significant people in our modern day society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 know:</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Demonstrate that they can share opinions and feelings and explain views through discussions with one other person and the whole class.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Understand that pe</a:t>
            </a:r>
            <a:r>
              <a:rPr lang="en-GB" sz="900" b="0" i="0" dirty="0">
                <a:solidFill>
                  <a:srgbClr val="303030"/>
                </a:solidFill>
                <a:effectLst/>
                <a:latin typeface="Twinkl Cursive Unlooped" panose="02000000000000000000" pitchFamily="2" charset="0"/>
              </a:rPr>
              <a:t>ople have different opinions, feelings and views. It is important to be able to express these views, as well as being respectful of others, to have successful relationships.</a:t>
            </a:r>
          </a:p>
          <a:p>
            <a:pPr algn="l"/>
            <a:endParaRPr lang="en-GB" sz="900" b="1" dirty="0">
              <a:solidFill>
                <a:srgbClr val="303030"/>
              </a:solidFill>
              <a:latin typeface="Twinkl Cursive Unlooped" panose="02000000000000000000" pitchFamily="2" charset="0"/>
            </a:endParaRPr>
          </a:p>
        </p:txBody>
      </p:sp>
      <p:sp>
        <p:nvSpPr>
          <p:cNvPr id="69" name="TextBox 68">
            <a:extLst>
              <a:ext uri="{FF2B5EF4-FFF2-40B4-BE49-F238E27FC236}">
                <a16:creationId xmlns:a16="http://schemas.microsoft.com/office/drawing/2014/main" id="{03E7FA4E-F319-49CC-97C2-99E57BFA9F1F}"/>
              </a:ext>
            </a:extLst>
          </p:cNvPr>
          <p:cNvSpPr txBox="1"/>
          <p:nvPr/>
        </p:nvSpPr>
        <p:spPr>
          <a:xfrm>
            <a:off x="4296758" y="436197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grpSp>
        <p:nvGrpSpPr>
          <p:cNvPr id="73" name="object 43">
            <a:extLst>
              <a:ext uri="{FF2B5EF4-FFF2-40B4-BE49-F238E27FC236}">
                <a16:creationId xmlns:a16="http://schemas.microsoft.com/office/drawing/2014/main" id="{31D0D26E-31B8-4DD9-8799-69FCB1F02413}"/>
              </a:ext>
            </a:extLst>
          </p:cNvPr>
          <p:cNvGrpSpPr/>
          <p:nvPr/>
        </p:nvGrpSpPr>
        <p:grpSpPr>
          <a:xfrm>
            <a:off x="7072802" y="4210623"/>
            <a:ext cx="4474182" cy="1945069"/>
            <a:chOff x="2983229" y="2878454"/>
            <a:chExt cx="3387090" cy="1120140"/>
          </a:xfrm>
        </p:grpSpPr>
        <p:sp>
          <p:nvSpPr>
            <p:cNvPr id="74" name="object 44">
              <a:extLst>
                <a:ext uri="{FF2B5EF4-FFF2-40B4-BE49-F238E27FC236}">
                  <a16:creationId xmlns:a16="http://schemas.microsoft.com/office/drawing/2014/main" id="{312BD827-461D-4E97-975D-3A260FF231B7}"/>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75" name="object 45">
              <a:extLst>
                <a:ext uri="{FF2B5EF4-FFF2-40B4-BE49-F238E27FC236}">
                  <a16:creationId xmlns:a16="http://schemas.microsoft.com/office/drawing/2014/main" id="{2D58CA83-D6A1-467C-AB7C-B452470346C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76" name="object 19">
            <a:extLst>
              <a:ext uri="{FF2B5EF4-FFF2-40B4-BE49-F238E27FC236}">
                <a16:creationId xmlns:a16="http://schemas.microsoft.com/office/drawing/2014/main" id="{C3608010-BF6E-4958-B236-5F891E0DBB2B}"/>
              </a:ext>
            </a:extLst>
          </p:cNvPr>
          <p:cNvSpPr txBox="1"/>
          <p:nvPr/>
        </p:nvSpPr>
        <p:spPr>
          <a:xfrm>
            <a:off x="7572928" y="4750492"/>
            <a:ext cx="3292382"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are we reminded of significant people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an artefact and suggest what it is, where it is from, when and why it was made and who owned it.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memorial is something made to remind people of a significant person or event.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7" name="TextBox 76">
            <a:extLst>
              <a:ext uri="{FF2B5EF4-FFF2-40B4-BE49-F238E27FC236}">
                <a16:creationId xmlns:a16="http://schemas.microsoft.com/office/drawing/2014/main" id="{CFCBFE9A-2BFA-4276-A019-D08D83569583}"/>
              </a:ext>
            </a:extLst>
          </p:cNvPr>
          <p:cNvSpPr txBox="1"/>
          <p:nvPr/>
        </p:nvSpPr>
        <p:spPr>
          <a:xfrm>
            <a:off x="8825402" y="440495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Tree>
    <p:extLst>
      <p:ext uri="{BB962C8B-B14F-4D97-AF65-F5344CB8AC3E}">
        <p14:creationId xmlns:p14="http://schemas.microsoft.com/office/powerpoint/2010/main" val="309481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2</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lang="en-GB" sz="1100" dirty="0"/>
              <a:t> </a:t>
            </a:r>
            <a:r>
              <a:rPr lang="en-GB" sz="1100" dirty="0">
                <a:latin typeface="Twinkl Cursive Unlooped" panose="02000000000000000000" pitchFamily="2" charset="0"/>
              </a:rPr>
              <a:t>know that you can find out information from different sources e.g. internet, books</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1536318"/>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lang="en-GB" sz="1100" spc="-95" dirty="0">
                <a:latin typeface="Twinkl Cursive Unlooped" panose="02000000000000000000" pitchFamily="2" charset="0"/>
                <a:cs typeface="Segoe UI"/>
              </a:rPr>
              <a:t>have  c</a:t>
            </a:r>
            <a:r>
              <a:rPr lang="en-GB" sz="1100" dirty="0">
                <a:latin typeface="Twinkl Cursive Unlooped" panose="02000000000000000000" pitchFamily="2" charset="0"/>
              </a:rPr>
              <a:t>ommented on images of familiar situations in the past. Describe features of objects, people, places at different times and make comparisons. Talk about what is the same and different </a:t>
            </a:r>
            <a:endParaRPr sz="1100" dirty="0">
              <a:latin typeface="Twinkl Cursive Unlooped" panose="02000000000000000000" pitchFamily="2" charset="0"/>
              <a:cs typeface="Segoe UI"/>
            </a:endParaRPr>
          </a:p>
        </p:txBody>
      </p:sp>
      <p:sp>
        <p:nvSpPr>
          <p:cNvPr id="23" name="object 23"/>
          <p:cNvSpPr txBox="1"/>
          <p:nvPr/>
        </p:nvSpPr>
        <p:spPr>
          <a:xfrm>
            <a:off x="7546086" y="3041441"/>
            <a:ext cx="1819910" cy="2731517"/>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discuss different viewpoints in a range of historical materials and primary and secondary sources. </a:t>
            </a:r>
          </a:p>
          <a:p>
            <a:pPr marL="12700" marR="5080" indent="3175" algn="ctr">
              <a:lnSpc>
                <a:spcPct val="100499"/>
              </a:lnSpc>
              <a:spcBef>
                <a:spcPts val="900"/>
              </a:spcBef>
            </a:pPr>
            <a:r>
              <a:rPr lang="en-GB" sz="1100" dirty="0">
                <a:latin typeface="Twinkl Cursive Unlooped" panose="02000000000000000000" pitchFamily="2" charset="0"/>
              </a:rPr>
              <a:t>They will explain the similarities and differences between two periods of history. </a:t>
            </a:r>
          </a:p>
          <a:p>
            <a:pPr marL="12700" marR="5080" indent="3175" algn="ctr">
              <a:lnSpc>
                <a:spcPct val="100499"/>
              </a:lnSpc>
              <a:spcBef>
                <a:spcPts val="900"/>
              </a:spcBef>
            </a:pPr>
            <a:r>
              <a:rPr lang="en-GB" sz="1100" dirty="0">
                <a:latin typeface="Twinkl Cursive Unlooped" panose="02000000000000000000" pitchFamily="2" charset="0"/>
              </a:rPr>
              <a:t>They will learn about significant people in the Roman era such as Boudicca and Julius Caesar.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58307" y="436970"/>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Movers and Shakers</a:t>
            </a:r>
          </a:p>
        </p:txBody>
      </p:sp>
      <p:sp>
        <p:nvSpPr>
          <p:cNvPr id="26" name="object 31">
            <a:extLst>
              <a:ext uri="{FF2B5EF4-FFF2-40B4-BE49-F238E27FC236}">
                <a16:creationId xmlns:a16="http://schemas.microsoft.com/office/drawing/2014/main" id="{12538991-762A-4F15-BD19-7CAA367ED917}"/>
              </a:ext>
            </a:extLst>
          </p:cNvPr>
          <p:cNvSpPr txBox="1"/>
          <p:nvPr/>
        </p:nvSpPr>
        <p:spPr>
          <a:xfrm>
            <a:off x="5074633" y="2709481"/>
            <a:ext cx="2039058" cy="2158283"/>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Movers and Shakers –significant people</a:t>
            </a:r>
          </a:p>
          <a:p>
            <a:pPr marL="12700" marR="5080"/>
            <a:r>
              <a:rPr lang="en-GB" sz="1100" b="0" i="0" dirty="0">
                <a:solidFill>
                  <a:srgbClr val="303030"/>
                </a:solidFill>
                <a:effectLst/>
                <a:latin typeface="Twinkl Cursive Unlooped" panose="02000000000000000000" pitchFamily="2" charset="0"/>
              </a:rPr>
              <a:t>This project teaches children about historically significant people who have had a major impact on the world. They will learn to use timelines, stories and historical sources to find out about the people featured and use historical models to explore their significance.</a:t>
            </a:r>
            <a:endParaRPr sz="1100" dirty="0">
              <a:latin typeface="Twinkl Cursive Unlooped" panose="02000000000000000000" pitchFamily="2" charset="0"/>
              <a:cs typeface="Arial"/>
            </a:endParaRPr>
          </a:p>
        </p:txBody>
      </p:sp>
      <p:sp>
        <p:nvSpPr>
          <p:cNvPr id="29" name="object 23">
            <a:extLst>
              <a:ext uri="{FF2B5EF4-FFF2-40B4-BE49-F238E27FC236}">
                <a16:creationId xmlns:a16="http://schemas.microsoft.com/office/drawing/2014/main" id="{E052C034-C3EA-4CFE-BDE5-D308BB2C4382}"/>
              </a:ext>
            </a:extLst>
          </p:cNvPr>
          <p:cNvSpPr txBox="1"/>
          <p:nvPr/>
        </p:nvSpPr>
        <p:spPr>
          <a:xfrm>
            <a:off x="9844087" y="3241992"/>
            <a:ext cx="1819910" cy="1938992"/>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significant philosophers from Ancient Greece, such as Socrates. </a:t>
            </a:r>
          </a:p>
          <a:p>
            <a:pPr marL="12700" marR="5080" indent="3175" algn="ctr">
              <a:lnSpc>
                <a:spcPct val="100499"/>
              </a:lnSpc>
              <a:spcBef>
                <a:spcPts val="900"/>
              </a:spcBef>
            </a:pPr>
            <a:r>
              <a:rPr lang="en-GB" sz="1100" spc="-10" dirty="0">
                <a:latin typeface="Twinkl Cursive Unlooped" panose="02000000000000000000" pitchFamily="2" charset="0"/>
                <a:cs typeface="Segoe UI"/>
              </a:rPr>
              <a:t>They will study expeditions to the Polar regions and the successes and failures of significant explorers, e.g. Scott of the Antarctic. </a:t>
            </a:r>
          </a:p>
        </p:txBody>
      </p:sp>
    </p:spTree>
    <p:extLst>
      <p:ext uri="{BB962C8B-B14F-4D97-AF65-F5344CB8AC3E}">
        <p14:creationId xmlns:p14="http://schemas.microsoft.com/office/powerpoint/2010/main" val="2786772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278785946"/>
              </p:ext>
            </p:extLst>
          </p:nvPr>
        </p:nvGraphicFramePr>
        <p:xfrm>
          <a:off x="2440112" y="1352079"/>
          <a:ext cx="7389688" cy="370840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1787654">
                  <a:extLst>
                    <a:ext uri="{9D8B030D-6E8A-4147-A177-3AD203B41FA5}">
                      <a16:colId xmlns:a16="http://schemas.microsoft.com/office/drawing/2014/main" val="3413062883"/>
                    </a:ext>
                  </a:extLst>
                </a:gridCol>
                <a:gridCol w="1938341">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Significant</a:t>
                      </a:r>
                    </a:p>
                  </a:txBody>
                  <a:tcPr/>
                </a:tc>
                <a:tc>
                  <a:txBody>
                    <a:bodyPr/>
                    <a:lstStyle/>
                    <a:p>
                      <a:r>
                        <a:rPr lang="en-GB" sz="1400" b="0" dirty="0">
                          <a:latin typeface="Twinkl Cursive Unlooped" panose="02000000000000000000" pitchFamily="2" charset="0"/>
                        </a:rPr>
                        <a:t>Discover</a:t>
                      </a:r>
                    </a:p>
                  </a:txBody>
                  <a:tcPr/>
                </a:tc>
                <a:tc>
                  <a:txBody>
                    <a:bodyPr/>
                    <a:lstStyle/>
                    <a:p>
                      <a:r>
                        <a:rPr lang="en-GB" sz="1400" b="0" dirty="0">
                          <a:latin typeface="Twinkl Cursive Unlooped" panose="02000000000000000000" pitchFamily="2" charset="0"/>
                        </a:rPr>
                        <a:t>Criteria</a:t>
                      </a:r>
                    </a:p>
                  </a:txBody>
                  <a:tcPr/>
                </a:tc>
                <a:tc>
                  <a:txBody>
                    <a:bodyPr/>
                    <a:lstStyle/>
                    <a:p>
                      <a:r>
                        <a:rPr lang="en-GB" sz="1400" b="0" dirty="0">
                          <a:latin typeface="Twinkl Cursive Unlooped" panose="02000000000000000000" pitchFamily="2" charset="0"/>
                        </a:rPr>
                        <a:t>Christopher Columbus</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Monument</a:t>
                      </a:r>
                    </a:p>
                  </a:txBody>
                  <a:tcPr/>
                </a:tc>
                <a:tc>
                  <a:txBody>
                    <a:bodyPr/>
                    <a:lstStyle/>
                    <a:p>
                      <a:r>
                        <a:rPr lang="en-GB" sz="1400" dirty="0">
                          <a:latin typeface="Twinkl Cursive Unlooped" panose="02000000000000000000" pitchFamily="2" charset="0"/>
                        </a:rPr>
                        <a:t>Explorers</a:t>
                      </a:r>
                    </a:p>
                  </a:txBody>
                  <a:tcPr/>
                </a:tc>
                <a:tc>
                  <a:txBody>
                    <a:bodyPr/>
                    <a:lstStyle/>
                    <a:p>
                      <a:r>
                        <a:rPr lang="en-GB" sz="1400" dirty="0">
                          <a:latin typeface="Twinkl Cursive Unlooped" panose="02000000000000000000" pitchFamily="2" charset="0"/>
                        </a:rPr>
                        <a:t>Historical figure</a:t>
                      </a:r>
                    </a:p>
                  </a:txBody>
                  <a:tcPr/>
                </a:tc>
                <a:tc>
                  <a:txBody>
                    <a:bodyPr/>
                    <a:lstStyle/>
                    <a:p>
                      <a:r>
                        <a:rPr lang="en-GB" sz="1400" dirty="0">
                          <a:latin typeface="Twinkl Cursive Unlooped" panose="02000000000000000000" pitchFamily="2" charset="0"/>
                        </a:rPr>
                        <a:t>Neil Armstrong</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Plaque</a:t>
                      </a:r>
                    </a:p>
                  </a:txBody>
                  <a:tcPr/>
                </a:tc>
                <a:tc>
                  <a:txBody>
                    <a:bodyPr/>
                    <a:lstStyle/>
                    <a:p>
                      <a:r>
                        <a:rPr lang="en-GB" sz="1400" dirty="0">
                          <a:latin typeface="Twinkl Cursive Unlooped" panose="02000000000000000000" pitchFamily="2" charset="0"/>
                        </a:rPr>
                        <a:t>Activists</a:t>
                      </a:r>
                    </a:p>
                  </a:txBody>
                  <a:tcPr/>
                </a:tc>
                <a:tc>
                  <a:txBody>
                    <a:bodyPr/>
                    <a:lstStyle/>
                    <a:p>
                      <a:r>
                        <a:rPr lang="en-GB" sz="1400" dirty="0">
                          <a:latin typeface="Twinkl Cursive Unlooped" panose="02000000000000000000" pitchFamily="2" charset="0"/>
                        </a:rPr>
                        <a:t>Debate</a:t>
                      </a:r>
                    </a:p>
                  </a:txBody>
                  <a:tcPr/>
                </a:tc>
                <a:tc>
                  <a:txBody>
                    <a:bodyPr/>
                    <a:lstStyle/>
                    <a:p>
                      <a:r>
                        <a:rPr lang="en-GB" sz="1400" dirty="0">
                          <a:latin typeface="Twinkl Cursive Unlooped" panose="02000000000000000000" pitchFamily="2" charset="0"/>
                        </a:rPr>
                        <a:t>Rosa Parks</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Statue</a:t>
                      </a:r>
                    </a:p>
                  </a:txBody>
                  <a:tcPr/>
                </a:tc>
                <a:tc>
                  <a:txBody>
                    <a:bodyPr/>
                    <a:lstStyle/>
                    <a:p>
                      <a:r>
                        <a:rPr lang="en-GB" sz="1400" dirty="0">
                          <a:latin typeface="Twinkl Cursive Unlooped" panose="02000000000000000000" pitchFamily="2" charset="0"/>
                        </a:rPr>
                        <a:t>Artists</a:t>
                      </a:r>
                    </a:p>
                  </a:txBody>
                  <a:tcPr/>
                </a:tc>
                <a:tc>
                  <a:txBody>
                    <a:bodyPr/>
                    <a:lstStyle/>
                    <a:p>
                      <a:r>
                        <a:rPr lang="en-GB" sz="1400" dirty="0">
                          <a:latin typeface="Twinkl Cursive Unlooped" panose="02000000000000000000" pitchFamily="2" charset="0"/>
                        </a:rPr>
                        <a:t>Negative</a:t>
                      </a:r>
                    </a:p>
                  </a:txBody>
                  <a:tcPr/>
                </a:tc>
                <a:tc>
                  <a:txBody>
                    <a:bodyPr/>
                    <a:lstStyle/>
                    <a:p>
                      <a:r>
                        <a:rPr lang="en-GB" sz="1400" dirty="0">
                          <a:latin typeface="Twinkl Cursive Unlooped" panose="02000000000000000000" pitchFamily="2" charset="0"/>
                        </a:rPr>
                        <a:t>Emmeline Pankhurst </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Memorial</a:t>
                      </a:r>
                    </a:p>
                  </a:txBody>
                  <a:tcPr/>
                </a:tc>
                <a:tc>
                  <a:txBody>
                    <a:bodyPr/>
                    <a:lstStyle/>
                    <a:p>
                      <a:r>
                        <a:rPr lang="en-GB" sz="1400" dirty="0">
                          <a:latin typeface="Twinkl Cursive Unlooped" panose="02000000000000000000" pitchFamily="2" charset="0"/>
                        </a:rPr>
                        <a:t>Monarchs</a:t>
                      </a:r>
                    </a:p>
                  </a:txBody>
                  <a:tcPr/>
                </a:tc>
                <a:tc>
                  <a:txBody>
                    <a:bodyPr/>
                    <a:lstStyle/>
                    <a:p>
                      <a:r>
                        <a:rPr lang="en-GB" sz="1400" dirty="0">
                          <a:latin typeface="Twinkl Cursive Unlooped" panose="02000000000000000000" pitchFamily="2" charset="0"/>
                        </a:rPr>
                        <a:t>Positive</a:t>
                      </a:r>
                    </a:p>
                  </a:txBody>
                  <a:tcPr/>
                </a:tc>
                <a:tc>
                  <a:txBody>
                    <a:bodyPr/>
                    <a:lstStyle/>
                    <a:p>
                      <a:r>
                        <a:rPr lang="en-GB" sz="1400" dirty="0">
                          <a:latin typeface="Twinkl Cursive Unlooped" panose="02000000000000000000" pitchFamily="2" charset="0"/>
                        </a:rPr>
                        <a:t>Malala Yousafzai</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Commemorative </a:t>
                      </a:r>
                    </a:p>
                  </a:txBody>
                  <a:tcPr/>
                </a:tc>
                <a:tc>
                  <a:txBody>
                    <a:bodyPr/>
                    <a:lstStyle/>
                    <a:p>
                      <a:r>
                        <a:rPr lang="en-GB" sz="1400" dirty="0">
                          <a:latin typeface="Twinkl Cursive Unlooped" panose="02000000000000000000" pitchFamily="2" charset="0"/>
                        </a:rPr>
                        <a:t>Scientists </a:t>
                      </a:r>
                    </a:p>
                  </a:txBody>
                  <a:tcPr/>
                </a:tc>
                <a:tc>
                  <a:txBody>
                    <a:bodyPr/>
                    <a:lstStyle/>
                    <a:p>
                      <a:r>
                        <a:rPr lang="en-GB" sz="1400" dirty="0">
                          <a:latin typeface="Twinkl Cursive Unlooped" panose="02000000000000000000" pitchFamily="2" charset="0"/>
                        </a:rPr>
                        <a:t>Rank</a:t>
                      </a:r>
                    </a:p>
                  </a:txBody>
                  <a:tcPr/>
                </a:tc>
                <a:tc>
                  <a:txBody>
                    <a:bodyPr/>
                    <a:lstStyle/>
                    <a:p>
                      <a:r>
                        <a:rPr lang="en-GB" sz="1400" dirty="0">
                          <a:latin typeface="Twinkl Cursive Unlooped" panose="02000000000000000000" pitchFamily="2" charset="0"/>
                        </a:rPr>
                        <a:t>Greta Thunberg</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Legacy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Dawson’s model</a:t>
                      </a:r>
                    </a:p>
                  </a:txBody>
                  <a:tcPr/>
                </a:tc>
                <a:tc>
                  <a:txBody>
                    <a:bodyPr/>
                    <a:lstStyle/>
                    <a:p>
                      <a:r>
                        <a:rPr lang="en-GB" sz="1400" dirty="0">
                          <a:latin typeface="Twinkl Cursive Unlooped" panose="02000000000000000000" pitchFamily="2" charset="0"/>
                        </a:rPr>
                        <a:t>Sequence </a:t>
                      </a:r>
                    </a:p>
                  </a:txBody>
                  <a:tcPr/>
                </a:tc>
                <a:tc>
                  <a:txBody>
                    <a:bodyPr/>
                    <a:lstStyle/>
                    <a:p>
                      <a:r>
                        <a:rPr lang="en-GB" sz="1400" dirty="0">
                          <a:latin typeface="Twinkl Cursive Unlooped" panose="02000000000000000000" pitchFamily="2" charset="0"/>
                        </a:rPr>
                        <a:t>Elon Musk</a:t>
                      </a:r>
                    </a:p>
                  </a:txBody>
                  <a:tcPr/>
                </a:tc>
                <a:extLst>
                  <a:ext uri="{0D108BD9-81ED-4DB2-BD59-A6C34878D82A}">
                    <a16:rowId xmlns:a16="http://schemas.microsoft.com/office/drawing/2014/main" val="142421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Diamond ranking</a:t>
                      </a:r>
                    </a:p>
                  </a:txBody>
                  <a:tcPr/>
                </a:tc>
                <a:tc>
                  <a:txBody>
                    <a:bodyPr/>
                    <a:lstStyle/>
                    <a:p>
                      <a:r>
                        <a:rPr lang="en-GB" sz="1400" dirty="0">
                          <a:latin typeface="Twinkl Cursive Unlooped" panose="02000000000000000000" pitchFamily="2" charset="0"/>
                        </a:rPr>
                        <a:t>Timeline</a:t>
                      </a:r>
                    </a:p>
                  </a:txBody>
                  <a:tcPr/>
                </a:tc>
                <a:tc>
                  <a:txBody>
                    <a:bodyPr/>
                    <a:lstStyle/>
                    <a:p>
                      <a:r>
                        <a:rPr lang="en-GB" sz="1400" dirty="0">
                          <a:latin typeface="Twinkl Cursive Unlooped" panose="02000000000000000000" pitchFamily="2" charset="0"/>
                        </a:rPr>
                        <a:t>J K Rowling</a:t>
                      </a: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Century</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Chronological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Movers and Shakers</a:t>
            </a:r>
          </a:p>
        </p:txBody>
      </p:sp>
    </p:spTree>
    <p:extLst>
      <p:ext uri="{BB962C8B-B14F-4D97-AF65-F5344CB8AC3E}">
        <p14:creationId xmlns:p14="http://schemas.microsoft.com/office/powerpoint/2010/main" val="83986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229615"/>
            <a:ext cx="4111746" cy="170983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131970" y="722862"/>
            <a:ext cx="3573592" cy="5931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in the past did different monarchs reign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information in chronological order.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an </a:t>
            </a:r>
            <a:r>
              <a:rPr lang="en-GB" sz="900" b="0" i="0" dirty="0">
                <a:solidFill>
                  <a:srgbClr val="303030"/>
                </a:solidFill>
                <a:effectLst/>
                <a:latin typeface="Twinkl Cursive Unlooped" panose="02000000000000000000" pitchFamily="2" charset="0"/>
              </a:rPr>
              <a:t>historical period is the duration of a monarch’s reign</a:t>
            </a:r>
            <a:endParaRPr lang="en-GB" sz="900" b="1" dirty="0">
              <a:solidFill>
                <a:srgbClr val="303030"/>
              </a:solidFill>
              <a:latin typeface="Twinkl Cursive Unlooped" panose="02000000000000000000" pitchFamily="2" charset="0"/>
            </a:endParaRPr>
          </a:p>
        </p:txBody>
      </p:sp>
      <p:grpSp>
        <p:nvGrpSpPr>
          <p:cNvPr id="23" name="object 23"/>
          <p:cNvGrpSpPr/>
          <p:nvPr/>
        </p:nvGrpSpPr>
        <p:grpSpPr>
          <a:xfrm>
            <a:off x="8229600" y="2300374"/>
            <a:ext cx="3909122" cy="184164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Magnificent Monarchs</a:t>
            </a:r>
          </a:p>
          <a:p>
            <a:pPr marL="12700" marR="5080"/>
            <a:r>
              <a:rPr lang="en-GB" sz="1100" b="0" i="0" dirty="0">
                <a:solidFill>
                  <a:srgbClr val="303030"/>
                </a:solidFill>
                <a:effectLst/>
                <a:latin typeface="Twinkl Cursive Unlooped" panose="02000000000000000000" pitchFamily="2" charset="0"/>
              </a:rPr>
              <a:t>This project teaches children about the English and British monarchy from AD 871 to the present day. Using timelines, information about royal palaces, portraits and other historical sources, they build up an understanding of the monarchs and then research six of the most significant sovereigns.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7 - 12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59" y="209235"/>
            <a:ext cx="4197711" cy="1955434"/>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332297" y="2232940"/>
            <a:ext cx="3677070" cy="1841642"/>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309191" y="3210244"/>
            <a:ext cx="4050062" cy="188982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482108"/>
            <a:ext cx="4781871" cy="165966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315974" y="39644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5" name="object 19">
            <a:extLst>
              <a:ext uri="{FF2B5EF4-FFF2-40B4-BE49-F238E27FC236}">
                <a16:creationId xmlns:a16="http://schemas.microsoft.com/office/drawing/2014/main" id="{80351699-E85A-461E-BAF1-8A289850A5E6}"/>
              </a:ext>
            </a:extLst>
          </p:cNvPr>
          <p:cNvSpPr txBox="1"/>
          <p:nvPr/>
        </p:nvSpPr>
        <p:spPr>
          <a:xfrm>
            <a:off x="7316321" y="694135"/>
            <a:ext cx="3573592"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the most powerful monarch</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 the past, some monarchs had absolute power and could make their own rules and laws.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Understand that t</a:t>
            </a:r>
            <a:r>
              <a:rPr lang="en-GB" sz="900" b="0" i="0" dirty="0">
                <a:solidFill>
                  <a:srgbClr val="303030"/>
                </a:solidFill>
                <a:effectLst/>
                <a:latin typeface="Twinkl Cursive Unlooped" panose="02000000000000000000" pitchFamily="2" charset="0"/>
              </a:rPr>
              <a:t>oday we have a constitutional monarch, Charles III, which means that laws are made by parliament, and the King represents the nation.</a:t>
            </a:r>
          </a:p>
        </p:txBody>
      </p:sp>
      <p:sp>
        <p:nvSpPr>
          <p:cNvPr id="59" name="TextBox 58">
            <a:extLst>
              <a:ext uri="{FF2B5EF4-FFF2-40B4-BE49-F238E27FC236}">
                <a16:creationId xmlns:a16="http://schemas.microsoft.com/office/drawing/2014/main" id="{9B516B5D-643A-4A55-A725-471905CCB236}"/>
              </a:ext>
            </a:extLst>
          </p:cNvPr>
          <p:cNvSpPr txBox="1"/>
          <p:nvPr/>
        </p:nvSpPr>
        <p:spPr>
          <a:xfrm>
            <a:off x="8404978" y="35510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1" name="object 19">
            <a:extLst>
              <a:ext uri="{FF2B5EF4-FFF2-40B4-BE49-F238E27FC236}">
                <a16:creationId xmlns:a16="http://schemas.microsoft.com/office/drawing/2014/main" id="{A82AAC83-946F-4D49-935F-34B018174728}"/>
              </a:ext>
            </a:extLst>
          </p:cNvPr>
          <p:cNvSpPr txBox="1"/>
          <p:nvPr/>
        </p:nvSpPr>
        <p:spPr>
          <a:xfrm>
            <a:off x="8618408" y="2743197"/>
            <a:ext cx="357359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residence of the monarchy like?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Name, locate and explain the significance of a place.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p</a:t>
            </a:r>
            <a:r>
              <a:rPr lang="en-GB" sz="900" b="0" i="0" dirty="0">
                <a:solidFill>
                  <a:srgbClr val="303030"/>
                </a:solidFill>
                <a:effectLst/>
                <a:latin typeface="Twinkl Cursive Unlooped" panose="02000000000000000000" pitchFamily="2" charset="0"/>
              </a:rPr>
              <a:t>laces can be significant because religious or historic events that have happened there in the past.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B</a:t>
            </a:r>
            <a:r>
              <a:rPr lang="en-GB" sz="900" b="0" i="0" dirty="0">
                <a:solidFill>
                  <a:srgbClr val="303030"/>
                </a:solidFill>
                <a:effectLst/>
                <a:latin typeface="Twinkl Cursive Unlooped" panose="02000000000000000000" pitchFamily="2" charset="0"/>
              </a:rPr>
              <a:t>uckingham Palace in London and Balmoral Castle in Aberdeenshire are two significant royal residencies in the UK.</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2" name="TextBox 61">
            <a:extLst>
              <a:ext uri="{FF2B5EF4-FFF2-40B4-BE49-F238E27FC236}">
                <a16:creationId xmlns:a16="http://schemas.microsoft.com/office/drawing/2014/main" id="{0429E563-DD65-4E9F-8019-63BAB5E8C8A7}"/>
              </a:ext>
            </a:extLst>
          </p:cNvPr>
          <p:cNvSpPr txBox="1"/>
          <p:nvPr/>
        </p:nvSpPr>
        <p:spPr>
          <a:xfrm>
            <a:off x="9572625" y="243227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9" name="object 19">
            <a:extLst>
              <a:ext uri="{FF2B5EF4-FFF2-40B4-BE49-F238E27FC236}">
                <a16:creationId xmlns:a16="http://schemas.microsoft.com/office/drawing/2014/main" id="{0EA75C86-36F1-43E4-B0E7-3DC5F0D52F90}"/>
              </a:ext>
            </a:extLst>
          </p:cNvPr>
          <p:cNvSpPr txBox="1"/>
          <p:nvPr/>
        </p:nvSpPr>
        <p:spPr>
          <a:xfrm>
            <a:off x="4674809" y="2688706"/>
            <a:ext cx="329526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can a portrait tell us about a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an artefact and suggest what it is, where it is from, when and why it was made and who owned it.</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r</a:t>
            </a:r>
            <a:r>
              <a:rPr lang="en-GB" sz="900" b="0" i="0" dirty="0">
                <a:solidFill>
                  <a:srgbClr val="303030"/>
                </a:solidFill>
                <a:effectLst/>
                <a:latin typeface="Twinkl Cursive Unlooped" panose="02000000000000000000" pitchFamily="2" charset="0"/>
              </a:rPr>
              <a:t>oyal portraiture is a centuries old tradition used to promote the wealth, power and importance of a monarch.</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3" name="TextBox 72">
            <a:extLst>
              <a:ext uri="{FF2B5EF4-FFF2-40B4-BE49-F238E27FC236}">
                <a16:creationId xmlns:a16="http://schemas.microsoft.com/office/drawing/2014/main" id="{A69FA0BD-0E4D-4FA9-B6BF-1A200987D763}"/>
              </a:ext>
            </a:extLst>
          </p:cNvPr>
          <p:cNvSpPr txBox="1"/>
          <p:nvPr/>
        </p:nvSpPr>
        <p:spPr>
          <a:xfrm>
            <a:off x="5815371" y="236683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4" name="object 19">
            <a:extLst>
              <a:ext uri="{FF2B5EF4-FFF2-40B4-BE49-F238E27FC236}">
                <a16:creationId xmlns:a16="http://schemas.microsoft.com/office/drawing/2014/main" id="{8F400D2D-FDB5-4BFD-B5A9-266496CD7708}"/>
              </a:ext>
            </a:extLst>
          </p:cNvPr>
          <p:cNvSpPr txBox="1"/>
          <p:nvPr/>
        </p:nvSpPr>
        <p:spPr>
          <a:xfrm>
            <a:off x="686590" y="3794869"/>
            <a:ext cx="3295264"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are some of the significant monarchs in History?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information in chronological order.</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an </a:t>
            </a:r>
            <a:r>
              <a:rPr lang="en-GB" sz="900" b="0" i="0" dirty="0">
                <a:solidFill>
                  <a:srgbClr val="303030"/>
                </a:solidFill>
                <a:effectLst/>
                <a:latin typeface="Twinkl Cursive Unlooped" panose="02000000000000000000" pitchFamily="2" charset="0"/>
              </a:rPr>
              <a:t>historical period is the duration of a monarch’s reign</a:t>
            </a:r>
            <a:endParaRPr lang="en-GB" sz="900" b="0" i="0" dirty="0">
              <a:solidFill>
                <a:srgbClr val="303030"/>
              </a:solidFill>
              <a:effectLst/>
              <a:latin typeface="Lato" panose="020F0502020204030203" pitchFamily="34"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5" name="TextBox 74">
            <a:extLst>
              <a:ext uri="{FF2B5EF4-FFF2-40B4-BE49-F238E27FC236}">
                <a16:creationId xmlns:a16="http://schemas.microsoft.com/office/drawing/2014/main" id="{793A9A65-CFD5-4050-A5E7-4AEC3A63A7F7}"/>
              </a:ext>
            </a:extLst>
          </p:cNvPr>
          <p:cNvSpPr txBox="1"/>
          <p:nvPr/>
        </p:nvSpPr>
        <p:spPr>
          <a:xfrm>
            <a:off x="1924257" y="337672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6" name="object 19">
            <a:extLst>
              <a:ext uri="{FF2B5EF4-FFF2-40B4-BE49-F238E27FC236}">
                <a16:creationId xmlns:a16="http://schemas.microsoft.com/office/drawing/2014/main" id="{C14800D9-0FD0-4BB3-AE90-C30E215BB6A8}"/>
              </a:ext>
            </a:extLst>
          </p:cNvPr>
          <p:cNvSpPr txBox="1"/>
          <p:nvPr/>
        </p:nvSpPr>
        <p:spPr>
          <a:xfrm>
            <a:off x="5100417" y="4786657"/>
            <a:ext cx="3964019"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Alfred the Great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Alfred the Great was an Anglo-Saxon king who defeated Viking invaders and became the first king of a unified England.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Alfred valued reading and knowledge and translated books from Latin for others to read.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7" name="TextBox 76">
            <a:extLst>
              <a:ext uri="{FF2B5EF4-FFF2-40B4-BE49-F238E27FC236}">
                <a16:creationId xmlns:a16="http://schemas.microsoft.com/office/drawing/2014/main" id="{DC16ECA6-185C-4D1E-98E6-B7E7662CD8B1}"/>
              </a:ext>
            </a:extLst>
          </p:cNvPr>
          <p:cNvSpPr txBox="1"/>
          <p:nvPr/>
        </p:nvSpPr>
        <p:spPr>
          <a:xfrm>
            <a:off x="5862770" y="4557844"/>
            <a:ext cx="21685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INVASION/RELIGION</a:t>
            </a:r>
          </a:p>
        </p:txBody>
      </p:sp>
    </p:spTree>
    <p:extLst>
      <p:ext uri="{BB962C8B-B14F-4D97-AF65-F5344CB8AC3E}">
        <p14:creationId xmlns:p14="http://schemas.microsoft.com/office/powerpoint/2010/main" val="420313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229615"/>
            <a:ext cx="4111746" cy="170983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8404978" y="2095276"/>
            <a:ext cx="3909122" cy="184164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Magnificent Monarchs</a:t>
            </a:r>
          </a:p>
          <a:p>
            <a:pPr marL="12700" marR="5080"/>
            <a:r>
              <a:rPr lang="en-GB" sz="1100" b="0" i="0" dirty="0">
                <a:solidFill>
                  <a:srgbClr val="303030"/>
                </a:solidFill>
                <a:effectLst/>
                <a:latin typeface="Twinkl Cursive Unlooped" panose="02000000000000000000" pitchFamily="2" charset="0"/>
              </a:rPr>
              <a:t>This project teaches children about the English and British monarchy from AD 871 to the present day. Using timelines, information about royal palaces, portraits and other historical sources, they build up an understanding of the monarchs and then research six of the most significant sovereigns.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2</a:t>
            </a:r>
            <a:endParaRPr sz="1800" dirty="0">
              <a:latin typeface="Segoe UI"/>
              <a:cs typeface="Segoe UI"/>
            </a:endParaRPr>
          </a:p>
        </p:txBody>
      </p:sp>
      <p:grpSp>
        <p:nvGrpSpPr>
          <p:cNvPr id="33" name="object 33"/>
          <p:cNvGrpSpPr/>
          <p:nvPr/>
        </p:nvGrpSpPr>
        <p:grpSpPr>
          <a:xfrm>
            <a:off x="10951297" y="4936123"/>
            <a:ext cx="1262397" cy="1237982"/>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dirty="0"/>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1034878" y="5359358"/>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59" y="209235"/>
            <a:ext cx="4197711" cy="1955434"/>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dirty="0"/>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194960" y="2052160"/>
            <a:ext cx="4128893" cy="220039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58732" y="2852861"/>
            <a:ext cx="4190997" cy="2268517"/>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3625010" y="4394827"/>
            <a:ext cx="4172494" cy="198363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803490" y="339346"/>
            <a:ext cx="219675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 &amp; SKILLS</a:t>
            </a:r>
          </a:p>
        </p:txBody>
      </p:sp>
      <p:sp>
        <p:nvSpPr>
          <p:cNvPr id="55" name="object 19">
            <a:extLst>
              <a:ext uri="{FF2B5EF4-FFF2-40B4-BE49-F238E27FC236}">
                <a16:creationId xmlns:a16="http://schemas.microsoft.com/office/drawing/2014/main" id="{80351699-E85A-461E-BAF1-8A289850A5E6}"/>
              </a:ext>
            </a:extLst>
          </p:cNvPr>
          <p:cNvSpPr txBox="1"/>
          <p:nvPr/>
        </p:nvSpPr>
        <p:spPr>
          <a:xfrm>
            <a:off x="7339660" y="610759"/>
            <a:ext cx="3668893" cy="1147109"/>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Norman rule change Britain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hierarchy of a past society.</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hierarchy is a way of organising people in society according to how important they are.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feudal system was the hierarchy in Norman times: it had the king at the top followed by the tenants-in-chief, knights and peasants.</a:t>
            </a:r>
          </a:p>
        </p:txBody>
      </p:sp>
      <p:sp>
        <p:nvSpPr>
          <p:cNvPr id="59" name="TextBox 58">
            <a:extLst>
              <a:ext uri="{FF2B5EF4-FFF2-40B4-BE49-F238E27FC236}">
                <a16:creationId xmlns:a16="http://schemas.microsoft.com/office/drawing/2014/main" id="{9B516B5D-643A-4A55-A725-471905CCB236}"/>
              </a:ext>
            </a:extLst>
          </p:cNvPr>
          <p:cNvSpPr txBox="1"/>
          <p:nvPr/>
        </p:nvSpPr>
        <p:spPr>
          <a:xfrm>
            <a:off x="8404978" y="35510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809891" y="222528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a:t>
            </a:r>
          </a:p>
        </p:txBody>
      </p:sp>
      <p:sp>
        <p:nvSpPr>
          <p:cNvPr id="73" name="TextBox 72">
            <a:extLst>
              <a:ext uri="{FF2B5EF4-FFF2-40B4-BE49-F238E27FC236}">
                <a16:creationId xmlns:a16="http://schemas.microsoft.com/office/drawing/2014/main" id="{A69FA0BD-0E4D-4FA9-B6BF-1A200987D763}"/>
              </a:ext>
            </a:extLst>
          </p:cNvPr>
          <p:cNvSpPr txBox="1"/>
          <p:nvPr/>
        </p:nvSpPr>
        <p:spPr>
          <a:xfrm>
            <a:off x="5656492" y="220975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74" name="object 19">
            <a:extLst>
              <a:ext uri="{FF2B5EF4-FFF2-40B4-BE49-F238E27FC236}">
                <a16:creationId xmlns:a16="http://schemas.microsoft.com/office/drawing/2014/main" id="{8F400D2D-FDB5-4BFD-B5A9-266496CD7708}"/>
              </a:ext>
            </a:extLst>
          </p:cNvPr>
          <p:cNvSpPr txBox="1"/>
          <p:nvPr/>
        </p:nvSpPr>
        <p:spPr>
          <a:xfrm>
            <a:off x="796804" y="3284113"/>
            <a:ext cx="3471338" cy="150105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Queen Victoria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85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50" b="0" i="0" u="none" strike="noStrike" cap="none" normalizeH="0" baseline="0" dirty="0">
                <a:ln>
                  <a:noFill/>
                </a:ln>
                <a:solidFill>
                  <a:srgbClr val="303030"/>
                </a:solidFill>
                <a:effectLst/>
                <a:latin typeface="Twinkl Cursive Unlooped" panose="02000000000000000000" pitchFamily="2" charset="0"/>
              </a:rPr>
              <a:t>Kno</a:t>
            </a:r>
            <a:r>
              <a:rPr lang="en-US" altLang="en-US" sz="850" dirty="0">
                <a:solidFill>
                  <a:srgbClr val="303030"/>
                </a:solidFill>
                <a:latin typeface="Twinkl Cursive Unlooped" panose="02000000000000000000" pitchFamily="2" charset="0"/>
              </a:rPr>
              <a:t>w that </a:t>
            </a:r>
            <a:r>
              <a:rPr kumimoji="0" lang="en-US" altLang="en-US" sz="850" b="0" i="0" u="none" strike="noStrike" cap="none" normalizeH="0" baseline="0" dirty="0">
                <a:ln>
                  <a:noFill/>
                </a:ln>
                <a:solidFill>
                  <a:srgbClr val="303030"/>
                </a:solidFill>
                <a:effectLst/>
                <a:latin typeface="Twinkl Cursive Unlooped" panose="02000000000000000000" pitchFamily="2" charset="0"/>
              </a:rPr>
              <a:t>Queen Victoria, ruled over Great Britain and the British Empire between 1837 and 1901. Her reign is known as the Victorian era.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50" b="0" i="0" u="none" strike="noStrike" cap="none" normalizeH="0" baseline="0" dirty="0">
                <a:ln>
                  <a:noFill/>
                </a:ln>
                <a:solidFill>
                  <a:srgbClr val="303030"/>
                </a:solidFill>
                <a:effectLst/>
                <a:latin typeface="Twinkl Cursive Unlooped" panose="02000000000000000000" pitchFamily="2" charset="0"/>
              </a:rPr>
              <a:t>Know that Queen Victoria was the first monarch to support charities, new technologies and inventions.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850" b="0" i="0" u="none" strike="noStrike" cap="none" normalizeH="0" baseline="0" dirty="0">
                <a:ln>
                  <a:noFill/>
                </a:ln>
                <a:solidFill>
                  <a:srgbClr val="303030"/>
                </a:solidFill>
                <a:effectLst/>
                <a:latin typeface="Twinkl Cursive Unlooped" panose="02000000000000000000" pitchFamily="2" charset="0"/>
              </a:rPr>
              <a:t>Know that British citizens copied Queen Victoria and her family. These traditions continue today.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5" name="TextBox 74">
            <a:extLst>
              <a:ext uri="{FF2B5EF4-FFF2-40B4-BE49-F238E27FC236}">
                <a16:creationId xmlns:a16="http://schemas.microsoft.com/office/drawing/2014/main" id="{793A9A65-CFD5-4050-A5E7-4AEC3A63A7F7}"/>
              </a:ext>
            </a:extLst>
          </p:cNvPr>
          <p:cNvSpPr txBox="1"/>
          <p:nvPr/>
        </p:nvSpPr>
        <p:spPr>
          <a:xfrm>
            <a:off x="1926801" y="299796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6" name="object 19">
            <a:extLst>
              <a:ext uri="{FF2B5EF4-FFF2-40B4-BE49-F238E27FC236}">
                <a16:creationId xmlns:a16="http://schemas.microsoft.com/office/drawing/2014/main" id="{C14800D9-0FD0-4BB3-AE90-C30E215BB6A8}"/>
              </a:ext>
            </a:extLst>
          </p:cNvPr>
          <p:cNvSpPr txBox="1"/>
          <p:nvPr/>
        </p:nvSpPr>
        <p:spPr>
          <a:xfrm>
            <a:off x="3050694" y="595212"/>
            <a:ext cx="344763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William the Conqueror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information in chronological order.</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an artefact and suggest what it is, where it is from, when and why it was made and who owned it.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why an event from the past is significant.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key facts about the Bayeux Tapestry and Battle of Hastings. </a:t>
            </a:r>
            <a:endParaRPr lang="en-GB" sz="900" b="0" i="0" dirty="0">
              <a:solidFill>
                <a:srgbClr val="303030"/>
              </a:solidFill>
              <a:effectLst/>
              <a:latin typeface="Twinkl Cursive Unlooped" panose="02000000000000000000" pitchFamily="2" charset="0"/>
            </a:endParaRPr>
          </a:p>
        </p:txBody>
      </p:sp>
      <p:sp>
        <p:nvSpPr>
          <p:cNvPr id="77" name="TextBox 76">
            <a:extLst>
              <a:ext uri="{FF2B5EF4-FFF2-40B4-BE49-F238E27FC236}">
                <a16:creationId xmlns:a16="http://schemas.microsoft.com/office/drawing/2014/main" id="{DC16ECA6-185C-4D1E-98E6-B7E7662CD8B1}"/>
              </a:ext>
            </a:extLst>
          </p:cNvPr>
          <p:cNvSpPr txBox="1"/>
          <p:nvPr/>
        </p:nvSpPr>
        <p:spPr>
          <a:xfrm>
            <a:off x="5183452" y="4496955"/>
            <a:ext cx="21685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50" name="object 19">
            <a:extLst>
              <a:ext uri="{FF2B5EF4-FFF2-40B4-BE49-F238E27FC236}">
                <a16:creationId xmlns:a16="http://schemas.microsoft.com/office/drawing/2014/main" id="{47F01A62-7041-4EB3-8412-97B680C26195}"/>
              </a:ext>
            </a:extLst>
          </p:cNvPr>
          <p:cNvSpPr txBox="1"/>
          <p:nvPr/>
        </p:nvSpPr>
        <p:spPr>
          <a:xfrm>
            <a:off x="8978281" y="2485989"/>
            <a:ext cx="3263419"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Henry VIII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Henry VIII was a Tudor king who broke away from the Roman Catholic Church and created the Church of England.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Henry VIII had a lavish lifestyle and married 6 times.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1" name="object 19">
            <a:extLst>
              <a:ext uri="{FF2B5EF4-FFF2-40B4-BE49-F238E27FC236}">
                <a16:creationId xmlns:a16="http://schemas.microsoft.com/office/drawing/2014/main" id="{49B3627B-238C-4794-8ED8-0E9D473337D7}"/>
              </a:ext>
            </a:extLst>
          </p:cNvPr>
          <p:cNvSpPr txBox="1"/>
          <p:nvPr/>
        </p:nvSpPr>
        <p:spPr>
          <a:xfrm>
            <a:off x="4759974" y="2484931"/>
            <a:ext cx="3460517" cy="170110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Elizabeth I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models to make judgements about significance and describe the impact of a significant historical individual.</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why an event from the past is significant.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Elizabeth I was a popular Tudor queen who supported exploration and defeated the Spanish Armada.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t>
            </a:r>
            <a:r>
              <a:rPr lang="en-GB" sz="900" b="0" i="0" dirty="0">
                <a:solidFill>
                  <a:srgbClr val="303030"/>
                </a:solidFill>
                <a:effectLst/>
                <a:latin typeface="Twinkl Cursive Unlooped" panose="02000000000000000000" pitchFamily="2" charset="0"/>
              </a:rPr>
              <a:t>Elizabeth I strengthened the role of parliament and established religious peace and good relationships with other European countries.</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3" name="object 19">
            <a:extLst>
              <a:ext uri="{FF2B5EF4-FFF2-40B4-BE49-F238E27FC236}">
                <a16:creationId xmlns:a16="http://schemas.microsoft.com/office/drawing/2014/main" id="{5DD0CAA0-4D2E-49DF-9CAE-DEF908A1389D}"/>
              </a:ext>
            </a:extLst>
          </p:cNvPr>
          <p:cNvSpPr txBox="1"/>
          <p:nvPr/>
        </p:nvSpPr>
        <p:spPr>
          <a:xfrm>
            <a:off x="3997164" y="4753782"/>
            <a:ext cx="3714656" cy="14241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Elizabeth II a significant monarch?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850" b="0" i="0" dirty="0">
                <a:solidFill>
                  <a:srgbClr val="303030"/>
                </a:solidFill>
                <a:effectLst/>
                <a:latin typeface="Twinkl Cursive Unlooped" panose="02000000000000000000" pitchFamily="2" charset="0"/>
              </a:rPr>
              <a:t>Present historical information in a simple non-chronological report, independent writing, chart, structural model, fact file, quiz, story or biography.</a:t>
            </a:r>
          </a:p>
          <a:p>
            <a:pPr algn="l">
              <a:buFont typeface="Arial" panose="020B0604020202020204" pitchFamily="34" charset="0"/>
              <a:buChar char="•"/>
            </a:pPr>
            <a:r>
              <a:rPr lang="en-GB" sz="850" b="0" i="0" dirty="0">
                <a:solidFill>
                  <a:srgbClr val="303030"/>
                </a:solidFill>
                <a:effectLst/>
                <a:latin typeface="Twinkl Cursive Unlooped" panose="02000000000000000000" pitchFamily="2" charset="0"/>
              </a:rPr>
              <a:t>Know that Elizabeth II was the constitutional monarch of the United Kingdom and the leader of the Commonwealth between 1952 and 2022.</a:t>
            </a:r>
          </a:p>
          <a:p>
            <a:pPr algn="l">
              <a:buFont typeface="Arial" panose="020B0604020202020204" pitchFamily="34" charset="0"/>
              <a:buChar char="•"/>
            </a:pPr>
            <a:r>
              <a:rPr lang="en-GB" sz="850" b="0" i="0" dirty="0">
                <a:solidFill>
                  <a:srgbClr val="303030"/>
                </a:solidFill>
                <a:effectLst/>
                <a:latin typeface="Twinkl Cursive Unlooped" panose="02000000000000000000" pitchFamily="2" charset="0"/>
              </a:rPr>
              <a:t>Know that Elizabeth II's activities included supporting charities, hosting royal banquets and presenting awards.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5" name="object 45">
            <a:extLst>
              <a:ext uri="{FF2B5EF4-FFF2-40B4-BE49-F238E27FC236}">
                <a16:creationId xmlns:a16="http://schemas.microsoft.com/office/drawing/2014/main" id="{334FD3C5-EE39-4074-B777-2A1287E0F62C}"/>
              </a:ext>
            </a:extLst>
          </p:cNvPr>
          <p:cNvSpPr/>
          <p:nvPr/>
        </p:nvSpPr>
        <p:spPr>
          <a:xfrm>
            <a:off x="7920085" y="4688532"/>
            <a:ext cx="3031213" cy="1701107"/>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chemeClr val="accent6">
                <a:lumMod val="75000"/>
              </a:schemeClr>
            </a:solidFill>
          </a:ln>
        </p:spPr>
        <p:txBody>
          <a:bodyPr wrap="square" lIns="0" tIns="0" rIns="0" bIns="0" rtlCol="0"/>
          <a:lstStyle/>
          <a:p>
            <a:endParaRPr dirty="0"/>
          </a:p>
        </p:txBody>
      </p:sp>
      <p:sp>
        <p:nvSpPr>
          <p:cNvPr id="66" name="object 19">
            <a:extLst>
              <a:ext uri="{FF2B5EF4-FFF2-40B4-BE49-F238E27FC236}">
                <a16:creationId xmlns:a16="http://schemas.microsoft.com/office/drawing/2014/main" id="{8565AC59-7283-4202-B7CE-F90AC780C144}"/>
              </a:ext>
            </a:extLst>
          </p:cNvPr>
          <p:cNvSpPr txBox="1"/>
          <p:nvPr/>
        </p:nvSpPr>
        <p:spPr>
          <a:xfrm>
            <a:off x="8165248" y="5076136"/>
            <a:ext cx="2594388" cy="102399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the most significant monarch? </a:t>
            </a:r>
            <a:endParaRPr lang="en-GB" sz="1050" b="1" u="sng" spc="5" dirty="0">
              <a:latin typeface="Twinkl Cursive Unlooped" panose="02000000000000000000" pitchFamily="2" charset="0"/>
              <a:cs typeface="Calibri"/>
            </a:endParaRPr>
          </a:p>
          <a:p>
            <a:pPr algn="l"/>
            <a:r>
              <a:rPr lang="en-GB" sz="1050" b="1" i="0" dirty="0">
                <a:solidFill>
                  <a:srgbClr val="303030"/>
                </a:solidFill>
                <a:effectLst/>
                <a:latin typeface="Twinkl Cursive Unlooped" panose="02000000000000000000" pitchFamily="2" charset="0"/>
              </a:rPr>
              <a:t>DEBATE</a:t>
            </a: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the Dawson’s model to make judgements and draw conclusions about the impact of a significant </a:t>
            </a:r>
            <a:r>
              <a:rPr lang="en-GB" sz="900" dirty="0">
                <a:solidFill>
                  <a:srgbClr val="303030"/>
                </a:solidFill>
                <a:latin typeface="Twinkl Cursive Unlooped" panose="02000000000000000000" pitchFamily="2" charset="0"/>
              </a:rPr>
              <a:t>historical individual.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1033845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2</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lang="en-GB" sz="1100" dirty="0"/>
              <a:t> </a:t>
            </a:r>
            <a:r>
              <a:rPr lang="en-GB" sz="1100" dirty="0">
                <a:latin typeface="Twinkl Cursive Unlooped" panose="02000000000000000000" pitchFamily="2" charset="0"/>
              </a:rPr>
              <a:t>know that you can find out information from different sources e.g. internet, books</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1536318"/>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lang="en-GB" sz="1100" spc="-95" dirty="0">
                <a:latin typeface="Twinkl Cursive Unlooped" panose="02000000000000000000" pitchFamily="2" charset="0"/>
                <a:cs typeface="Segoe UI"/>
              </a:rPr>
              <a:t>have  c</a:t>
            </a:r>
            <a:r>
              <a:rPr lang="en-GB" sz="1100" dirty="0">
                <a:latin typeface="Twinkl Cursive Unlooped" panose="02000000000000000000" pitchFamily="2" charset="0"/>
              </a:rPr>
              <a:t>ommented on images of familiar situations in the past. Describe features of objects, people, places at different times and make comparisons. Talk about what is the same and different </a:t>
            </a:r>
            <a:endParaRPr sz="1100" dirty="0">
              <a:latin typeface="Twinkl Cursive Unlooped" panose="02000000000000000000" pitchFamily="2" charset="0"/>
              <a:cs typeface="Segoe UI"/>
            </a:endParaRPr>
          </a:p>
        </p:txBody>
      </p:sp>
      <p:sp>
        <p:nvSpPr>
          <p:cNvPr id="23" name="object 23"/>
          <p:cNvSpPr txBox="1"/>
          <p:nvPr/>
        </p:nvSpPr>
        <p:spPr>
          <a:xfrm>
            <a:off x="7546086" y="3041441"/>
            <a:ext cx="1819910" cy="3354765"/>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discuss different viewpoints in a range of historical materials and primary and secondary sources. </a:t>
            </a:r>
          </a:p>
          <a:p>
            <a:pPr marL="12700" marR="5080" indent="3175" algn="ctr">
              <a:lnSpc>
                <a:spcPct val="100499"/>
              </a:lnSpc>
              <a:spcBef>
                <a:spcPts val="900"/>
              </a:spcBef>
            </a:pPr>
            <a:r>
              <a:rPr lang="en-GB" sz="1100" dirty="0">
                <a:latin typeface="Twinkl Cursive Unlooped" panose="02000000000000000000" pitchFamily="2" charset="0"/>
              </a:rPr>
              <a:t>They will learn that the Romans were ruled by emperors and that a group of countries was ruled by one person. </a:t>
            </a:r>
          </a:p>
          <a:p>
            <a:pPr marL="12700" marR="5080" indent="3175" algn="ctr">
              <a:lnSpc>
                <a:spcPct val="100499"/>
              </a:lnSpc>
              <a:spcBef>
                <a:spcPts val="900"/>
              </a:spcBef>
            </a:pPr>
            <a:r>
              <a:rPr lang="en-GB" sz="1100" dirty="0">
                <a:latin typeface="Twinkl Cursive Unlooped" panose="02000000000000000000" pitchFamily="2" charset="0"/>
              </a:rPr>
              <a:t>Children will learn more about Alfred the Great and King Edward. </a:t>
            </a:r>
          </a:p>
          <a:p>
            <a:pPr marL="12700" marR="5080" indent="3175" algn="ctr">
              <a:lnSpc>
                <a:spcPct val="100499"/>
              </a:lnSpc>
              <a:spcBef>
                <a:spcPts val="900"/>
              </a:spcBef>
            </a:pPr>
            <a:r>
              <a:rPr lang="en-GB" sz="1100" dirty="0">
                <a:latin typeface="Twinkl Cursive Unlooped" panose="02000000000000000000" pitchFamily="2" charset="0"/>
              </a:rPr>
              <a:t>They will know that pharaohs were kings during the Ancient Egyptian era.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58307" y="436970"/>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Magnificent Monarchs</a:t>
            </a:r>
          </a:p>
        </p:txBody>
      </p:sp>
      <p:sp>
        <p:nvSpPr>
          <p:cNvPr id="29" name="object 23">
            <a:extLst>
              <a:ext uri="{FF2B5EF4-FFF2-40B4-BE49-F238E27FC236}">
                <a16:creationId xmlns:a16="http://schemas.microsoft.com/office/drawing/2014/main" id="{E052C034-C3EA-4CFE-BDE5-D308BB2C4382}"/>
              </a:ext>
            </a:extLst>
          </p:cNvPr>
          <p:cNvSpPr txBox="1"/>
          <p:nvPr/>
        </p:nvSpPr>
        <p:spPr>
          <a:xfrm>
            <a:off x="9844087" y="3241992"/>
            <a:ext cx="1819910" cy="2562240"/>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more about Henry VIII’s life and his wives. They will learn about the changes in religion  during his reign. </a:t>
            </a:r>
          </a:p>
          <a:p>
            <a:pPr marL="12700" marR="5080" indent="3175" algn="ctr">
              <a:lnSpc>
                <a:spcPct val="100499"/>
              </a:lnSpc>
              <a:spcBef>
                <a:spcPts val="900"/>
              </a:spcBef>
            </a:pPr>
            <a:endParaRPr lang="en-GB" sz="1100" spc="-1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go on to learn more about life and times during Queen Victoria’s reign and what society and industry was like for the people of Britain. </a:t>
            </a:r>
          </a:p>
        </p:txBody>
      </p:sp>
      <p:sp>
        <p:nvSpPr>
          <p:cNvPr id="30" name="object 31">
            <a:extLst>
              <a:ext uri="{FF2B5EF4-FFF2-40B4-BE49-F238E27FC236}">
                <a16:creationId xmlns:a16="http://schemas.microsoft.com/office/drawing/2014/main" id="{8DCFE947-2195-4FA4-B3C8-A3E6F489B814}"/>
              </a:ext>
            </a:extLst>
          </p:cNvPr>
          <p:cNvSpPr txBox="1"/>
          <p:nvPr/>
        </p:nvSpPr>
        <p:spPr>
          <a:xfrm>
            <a:off x="5067972" y="2636589"/>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Magnificent Monarchs</a:t>
            </a:r>
          </a:p>
          <a:p>
            <a:pPr marL="12700" marR="5080"/>
            <a:r>
              <a:rPr lang="en-GB" sz="1100" b="0" i="0" dirty="0">
                <a:solidFill>
                  <a:srgbClr val="303030"/>
                </a:solidFill>
                <a:effectLst/>
                <a:latin typeface="Twinkl Cursive Unlooped" panose="02000000000000000000" pitchFamily="2" charset="0"/>
              </a:rPr>
              <a:t>This project teaches children about the English and British monarchy from AD 871 to the present day. Using timelines, information about royal palaces, portraits and other historical sources, they build up an understanding of the monarchs and then research six of the most significant sovereigns.</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3159276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2</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833788504"/>
              </p:ext>
            </p:extLst>
          </p:nvPr>
        </p:nvGraphicFramePr>
        <p:xfrm>
          <a:off x="2440112" y="1352079"/>
          <a:ext cx="8608888" cy="370840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1787654">
                  <a:extLst>
                    <a:ext uri="{9D8B030D-6E8A-4147-A177-3AD203B41FA5}">
                      <a16:colId xmlns:a16="http://schemas.microsoft.com/office/drawing/2014/main" val="3413062883"/>
                    </a:ext>
                  </a:extLst>
                </a:gridCol>
                <a:gridCol w="3157541">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Significant</a:t>
                      </a:r>
                    </a:p>
                  </a:txBody>
                  <a:tcPr/>
                </a:tc>
                <a:tc>
                  <a:txBody>
                    <a:bodyPr/>
                    <a:lstStyle/>
                    <a:p>
                      <a:r>
                        <a:rPr lang="en-GB" sz="1400" b="0" dirty="0">
                          <a:latin typeface="Twinkl Cursive Unlooped" panose="02000000000000000000" pitchFamily="2" charset="0"/>
                        </a:rPr>
                        <a:t>Residence</a:t>
                      </a:r>
                    </a:p>
                  </a:txBody>
                  <a:tcPr/>
                </a:tc>
                <a:tc>
                  <a:txBody>
                    <a:bodyPr/>
                    <a:lstStyle/>
                    <a:p>
                      <a:r>
                        <a:rPr lang="en-GB" sz="1400" b="0" dirty="0">
                          <a:latin typeface="Twinkl Cursive Unlooped" panose="02000000000000000000" pitchFamily="2" charset="0"/>
                        </a:rPr>
                        <a:t>Criteria</a:t>
                      </a:r>
                    </a:p>
                  </a:txBody>
                  <a:tcPr/>
                </a:tc>
                <a:tc>
                  <a:txBody>
                    <a:bodyPr/>
                    <a:lstStyle/>
                    <a:p>
                      <a:r>
                        <a:rPr lang="en-GB" sz="1400" b="0" dirty="0">
                          <a:latin typeface="Twinkl Cursive Unlooped" panose="02000000000000000000" pitchFamily="2" charset="0"/>
                        </a:rPr>
                        <a:t>Charles III (</a:t>
                      </a:r>
                      <a:r>
                        <a:rPr lang="en-GB" sz="1400" b="0" i="0" dirty="0">
                          <a:solidFill>
                            <a:schemeClr val="tx1"/>
                          </a:solidFill>
                          <a:effectLst/>
                          <a:latin typeface="Twinkl Cursive Unlooped" panose="02000000000000000000" pitchFamily="2" charset="0"/>
                          <a:ea typeface="+mn-ea"/>
                          <a:cs typeface="+mn-cs"/>
                        </a:rPr>
                        <a:t>Mountbatten-Windsor)</a:t>
                      </a:r>
                      <a:endParaRPr lang="en-GB" sz="1400" b="0" dirty="0">
                        <a:latin typeface="Twinkl Cursive Unlooped" panose="02000000000000000000" pitchFamily="2" charset="0"/>
                      </a:endParaRP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Dawson’s model</a:t>
                      </a:r>
                    </a:p>
                  </a:txBody>
                  <a:tcPr/>
                </a:tc>
                <a:tc>
                  <a:txBody>
                    <a:bodyPr/>
                    <a:lstStyle/>
                    <a:p>
                      <a:r>
                        <a:rPr lang="en-GB" sz="1400" dirty="0">
                          <a:latin typeface="Twinkl Cursive Unlooped" panose="02000000000000000000" pitchFamily="2" charset="0"/>
                        </a:rPr>
                        <a:t>Parliament</a:t>
                      </a:r>
                    </a:p>
                  </a:txBody>
                  <a:tcPr/>
                </a:tc>
                <a:tc>
                  <a:txBody>
                    <a:bodyPr/>
                    <a:lstStyle/>
                    <a:p>
                      <a:r>
                        <a:rPr lang="en-GB" sz="1400" dirty="0">
                          <a:latin typeface="Twinkl Cursive Unlooped" panose="02000000000000000000" pitchFamily="2" charset="0"/>
                        </a:rPr>
                        <a:t>Historical figure</a:t>
                      </a:r>
                    </a:p>
                  </a:txBody>
                  <a:tcPr/>
                </a:tc>
                <a:tc>
                  <a:txBody>
                    <a:bodyPr/>
                    <a:lstStyle/>
                    <a:p>
                      <a:r>
                        <a:rPr lang="en-GB" sz="1400" dirty="0">
                          <a:latin typeface="Twinkl Cursive Unlooped" panose="02000000000000000000" pitchFamily="2" charset="0"/>
                        </a:rPr>
                        <a:t>Alfred the Great</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Legacy</a:t>
                      </a:r>
                    </a:p>
                  </a:txBody>
                  <a:tcPr/>
                </a:tc>
                <a:tc>
                  <a:txBody>
                    <a:bodyPr/>
                    <a:lstStyle/>
                    <a:p>
                      <a:r>
                        <a:rPr lang="en-GB" sz="1400" dirty="0">
                          <a:latin typeface="Twinkl Cursive Unlooped" panose="02000000000000000000" pitchFamily="2" charset="0"/>
                        </a:rPr>
                        <a:t>Portrait </a:t>
                      </a:r>
                    </a:p>
                  </a:txBody>
                  <a:tcPr/>
                </a:tc>
                <a:tc>
                  <a:txBody>
                    <a:bodyPr/>
                    <a:lstStyle/>
                    <a:p>
                      <a:r>
                        <a:rPr lang="en-GB" sz="1400" dirty="0">
                          <a:latin typeface="Twinkl Cursive Unlooped" panose="02000000000000000000" pitchFamily="2" charset="0"/>
                        </a:rPr>
                        <a:t>Debate</a:t>
                      </a:r>
                    </a:p>
                  </a:txBody>
                  <a:tcPr/>
                </a:tc>
                <a:tc>
                  <a:txBody>
                    <a:bodyPr/>
                    <a:lstStyle/>
                    <a:p>
                      <a:r>
                        <a:rPr lang="en-GB" sz="1400" dirty="0">
                          <a:latin typeface="Twinkl Cursive Unlooped" panose="02000000000000000000" pitchFamily="2" charset="0"/>
                        </a:rPr>
                        <a:t>William the Conqueror</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Religion</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Sequence </a:t>
                      </a:r>
                    </a:p>
                  </a:txBody>
                  <a:tcPr/>
                </a:tc>
                <a:tc>
                  <a:txBody>
                    <a:bodyPr/>
                    <a:lstStyle/>
                    <a:p>
                      <a:r>
                        <a:rPr lang="en-GB" sz="1400" dirty="0">
                          <a:latin typeface="Twinkl Cursive Unlooped" panose="02000000000000000000" pitchFamily="2" charset="0"/>
                        </a:rPr>
                        <a:t>Henry VIII (Tudor)</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Society</a:t>
                      </a:r>
                    </a:p>
                  </a:txBody>
                  <a:tcPr/>
                </a:tc>
                <a:tc>
                  <a:txBody>
                    <a:bodyPr/>
                    <a:lstStyle/>
                    <a:p>
                      <a:r>
                        <a:rPr lang="en-GB" sz="1400" dirty="0">
                          <a:latin typeface="Twinkl Cursive Unlooped" panose="02000000000000000000" pitchFamily="2" charset="0"/>
                        </a:rPr>
                        <a:t>Normans</a:t>
                      </a:r>
                    </a:p>
                  </a:txBody>
                  <a:tcPr/>
                </a:tc>
                <a:tc>
                  <a:txBody>
                    <a:bodyPr/>
                    <a:lstStyle/>
                    <a:p>
                      <a:r>
                        <a:rPr lang="en-GB" sz="1400" dirty="0">
                          <a:latin typeface="Twinkl Cursive Unlooped" panose="02000000000000000000" pitchFamily="2" charset="0"/>
                        </a:rPr>
                        <a:t>Timeline</a:t>
                      </a:r>
                    </a:p>
                  </a:txBody>
                  <a:tcPr/>
                </a:tc>
                <a:tc>
                  <a:txBody>
                    <a:bodyPr/>
                    <a:lstStyle/>
                    <a:p>
                      <a:r>
                        <a:rPr lang="en-GB" sz="1400" dirty="0">
                          <a:latin typeface="Twinkl Cursive Unlooped" panose="02000000000000000000" pitchFamily="2" charset="0"/>
                        </a:rPr>
                        <a:t>Elizabeth I (Stewart)</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Invasion</a:t>
                      </a:r>
                    </a:p>
                  </a:txBody>
                  <a:tcPr/>
                </a:tc>
                <a:tc>
                  <a:txBody>
                    <a:bodyPr/>
                    <a:lstStyle/>
                    <a:p>
                      <a:r>
                        <a:rPr lang="en-GB" sz="1400" dirty="0">
                          <a:latin typeface="Twinkl Cursive Unlooped" panose="02000000000000000000" pitchFamily="2" charset="0"/>
                        </a:rPr>
                        <a:t>Hierarchy </a:t>
                      </a:r>
                    </a:p>
                  </a:txBody>
                  <a:tcPr/>
                </a:tc>
                <a:tc>
                  <a:txBody>
                    <a:bodyPr/>
                    <a:lstStyle/>
                    <a:p>
                      <a:r>
                        <a:rPr lang="en-GB" sz="1400" dirty="0">
                          <a:latin typeface="Twinkl Cursive Unlooped" panose="02000000000000000000" pitchFamily="2" charset="0"/>
                        </a:rPr>
                        <a:t>Century</a:t>
                      </a:r>
                    </a:p>
                  </a:txBody>
                  <a:tcPr/>
                </a:tc>
                <a:tc>
                  <a:txBody>
                    <a:bodyPr/>
                    <a:lstStyle/>
                    <a:p>
                      <a:r>
                        <a:rPr lang="en-GB" sz="1400" dirty="0">
                          <a:latin typeface="Twinkl Cursive Unlooped" panose="02000000000000000000" pitchFamily="2" charset="0"/>
                        </a:rPr>
                        <a:t>Queen Victoria </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Monarch</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British Citizen</a:t>
                      </a:r>
                    </a:p>
                  </a:txBody>
                  <a:tcPr/>
                </a:tc>
                <a:tc>
                  <a:txBody>
                    <a:bodyPr/>
                    <a:lstStyle/>
                    <a:p>
                      <a:r>
                        <a:rPr lang="en-GB" sz="1400" dirty="0">
                          <a:latin typeface="Twinkl Cursive Unlooped" panose="02000000000000000000" pitchFamily="2" charset="0"/>
                        </a:rPr>
                        <a:t>Evidence</a:t>
                      </a:r>
                    </a:p>
                  </a:txBody>
                  <a:tcPr/>
                </a:tc>
                <a:tc>
                  <a:txBody>
                    <a:bodyPr/>
                    <a:lstStyle/>
                    <a:p>
                      <a:r>
                        <a:rPr lang="en-GB" sz="1400" dirty="0">
                          <a:latin typeface="Twinkl Cursive Unlooped" panose="02000000000000000000" pitchFamily="2" charset="0"/>
                        </a:rPr>
                        <a:t>Elizabeth II (Windsor)</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Reign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Artefact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Power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Wealth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Magnificent Monarchs</a:t>
            </a:r>
          </a:p>
        </p:txBody>
      </p:sp>
    </p:spTree>
    <p:extLst>
      <p:ext uri="{BB962C8B-B14F-4D97-AF65-F5344CB8AC3E}">
        <p14:creationId xmlns:p14="http://schemas.microsoft.com/office/powerpoint/2010/main" val="1686918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43" y="229615"/>
            <a:ext cx="4332664" cy="20112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41879" y="598122"/>
            <a:ext cx="3573592" cy="14241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words do we use when we talk about History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the meaning of the historical terms era, century, millennia, BC, AD, BCE and CE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dates and information from several historical periods on a timeline.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terms to describe different periods of time</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different names of the different periods in pre-History and when they were.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1" dirty="0">
              <a:solidFill>
                <a:srgbClr val="303030"/>
              </a:solidFill>
              <a:latin typeface="Twinkl Cursive Unlooped" panose="02000000000000000000" pitchFamily="2" charset="0"/>
            </a:endParaRPr>
          </a:p>
        </p:txBody>
      </p:sp>
      <p:grpSp>
        <p:nvGrpSpPr>
          <p:cNvPr id="23" name="object 23"/>
          <p:cNvGrpSpPr/>
          <p:nvPr/>
        </p:nvGrpSpPr>
        <p:grpSpPr>
          <a:xfrm>
            <a:off x="8229600" y="2300374"/>
            <a:ext cx="3909122" cy="184164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54273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Through the Ages</a:t>
            </a:r>
          </a:p>
          <a:p>
            <a:pPr marL="12700" marR="5080"/>
            <a:r>
              <a:rPr lang="en-GB" sz="1100" b="0" i="0" dirty="0">
                <a:solidFill>
                  <a:srgbClr val="303030"/>
                </a:solidFill>
                <a:effectLst/>
                <a:latin typeface="Twinkl Cursive Unlooped" panose="02000000000000000000" pitchFamily="2" charset="0"/>
              </a:rPr>
              <a:t>This project teaches children about British prehistory from the Stone Age to the Iron Age, including changes to people and lifestyle caused by ingenuity, invention and technological advancement.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8 - 15</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7065955" y="506567"/>
            <a:ext cx="4094998" cy="1607217"/>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45864" y="2143612"/>
            <a:ext cx="3963503" cy="193097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47766" y="2951085"/>
            <a:ext cx="4105124" cy="2034106"/>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3185143" y="4582193"/>
            <a:ext cx="3600425" cy="149056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315974" y="29367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9" name="TextBox 58">
            <a:extLst>
              <a:ext uri="{FF2B5EF4-FFF2-40B4-BE49-F238E27FC236}">
                <a16:creationId xmlns:a16="http://schemas.microsoft.com/office/drawing/2014/main" id="{9B516B5D-643A-4A55-A725-471905CCB236}"/>
              </a:ext>
            </a:extLst>
          </p:cNvPr>
          <p:cNvSpPr txBox="1"/>
          <p:nvPr/>
        </p:nvSpPr>
        <p:spPr>
          <a:xfrm>
            <a:off x="8583639" y="59086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572625" y="2390716"/>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73" name="TextBox 72">
            <a:extLst>
              <a:ext uri="{FF2B5EF4-FFF2-40B4-BE49-F238E27FC236}">
                <a16:creationId xmlns:a16="http://schemas.microsoft.com/office/drawing/2014/main" id="{A69FA0BD-0E4D-4FA9-B6BF-1A200987D763}"/>
              </a:ext>
            </a:extLst>
          </p:cNvPr>
          <p:cNvSpPr txBox="1"/>
          <p:nvPr/>
        </p:nvSpPr>
        <p:spPr>
          <a:xfrm>
            <a:off x="4980910" y="2345641"/>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806089" y="310233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a:t>
            </a:r>
          </a:p>
        </p:txBody>
      </p:sp>
      <p:sp>
        <p:nvSpPr>
          <p:cNvPr id="77" name="TextBox 76">
            <a:extLst>
              <a:ext uri="{FF2B5EF4-FFF2-40B4-BE49-F238E27FC236}">
                <a16:creationId xmlns:a16="http://schemas.microsoft.com/office/drawing/2014/main" id="{DC16ECA6-185C-4D1E-98E6-B7E7662CD8B1}"/>
              </a:ext>
            </a:extLst>
          </p:cNvPr>
          <p:cNvSpPr txBox="1"/>
          <p:nvPr/>
        </p:nvSpPr>
        <p:spPr>
          <a:xfrm>
            <a:off x="4549280" y="4673238"/>
            <a:ext cx="21685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0" name="object 19">
            <a:extLst>
              <a:ext uri="{FF2B5EF4-FFF2-40B4-BE49-F238E27FC236}">
                <a16:creationId xmlns:a16="http://schemas.microsoft.com/office/drawing/2014/main" id="{09C48245-4B61-4ED4-B5C9-8FB2F4FA81C4}"/>
              </a:ext>
            </a:extLst>
          </p:cNvPr>
          <p:cNvSpPr txBox="1"/>
          <p:nvPr/>
        </p:nvSpPr>
        <p:spPr>
          <a:xfrm>
            <a:off x="7434961" y="928465"/>
            <a:ext cx="3573592"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life like during the Stone Age period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everyday lives of people from past historical periods.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during the Stone Age, life became more sophisticated as new tools, homes and food producing techniques were invented</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900" b="1" dirty="0">
              <a:solidFill>
                <a:srgbClr val="303030"/>
              </a:solidFill>
              <a:latin typeface="Twinkl Cursive Unlooped" panose="02000000000000000000" pitchFamily="2" charset="0"/>
            </a:endParaRPr>
          </a:p>
        </p:txBody>
      </p:sp>
      <p:sp>
        <p:nvSpPr>
          <p:cNvPr id="51" name="object 19">
            <a:extLst>
              <a:ext uri="{FF2B5EF4-FFF2-40B4-BE49-F238E27FC236}">
                <a16:creationId xmlns:a16="http://schemas.microsoft.com/office/drawing/2014/main" id="{5ED5F5CF-9968-42E6-9FC5-AF51CFFB24A0}"/>
              </a:ext>
            </a:extLst>
          </p:cNvPr>
          <p:cNvSpPr txBox="1"/>
          <p:nvPr/>
        </p:nvSpPr>
        <p:spPr>
          <a:xfrm>
            <a:off x="8754390" y="2659890"/>
            <a:ext cx="3183481"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were tools significant in the Stone Age and how did they change over time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ways in which human invention and ingenuity have changed how people live.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Stone Age tools and weapons were made from stone, wood and bone. They became more sophisticated and efficient over time.</a:t>
            </a:r>
            <a:endParaRPr lang="en-GB" sz="900" b="1" dirty="0">
              <a:solidFill>
                <a:srgbClr val="303030"/>
              </a:solidFill>
              <a:latin typeface="Twinkl Cursive Unlooped" panose="02000000000000000000" pitchFamily="2" charset="0"/>
            </a:endParaRPr>
          </a:p>
        </p:txBody>
      </p:sp>
      <p:sp>
        <p:nvSpPr>
          <p:cNvPr id="63" name="object 19">
            <a:extLst>
              <a:ext uri="{FF2B5EF4-FFF2-40B4-BE49-F238E27FC236}">
                <a16:creationId xmlns:a16="http://schemas.microsoft.com/office/drawing/2014/main" id="{CA0E20E1-D856-43CA-B3FD-651DC7260E0F}"/>
              </a:ext>
            </a:extLst>
          </p:cNvPr>
          <p:cNvSpPr txBox="1"/>
          <p:nvPr/>
        </p:nvSpPr>
        <p:spPr>
          <a:xfrm>
            <a:off x="4423101" y="2618951"/>
            <a:ext cx="3362829"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Where were Stone Age settlements located in the UK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deductions and draw conclusions about the reliability of a historical source or artefact.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Skara Brae is a settlement in Scotland whose well preserved dwellings and artefacts have helped historians and archaeologists to understand more about life in the Neolithic.</a:t>
            </a:r>
          </a:p>
          <a:p>
            <a:pPr algn="l"/>
            <a:endParaRPr lang="en-GB" sz="900" b="0" i="0" dirty="0">
              <a:solidFill>
                <a:srgbClr val="303030"/>
              </a:solidFill>
              <a:effectLst/>
              <a:latin typeface="Lato" panose="020F0502020204030203" pitchFamily="34" charset="0"/>
            </a:endParaRPr>
          </a:p>
        </p:txBody>
      </p:sp>
      <p:sp>
        <p:nvSpPr>
          <p:cNvPr id="65" name="object 19">
            <a:extLst>
              <a:ext uri="{FF2B5EF4-FFF2-40B4-BE49-F238E27FC236}">
                <a16:creationId xmlns:a16="http://schemas.microsoft.com/office/drawing/2014/main" id="{9C3A5F29-2D7F-406C-AE3A-83AF22FF5249}"/>
              </a:ext>
            </a:extLst>
          </p:cNvPr>
          <p:cNvSpPr txBox="1"/>
          <p:nvPr/>
        </p:nvSpPr>
        <p:spPr>
          <a:xfrm>
            <a:off x="745336" y="3388248"/>
            <a:ext cx="3543812"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Stone Age monuments are there in the UK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type, purpose and use of different buildings, monuments, services and land, and identify reasons for their location.</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a:t>
            </a:r>
            <a:r>
              <a:rPr lang="en-GB" sz="900" dirty="0">
                <a:solidFill>
                  <a:srgbClr val="303030"/>
                </a:solidFill>
                <a:latin typeface="Twinkl Cursive Unlooped" panose="02000000000000000000" pitchFamily="2" charset="0"/>
              </a:rPr>
              <a:t>that a</a:t>
            </a:r>
            <a:r>
              <a:rPr lang="en-GB" sz="900" b="0" i="0" dirty="0">
                <a:solidFill>
                  <a:srgbClr val="303030"/>
                </a:solidFill>
                <a:effectLst/>
                <a:latin typeface="Twinkl Cursive Unlooped" panose="02000000000000000000" pitchFamily="2" charset="0"/>
              </a:rPr>
              <a:t>ncient human features include standing stones, henges, Cursus monuments and long barrows.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a</a:t>
            </a:r>
            <a:r>
              <a:rPr lang="en-GB" sz="900" b="0" i="0" dirty="0">
                <a:solidFill>
                  <a:srgbClr val="303030"/>
                </a:solidFill>
                <a:effectLst/>
                <a:latin typeface="Twinkl Cursive Unlooped" panose="02000000000000000000" pitchFamily="2" charset="0"/>
              </a:rPr>
              <a:t>ncient human features were built as monuments, burial grounds and for religious ceremonies.</a:t>
            </a:r>
          </a:p>
          <a:p>
            <a:pPr algn="l"/>
            <a:endParaRPr lang="en-GB" sz="900" b="0" i="0" dirty="0">
              <a:solidFill>
                <a:srgbClr val="303030"/>
              </a:solidFill>
              <a:effectLst/>
              <a:latin typeface="Lato" panose="020F0502020204030203" pitchFamily="34" charset="0"/>
            </a:endParaRPr>
          </a:p>
        </p:txBody>
      </p:sp>
      <p:sp>
        <p:nvSpPr>
          <p:cNvPr id="66" name="object 19">
            <a:extLst>
              <a:ext uri="{FF2B5EF4-FFF2-40B4-BE49-F238E27FC236}">
                <a16:creationId xmlns:a16="http://schemas.microsoft.com/office/drawing/2014/main" id="{C6C5BF3B-C2F6-4FE8-AD5E-F1B5581877F2}"/>
              </a:ext>
            </a:extLst>
          </p:cNvPr>
          <p:cNvSpPr txBox="1"/>
          <p:nvPr/>
        </p:nvSpPr>
        <p:spPr>
          <a:xfrm>
            <a:off x="3686447" y="4973589"/>
            <a:ext cx="3021863"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does the Cheddar Man reveal about the Stone 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deductions and draw conclusions about the reliability of a historical source or artefact.</a:t>
            </a:r>
          </a:p>
          <a:p>
            <a:pPr algn="l"/>
            <a:endParaRPr lang="en-GB" sz="900" b="0" i="0" dirty="0">
              <a:solidFill>
                <a:srgbClr val="303030"/>
              </a:solidFill>
              <a:effectLst/>
              <a:latin typeface="Lato" panose="020F0502020204030203" pitchFamily="34" charset="0"/>
            </a:endParaRPr>
          </a:p>
        </p:txBody>
      </p:sp>
      <p:sp>
        <p:nvSpPr>
          <p:cNvPr id="67" name="object 45">
            <a:extLst>
              <a:ext uri="{FF2B5EF4-FFF2-40B4-BE49-F238E27FC236}">
                <a16:creationId xmlns:a16="http://schemas.microsoft.com/office/drawing/2014/main" id="{0C178558-35B4-4AF0-AEA4-FA584D8D3B0B}"/>
              </a:ext>
            </a:extLst>
          </p:cNvPr>
          <p:cNvSpPr/>
          <p:nvPr/>
        </p:nvSpPr>
        <p:spPr>
          <a:xfrm>
            <a:off x="6998921" y="4568335"/>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8" name="object 19">
            <a:extLst>
              <a:ext uri="{FF2B5EF4-FFF2-40B4-BE49-F238E27FC236}">
                <a16:creationId xmlns:a16="http://schemas.microsoft.com/office/drawing/2014/main" id="{1703ACEB-6ABE-4DE2-B75E-CB88F4E34FBC}"/>
              </a:ext>
            </a:extLst>
          </p:cNvPr>
          <p:cNvSpPr txBox="1"/>
          <p:nvPr/>
        </p:nvSpPr>
        <p:spPr>
          <a:xfrm>
            <a:off x="7356035" y="5078205"/>
            <a:ext cx="3235766"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main factors and causes of the end of the Stone 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and effect of a significant historical event.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Stone Age ended when the Bell Beaker folk arrived in Britain in c2500BC.</a:t>
            </a:r>
          </a:p>
        </p:txBody>
      </p:sp>
      <p:sp>
        <p:nvSpPr>
          <p:cNvPr id="71" name="TextBox 70">
            <a:extLst>
              <a:ext uri="{FF2B5EF4-FFF2-40B4-BE49-F238E27FC236}">
                <a16:creationId xmlns:a16="http://schemas.microsoft.com/office/drawing/2014/main" id="{8147343A-EF96-45ED-A5D5-222D9F064057}"/>
              </a:ext>
            </a:extLst>
          </p:cNvPr>
          <p:cNvSpPr txBox="1"/>
          <p:nvPr/>
        </p:nvSpPr>
        <p:spPr>
          <a:xfrm>
            <a:off x="7785930" y="4745614"/>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Tree>
    <p:extLst>
      <p:ext uri="{BB962C8B-B14F-4D97-AF65-F5344CB8AC3E}">
        <p14:creationId xmlns:p14="http://schemas.microsoft.com/office/powerpoint/2010/main" val="3994857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414898"/>
            <a:ext cx="4017388" cy="1577840"/>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856001" y="842822"/>
            <a:ext cx="3573592"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Beaker folk influence daily life in Britain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everyday lives of people from past historical periods.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Bell Beaker folk introduced metalworking, Bell Beaker pottery and new religious beliefs to Britain</a:t>
            </a:r>
            <a:endParaRPr lang="en-GB" sz="900" b="1" dirty="0">
              <a:solidFill>
                <a:srgbClr val="303030"/>
              </a:solidFill>
              <a:latin typeface="Twinkl Cursive Unlooped" panose="02000000000000000000" pitchFamily="2" charset="0"/>
            </a:endParaRPr>
          </a:p>
        </p:txBody>
      </p:sp>
      <p:grpSp>
        <p:nvGrpSpPr>
          <p:cNvPr id="23" name="object 23"/>
          <p:cNvGrpSpPr/>
          <p:nvPr/>
        </p:nvGrpSpPr>
        <p:grpSpPr>
          <a:xfrm>
            <a:off x="8579325" y="1913171"/>
            <a:ext cx="3514944" cy="167408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dirty="0"/>
            </a:p>
          </p:txBody>
        </p:sp>
      </p:grpSp>
      <p:sp>
        <p:nvSpPr>
          <p:cNvPr id="31" name="object 31"/>
          <p:cNvSpPr txBox="1"/>
          <p:nvPr/>
        </p:nvSpPr>
        <p:spPr>
          <a:xfrm>
            <a:off x="210748" y="512127"/>
            <a:ext cx="2039058" cy="154273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Through the Ages</a:t>
            </a:r>
          </a:p>
          <a:p>
            <a:pPr marL="12700" marR="5080"/>
            <a:r>
              <a:rPr lang="en-GB" sz="1100" b="0" i="0" dirty="0">
                <a:solidFill>
                  <a:srgbClr val="303030"/>
                </a:solidFill>
                <a:effectLst/>
                <a:latin typeface="Twinkl Cursive Unlooped" panose="02000000000000000000" pitchFamily="2" charset="0"/>
              </a:rPr>
              <a:t>This project teaches children about British prehistory from the Stone Age to the Iron Age, including changes to people and lifestyle caused by ingenuity, invention and technological advancement.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1226128" y="4995847"/>
            <a:ext cx="994885" cy="937273"/>
            <a:chOff x="10983300" y="4924423"/>
            <a:chExt cx="1046775" cy="1047751"/>
          </a:xfrm>
        </p:grpSpPr>
        <p:sp>
          <p:nvSpPr>
            <p:cNvPr id="34" name="object 34"/>
            <p:cNvSpPr/>
            <p:nvPr/>
          </p:nvSpPr>
          <p:spPr>
            <a:xfrm>
              <a:off x="10983300" y="4924423"/>
              <a:ext cx="1038224"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dirty="0"/>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1312387" y="5182113"/>
            <a:ext cx="814240" cy="59311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Emperors and Empires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659861" y="404827"/>
            <a:ext cx="4094998" cy="1479225"/>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765183" y="2174639"/>
            <a:ext cx="3797518" cy="193097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412883" y="2130422"/>
            <a:ext cx="4337997" cy="1902040"/>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181367" y="4111564"/>
            <a:ext cx="4087413" cy="1679506"/>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59" name="TextBox 58">
            <a:extLst>
              <a:ext uri="{FF2B5EF4-FFF2-40B4-BE49-F238E27FC236}">
                <a16:creationId xmlns:a16="http://schemas.microsoft.com/office/drawing/2014/main" id="{9B516B5D-643A-4A55-A725-471905CCB236}"/>
              </a:ext>
            </a:extLst>
          </p:cNvPr>
          <p:cNvSpPr txBox="1"/>
          <p:nvPr/>
        </p:nvSpPr>
        <p:spPr>
          <a:xfrm>
            <a:off x="8259573" y="41621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688807" y="201171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SKILLS/LEGACY</a:t>
            </a:r>
          </a:p>
        </p:txBody>
      </p:sp>
      <p:sp>
        <p:nvSpPr>
          <p:cNvPr id="73" name="TextBox 72">
            <a:extLst>
              <a:ext uri="{FF2B5EF4-FFF2-40B4-BE49-F238E27FC236}">
                <a16:creationId xmlns:a16="http://schemas.microsoft.com/office/drawing/2014/main" id="{A69FA0BD-0E4D-4FA9-B6BF-1A200987D763}"/>
              </a:ext>
            </a:extLst>
          </p:cNvPr>
          <p:cNvSpPr txBox="1"/>
          <p:nvPr/>
        </p:nvSpPr>
        <p:spPr>
          <a:xfrm>
            <a:off x="3350774" y="572129"/>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814576" y="227198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77" name="TextBox 76">
            <a:extLst>
              <a:ext uri="{FF2B5EF4-FFF2-40B4-BE49-F238E27FC236}">
                <a16:creationId xmlns:a16="http://schemas.microsoft.com/office/drawing/2014/main" id="{DC16ECA6-185C-4D1E-98E6-B7E7662CD8B1}"/>
              </a:ext>
            </a:extLst>
          </p:cNvPr>
          <p:cNvSpPr txBox="1"/>
          <p:nvPr/>
        </p:nvSpPr>
        <p:spPr>
          <a:xfrm>
            <a:off x="1771737" y="4106173"/>
            <a:ext cx="21685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50" name="object 19">
            <a:extLst>
              <a:ext uri="{FF2B5EF4-FFF2-40B4-BE49-F238E27FC236}">
                <a16:creationId xmlns:a16="http://schemas.microsoft.com/office/drawing/2014/main" id="{09C48245-4B61-4ED4-B5C9-8FB2F4FA81C4}"/>
              </a:ext>
            </a:extLst>
          </p:cNvPr>
          <p:cNvSpPr txBox="1"/>
          <p:nvPr/>
        </p:nvSpPr>
        <p:spPr>
          <a:xfrm>
            <a:off x="7173059" y="673730"/>
            <a:ext cx="3348066"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life like during the Bronze Age period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past civilisations or lives of people in Britain developed during the Bronze Age.</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discovery of bronze and how it could be used changed the way that people lived, farmed, fought, traded and dressed.</a:t>
            </a:r>
          </a:p>
        </p:txBody>
      </p:sp>
      <p:sp>
        <p:nvSpPr>
          <p:cNvPr id="67" name="object 45">
            <a:extLst>
              <a:ext uri="{FF2B5EF4-FFF2-40B4-BE49-F238E27FC236}">
                <a16:creationId xmlns:a16="http://schemas.microsoft.com/office/drawing/2014/main" id="{0C178558-35B4-4AF0-AEA4-FA584D8D3B0B}"/>
              </a:ext>
            </a:extLst>
          </p:cNvPr>
          <p:cNvSpPr/>
          <p:nvPr/>
        </p:nvSpPr>
        <p:spPr>
          <a:xfrm>
            <a:off x="4332406" y="4323796"/>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5626839" y="4422786"/>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SETTLEMENTS</a:t>
            </a:r>
          </a:p>
        </p:txBody>
      </p:sp>
      <p:sp>
        <p:nvSpPr>
          <p:cNvPr id="55" name="object 19">
            <a:extLst>
              <a:ext uri="{FF2B5EF4-FFF2-40B4-BE49-F238E27FC236}">
                <a16:creationId xmlns:a16="http://schemas.microsoft.com/office/drawing/2014/main" id="{E2F5120E-D0E5-476A-9426-CAB4AEE78B72}"/>
              </a:ext>
            </a:extLst>
          </p:cNvPr>
          <p:cNvSpPr txBox="1"/>
          <p:nvPr/>
        </p:nvSpPr>
        <p:spPr>
          <a:xfrm>
            <a:off x="9001881" y="2249150"/>
            <a:ext cx="3021863"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does the Amesbury Archer burial site reveal about the Bronze 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Make deductions and draw conclusions about the reliability of a historical source or artefact.</a:t>
            </a:r>
          </a:p>
          <a:p>
            <a:r>
              <a:rPr lang="en-GB" sz="900" b="0" i="0" dirty="0">
                <a:solidFill>
                  <a:srgbClr val="303030"/>
                </a:solidFill>
                <a:effectLst/>
                <a:latin typeface="Twinkl Cursive Unlooped" panose="02000000000000000000" pitchFamily="2" charset="0"/>
              </a:rPr>
              <a:t>Describe the everyday lives of people from past historical periods.</a:t>
            </a:r>
          </a:p>
          <a:p>
            <a:pPr algn="l"/>
            <a:endParaRPr lang="en-GB" sz="900" b="0" i="0" dirty="0">
              <a:solidFill>
                <a:srgbClr val="303030"/>
              </a:solidFill>
              <a:effectLst/>
              <a:latin typeface="Lato" panose="020F0502020204030203" pitchFamily="34" charset="0"/>
            </a:endParaRPr>
          </a:p>
        </p:txBody>
      </p:sp>
      <p:sp>
        <p:nvSpPr>
          <p:cNvPr id="61" name="object 19">
            <a:extLst>
              <a:ext uri="{FF2B5EF4-FFF2-40B4-BE49-F238E27FC236}">
                <a16:creationId xmlns:a16="http://schemas.microsoft.com/office/drawing/2014/main" id="{3E172B1B-D28E-46D8-B8B5-1CF965A19712}"/>
              </a:ext>
            </a:extLst>
          </p:cNvPr>
          <p:cNvSpPr txBox="1"/>
          <p:nvPr/>
        </p:nvSpPr>
        <p:spPr>
          <a:xfrm>
            <a:off x="5278520" y="2570077"/>
            <a:ext cx="3003431"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main factors and causes of the end of the Bronze 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and effect of a significant historical event.</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t>
            </a:r>
            <a:r>
              <a:rPr lang="en-GB" sz="900" dirty="0">
                <a:solidFill>
                  <a:srgbClr val="303030"/>
                </a:solidFill>
                <a:latin typeface="Twinkl Cursive Unlooped" panose="02000000000000000000" pitchFamily="2" charset="0"/>
              </a:rPr>
              <a:t>t</a:t>
            </a:r>
            <a:r>
              <a:rPr lang="en-GB" sz="900" b="0" i="0" dirty="0">
                <a:solidFill>
                  <a:srgbClr val="303030"/>
                </a:solidFill>
                <a:effectLst/>
                <a:latin typeface="Twinkl Cursive Unlooped" panose="02000000000000000000" pitchFamily="2" charset="0"/>
              </a:rPr>
              <a:t>heories for the Bronze Age collapse include the weather, natural disasters and rebellion by the poor against the rich.</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4" name="TextBox 63">
            <a:extLst>
              <a:ext uri="{FF2B5EF4-FFF2-40B4-BE49-F238E27FC236}">
                <a16:creationId xmlns:a16="http://schemas.microsoft.com/office/drawing/2014/main" id="{624791A7-5616-4C5C-AC5E-14F9EF27C666}"/>
              </a:ext>
            </a:extLst>
          </p:cNvPr>
          <p:cNvSpPr txBox="1"/>
          <p:nvPr/>
        </p:nvSpPr>
        <p:spPr>
          <a:xfrm>
            <a:off x="5591109" y="2329250"/>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69" name="object 19">
            <a:extLst>
              <a:ext uri="{FF2B5EF4-FFF2-40B4-BE49-F238E27FC236}">
                <a16:creationId xmlns:a16="http://schemas.microsoft.com/office/drawing/2014/main" id="{AAD115D3-230D-4EFC-B21E-FADEB7477739}"/>
              </a:ext>
            </a:extLst>
          </p:cNvPr>
          <p:cNvSpPr txBox="1"/>
          <p:nvPr/>
        </p:nvSpPr>
        <p:spPr>
          <a:xfrm>
            <a:off x="796577" y="2581037"/>
            <a:ext cx="3803047"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discovery of iron change the way people lived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 significant event in British history changed or influenced how people live today.</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introduction of ironworking improved farming, trade and weapons and made people wealthy. This led people to live in hillforts for protection against attacking tribes.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2" name="object 19">
            <a:extLst>
              <a:ext uri="{FF2B5EF4-FFF2-40B4-BE49-F238E27FC236}">
                <a16:creationId xmlns:a16="http://schemas.microsoft.com/office/drawing/2014/main" id="{47EC909E-F07B-401A-97DE-0364744BF2E0}"/>
              </a:ext>
            </a:extLst>
          </p:cNvPr>
          <p:cNvSpPr txBox="1"/>
          <p:nvPr/>
        </p:nvSpPr>
        <p:spPr>
          <a:xfrm>
            <a:off x="656349" y="4431344"/>
            <a:ext cx="3491897"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use of iron transform Celtic farming and everyday life in the Iron Age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 significant event in British history changed or influenced how people live today.</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dirty="0">
                <a:solidFill>
                  <a:srgbClr val="303030"/>
                </a:solidFill>
                <a:latin typeface="Twinkl Cursive Unlooped" panose="02000000000000000000" pitchFamily="2" charset="0"/>
              </a:rPr>
              <a:t>Know that e</a:t>
            </a:r>
            <a:r>
              <a:rPr lang="en-GB" sz="900" b="0" i="0" dirty="0">
                <a:solidFill>
                  <a:srgbClr val="303030"/>
                </a:solidFill>
                <a:effectLst/>
                <a:latin typeface="Twinkl Cursive Unlooped" panose="02000000000000000000" pitchFamily="2" charset="0"/>
              </a:rPr>
              <a:t>fficient farming practices in the Iron Age meant that the Celts became wealthy and powerful by trading their surplus crops.</a:t>
            </a:r>
          </a:p>
          <a:p>
            <a:pPr>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4" name="object 19">
            <a:extLst>
              <a:ext uri="{FF2B5EF4-FFF2-40B4-BE49-F238E27FC236}">
                <a16:creationId xmlns:a16="http://schemas.microsoft.com/office/drawing/2014/main" id="{C0E61270-DB79-4913-99EC-9A5BC0D7A003}"/>
              </a:ext>
            </a:extLst>
          </p:cNvPr>
          <p:cNvSpPr txBox="1"/>
          <p:nvPr/>
        </p:nvSpPr>
        <p:spPr>
          <a:xfrm>
            <a:off x="4646153" y="4760386"/>
            <a:ext cx="3491897"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hillforts and where were they in the UK</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everyday lives of people from past historical periods.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the </a:t>
            </a:r>
            <a:r>
              <a:rPr lang="en-GB" sz="900" dirty="0">
                <a:solidFill>
                  <a:srgbClr val="303030"/>
                </a:solidFill>
                <a:latin typeface="Twinkl Cursive Unlooped" panose="02000000000000000000" pitchFamily="2" charset="0"/>
              </a:rPr>
              <a:t>Iro</a:t>
            </a:r>
            <a:r>
              <a:rPr lang="en-GB" sz="900" b="0" i="0" dirty="0">
                <a:solidFill>
                  <a:srgbClr val="303030"/>
                </a:solidFill>
                <a:effectLst/>
                <a:latin typeface="Twinkl Cursive Unlooped" panose="02000000000000000000" pitchFamily="2" charset="0"/>
              </a:rPr>
              <a:t>n Age hillforts were protected settlements containing roundhouses built on hilltops.</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their geographical location and identify geographical patterns. </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6" name="object 45">
            <a:extLst>
              <a:ext uri="{FF2B5EF4-FFF2-40B4-BE49-F238E27FC236}">
                <a16:creationId xmlns:a16="http://schemas.microsoft.com/office/drawing/2014/main" id="{F80AF921-6DE9-4EA1-A40A-E602F781FD8D}"/>
              </a:ext>
            </a:extLst>
          </p:cNvPr>
          <p:cNvSpPr/>
          <p:nvPr/>
        </p:nvSpPr>
        <p:spPr>
          <a:xfrm>
            <a:off x="8190891" y="4378092"/>
            <a:ext cx="2990523" cy="160804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8" name="object 19">
            <a:extLst>
              <a:ext uri="{FF2B5EF4-FFF2-40B4-BE49-F238E27FC236}">
                <a16:creationId xmlns:a16="http://schemas.microsoft.com/office/drawing/2014/main" id="{B9290CDE-E3A3-4F11-8644-24D78C842764}"/>
              </a:ext>
            </a:extLst>
          </p:cNvPr>
          <p:cNvSpPr txBox="1"/>
          <p:nvPr/>
        </p:nvSpPr>
        <p:spPr>
          <a:xfrm>
            <a:off x="8452815" y="4745067"/>
            <a:ext cx="2509423"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the Iron Age end so abruptly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everyday lives of people from past historical periods.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Iron Age in Britain ended after the Roman invasion in AD 43.</a:t>
            </a:r>
          </a:p>
          <a:p>
            <a:pPr algn="l"/>
            <a:endParaRPr lang="en-GB" sz="900" b="0" i="0" dirty="0">
              <a:solidFill>
                <a:srgbClr val="303030"/>
              </a:solidFill>
              <a:effectLst/>
              <a:latin typeface="Lato" panose="020F0502020204030203" pitchFamily="34" charset="0"/>
            </a:endParaRPr>
          </a:p>
        </p:txBody>
      </p:sp>
      <p:sp>
        <p:nvSpPr>
          <p:cNvPr id="79" name="TextBox 78">
            <a:extLst>
              <a:ext uri="{FF2B5EF4-FFF2-40B4-BE49-F238E27FC236}">
                <a16:creationId xmlns:a16="http://schemas.microsoft.com/office/drawing/2014/main" id="{745AD9E0-8EB5-456D-AE5F-4E4570E79CD8}"/>
              </a:ext>
            </a:extLst>
          </p:cNvPr>
          <p:cNvSpPr txBox="1"/>
          <p:nvPr/>
        </p:nvSpPr>
        <p:spPr>
          <a:xfrm>
            <a:off x="9157400" y="4442888"/>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Tree>
    <p:extLst>
      <p:ext uri="{BB962C8B-B14F-4D97-AF65-F5344CB8AC3E}">
        <p14:creationId xmlns:p14="http://schemas.microsoft.com/office/powerpoint/2010/main" val="294018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659761" y="420413"/>
            <a:ext cx="3969639" cy="15190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98326" y="745353"/>
            <a:ext cx="3089102" cy="136768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words do we use to show passing of time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marL="285750" indent="-285750">
              <a:buFont typeface="Arial" panose="020B0604020202020204" pitchFamily="34" charset="0"/>
              <a:buChar char="•"/>
            </a:pPr>
            <a:r>
              <a:rPr lang="en-GB" sz="900" b="0" i="0" dirty="0">
                <a:solidFill>
                  <a:srgbClr val="303030"/>
                </a:solidFill>
                <a:effectLst/>
                <a:latin typeface="Twinkl Cursive Unlooped" panose="02000000000000000000" pitchFamily="2" charset="0"/>
              </a:rPr>
              <a:t>Use common words and phrases relating to the passing of time to communicate ideas and observations (here, now, then, yesterday, last week, last year, years ago and a long time ago).</a:t>
            </a:r>
          </a:p>
          <a:p>
            <a:pPr algn="l"/>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702104" y="2569516"/>
            <a:ext cx="3436618" cy="140343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Childhood – Now and 1950s</a:t>
            </a:r>
          </a:p>
          <a:p>
            <a:pPr marL="12700" marR="5080"/>
            <a:r>
              <a:rPr lang="en-GB" sz="1100" b="0" i="0" dirty="0">
                <a:solidFill>
                  <a:srgbClr val="303030"/>
                </a:solidFill>
                <a:effectLst/>
                <a:latin typeface="Twinkl Cursive Unlooped" panose="02000000000000000000" pitchFamily="2" charset="0"/>
              </a:rPr>
              <a:t>This project teaches children about everyday life and families today, including comparisons with childhood in the 1950s, using artefacts and a range of different sources.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7-10</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390125"/>
            <a:ext cx="3779590" cy="1774543"/>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86584" y="2330016"/>
            <a:ext cx="4295775" cy="181843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4858071" cy="169195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7482391" y="827866"/>
            <a:ext cx="3089102" cy="793166"/>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use a timeline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1000" b="0" i="0" dirty="0">
                <a:solidFill>
                  <a:srgbClr val="303030"/>
                </a:solidFill>
                <a:effectLst/>
                <a:latin typeface="Twinkl Cursive Unlooped" panose="02000000000000000000" pitchFamily="2" charset="0"/>
              </a:rPr>
              <a:t>Order information on a timeline.</a:t>
            </a:r>
          </a:p>
          <a:p>
            <a:pPr marL="171450" indent="-171450">
              <a:buFont typeface="Arial" panose="020B0604020202020204" pitchFamily="34" charset="0"/>
              <a:buChar char="•"/>
            </a:pPr>
            <a:r>
              <a:rPr lang="en-GB" sz="1000" dirty="0">
                <a:solidFill>
                  <a:srgbClr val="303030"/>
                </a:solidFill>
                <a:latin typeface="Twinkl Cursive Unlooped" panose="02000000000000000000" pitchFamily="2" charset="0"/>
              </a:rPr>
              <a:t>Know that p</a:t>
            </a:r>
            <a:r>
              <a:rPr lang="en-GB" sz="1000" b="0" i="0" dirty="0">
                <a:solidFill>
                  <a:srgbClr val="303030"/>
                </a:solidFill>
                <a:effectLst/>
                <a:latin typeface="Twinkl Cursive Unlooped" panose="02000000000000000000" pitchFamily="2" charset="0"/>
              </a:rPr>
              <a:t>hotographs can be ordered chronologically on a timeline.</a:t>
            </a:r>
          </a:p>
        </p:txBody>
      </p:sp>
      <p:sp>
        <p:nvSpPr>
          <p:cNvPr id="65" name="object 19">
            <a:extLst>
              <a:ext uri="{FF2B5EF4-FFF2-40B4-BE49-F238E27FC236}">
                <a16:creationId xmlns:a16="http://schemas.microsoft.com/office/drawing/2014/main" id="{C2DCABE5-B0EC-41C2-B3CE-717C722CAABB}"/>
              </a:ext>
            </a:extLst>
          </p:cNvPr>
          <p:cNvSpPr txBox="1"/>
          <p:nvPr/>
        </p:nvSpPr>
        <p:spPr>
          <a:xfrm>
            <a:off x="8998688" y="2921527"/>
            <a:ext cx="3089102" cy="63927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events in my life happened in the past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indent="-171450">
              <a:buFont typeface="Arial" panose="020B0604020202020204" pitchFamily="34" charset="0"/>
              <a:buChar char="•"/>
            </a:pPr>
            <a:r>
              <a:rPr lang="en-GB" sz="1000" b="0" i="0" dirty="0">
                <a:solidFill>
                  <a:srgbClr val="303030"/>
                </a:solidFill>
                <a:effectLst/>
                <a:latin typeface="Twinkl Cursive Unlooped" panose="02000000000000000000" pitchFamily="2" charset="0"/>
              </a:rPr>
              <a:t>Use words and phrases to describe the passing of time, e.g. now, yesterday, last week, last year etc. </a:t>
            </a:r>
          </a:p>
        </p:txBody>
      </p:sp>
      <p:sp>
        <p:nvSpPr>
          <p:cNvPr id="67" name="object 19">
            <a:extLst>
              <a:ext uri="{FF2B5EF4-FFF2-40B4-BE49-F238E27FC236}">
                <a16:creationId xmlns:a16="http://schemas.microsoft.com/office/drawing/2014/main" id="{9916B0CF-48DE-48D9-A5E0-C951720D508F}"/>
              </a:ext>
            </a:extLst>
          </p:cNvPr>
          <p:cNvSpPr txBox="1"/>
          <p:nvPr/>
        </p:nvSpPr>
        <p:spPr>
          <a:xfrm>
            <a:off x="4463791" y="2777964"/>
            <a:ext cx="3594969" cy="95474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family tree and how does it help us understand the past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that a family tree is a diagram that shows the relationship between generations of people in a family</a:t>
            </a:r>
            <a:r>
              <a:rPr lang="en-GB" sz="1000" b="0" i="0" dirty="0">
                <a:solidFill>
                  <a:srgbClr val="303030"/>
                </a:solidFill>
                <a:effectLst/>
                <a:latin typeface="Lato" panose="020F0502020204030203" pitchFamily="34" charset="0"/>
              </a:rPr>
              <a:t>.</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Order information on a timeline. </a:t>
            </a:r>
            <a:endParaRPr lang="en-GB" sz="1000" b="0" i="0" dirty="0">
              <a:solidFill>
                <a:srgbClr val="303030"/>
              </a:solidFill>
              <a:effectLst/>
              <a:latin typeface="Twinkl Cursive Unlooped" panose="02000000000000000000" pitchFamily="2" charset="0"/>
            </a:endParaRPr>
          </a:p>
        </p:txBody>
      </p:sp>
      <p:sp>
        <p:nvSpPr>
          <p:cNvPr id="68" name="object 19">
            <a:extLst>
              <a:ext uri="{FF2B5EF4-FFF2-40B4-BE49-F238E27FC236}">
                <a16:creationId xmlns:a16="http://schemas.microsoft.com/office/drawing/2014/main" id="{B6DF16D0-E2A7-4D00-9D70-4D2C4BD6A0B2}"/>
              </a:ext>
            </a:extLst>
          </p:cNvPr>
          <p:cNvSpPr txBox="1"/>
          <p:nvPr/>
        </p:nvSpPr>
        <p:spPr>
          <a:xfrm>
            <a:off x="999437" y="3964767"/>
            <a:ext cx="3227947" cy="63927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long ago was the 1950s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dirty="0">
                <a:solidFill>
                  <a:srgbClr val="303030"/>
                </a:solidFill>
                <a:latin typeface="Twinkl Cursive Unlooped" panose="02000000000000000000" pitchFamily="2" charset="0"/>
              </a:rPr>
              <a:t>Order information on a timeline. </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the a de</a:t>
            </a:r>
            <a:r>
              <a:rPr lang="en-GB" sz="1000" dirty="0">
                <a:solidFill>
                  <a:srgbClr val="303030"/>
                </a:solidFill>
                <a:latin typeface="Twinkl Cursive Unlooped" panose="02000000000000000000" pitchFamily="2" charset="0"/>
              </a:rPr>
              <a:t>cade is ten years. </a:t>
            </a:r>
            <a:endParaRPr lang="en-GB" sz="1000" b="0" i="0" dirty="0">
              <a:solidFill>
                <a:srgbClr val="303030"/>
              </a:solidFill>
              <a:effectLst/>
              <a:latin typeface="Twinkl Cursive Unlooped" panose="02000000000000000000" pitchFamily="2" charset="0"/>
            </a:endParaRPr>
          </a:p>
        </p:txBody>
      </p:sp>
      <p:sp>
        <p:nvSpPr>
          <p:cNvPr id="69" name="object 19">
            <a:extLst>
              <a:ext uri="{FF2B5EF4-FFF2-40B4-BE49-F238E27FC236}">
                <a16:creationId xmlns:a16="http://schemas.microsoft.com/office/drawing/2014/main" id="{0FFF387E-C7FD-48E2-ACC7-FCC5A30CB0EE}"/>
              </a:ext>
            </a:extLst>
          </p:cNvPr>
          <p:cNvSpPr txBox="1"/>
          <p:nvPr/>
        </p:nvSpPr>
        <p:spPr>
          <a:xfrm>
            <a:off x="5105478" y="4920566"/>
            <a:ext cx="3405629" cy="110094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life like in the 1950s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an aspect of everyday life within or beyond living memory.</a:t>
            </a:r>
          </a:p>
          <a:p>
            <a:pPr>
              <a:buFont typeface="Arial" panose="020B0604020202020204" pitchFamily="34" charset="0"/>
              <a:buChar char="•"/>
            </a:pPr>
            <a:r>
              <a:rPr lang="en-GB" sz="1000" dirty="0">
                <a:solidFill>
                  <a:srgbClr val="303030"/>
                </a:solidFill>
                <a:latin typeface="Twinkl Cursive Unlooped" panose="02000000000000000000" pitchFamily="2" charset="0"/>
              </a:rPr>
              <a:t>Use h</a:t>
            </a:r>
            <a:r>
              <a:rPr lang="en-GB" sz="1000" b="0" i="0" dirty="0">
                <a:solidFill>
                  <a:srgbClr val="303030"/>
                </a:solidFill>
                <a:effectLst/>
                <a:latin typeface="Twinkl Cursive Unlooped" panose="02000000000000000000" pitchFamily="2" charset="0"/>
              </a:rPr>
              <a:t>istorical sources including artefacts, written accounts, photographs and paintings.</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Express an opinion about a historical source.</a:t>
            </a:r>
          </a:p>
        </p:txBody>
      </p:sp>
      <p:sp>
        <p:nvSpPr>
          <p:cNvPr id="70" name="TextBox 69">
            <a:extLst>
              <a:ext uri="{FF2B5EF4-FFF2-40B4-BE49-F238E27FC236}">
                <a16:creationId xmlns:a16="http://schemas.microsoft.com/office/drawing/2014/main" id="{85F9F2A4-2D8C-44B2-9608-48909A51CFE9}"/>
              </a:ext>
            </a:extLst>
          </p:cNvPr>
          <p:cNvSpPr txBox="1"/>
          <p:nvPr/>
        </p:nvSpPr>
        <p:spPr>
          <a:xfrm>
            <a:off x="4270566" y="45747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391279" y="49601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2" name="TextBox 71">
            <a:extLst>
              <a:ext uri="{FF2B5EF4-FFF2-40B4-BE49-F238E27FC236}">
                <a16:creationId xmlns:a16="http://schemas.microsoft.com/office/drawing/2014/main" id="{47481F25-060D-4156-85CB-4D315F43454C}"/>
              </a:ext>
            </a:extLst>
          </p:cNvPr>
          <p:cNvSpPr txBox="1"/>
          <p:nvPr/>
        </p:nvSpPr>
        <p:spPr>
          <a:xfrm>
            <a:off x="9991479" y="261375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3" name="TextBox 72">
            <a:extLst>
              <a:ext uri="{FF2B5EF4-FFF2-40B4-BE49-F238E27FC236}">
                <a16:creationId xmlns:a16="http://schemas.microsoft.com/office/drawing/2014/main" id="{16C94C1B-70FE-4AB5-824D-B710BACDDB7C}"/>
              </a:ext>
            </a:extLst>
          </p:cNvPr>
          <p:cNvSpPr txBox="1"/>
          <p:nvPr/>
        </p:nvSpPr>
        <p:spPr>
          <a:xfrm>
            <a:off x="5799524" y="245858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4" name="TextBox 73">
            <a:extLst>
              <a:ext uri="{FF2B5EF4-FFF2-40B4-BE49-F238E27FC236}">
                <a16:creationId xmlns:a16="http://schemas.microsoft.com/office/drawing/2014/main" id="{831F5AE0-AF8B-4B44-A32B-8C2A86F6B4DE}"/>
              </a:ext>
            </a:extLst>
          </p:cNvPr>
          <p:cNvSpPr txBox="1"/>
          <p:nvPr/>
        </p:nvSpPr>
        <p:spPr>
          <a:xfrm>
            <a:off x="1897840" y="361934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5" name="TextBox 74">
            <a:extLst>
              <a:ext uri="{FF2B5EF4-FFF2-40B4-BE49-F238E27FC236}">
                <a16:creationId xmlns:a16="http://schemas.microsoft.com/office/drawing/2014/main" id="{0302D078-03A6-4944-BB38-161965324614}"/>
              </a:ext>
            </a:extLst>
          </p:cNvPr>
          <p:cNvSpPr txBox="1"/>
          <p:nvPr/>
        </p:nvSpPr>
        <p:spPr>
          <a:xfrm>
            <a:off x="6422942" y="462320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45064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3</a:t>
            </a:r>
            <a:endParaRPr sz="2400" dirty="0">
              <a:latin typeface="Twinkl Cursive Unlooped" panose="02000000000000000000" pitchFamily="2" charset="0"/>
              <a:cs typeface="Segoe UI"/>
            </a:endParaRPr>
          </a:p>
        </p:txBody>
      </p:sp>
      <p:sp>
        <p:nvSpPr>
          <p:cNvPr id="23" name="object 23"/>
          <p:cNvSpPr txBox="1"/>
          <p:nvPr/>
        </p:nvSpPr>
        <p:spPr>
          <a:xfrm>
            <a:off x="7546086" y="2636589"/>
            <a:ext cx="1819910" cy="3524042"/>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continue to study the Roman Empire and the changes the Roman rule made to Britain. </a:t>
            </a:r>
            <a:endParaRPr lang="en-GB" sz="1100" dirty="0">
              <a:latin typeface="Twinkl Cursive Unlooped" panose="02000000000000000000" pitchFamily="2" charset="0"/>
            </a:endParaRPr>
          </a:p>
          <a:p>
            <a:pPr marL="12700" marR="5080" indent="3175" algn="ctr">
              <a:lnSpc>
                <a:spcPct val="100499"/>
              </a:lnSpc>
              <a:spcBef>
                <a:spcPts val="900"/>
              </a:spcBef>
            </a:pPr>
            <a:r>
              <a:rPr lang="en-GB" sz="1100" dirty="0">
                <a:latin typeface="Twinkl Cursive Unlooped" panose="02000000000000000000" pitchFamily="2" charset="0"/>
              </a:rPr>
              <a:t>They will learn that the Romans were ruled by emperors and that a group of countries was ruled by one person. </a:t>
            </a:r>
          </a:p>
          <a:p>
            <a:pPr marL="12700" marR="5080" indent="3175" algn="ctr">
              <a:lnSpc>
                <a:spcPct val="100499"/>
              </a:lnSpc>
              <a:spcBef>
                <a:spcPts val="900"/>
              </a:spcBef>
            </a:pPr>
            <a:r>
              <a:rPr lang="en-GB" sz="1100" dirty="0">
                <a:latin typeface="Twinkl Cursive Unlooped" panose="02000000000000000000" pitchFamily="2" charset="0"/>
              </a:rPr>
              <a:t>They will look at Roman inventions and the legacy they have left behind in Britain. </a:t>
            </a:r>
          </a:p>
          <a:p>
            <a:pPr marL="12700" marR="5080" indent="3175" algn="ctr">
              <a:lnSpc>
                <a:spcPct val="100499"/>
              </a:lnSpc>
              <a:spcBef>
                <a:spcPts val="900"/>
              </a:spcBef>
            </a:pPr>
            <a:r>
              <a:rPr lang="en-GB" sz="1100" dirty="0">
                <a:latin typeface="Twinkl Cursive Unlooped" panose="02000000000000000000" pitchFamily="2" charset="0"/>
              </a:rPr>
              <a:t>Children will learn about other ancient civilisations including Sumerians and Egyptians.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54427" y="406917"/>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Through the Ages</a:t>
            </a:r>
          </a:p>
        </p:txBody>
      </p:sp>
      <p:sp>
        <p:nvSpPr>
          <p:cNvPr id="29" name="object 23">
            <a:extLst>
              <a:ext uri="{FF2B5EF4-FFF2-40B4-BE49-F238E27FC236}">
                <a16:creationId xmlns:a16="http://schemas.microsoft.com/office/drawing/2014/main" id="{E052C034-C3EA-4CFE-BDE5-D308BB2C4382}"/>
              </a:ext>
            </a:extLst>
          </p:cNvPr>
          <p:cNvSpPr txBox="1"/>
          <p:nvPr/>
        </p:nvSpPr>
        <p:spPr>
          <a:xfrm>
            <a:off x="9844087" y="3241992"/>
            <a:ext cx="1819910" cy="2616101"/>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Ancient Greek civilisation, inventions, leadership and arts/culture and the legacy that they have left behind.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go on to learn more about life and times during Queen Victoria’s reign and what society and industry was like for the people of Britain before covering invasion during Britain at War project. </a:t>
            </a:r>
          </a:p>
        </p:txBody>
      </p:sp>
      <p:sp>
        <p:nvSpPr>
          <p:cNvPr id="26" name="object 31">
            <a:extLst>
              <a:ext uri="{FF2B5EF4-FFF2-40B4-BE49-F238E27FC236}">
                <a16:creationId xmlns:a16="http://schemas.microsoft.com/office/drawing/2014/main" id="{93804DF6-4331-460B-AAEE-009EDF224F73}"/>
              </a:ext>
            </a:extLst>
          </p:cNvPr>
          <p:cNvSpPr txBox="1"/>
          <p:nvPr/>
        </p:nvSpPr>
        <p:spPr>
          <a:xfrm>
            <a:off x="5068958" y="2506037"/>
            <a:ext cx="2039058" cy="154273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Through the Ages</a:t>
            </a:r>
          </a:p>
          <a:p>
            <a:pPr marL="12700" marR="5080"/>
            <a:r>
              <a:rPr lang="en-GB" sz="1100" b="0" i="0" dirty="0">
                <a:solidFill>
                  <a:srgbClr val="303030"/>
                </a:solidFill>
                <a:effectLst/>
                <a:latin typeface="Twinkl Cursive Unlooped" panose="02000000000000000000" pitchFamily="2" charset="0"/>
              </a:rPr>
              <a:t>This project teaches children about British prehistory from the Stone Age to the Iron Age, including changes to people and lifestyle caused by ingenuity, invention and technological advancement.</a:t>
            </a:r>
            <a:endParaRPr sz="1100" dirty="0">
              <a:latin typeface="Twinkl Cursive Unlooped" panose="02000000000000000000" pitchFamily="2" charset="0"/>
              <a:cs typeface="Arial"/>
            </a:endParaRPr>
          </a:p>
        </p:txBody>
      </p:sp>
      <p:sp>
        <p:nvSpPr>
          <p:cNvPr id="31" name="TextBox 30">
            <a:extLst>
              <a:ext uri="{FF2B5EF4-FFF2-40B4-BE49-F238E27FC236}">
                <a16:creationId xmlns:a16="http://schemas.microsoft.com/office/drawing/2014/main" id="{A7500E43-7E1D-4A86-AFFF-B1AA5FA8883F}"/>
              </a:ext>
            </a:extLst>
          </p:cNvPr>
          <p:cNvSpPr txBox="1"/>
          <p:nvPr/>
        </p:nvSpPr>
        <p:spPr>
          <a:xfrm>
            <a:off x="3030505" y="2968129"/>
            <a:ext cx="1722223" cy="2354491"/>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learnt about the English and British monarchy from AD 871 to the present day. </a:t>
            </a:r>
          </a:p>
          <a:p>
            <a:pPr algn="ctr"/>
            <a:endParaRPr lang="en-GB" sz="1050" b="0" i="0" dirty="0">
              <a:solidFill>
                <a:srgbClr val="303030"/>
              </a:solidFill>
              <a:effectLst/>
              <a:latin typeface="Twinkl Cursive Unlooped" panose="02000000000000000000" pitchFamily="2" charset="0"/>
            </a:endParaRPr>
          </a:p>
          <a:p>
            <a:pPr algn="ctr"/>
            <a:r>
              <a:rPr lang="en-GB" sz="1050" b="0" i="0" dirty="0">
                <a:solidFill>
                  <a:srgbClr val="303030"/>
                </a:solidFill>
                <a:effectLst/>
                <a:latin typeface="Twinkl Cursive Unlooped" panose="02000000000000000000" pitchFamily="2" charset="0"/>
              </a:rPr>
              <a:t>They have used timelines, information about royal palaces, portraits and other historical sources.</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They know that the Normans invaded Britain in 1066 and that this changed society and rule. </a:t>
            </a:r>
            <a:endParaRPr lang="en-GB" sz="1050" dirty="0"/>
          </a:p>
        </p:txBody>
      </p:sp>
    </p:spTree>
    <p:extLst>
      <p:ext uri="{BB962C8B-B14F-4D97-AF65-F5344CB8AC3E}">
        <p14:creationId xmlns:p14="http://schemas.microsoft.com/office/powerpoint/2010/main" val="870648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836140100"/>
              </p:ext>
            </p:extLst>
          </p:nvPr>
        </p:nvGraphicFramePr>
        <p:xfrm>
          <a:off x="2440112" y="1352079"/>
          <a:ext cx="8608888" cy="445008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1787654">
                  <a:extLst>
                    <a:ext uri="{9D8B030D-6E8A-4147-A177-3AD203B41FA5}">
                      <a16:colId xmlns:a16="http://schemas.microsoft.com/office/drawing/2014/main" val="3413062883"/>
                    </a:ext>
                  </a:extLst>
                </a:gridCol>
                <a:gridCol w="3157541">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Prehistory</a:t>
                      </a:r>
                    </a:p>
                  </a:txBody>
                  <a:tcPr/>
                </a:tc>
                <a:tc>
                  <a:txBody>
                    <a:bodyPr/>
                    <a:lstStyle/>
                    <a:p>
                      <a:r>
                        <a:rPr lang="en-GB" sz="1400" b="0" dirty="0">
                          <a:latin typeface="Twinkl Cursive Unlooped" panose="02000000000000000000" pitchFamily="2" charset="0"/>
                        </a:rPr>
                        <a:t>Stone Age</a:t>
                      </a:r>
                    </a:p>
                  </a:txBody>
                  <a:tcPr/>
                </a:tc>
                <a:tc>
                  <a:txBody>
                    <a:bodyPr/>
                    <a:lstStyle/>
                    <a:p>
                      <a:r>
                        <a:rPr lang="en-GB" sz="1400" b="0" dirty="0">
                          <a:latin typeface="Twinkl Cursive Unlooped" panose="02000000000000000000" pitchFamily="2" charset="0"/>
                        </a:rPr>
                        <a:t>Burial grounds</a:t>
                      </a:r>
                    </a:p>
                  </a:txBody>
                  <a:tcPr/>
                </a:tc>
                <a:tc>
                  <a:txBody>
                    <a:bodyPr/>
                    <a:lstStyle/>
                    <a:p>
                      <a:r>
                        <a:rPr lang="en-GB" sz="1400" b="0" dirty="0">
                          <a:latin typeface="Twinkl Cursive Unlooped" panose="02000000000000000000" pitchFamily="2" charset="0"/>
                        </a:rPr>
                        <a:t>Argument</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Long term</a:t>
                      </a:r>
                    </a:p>
                  </a:txBody>
                  <a:tcPr/>
                </a:tc>
                <a:tc>
                  <a:txBody>
                    <a:bodyPr/>
                    <a:lstStyle/>
                    <a:p>
                      <a:r>
                        <a:rPr lang="en-GB" sz="1400" dirty="0">
                          <a:latin typeface="Twinkl Cursive Unlooped" panose="02000000000000000000" pitchFamily="2" charset="0"/>
                        </a:rPr>
                        <a:t>Bronze Age</a:t>
                      </a:r>
                    </a:p>
                  </a:txBody>
                  <a:tcPr/>
                </a:tc>
                <a:tc>
                  <a:txBody>
                    <a:bodyPr/>
                    <a:lstStyle/>
                    <a:p>
                      <a:r>
                        <a:rPr lang="en-GB" sz="1400" dirty="0">
                          <a:latin typeface="Twinkl Cursive Unlooped" panose="02000000000000000000" pitchFamily="2" charset="0"/>
                        </a:rPr>
                        <a:t>Religious ceremony</a:t>
                      </a:r>
                    </a:p>
                  </a:txBody>
                  <a:tcPr/>
                </a:tc>
                <a:tc>
                  <a:txBody>
                    <a:bodyPr/>
                    <a:lstStyle/>
                    <a:p>
                      <a:r>
                        <a:rPr lang="en-GB" sz="1400" dirty="0">
                          <a:latin typeface="Twinkl Cursive Unlooped" panose="02000000000000000000" pitchFamily="2" charset="0"/>
                        </a:rPr>
                        <a:t>Excavation</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Short term</a:t>
                      </a:r>
                    </a:p>
                  </a:txBody>
                  <a:tcPr/>
                </a:tc>
                <a:tc>
                  <a:txBody>
                    <a:bodyPr/>
                    <a:lstStyle/>
                    <a:p>
                      <a:r>
                        <a:rPr lang="en-GB" sz="1400" dirty="0">
                          <a:latin typeface="Twinkl Cursive Unlooped" panose="02000000000000000000" pitchFamily="2" charset="0"/>
                        </a:rPr>
                        <a:t>Iron Age</a:t>
                      </a:r>
                    </a:p>
                  </a:txBody>
                  <a:tcPr/>
                </a:tc>
                <a:tc>
                  <a:txBody>
                    <a:bodyPr/>
                    <a:lstStyle/>
                    <a:p>
                      <a:r>
                        <a:rPr lang="en-GB" sz="1400" dirty="0">
                          <a:latin typeface="Twinkl Cursive Unlooped" panose="02000000000000000000" pitchFamily="2" charset="0"/>
                        </a:rPr>
                        <a:t>Christianity</a:t>
                      </a:r>
                    </a:p>
                  </a:txBody>
                  <a:tcPr/>
                </a:tc>
                <a:tc>
                  <a:txBody>
                    <a:bodyPr/>
                    <a:lstStyle/>
                    <a:p>
                      <a:r>
                        <a:rPr lang="en-GB" sz="1400" dirty="0">
                          <a:latin typeface="Twinkl Cursive Unlooped" panose="02000000000000000000" pitchFamily="2" charset="0"/>
                        </a:rPr>
                        <a:t>Fact</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AD</a:t>
                      </a:r>
                    </a:p>
                  </a:txBody>
                  <a:tcPr/>
                </a:tc>
                <a:tc>
                  <a:txBody>
                    <a:bodyPr/>
                    <a:lstStyle/>
                    <a:p>
                      <a:r>
                        <a:rPr lang="en-GB" sz="1400" dirty="0">
                          <a:latin typeface="Twinkl Cursive Unlooped" panose="02000000000000000000" pitchFamily="2" charset="0"/>
                        </a:rPr>
                        <a:t>Tools</a:t>
                      </a:r>
                    </a:p>
                  </a:txBody>
                  <a:tcPr/>
                </a:tc>
                <a:tc>
                  <a:txBody>
                    <a:bodyPr/>
                    <a:lstStyle/>
                    <a:p>
                      <a:r>
                        <a:rPr lang="en-GB" sz="1400" dirty="0">
                          <a:latin typeface="Twinkl Cursive Unlooped" panose="02000000000000000000" pitchFamily="2" charset="0"/>
                        </a:rPr>
                        <a:t>Druids</a:t>
                      </a:r>
                    </a:p>
                  </a:txBody>
                  <a:tcPr/>
                </a:tc>
                <a:tc>
                  <a:txBody>
                    <a:bodyPr/>
                    <a:lstStyle/>
                    <a:p>
                      <a:r>
                        <a:rPr lang="en-GB" sz="1400" dirty="0">
                          <a:latin typeface="Twinkl Cursive Unlooped" panose="02000000000000000000" pitchFamily="2" charset="0"/>
                        </a:rPr>
                        <a:t>Primary and Secondary Source</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BC</a:t>
                      </a:r>
                    </a:p>
                  </a:txBody>
                  <a:tcPr/>
                </a:tc>
                <a:tc>
                  <a:txBody>
                    <a:bodyPr/>
                    <a:lstStyle/>
                    <a:p>
                      <a:r>
                        <a:rPr lang="en-GB" sz="1400" dirty="0">
                          <a:latin typeface="Twinkl Cursive Unlooped" panose="02000000000000000000" pitchFamily="2" charset="0"/>
                        </a:rPr>
                        <a:t>Weapons</a:t>
                      </a:r>
                    </a:p>
                  </a:txBody>
                  <a:tcPr/>
                </a:tc>
                <a:tc>
                  <a:txBody>
                    <a:bodyPr/>
                    <a:lstStyle/>
                    <a:p>
                      <a:r>
                        <a:rPr lang="en-GB" sz="1400" dirty="0">
                          <a:latin typeface="Twinkl Cursive Unlooped" panose="02000000000000000000" pitchFamily="2" charset="0"/>
                        </a:rPr>
                        <a:t>Worship</a:t>
                      </a:r>
                    </a:p>
                  </a:txBody>
                  <a:tcPr/>
                </a:tc>
                <a:tc>
                  <a:txBody>
                    <a:bodyPr/>
                    <a:lstStyle/>
                    <a:p>
                      <a:r>
                        <a:rPr lang="en-GB" sz="1400" dirty="0">
                          <a:latin typeface="Twinkl Cursive Unlooped" panose="02000000000000000000" pitchFamily="2" charset="0"/>
                        </a:rPr>
                        <a:t>Proof</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Are</a:t>
                      </a:r>
                    </a:p>
                  </a:txBody>
                  <a:tcPr/>
                </a:tc>
                <a:tc>
                  <a:txBody>
                    <a:bodyPr/>
                    <a:lstStyle/>
                    <a:p>
                      <a:r>
                        <a:rPr lang="en-GB" sz="1400" dirty="0">
                          <a:latin typeface="Twinkl Cursive Unlooped" panose="02000000000000000000" pitchFamily="2" charset="0"/>
                        </a:rPr>
                        <a:t>Inventions</a:t>
                      </a:r>
                    </a:p>
                  </a:txBody>
                  <a:tcPr/>
                </a:tc>
                <a:tc>
                  <a:txBody>
                    <a:bodyPr/>
                    <a:lstStyle/>
                    <a:p>
                      <a:r>
                        <a:rPr lang="en-GB" sz="1400" dirty="0">
                          <a:latin typeface="Twinkl Cursive Unlooped" panose="02000000000000000000" pitchFamily="2" charset="0"/>
                        </a:rPr>
                        <a:t>Sacrifice</a:t>
                      </a:r>
                    </a:p>
                  </a:txBody>
                  <a:tcPr/>
                </a:tc>
                <a:tc>
                  <a:txBody>
                    <a:bodyPr/>
                    <a:lstStyle/>
                    <a:p>
                      <a:r>
                        <a:rPr lang="en-GB" sz="1400" dirty="0">
                          <a:latin typeface="Twinkl Cursive Unlooped" panose="02000000000000000000" pitchFamily="2" charset="0"/>
                        </a:rPr>
                        <a:t>Purpose</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Millennium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Ingenuity </a:t>
                      </a:r>
                    </a:p>
                  </a:txBody>
                  <a:tcPr/>
                </a:tc>
                <a:tc>
                  <a:txBody>
                    <a:bodyPr/>
                    <a:lstStyle/>
                    <a:p>
                      <a:r>
                        <a:rPr lang="en-GB" sz="1400" dirty="0">
                          <a:latin typeface="Twinkl Cursive Unlooped" panose="02000000000000000000" pitchFamily="2" charset="0"/>
                        </a:rPr>
                        <a:t>Offering</a:t>
                      </a:r>
                    </a:p>
                  </a:txBody>
                  <a:tcPr/>
                </a:tc>
                <a:tc>
                  <a:txBody>
                    <a:bodyPr/>
                    <a:lstStyle/>
                    <a:p>
                      <a:r>
                        <a:rPr lang="en-GB" sz="1400" dirty="0">
                          <a:latin typeface="Twinkl Cursive Unlooped" panose="02000000000000000000" pitchFamily="2" charset="0"/>
                        </a:rPr>
                        <a:t>Reliability</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BCE</a:t>
                      </a:r>
                    </a:p>
                  </a:txBody>
                  <a:tcPr/>
                </a:tc>
                <a:tc>
                  <a:txBody>
                    <a:bodyPr/>
                    <a:lstStyle/>
                    <a:p>
                      <a:r>
                        <a:rPr lang="en-GB" sz="1400" dirty="0">
                          <a:latin typeface="Twinkl Cursive Unlooped" panose="02000000000000000000" pitchFamily="2" charset="0"/>
                        </a:rPr>
                        <a:t>Skara Brae</a:t>
                      </a:r>
                    </a:p>
                  </a:txBody>
                  <a:tcPr/>
                </a:tc>
                <a:tc>
                  <a:txBody>
                    <a:bodyPr/>
                    <a:lstStyle/>
                    <a:p>
                      <a:r>
                        <a:rPr lang="en-GB" sz="1400" dirty="0">
                          <a:latin typeface="Twinkl Cursive Unlooped" panose="02000000000000000000" pitchFamily="2" charset="0"/>
                        </a:rPr>
                        <a:t>Beliefs </a:t>
                      </a:r>
                    </a:p>
                  </a:txBody>
                  <a:tcPr/>
                </a:tc>
                <a:tc>
                  <a:txBody>
                    <a:bodyPr/>
                    <a:lstStyle/>
                    <a:p>
                      <a:r>
                        <a:rPr lang="en-GB" sz="1400" dirty="0">
                          <a:latin typeface="Twinkl Cursive Unlooped" panose="02000000000000000000" pitchFamily="2" charset="0"/>
                        </a:rPr>
                        <a:t>Cause/factor</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CE</a:t>
                      </a:r>
                    </a:p>
                  </a:txBody>
                  <a:tcPr/>
                </a:tc>
                <a:tc>
                  <a:txBody>
                    <a:bodyPr/>
                    <a:lstStyle/>
                    <a:p>
                      <a:r>
                        <a:rPr lang="en-GB" sz="1400" dirty="0">
                          <a:latin typeface="Twinkl Cursive Unlooped" panose="02000000000000000000" pitchFamily="2" charset="0"/>
                        </a:rPr>
                        <a:t>Stonehenge</a:t>
                      </a:r>
                    </a:p>
                  </a:txBody>
                  <a:tcPr/>
                </a:tc>
                <a:tc>
                  <a:txBody>
                    <a:bodyPr/>
                    <a:lstStyle/>
                    <a:p>
                      <a:r>
                        <a:rPr lang="en-GB" sz="1400" dirty="0">
                          <a:latin typeface="Twinkl Cursive Unlooped" panose="02000000000000000000" pitchFamily="2" charset="0"/>
                        </a:rPr>
                        <a:t>Hillfort</a:t>
                      </a:r>
                    </a:p>
                  </a:txBody>
                  <a:tcPr/>
                </a:tc>
                <a:tc>
                  <a:txBody>
                    <a:bodyPr/>
                    <a:lstStyle/>
                    <a:p>
                      <a:r>
                        <a:rPr lang="en-GB" sz="1400" dirty="0">
                          <a:latin typeface="Twinkl Cursive Unlooped" panose="02000000000000000000" pitchFamily="2" charset="0"/>
                        </a:rPr>
                        <a:t>Assumption </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Stone circle</a:t>
                      </a:r>
                    </a:p>
                  </a:txBody>
                  <a:tcPr/>
                </a:tc>
                <a:tc>
                  <a:txBody>
                    <a:bodyPr/>
                    <a:lstStyle/>
                    <a:p>
                      <a:r>
                        <a:rPr lang="en-GB" sz="1400" dirty="0">
                          <a:latin typeface="Twinkl Cursive Unlooped" panose="02000000000000000000" pitchFamily="2" charset="0"/>
                        </a:rPr>
                        <a:t>Bell Beaker folk</a:t>
                      </a:r>
                    </a:p>
                  </a:txBody>
                  <a:tcPr/>
                </a:tc>
                <a:tc>
                  <a:txBody>
                    <a:bodyPr/>
                    <a:lstStyle/>
                    <a:p>
                      <a:r>
                        <a:rPr lang="en-GB" sz="1400" dirty="0">
                          <a:latin typeface="Twinkl Cursive Unlooped" panose="02000000000000000000" pitchFamily="2" charset="0"/>
                        </a:rPr>
                        <a:t>Analysis</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Cheddar man</a:t>
                      </a:r>
                    </a:p>
                  </a:txBody>
                  <a:tcPr/>
                </a:tc>
                <a:tc>
                  <a:txBody>
                    <a:bodyPr/>
                    <a:lstStyle/>
                    <a:p>
                      <a:r>
                        <a:rPr lang="en-GB" sz="1400" dirty="0">
                          <a:latin typeface="Twinkl Cursive Unlooped" panose="02000000000000000000" pitchFamily="2" charset="0"/>
                        </a:rPr>
                        <a:t>Celts</a:t>
                      </a:r>
                    </a:p>
                  </a:txBody>
                  <a:tcPr/>
                </a:tc>
                <a:tc>
                  <a:txBody>
                    <a:bodyPr/>
                    <a:lstStyle/>
                    <a:p>
                      <a:r>
                        <a:rPr lang="en-GB" sz="1400" dirty="0">
                          <a:latin typeface="Twinkl Cursive Unlooped" panose="02000000000000000000" pitchFamily="2" charset="0"/>
                        </a:rPr>
                        <a:t>Historian</a:t>
                      </a:r>
                    </a:p>
                  </a:txBody>
                  <a:tcPr/>
                </a:tc>
                <a:extLst>
                  <a:ext uri="{0D108BD9-81ED-4DB2-BD59-A6C34878D82A}">
                    <a16:rowId xmlns:a16="http://schemas.microsoft.com/office/drawing/2014/main" val="3476670852"/>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Amesbury Archer</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Evaluate </a:t>
                      </a:r>
                    </a:p>
                  </a:txBody>
                  <a:tcPr/>
                </a:tc>
                <a:extLst>
                  <a:ext uri="{0D108BD9-81ED-4DB2-BD59-A6C34878D82A}">
                    <a16:rowId xmlns:a16="http://schemas.microsoft.com/office/drawing/2014/main" val="366069107"/>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Through the Ages</a:t>
            </a:r>
          </a:p>
        </p:txBody>
      </p:sp>
    </p:spTree>
    <p:extLst>
      <p:ext uri="{BB962C8B-B14F-4D97-AF65-F5344CB8AC3E}">
        <p14:creationId xmlns:p14="http://schemas.microsoft.com/office/powerpoint/2010/main" val="3073755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43" y="229615"/>
            <a:ext cx="4332664" cy="20112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57931" y="535332"/>
            <a:ext cx="3406380" cy="14241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was ancient Rome founded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primary sources include documents or artefacts created by a witness to a historical event at the time it happened.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econdary sources are created by someone who has not participated in the event they describe.</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and discuss different viewpoints in a range of historical materials and primary and secondary sources.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city of Rome was founded in Italy between 750-500 BC.</a:t>
            </a:r>
          </a:p>
        </p:txBody>
      </p:sp>
      <p:grpSp>
        <p:nvGrpSpPr>
          <p:cNvPr id="23" name="object 23"/>
          <p:cNvGrpSpPr/>
          <p:nvPr/>
        </p:nvGrpSpPr>
        <p:grpSpPr>
          <a:xfrm>
            <a:off x="8229600" y="2300374"/>
            <a:ext cx="3909122" cy="184164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Emperors and Empires - Romans</a:t>
            </a:r>
          </a:p>
          <a:p>
            <a:pPr marL="12700" marR="5080"/>
            <a:r>
              <a:rPr lang="en-GB" sz="1100" b="0" i="0" dirty="0">
                <a:solidFill>
                  <a:srgbClr val="303030"/>
                </a:solidFill>
                <a:effectLst/>
                <a:latin typeface="Twinkl Cursive Unlooped" panose="02000000000000000000" pitchFamily="2" charset="0"/>
              </a:rPr>
              <a:t>This project teaches children about the history and structure of ancient Rome and the Roman Empire, including a detailed exploration of the Romanisation of Britain.</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8 - 15</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7065955" y="506567"/>
            <a:ext cx="4094998" cy="1607217"/>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45864" y="2143612"/>
            <a:ext cx="3963503" cy="193097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47766" y="2951085"/>
            <a:ext cx="4105124" cy="1743153"/>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882801" y="4398233"/>
            <a:ext cx="3878794" cy="161473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180810" y="31462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9" name="TextBox 58">
            <a:extLst>
              <a:ext uri="{FF2B5EF4-FFF2-40B4-BE49-F238E27FC236}">
                <a16:creationId xmlns:a16="http://schemas.microsoft.com/office/drawing/2014/main" id="{9B516B5D-643A-4A55-A725-471905CCB236}"/>
              </a:ext>
            </a:extLst>
          </p:cNvPr>
          <p:cNvSpPr txBox="1"/>
          <p:nvPr/>
        </p:nvSpPr>
        <p:spPr>
          <a:xfrm>
            <a:off x="8678736" y="539066"/>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635115" y="230908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EMPIRE</a:t>
            </a:r>
          </a:p>
        </p:txBody>
      </p:sp>
      <p:sp>
        <p:nvSpPr>
          <p:cNvPr id="73" name="TextBox 72">
            <a:extLst>
              <a:ext uri="{FF2B5EF4-FFF2-40B4-BE49-F238E27FC236}">
                <a16:creationId xmlns:a16="http://schemas.microsoft.com/office/drawing/2014/main" id="{A69FA0BD-0E4D-4FA9-B6BF-1A200987D763}"/>
              </a:ext>
            </a:extLst>
          </p:cNvPr>
          <p:cNvSpPr txBox="1"/>
          <p:nvPr/>
        </p:nvSpPr>
        <p:spPr>
          <a:xfrm>
            <a:off x="9113454" y="2437176"/>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206783" y="3153031"/>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67" name="object 45">
            <a:extLst>
              <a:ext uri="{FF2B5EF4-FFF2-40B4-BE49-F238E27FC236}">
                <a16:creationId xmlns:a16="http://schemas.microsoft.com/office/drawing/2014/main" id="{0C178558-35B4-4AF0-AEA4-FA584D8D3B0B}"/>
              </a:ext>
            </a:extLst>
          </p:cNvPr>
          <p:cNvSpPr/>
          <p:nvPr/>
        </p:nvSpPr>
        <p:spPr>
          <a:xfrm>
            <a:off x="6998921" y="4568335"/>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7785930" y="4745614"/>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55" name="object 19">
            <a:extLst>
              <a:ext uri="{FF2B5EF4-FFF2-40B4-BE49-F238E27FC236}">
                <a16:creationId xmlns:a16="http://schemas.microsoft.com/office/drawing/2014/main" id="{5543F6C8-8CDE-4AD8-B949-5092E6060DD9}"/>
              </a:ext>
            </a:extLst>
          </p:cNvPr>
          <p:cNvSpPr txBox="1"/>
          <p:nvPr/>
        </p:nvSpPr>
        <p:spPr>
          <a:xfrm>
            <a:off x="7688568" y="798726"/>
            <a:ext cx="3318207" cy="1393330"/>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L2.</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was ancient Rome ruled</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Roman Kingdom was a monarchy ruled by a king who had absolute power, the Roman Republic was ruled by a senate of 600 men, who were elected every year and the Roman Empire was ruled by an emperor who had absolute power and ruled for life.</a:t>
            </a:r>
          </a:p>
          <a:p>
            <a:pPr marL="171450" indent="-171450">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a:p>
            <a:pPr algn="l"/>
            <a:endParaRPr lang="en-GB" sz="1600" b="1" i="0" dirty="0">
              <a:solidFill>
                <a:srgbClr val="303030"/>
              </a:solidFill>
              <a:effectLst/>
              <a:latin typeface="Twinkl Cursive Unlooped" panose="02000000000000000000" pitchFamily="2" charset="0"/>
              <a:cs typeface="Calibri"/>
            </a:endParaRPr>
          </a:p>
        </p:txBody>
      </p:sp>
      <p:sp>
        <p:nvSpPr>
          <p:cNvPr id="61" name="object 19">
            <a:extLst>
              <a:ext uri="{FF2B5EF4-FFF2-40B4-BE49-F238E27FC236}">
                <a16:creationId xmlns:a16="http://schemas.microsoft.com/office/drawing/2014/main" id="{00516476-ED97-44D9-954E-A6A37AEE94D5}"/>
              </a:ext>
            </a:extLst>
          </p:cNvPr>
          <p:cNvSpPr txBox="1"/>
          <p:nvPr/>
        </p:nvSpPr>
        <p:spPr>
          <a:xfrm>
            <a:off x="8683601" y="2707780"/>
            <a:ext cx="3318207" cy="1531830"/>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L3.</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Roman Empire grow and expand</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achievements and influence of the ancient Romans on the wider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Roman Empire conquered countries until the 2nd century AD when it ruled most of western and southern Europe, and African and Middle Eastern countries bordering the Mediterranean Sea</a:t>
            </a:r>
            <a:r>
              <a:rPr lang="en-GB" sz="900" b="0" i="0" dirty="0">
                <a:solidFill>
                  <a:srgbClr val="303030"/>
                </a:solidFill>
                <a:effectLst/>
                <a:latin typeface="Lato" panose="020F0502020204030203" pitchFamily="34" charset="0"/>
              </a:rPr>
              <a:t>.</a:t>
            </a:r>
          </a:p>
          <a:p>
            <a:endParaRPr lang="en-GB" sz="900" b="0" i="0" dirty="0">
              <a:solidFill>
                <a:srgbClr val="303030"/>
              </a:solidFill>
              <a:effectLst/>
              <a:latin typeface="Twinkl Cursive Unlooped" panose="02000000000000000000" pitchFamily="2" charset="0"/>
            </a:endParaRPr>
          </a:p>
          <a:p>
            <a:pPr algn="l"/>
            <a:endParaRPr lang="en-GB" sz="1600" b="1" i="0" dirty="0">
              <a:solidFill>
                <a:srgbClr val="303030"/>
              </a:solidFill>
              <a:effectLst/>
              <a:latin typeface="Twinkl Cursive Unlooped" panose="02000000000000000000" pitchFamily="2" charset="0"/>
              <a:cs typeface="Calibri"/>
            </a:endParaRPr>
          </a:p>
        </p:txBody>
      </p:sp>
      <p:sp>
        <p:nvSpPr>
          <p:cNvPr id="64" name="object 19">
            <a:extLst>
              <a:ext uri="{FF2B5EF4-FFF2-40B4-BE49-F238E27FC236}">
                <a16:creationId xmlns:a16="http://schemas.microsoft.com/office/drawing/2014/main" id="{74213D7E-ACD6-4F7A-A90A-A9E1D0F21EF4}"/>
              </a:ext>
            </a:extLst>
          </p:cNvPr>
          <p:cNvSpPr txBox="1"/>
          <p:nvPr/>
        </p:nvSpPr>
        <p:spPr>
          <a:xfrm>
            <a:off x="4512003" y="2592054"/>
            <a:ext cx="3318207" cy="1393330"/>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L4.</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Which Roman emperor was most significant</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Devise or respond to historically valid questions about a significant historical figure and suggest or plan ways to answer them.</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the names of famed emperors, including Augustus, Claudius, Trajan, Hadrian and Constantine. </a:t>
            </a:r>
          </a:p>
          <a:p>
            <a:endParaRPr lang="en-GB" sz="900" b="0" i="0" dirty="0">
              <a:solidFill>
                <a:srgbClr val="303030"/>
              </a:solidFill>
              <a:effectLst/>
              <a:latin typeface="Twinkl Cursive Unlooped" panose="02000000000000000000" pitchFamily="2" charset="0"/>
            </a:endParaRPr>
          </a:p>
          <a:p>
            <a:pPr algn="l"/>
            <a:endParaRPr lang="en-GB" sz="1600" b="1" i="0" dirty="0">
              <a:solidFill>
                <a:srgbClr val="303030"/>
              </a:solidFill>
              <a:effectLst/>
              <a:latin typeface="Twinkl Cursive Unlooped" panose="02000000000000000000" pitchFamily="2" charset="0"/>
              <a:cs typeface="Calibri"/>
            </a:endParaRPr>
          </a:p>
        </p:txBody>
      </p:sp>
      <p:sp>
        <p:nvSpPr>
          <p:cNvPr id="69" name="object 19">
            <a:extLst>
              <a:ext uri="{FF2B5EF4-FFF2-40B4-BE49-F238E27FC236}">
                <a16:creationId xmlns:a16="http://schemas.microsoft.com/office/drawing/2014/main" id="{A6566ACD-E550-4DA6-B30C-6BD7CC64E1F5}"/>
              </a:ext>
            </a:extLst>
          </p:cNvPr>
          <p:cNvSpPr txBox="1"/>
          <p:nvPr/>
        </p:nvSpPr>
        <p:spPr>
          <a:xfrm>
            <a:off x="779639" y="3453246"/>
            <a:ext cx="3318207" cy="1116331"/>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L5.</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made the Roman army so successful</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hierarchy and different roles in past civilisations.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Roman army was successful because it had a hierarchy where everyone followed the commands of higher ranking soldiers and officers.</a:t>
            </a:r>
          </a:p>
          <a:p>
            <a:pPr algn="l"/>
            <a:endParaRPr lang="en-GB" sz="1600" b="1" i="0" dirty="0">
              <a:solidFill>
                <a:srgbClr val="303030"/>
              </a:solidFill>
              <a:effectLst/>
              <a:latin typeface="Twinkl Cursive Unlooped" panose="02000000000000000000" pitchFamily="2" charset="0"/>
              <a:cs typeface="Calibri"/>
            </a:endParaRPr>
          </a:p>
        </p:txBody>
      </p:sp>
      <p:sp>
        <p:nvSpPr>
          <p:cNvPr id="72" name="object 19">
            <a:extLst>
              <a:ext uri="{FF2B5EF4-FFF2-40B4-BE49-F238E27FC236}">
                <a16:creationId xmlns:a16="http://schemas.microsoft.com/office/drawing/2014/main" id="{54CCE197-CAC5-4FC0-B911-A6C60397774A}"/>
              </a:ext>
            </a:extLst>
          </p:cNvPr>
          <p:cNvSpPr txBox="1"/>
          <p:nvPr/>
        </p:nvSpPr>
        <p:spPr>
          <a:xfrm>
            <a:off x="3254856" y="4788796"/>
            <a:ext cx="3318207" cy="1531830"/>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L6.</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the first invasions on Britain fail</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and effect of a significant historical event.</a:t>
            </a:r>
          </a:p>
          <a:p>
            <a:pPr algn="l">
              <a:buFont typeface="Arial" panose="020B0604020202020204" pitchFamily="34" charset="0"/>
              <a:buChar char="•"/>
            </a:pPr>
            <a:r>
              <a:rPr kumimoji="0" lang="en-GB" altLang="en-US" sz="900" u="none" strike="noStrike" cap="none" normalizeH="0" baseline="0" dirty="0">
                <a:ln>
                  <a:noFill/>
                </a:ln>
                <a:solidFill>
                  <a:srgbClr val="303030"/>
                </a:solidFill>
                <a:latin typeface="Twinkl Cursive Unlooped" panose="02000000000000000000" pitchFamily="2" charset="0"/>
              </a:rPr>
              <a:t>Know that </a:t>
            </a:r>
            <a:r>
              <a:rPr kumimoji="0" lang="en-GB" altLang="en-US" sz="900" u="none" strike="noStrike" cap="none" normalizeH="0" baseline="0" dirty="0" err="1">
                <a:ln>
                  <a:noFill/>
                </a:ln>
                <a:solidFill>
                  <a:srgbClr val="303030"/>
                </a:solidFill>
                <a:latin typeface="Twinkl Cursive Unlooped" panose="02000000000000000000" pitchFamily="2" charset="0"/>
              </a:rPr>
              <a:t>i</a:t>
            </a:r>
            <a:r>
              <a:rPr kumimoji="0" lang="en-US" altLang="en-US" sz="900" b="0" i="0" u="none" strike="noStrike" cap="none" normalizeH="0" baseline="0" dirty="0">
                <a:ln>
                  <a:noFill/>
                </a:ln>
                <a:solidFill>
                  <a:srgbClr val="303030"/>
                </a:solidFill>
                <a:effectLst/>
                <a:latin typeface="Twinkl Cursive Unlooped" panose="02000000000000000000" pitchFamily="2" charset="0"/>
              </a:rPr>
              <a:t>n 55 BC and then 54 BC the Roman emperor, Julius Caesar, failed to conquer Britain.</a:t>
            </a:r>
            <a:br>
              <a:rPr kumimoji="0" lang="en-US" altLang="en-US" sz="1600" b="0" i="0" u="none" strike="noStrike" cap="none" normalizeH="0" baseline="0" dirty="0">
                <a:ln>
                  <a:noFill/>
                </a:ln>
                <a:solidFill>
                  <a:srgbClr val="303030"/>
                </a:solidFill>
                <a:effectLst/>
                <a:latin typeface="Lato" panose="020F0502020204030203" pitchFamily="34" charset="0"/>
              </a:rPr>
            </a:br>
            <a:endParaRPr kumimoji="0" lang="en-US" altLang="en-US" sz="3600" b="0" i="0" u="none" strike="noStrike" cap="none" normalizeH="0" baseline="0" dirty="0">
              <a:ln>
                <a:noFill/>
              </a:ln>
              <a:solidFill>
                <a:schemeClr val="tx1"/>
              </a:solidFill>
              <a:effectLst/>
              <a:latin typeface="Arial" panose="020B0604020202020204" pitchFamily="34" charset="0"/>
            </a:endParaRPr>
          </a:p>
          <a:p>
            <a:pPr algn="l"/>
            <a:endParaRPr lang="en-GB" sz="1600" b="1" i="0" dirty="0">
              <a:solidFill>
                <a:srgbClr val="303030"/>
              </a:solidFill>
              <a:effectLst/>
              <a:latin typeface="Twinkl Cursive Unlooped" panose="02000000000000000000" pitchFamily="2" charset="0"/>
              <a:cs typeface="Calibri"/>
            </a:endParaRPr>
          </a:p>
        </p:txBody>
      </p:sp>
      <p:sp>
        <p:nvSpPr>
          <p:cNvPr id="74" name="TextBox 73">
            <a:extLst>
              <a:ext uri="{FF2B5EF4-FFF2-40B4-BE49-F238E27FC236}">
                <a16:creationId xmlns:a16="http://schemas.microsoft.com/office/drawing/2014/main" id="{919BBA48-9923-49F4-848C-ECEC60EDBC71}"/>
              </a:ext>
            </a:extLst>
          </p:cNvPr>
          <p:cNvSpPr txBox="1"/>
          <p:nvPr/>
        </p:nvSpPr>
        <p:spPr>
          <a:xfrm>
            <a:off x="3685111" y="4526796"/>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6" name="object 19">
            <a:extLst>
              <a:ext uri="{FF2B5EF4-FFF2-40B4-BE49-F238E27FC236}">
                <a16:creationId xmlns:a16="http://schemas.microsoft.com/office/drawing/2014/main" id="{EEA5F9E8-7E6B-4D61-9F30-08B16ED66968}"/>
              </a:ext>
            </a:extLst>
          </p:cNvPr>
          <p:cNvSpPr txBox="1"/>
          <p:nvPr/>
        </p:nvSpPr>
        <p:spPr>
          <a:xfrm>
            <a:off x="7340566" y="5047412"/>
            <a:ext cx="3318207" cy="1670329"/>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L7.</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Roman Conquest?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consequence and impact of invasion and settlement in Britain.</a:t>
            </a:r>
          </a:p>
          <a:p>
            <a:pPr algn="l">
              <a:buFont typeface="Arial" panose="020B0604020202020204" pitchFamily="34" charset="0"/>
              <a:buChar char="•"/>
            </a:pPr>
            <a:r>
              <a:rPr kumimoji="0" lang="en-GB" altLang="en-US" sz="900" u="none" strike="noStrike" cap="none" normalizeH="0" baseline="0" dirty="0">
                <a:ln>
                  <a:noFill/>
                </a:ln>
                <a:solidFill>
                  <a:srgbClr val="303030"/>
                </a:solidFill>
                <a:latin typeface="Twinkl Cursive Unlooped" panose="02000000000000000000" pitchFamily="2" charset="0"/>
              </a:rPr>
              <a:t>Know that </a:t>
            </a:r>
            <a:r>
              <a:rPr kumimoji="0" lang="en-GB" altLang="en-US" sz="900" u="none" strike="noStrike" cap="none" normalizeH="0" baseline="0" dirty="0" err="1">
                <a:ln>
                  <a:noFill/>
                </a:ln>
                <a:solidFill>
                  <a:srgbClr val="303030"/>
                </a:solidFill>
                <a:latin typeface="Twinkl Cursive Unlooped" panose="02000000000000000000" pitchFamily="2" charset="0"/>
              </a:rPr>
              <a:t>i</a:t>
            </a:r>
            <a:r>
              <a:rPr kumimoji="0" lang="en-US" altLang="en-US" sz="900" b="0" i="0" u="none" strike="noStrike" cap="none" normalizeH="0" baseline="0" dirty="0">
                <a:ln>
                  <a:noFill/>
                </a:ln>
                <a:solidFill>
                  <a:srgbClr val="303030"/>
                </a:solidFill>
                <a:effectLst/>
                <a:latin typeface="Twinkl Cursive Unlooped" panose="02000000000000000000" pitchFamily="2" charset="0"/>
              </a:rPr>
              <a:t>n AD 43, the Roman emperor, Claudius, invaded and </a:t>
            </a:r>
            <a:r>
              <a:rPr kumimoji="0" lang="en-US" altLang="en-US" sz="900" b="0" i="0" u="none" strike="noStrike" cap="none" normalizeH="0" baseline="0" dirty="0" err="1">
                <a:ln>
                  <a:noFill/>
                </a:ln>
                <a:solidFill>
                  <a:srgbClr val="303030"/>
                </a:solidFill>
                <a:effectLst/>
                <a:latin typeface="Twinkl Cursive Unlooped" panose="02000000000000000000" pitchFamily="2" charset="0"/>
              </a:rPr>
              <a:t>Romanised</a:t>
            </a:r>
            <a:r>
              <a:rPr kumimoji="0" lang="en-US" altLang="en-US" sz="900" b="0" i="0" u="none" strike="noStrike" cap="none" normalizeH="0" baseline="0" dirty="0">
                <a:ln>
                  <a:noFill/>
                </a:ln>
                <a:solidFill>
                  <a:srgbClr val="303030"/>
                </a:solidFill>
                <a:effectLst/>
                <a:latin typeface="Twinkl Cursive Unlooped" panose="02000000000000000000" pitchFamily="2" charset="0"/>
              </a:rPr>
              <a:t> Britain</a:t>
            </a:r>
            <a:br>
              <a:rPr kumimoji="0" lang="en-US" altLang="en-US" sz="1600" b="0" i="0" u="none" strike="noStrike" cap="none" normalizeH="0" baseline="0" dirty="0">
                <a:ln>
                  <a:noFill/>
                </a:ln>
                <a:solidFill>
                  <a:srgbClr val="303030"/>
                </a:solidFill>
                <a:effectLst/>
                <a:latin typeface="Lato" panose="020F0502020204030203" pitchFamily="34" charset="0"/>
              </a:rPr>
            </a:br>
            <a:endParaRPr kumimoji="0" lang="en-US" altLang="en-US" sz="3600" b="0" i="0" u="none" strike="noStrike" cap="none" normalizeH="0" baseline="0" dirty="0">
              <a:ln>
                <a:noFill/>
              </a:ln>
              <a:solidFill>
                <a:schemeClr val="tx1"/>
              </a:solidFill>
              <a:effectLst/>
              <a:latin typeface="Arial" panose="020B0604020202020204" pitchFamily="34" charset="0"/>
            </a:endParaRPr>
          </a:p>
          <a:p>
            <a:pPr algn="l"/>
            <a:endParaRPr lang="en-GB" sz="1600" b="1" i="0" dirty="0">
              <a:solidFill>
                <a:srgbClr val="303030"/>
              </a:solidFill>
              <a:effectLst/>
              <a:latin typeface="Twinkl Cursive Unlooped" panose="02000000000000000000" pitchFamily="2" charset="0"/>
              <a:cs typeface="Calibri"/>
            </a:endParaRPr>
          </a:p>
        </p:txBody>
      </p:sp>
    </p:spTree>
    <p:extLst>
      <p:ext uri="{BB962C8B-B14F-4D97-AF65-F5344CB8AC3E}">
        <p14:creationId xmlns:p14="http://schemas.microsoft.com/office/powerpoint/2010/main" val="3489420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60553" y="414898"/>
            <a:ext cx="4017388" cy="1577840"/>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761764" y="823230"/>
            <a:ext cx="3573592"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did Boudicca do to resist the power of the Romans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significance and impact of power struggles on Britain.</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Boudicca, the queen of the Celtic Iceni tribe, led a rebellion against Roman rule that resulted in conflict, death and destruction.</a:t>
            </a:r>
          </a:p>
        </p:txBody>
      </p:sp>
      <p:grpSp>
        <p:nvGrpSpPr>
          <p:cNvPr id="23" name="object 23"/>
          <p:cNvGrpSpPr/>
          <p:nvPr/>
        </p:nvGrpSpPr>
        <p:grpSpPr>
          <a:xfrm>
            <a:off x="8579325" y="1913171"/>
            <a:ext cx="3514944" cy="167408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dirty="0"/>
            </a:p>
          </p:txBody>
        </p:sp>
      </p:gr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Spring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3</a:t>
            </a:r>
            <a:endParaRPr sz="1800" dirty="0">
              <a:latin typeface="Segoe UI"/>
              <a:cs typeface="Segoe UI"/>
            </a:endParaRPr>
          </a:p>
        </p:txBody>
      </p:sp>
      <p:grpSp>
        <p:nvGrpSpPr>
          <p:cNvPr id="33" name="object 33"/>
          <p:cNvGrpSpPr/>
          <p:nvPr/>
        </p:nvGrpSpPr>
        <p:grpSpPr>
          <a:xfrm>
            <a:off x="11226128" y="4995847"/>
            <a:ext cx="994885" cy="937273"/>
            <a:chOff x="10983300" y="4924423"/>
            <a:chExt cx="1046775" cy="1047751"/>
          </a:xfrm>
        </p:grpSpPr>
        <p:sp>
          <p:nvSpPr>
            <p:cNvPr id="34" name="object 34"/>
            <p:cNvSpPr/>
            <p:nvPr/>
          </p:nvSpPr>
          <p:spPr>
            <a:xfrm>
              <a:off x="10983300" y="4924423"/>
              <a:ext cx="1038224"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dirty="0"/>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1312387" y="5323936"/>
            <a:ext cx="814240"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4</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986135"/>
            <a:ext cx="3119439" cy="87186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659861" y="404827"/>
            <a:ext cx="4094998" cy="1479225"/>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765183" y="2174639"/>
            <a:ext cx="3797518" cy="193097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412883" y="2130422"/>
            <a:ext cx="4337997" cy="176199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100569" y="3968820"/>
            <a:ext cx="4087413" cy="1679506"/>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2" name="TextBox 61">
            <a:extLst>
              <a:ext uri="{FF2B5EF4-FFF2-40B4-BE49-F238E27FC236}">
                <a16:creationId xmlns:a16="http://schemas.microsoft.com/office/drawing/2014/main" id="{0429E563-DD65-4E9F-8019-63BAB5E8C8A7}"/>
              </a:ext>
            </a:extLst>
          </p:cNvPr>
          <p:cNvSpPr txBox="1"/>
          <p:nvPr/>
        </p:nvSpPr>
        <p:spPr>
          <a:xfrm>
            <a:off x="9935451" y="202147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3" name="TextBox 72">
            <a:extLst>
              <a:ext uri="{FF2B5EF4-FFF2-40B4-BE49-F238E27FC236}">
                <a16:creationId xmlns:a16="http://schemas.microsoft.com/office/drawing/2014/main" id="{A69FA0BD-0E4D-4FA9-B6BF-1A200987D763}"/>
              </a:ext>
            </a:extLst>
          </p:cNvPr>
          <p:cNvSpPr txBox="1"/>
          <p:nvPr/>
        </p:nvSpPr>
        <p:spPr>
          <a:xfrm>
            <a:off x="3350774" y="572129"/>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2000393" y="227113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7" name="TextBox 76">
            <a:extLst>
              <a:ext uri="{FF2B5EF4-FFF2-40B4-BE49-F238E27FC236}">
                <a16:creationId xmlns:a16="http://schemas.microsoft.com/office/drawing/2014/main" id="{DC16ECA6-185C-4D1E-98E6-B7E7662CD8B1}"/>
              </a:ext>
            </a:extLst>
          </p:cNvPr>
          <p:cNvSpPr txBox="1"/>
          <p:nvPr/>
        </p:nvSpPr>
        <p:spPr>
          <a:xfrm>
            <a:off x="1649896" y="4014638"/>
            <a:ext cx="21685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a:t>
            </a:r>
          </a:p>
        </p:txBody>
      </p:sp>
      <p:sp>
        <p:nvSpPr>
          <p:cNvPr id="67" name="object 45">
            <a:extLst>
              <a:ext uri="{FF2B5EF4-FFF2-40B4-BE49-F238E27FC236}">
                <a16:creationId xmlns:a16="http://schemas.microsoft.com/office/drawing/2014/main" id="{0C178558-35B4-4AF0-AEA4-FA584D8D3B0B}"/>
              </a:ext>
            </a:extLst>
          </p:cNvPr>
          <p:cNvSpPr/>
          <p:nvPr/>
        </p:nvSpPr>
        <p:spPr>
          <a:xfrm>
            <a:off x="4187982" y="4354249"/>
            <a:ext cx="3368685" cy="17324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5601308" y="4425068"/>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64" name="TextBox 63">
            <a:extLst>
              <a:ext uri="{FF2B5EF4-FFF2-40B4-BE49-F238E27FC236}">
                <a16:creationId xmlns:a16="http://schemas.microsoft.com/office/drawing/2014/main" id="{624791A7-5616-4C5C-AC5E-14F9EF27C666}"/>
              </a:ext>
            </a:extLst>
          </p:cNvPr>
          <p:cNvSpPr txBox="1"/>
          <p:nvPr/>
        </p:nvSpPr>
        <p:spPr>
          <a:xfrm>
            <a:off x="5803476" y="2337622"/>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SOCIETY/LEGACY</a:t>
            </a:r>
          </a:p>
        </p:txBody>
      </p:sp>
      <p:sp>
        <p:nvSpPr>
          <p:cNvPr id="76" name="object 45">
            <a:extLst>
              <a:ext uri="{FF2B5EF4-FFF2-40B4-BE49-F238E27FC236}">
                <a16:creationId xmlns:a16="http://schemas.microsoft.com/office/drawing/2014/main" id="{F80AF921-6DE9-4EA1-A40A-E602F781FD8D}"/>
              </a:ext>
            </a:extLst>
          </p:cNvPr>
          <p:cNvSpPr/>
          <p:nvPr/>
        </p:nvSpPr>
        <p:spPr>
          <a:xfrm>
            <a:off x="7739048" y="4406957"/>
            <a:ext cx="3385692" cy="160804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9" name="TextBox 78">
            <a:extLst>
              <a:ext uri="{FF2B5EF4-FFF2-40B4-BE49-F238E27FC236}">
                <a16:creationId xmlns:a16="http://schemas.microsoft.com/office/drawing/2014/main" id="{745AD9E0-8EB5-456D-AE5F-4E4570E79CD8}"/>
              </a:ext>
            </a:extLst>
          </p:cNvPr>
          <p:cNvSpPr txBox="1"/>
          <p:nvPr/>
        </p:nvSpPr>
        <p:spPr>
          <a:xfrm>
            <a:off x="9157400" y="4442888"/>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3" name="object 31">
            <a:extLst>
              <a:ext uri="{FF2B5EF4-FFF2-40B4-BE49-F238E27FC236}">
                <a16:creationId xmlns:a16="http://schemas.microsoft.com/office/drawing/2014/main" id="{FE4869B5-525E-46F3-A902-CF5E51235CDE}"/>
              </a:ext>
            </a:extLst>
          </p:cNvPr>
          <p:cNvSpPr txBox="1"/>
          <p:nvPr/>
        </p:nvSpPr>
        <p:spPr>
          <a:xfrm>
            <a:off x="210748" y="512127"/>
            <a:ext cx="1983902"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Emperors and Empires - Romans</a:t>
            </a:r>
          </a:p>
          <a:p>
            <a:pPr marL="12700" marR="5080"/>
            <a:r>
              <a:rPr lang="en-GB" sz="1100" b="0" i="0" dirty="0">
                <a:solidFill>
                  <a:srgbClr val="303030"/>
                </a:solidFill>
                <a:effectLst/>
                <a:latin typeface="Twinkl Cursive Unlooped" panose="02000000000000000000" pitchFamily="2" charset="0"/>
              </a:rPr>
              <a:t>This project teaches children about the history and structure of ancient Rome and the Roman Empire, including a detailed exploration of the Romanisation of Britain.</a:t>
            </a:r>
            <a:endParaRPr sz="1100" dirty="0">
              <a:latin typeface="Twinkl Cursive Unlooped" panose="02000000000000000000" pitchFamily="2" charset="0"/>
              <a:cs typeface="Arial"/>
            </a:endParaRPr>
          </a:p>
        </p:txBody>
      </p:sp>
      <p:sp>
        <p:nvSpPr>
          <p:cNvPr id="65" name="object 19">
            <a:extLst>
              <a:ext uri="{FF2B5EF4-FFF2-40B4-BE49-F238E27FC236}">
                <a16:creationId xmlns:a16="http://schemas.microsoft.com/office/drawing/2014/main" id="{4A688308-FFEC-4392-838C-BA0C71239A41}"/>
              </a:ext>
            </a:extLst>
          </p:cNvPr>
          <p:cNvSpPr txBox="1"/>
          <p:nvPr/>
        </p:nvSpPr>
        <p:spPr>
          <a:xfrm>
            <a:off x="7025646" y="697573"/>
            <a:ext cx="3413354"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invasion of Scotland differ from England and Wales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Roman invasion of Scotland failed because the Caledonians would not surrender their lands and they had superior skills fighting in mountainous terrain.</a:t>
            </a:r>
          </a:p>
        </p:txBody>
      </p:sp>
      <p:sp>
        <p:nvSpPr>
          <p:cNvPr id="66" name="TextBox 65">
            <a:extLst>
              <a:ext uri="{FF2B5EF4-FFF2-40B4-BE49-F238E27FC236}">
                <a16:creationId xmlns:a16="http://schemas.microsoft.com/office/drawing/2014/main" id="{7418E312-4424-4013-912B-B905F06E41B2}"/>
              </a:ext>
            </a:extLst>
          </p:cNvPr>
          <p:cNvSpPr txBox="1"/>
          <p:nvPr/>
        </p:nvSpPr>
        <p:spPr>
          <a:xfrm>
            <a:off x="7556667" y="458871"/>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68" name="object 19">
            <a:extLst>
              <a:ext uri="{FF2B5EF4-FFF2-40B4-BE49-F238E27FC236}">
                <a16:creationId xmlns:a16="http://schemas.microsoft.com/office/drawing/2014/main" id="{3D151450-223A-4689-B95B-E1ED054181BB}"/>
              </a:ext>
            </a:extLst>
          </p:cNvPr>
          <p:cNvSpPr txBox="1"/>
          <p:nvPr/>
        </p:nvSpPr>
        <p:spPr>
          <a:xfrm>
            <a:off x="8876116" y="2300507"/>
            <a:ext cx="3106087" cy="75469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Hadrian’s Wall built and why is it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Hadrian's Wall was built to defend the frontier of the Roman Empire from the Caledonians.</a:t>
            </a:r>
          </a:p>
        </p:txBody>
      </p:sp>
      <p:sp>
        <p:nvSpPr>
          <p:cNvPr id="70" name="object 19">
            <a:extLst>
              <a:ext uri="{FF2B5EF4-FFF2-40B4-BE49-F238E27FC236}">
                <a16:creationId xmlns:a16="http://schemas.microsoft.com/office/drawing/2014/main" id="{1AA94C2F-4143-4660-A2FF-7D2AE7A65249}"/>
              </a:ext>
            </a:extLst>
          </p:cNvPr>
          <p:cNvSpPr txBox="1"/>
          <p:nvPr/>
        </p:nvSpPr>
        <p:spPr>
          <a:xfrm>
            <a:off x="5262921" y="2648278"/>
            <a:ext cx="2980094"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impact did Roman invention and ingenuity have on life in Britannia</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ways in which human invention and ingenuity have changed how people live.</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R</a:t>
            </a:r>
            <a:r>
              <a:rPr lang="en-GB" sz="900" b="0" i="0" dirty="0">
                <a:solidFill>
                  <a:srgbClr val="303030"/>
                </a:solidFill>
                <a:effectLst/>
                <a:latin typeface="Twinkl Cursive Unlooped" panose="02000000000000000000" pitchFamily="2" charset="0"/>
              </a:rPr>
              <a:t>oman inventions include roads, bridges, aqueducts, hypocaust and sewers.</a:t>
            </a:r>
          </a:p>
        </p:txBody>
      </p:sp>
      <p:sp>
        <p:nvSpPr>
          <p:cNvPr id="80" name="object 19">
            <a:extLst>
              <a:ext uri="{FF2B5EF4-FFF2-40B4-BE49-F238E27FC236}">
                <a16:creationId xmlns:a16="http://schemas.microsoft.com/office/drawing/2014/main" id="{FFAED3C4-4FF5-431B-A14B-C68B5D1FE7EF}"/>
              </a:ext>
            </a:extLst>
          </p:cNvPr>
          <p:cNvSpPr txBox="1"/>
          <p:nvPr/>
        </p:nvSpPr>
        <p:spPr>
          <a:xfrm>
            <a:off x="914400" y="2552776"/>
            <a:ext cx="3318650"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Roman towns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'Romanisation' of Britain, including the impact of technology, culture and beliefs.</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that towns in Roman Britain were built on a grid system and included a forum, basilica, temples and bath houses.</a:t>
            </a:r>
            <a:endParaRPr kumimoji="0" lang="en-US" altLang="en-US" sz="1600" b="0" i="0" u="none" strike="noStrike" cap="none" normalizeH="0" baseline="0" dirty="0">
              <a:ln>
                <a:noFill/>
              </a:ln>
              <a:solidFill>
                <a:schemeClr val="tx1"/>
              </a:solidFill>
              <a:effectLst/>
              <a:latin typeface="Twinkl Cursive Unlooped" panose="02000000000000000000" pitchFamily="2" charset="0"/>
            </a:endParaRPr>
          </a:p>
        </p:txBody>
      </p:sp>
      <p:sp>
        <p:nvSpPr>
          <p:cNvPr id="81" name="object 19">
            <a:extLst>
              <a:ext uri="{FF2B5EF4-FFF2-40B4-BE49-F238E27FC236}">
                <a16:creationId xmlns:a16="http://schemas.microsoft.com/office/drawing/2014/main" id="{81DA807E-D7F9-4FFB-9FE5-C5B379EE3CBD}"/>
              </a:ext>
            </a:extLst>
          </p:cNvPr>
          <p:cNvSpPr txBox="1"/>
          <p:nvPr/>
        </p:nvSpPr>
        <p:spPr>
          <a:xfrm>
            <a:off x="544439" y="4235608"/>
            <a:ext cx="3551065"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Romans impact religion in Britannia</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a significant event in British history changed or influenced how people live today.</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d</a:t>
            </a:r>
            <a:r>
              <a:rPr lang="en-GB" sz="900" b="0" i="0" dirty="0">
                <a:solidFill>
                  <a:srgbClr val="303030"/>
                </a:solidFill>
                <a:effectLst/>
                <a:latin typeface="Twinkl Cursive Unlooped" panose="02000000000000000000" pitchFamily="2" charset="0"/>
              </a:rPr>
              <a:t>uring the second century AD, traders from Rome brought Christianity to Britannia. Many Britons converted even though the religion was banned by the Roman authorities until the emperor, Constantine, made it legal in the fourth century.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82" name="object 19">
            <a:extLst>
              <a:ext uri="{FF2B5EF4-FFF2-40B4-BE49-F238E27FC236}">
                <a16:creationId xmlns:a16="http://schemas.microsoft.com/office/drawing/2014/main" id="{D3BDA544-7103-4881-847E-5F0174AEA66B}"/>
              </a:ext>
            </a:extLst>
          </p:cNvPr>
          <p:cNvSpPr txBox="1"/>
          <p:nvPr/>
        </p:nvSpPr>
        <p:spPr>
          <a:xfrm>
            <a:off x="4619042" y="4693525"/>
            <a:ext cx="2543758" cy="106760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evidence of Romanisation is there in Gloucester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marL="12700">
              <a:lnSpc>
                <a:spcPct val="100000"/>
              </a:lnSpc>
              <a:spcBef>
                <a:spcPts val="125"/>
              </a:spcBef>
            </a:pPr>
            <a:r>
              <a:rPr lang="en-GB" sz="1050" b="1" u="sng" spc="5" dirty="0">
                <a:latin typeface="Twinkl Cursive Unlooped" panose="02000000000000000000" pitchFamily="2" charset="0"/>
                <a:cs typeface="Calibri"/>
              </a:rPr>
              <a:t>TRIP</a:t>
            </a: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Analyse a range of historical information to explain how a national or international event has impacted the locality.</a:t>
            </a:r>
          </a:p>
        </p:txBody>
      </p:sp>
      <p:sp>
        <p:nvSpPr>
          <p:cNvPr id="83" name="object 19">
            <a:extLst>
              <a:ext uri="{FF2B5EF4-FFF2-40B4-BE49-F238E27FC236}">
                <a16:creationId xmlns:a16="http://schemas.microsoft.com/office/drawing/2014/main" id="{B300FD3F-95AD-47EB-8D80-524285478166}"/>
              </a:ext>
            </a:extLst>
          </p:cNvPr>
          <p:cNvSpPr txBox="1"/>
          <p:nvPr/>
        </p:nvSpPr>
        <p:spPr>
          <a:xfrm>
            <a:off x="8049137" y="4759714"/>
            <a:ext cx="3032567"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the Romans leave Britannia</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and effect of a significant historical event.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Romans left Britain in AD 410 because of invasions in other parts of the Empire.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The western Roman Empire collapsed in AD 476.</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2407441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45064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3</a:t>
            </a:r>
            <a:endParaRPr sz="2400" dirty="0">
              <a:latin typeface="Twinkl Cursive Unlooped" panose="02000000000000000000" pitchFamily="2" charset="0"/>
              <a:cs typeface="Segoe UI"/>
            </a:endParaRPr>
          </a:p>
        </p:txBody>
      </p:sp>
      <p:sp>
        <p:nvSpPr>
          <p:cNvPr id="23" name="object 23"/>
          <p:cNvSpPr txBox="1"/>
          <p:nvPr/>
        </p:nvSpPr>
        <p:spPr>
          <a:xfrm>
            <a:off x="7546086" y="2636589"/>
            <a:ext cx="1819910" cy="1769715"/>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rPr>
              <a:t>Children will learn about other ancient civilisations including Sumerians and Egyptians. </a:t>
            </a:r>
          </a:p>
          <a:p>
            <a:pPr marL="12700" marR="5080" indent="3175" algn="ctr">
              <a:lnSpc>
                <a:spcPct val="100499"/>
              </a:lnSpc>
              <a:spcBef>
                <a:spcPts val="900"/>
              </a:spcBef>
            </a:pPr>
            <a:r>
              <a:rPr lang="en-GB" sz="1100" dirty="0">
                <a:latin typeface="Twinkl Cursive Unlooped" panose="02000000000000000000" pitchFamily="2" charset="0"/>
              </a:rPr>
              <a:t>Children will know the legacy they have left behind and why they are significant civilisations in history.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54427" y="406917"/>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Emperors and Empires</a:t>
            </a:r>
          </a:p>
        </p:txBody>
      </p:sp>
      <p:sp>
        <p:nvSpPr>
          <p:cNvPr id="29" name="object 23">
            <a:extLst>
              <a:ext uri="{FF2B5EF4-FFF2-40B4-BE49-F238E27FC236}">
                <a16:creationId xmlns:a16="http://schemas.microsoft.com/office/drawing/2014/main" id="{E052C034-C3EA-4CFE-BDE5-D308BB2C4382}"/>
              </a:ext>
            </a:extLst>
          </p:cNvPr>
          <p:cNvSpPr txBox="1"/>
          <p:nvPr/>
        </p:nvSpPr>
        <p:spPr>
          <a:xfrm>
            <a:off x="9844087" y="3241992"/>
            <a:ext cx="1819910" cy="1146468"/>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Ancient Greek civilisation, inventions, leadership and arts/culture and the legacy that they have left behind.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2971800" y="2982912"/>
            <a:ext cx="1722223" cy="1708160"/>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used the Dawson’s model to identify and rank significant people and monarchs.</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explorers who travelled the world to find out about other places. </a:t>
            </a:r>
            <a:endParaRPr lang="en-GB" sz="1050" dirty="0"/>
          </a:p>
        </p:txBody>
      </p:sp>
      <p:sp>
        <p:nvSpPr>
          <p:cNvPr id="25" name="object 31">
            <a:extLst>
              <a:ext uri="{FF2B5EF4-FFF2-40B4-BE49-F238E27FC236}">
                <a16:creationId xmlns:a16="http://schemas.microsoft.com/office/drawing/2014/main" id="{7BCEC25C-31D4-450E-BF99-769DFFD31581}"/>
              </a:ext>
            </a:extLst>
          </p:cNvPr>
          <p:cNvSpPr txBox="1"/>
          <p:nvPr/>
        </p:nvSpPr>
        <p:spPr>
          <a:xfrm>
            <a:off x="5067972" y="2548211"/>
            <a:ext cx="2039058"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Emperors and Empires - Romans</a:t>
            </a:r>
          </a:p>
          <a:p>
            <a:pPr marL="12700" marR="5080"/>
            <a:r>
              <a:rPr lang="en-GB" sz="1100" b="0" i="0" dirty="0">
                <a:solidFill>
                  <a:srgbClr val="303030"/>
                </a:solidFill>
                <a:effectLst/>
                <a:latin typeface="Twinkl Cursive Unlooped" panose="02000000000000000000" pitchFamily="2" charset="0"/>
              </a:rPr>
              <a:t>This project teaches children about the history and structure of ancient Rome and the Roman Empire, including a detailed exploration of the Romanisation of Britain.</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973355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3</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202926213"/>
              </p:ext>
            </p:extLst>
          </p:nvPr>
        </p:nvGraphicFramePr>
        <p:xfrm>
          <a:off x="2438400" y="1168526"/>
          <a:ext cx="8075488" cy="482092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1787654">
                  <a:extLst>
                    <a:ext uri="{9D8B030D-6E8A-4147-A177-3AD203B41FA5}">
                      <a16:colId xmlns:a16="http://schemas.microsoft.com/office/drawing/2014/main" val="3413062883"/>
                    </a:ext>
                  </a:extLst>
                </a:gridCol>
                <a:gridCol w="2624141">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Prehistory</a:t>
                      </a:r>
                    </a:p>
                  </a:txBody>
                  <a:tcPr/>
                </a:tc>
                <a:tc>
                  <a:txBody>
                    <a:bodyPr/>
                    <a:lstStyle/>
                    <a:p>
                      <a:r>
                        <a:rPr lang="en-GB" sz="1400" b="0" dirty="0">
                          <a:latin typeface="Twinkl Cursive Unlooped" panose="02000000000000000000" pitchFamily="2" charset="0"/>
                        </a:rPr>
                        <a:t>Absolute power</a:t>
                      </a:r>
                    </a:p>
                  </a:txBody>
                  <a:tcPr/>
                </a:tc>
                <a:tc>
                  <a:txBody>
                    <a:bodyPr/>
                    <a:lstStyle/>
                    <a:p>
                      <a:r>
                        <a:rPr lang="en-GB" sz="1400" b="0" dirty="0">
                          <a:latin typeface="Twinkl Cursive Unlooped" panose="02000000000000000000" pitchFamily="2" charset="0"/>
                        </a:rPr>
                        <a:t>Road</a:t>
                      </a:r>
                    </a:p>
                  </a:txBody>
                  <a:tcPr/>
                </a:tc>
                <a:tc>
                  <a:txBody>
                    <a:bodyPr/>
                    <a:lstStyle/>
                    <a:p>
                      <a:r>
                        <a:rPr lang="en-GB" sz="1400" b="0" dirty="0">
                          <a:latin typeface="Twinkl Cursive Unlooped" panose="02000000000000000000" pitchFamily="2" charset="0"/>
                        </a:rPr>
                        <a:t>Argument</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Long term</a:t>
                      </a:r>
                    </a:p>
                  </a:txBody>
                  <a:tcPr/>
                </a:tc>
                <a:tc>
                  <a:txBody>
                    <a:bodyPr/>
                    <a:lstStyle/>
                    <a:p>
                      <a:r>
                        <a:rPr lang="en-GB" sz="1400" dirty="0">
                          <a:latin typeface="Twinkl Cursive Unlooped" panose="02000000000000000000" pitchFamily="2" charset="0"/>
                        </a:rPr>
                        <a:t>Consul</a:t>
                      </a:r>
                    </a:p>
                  </a:txBody>
                  <a:tcPr/>
                </a:tc>
                <a:tc>
                  <a:txBody>
                    <a:bodyPr/>
                    <a:lstStyle/>
                    <a:p>
                      <a:r>
                        <a:rPr lang="en-GB" sz="1400" dirty="0">
                          <a:latin typeface="Twinkl Cursive Unlooped" panose="02000000000000000000" pitchFamily="2" charset="0"/>
                        </a:rPr>
                        <a:t>Aqueduct</a:t>
                      </a:r>
                    </a:p>
                  </a:txBody>
                  <a:tcPr/>
                </a:tc>
                <a:tc>
                  <a:txBody>
                    <a:bodyPr/>
                    <a:lstStyle/>
                    <a:p>
                      <a:r>
                        <a:rPr lang="en-GB" sz="1400" dirty="0">
                          <a:latin typeface="Twinkl Cursive Unlooped" panose="02000000000000000000" pitchFamily="2" charset="0"/>
                        </a:rPr>
                        <a:t>Excavation</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Short term</a:t>
                      </a:r>
                    </a:p>
                  </a:txBody>
                  <a:tcPr/>
                </a:tc>
                <a:tc>
                  <a:txBody>
                    <a:bodyPr/>
                    <a:lstStyle/>
                    <a:p>
                      <a:r>
                        <a:rPr lang="en-GB" sz="1400" dirty="0">
                          <a:latin typeface="Twinkl Cursive Unlooped" panose="02000000000000000000" pitchFamily="2" charset="0"/>
                        </a:rPr>
                        <a:t>Empire</a:t>
                      </a:r>
                    </a:p>
                  </a:txBody>
                  <a:tcPr/>
                </a:tc>
                <a:tc>
                  <a:txBody>
                    <a:bodyPr/>
                    <a:lstStyle/>
                    <a:p>
                      <a:r>
                        <a:rPr lang="en-GB" sz="1400" dirty="0">
                          <a:latin typeface="Twinkl Cursive Unlooped" panose="02000000000000000000" pitchFamily="2" charset="0"/>
                        </a:rPr>
                        <a:t>Hypocaust</a:t>
                      </a:r>
                    </a:p>
                  </a:txBody>
                  <a:tcPr/>
                </a:tc>
                <a:tc>
                  <a:txBody>
                    <a:bodyPr/>
                    <a:lstStyle/>
                    <a:p>
                      <a:r>
                        <a:rPr lang="en-GB" sz="1400" dirty="0">
                          <a:latin typeface="Twinkl Cursive Unlooped" panose="02000000000000000000" pitchFamily="2" charset="0"/>
                        </a:rPr>
                        <a:t>Fact</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AD</a:t>
                      </a:r>
                    </a:p>
                  </a:txBody>
                  <a:tcPr/>
                </a:tc>
                <a:tc>
                  <a:txBody>
                    <a:bodyPr/>
                    <a:lstStyle/>
                    <a:p>
                      <a:r>
                        <a:rPr lang="en-GB" sz="1400" dirty="0">
                          <a:latin typeface="Twinkl Cursive Unlooped" panose="02000000000000000000" pitchFamily="2" charset="0"/>
                        </a:rPr>
                        <a:t>Hierarchy</a:t>
                      </a:r>
                    </a:p>
                  </a:txBody>
                  <a:tcPr/>
                </a:tc>
                <a:tc>
                  <a:txBody>
                    <a:bodyPr/>
                    <a:lstStyle/>
                    <a:p>
                      <a:r>
                        <a:rPr lang="en-GB" sz="1400" dirty="0">
                          <a:latin typeface="Twinkl Cursive Unlooped" panose="02000000000000000000" pitchFamily="2" charset="0"/>
                        </a:rPr>
                        <a:t>Temple </a:t>
                      </a:r>
                    </a:p>
                  </a:txBody>
                  <a:tcPr/>
                </a:tc>
                <a:tc>
                  <a:txBody>
                    <a:bodyPr/>
                    <a:lstStyle/>
                    <a:p>
                      <a:r>
                        <a:rPr lang="en-GB" sz="1400" dirty="0">
                          <a:latin typeface="Twinkl Cursive Unlooped" panose="02000000000000000000" pitchFamily="2" charset="0"/>
                        </a:rPr>
                        <a:t>Primary and Secondary Source</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BC</a:t>
                      </a:r>
                    </a:p>
                  </a:txBody>
                  <a:tcPr/>
                </a:tc>
                <a:tc>
                  <a:txBody>
                    <a:bodyPr/>
                    <a:lstStyle/>
                    <a:p>
                      <a:r>
                        <a:rPr lang="en-GB" sz="1400" dirty="0">
                          <a:latin typeface="Twinkl Cursive Unlooped" panose="02000000000000000000" pitchFamily="2" charset="0"/>
                        </a:rPr>
                        <a:t>Emperor</a:t>
                      </a:r>
                    </a:p>
                  </a:txBody>
                  <a:tcPr/>
                </a:tc>
                <a:tc>
                  <a:txBody>
                    <a:bodyPr/>
                    <a:lstStyle/>
                    <a:p>
                      <a:r>
                        <a:rPr lang="en-GB" sz="1400" dirty="0">
                          <a:latin typeface="Twinkl Cursive Unlooped" panose="02000000000000000000" pitchFamily="2" charset="0"/>
                        </a:rPr>
                        <a:t>Public baths </a:t>
                      </a:r>
                    </a:p>
                  </a:txBody>
                  <a:tcPr/>
                </a:tc>
                <a:tc>
                  <a:txBody>
                    <a:bodyPr/>
                    <a:lstStyle/>
                    <a:p>
                      <a:r>
                        <a:rPr lang="en-GB" sz="1400" dirty="0">
                          <a:latin typeface="Twinkl Cursive Unlooped" panose="02000000000000000000" pitchFamily="2" charset="0"/>
                        </a:rPr>
                        <a:t>Proof</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Are</a:t>
                      </a:r>
                    </a:p>
                  </a:txBody>
                  <a:tcPr/>
                </a:tc>
                <a:tc>
                  <a:txBody>
                    <a:bodyPr/>
                    <a:lstStyle/>
                    <a:p>
                      <a:r>
                        <a:rPr lang="en-GB" sz="1400" dirty="0">
                          <a:latin typeface="Twinkl Cursive Unlooped" panose="02000000000000000000" pitchFamily="2" charset="0"/>
                        </a:rPr>
                        <a:t>Army</a:t>
                      </a:r>
                    </a:p>
                  </a:txBody>
                  <a:tcPr/>
                </a:tc>
                <a:tc>
                  <a:txBody>
                    <a:bodyPr/>
                    <a:lstStyle/>
                    <a:p>
                      <a:r>
                        <a:rPr lang="en-GB" sz="1400" dirty="0">
                          <a:latin typeface="Twinkl Cursive Unlooped" panose="02000000000000000000" pitchFamily="2" charset="0"/>
                        </a:rPr>
                        <a:t>Basilica</a:t>
                      </a:r>
                    </a:p>
                  </a:txBody>
                  <a:tcPr/>
                </a:tc>
                <a:tc>
                  <a:txBody>
                    <a:bodyPr/>
                    <a:lstStyle/>
                    <a:p>
                      <a:r>
                        <a:rPr lang="en-GB" sz="1400" dirty="0">
                          <a:latin typeface="Twinkl Cursive Unlooped" panose="02000000000000000000" pitchFamily="2" charset="0"/>
                        </a:rPr>
                        <a:t>Purpose</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Millennium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Soldiers</a:t>
                      </a:r>
                    </a:p>
                  </a:txBody>
                  <a:tcPr/>
                </a:tc>
                <a:tc>
                  <a:txBody>
                    <a:bodyPr/>
                    <a:lstStyle/>
                    <a:p>
                      <a:r>
                        <a:rPr lang="en-GB" sz="1400" dirty="0">
                          <a:latin typeface="Twinkl Cursive Unlooped" panose="02000000000000000000" pitchFamily="2" charset="0"/>
                        </a:rPr>
                        <a:t>Forum </a:t>
                      </a:r>
                    </a:p>
                  </a:txBody>
                  <a:tcPr/>
                </a:tc>
                <a:tc>
                  <a:txBody>
                    <a:bodyPr/>
                    <a:lstStyle/>
                    <a:p>
                      <a:r>
                        <a:rPr lang="en-GB" sz="1400" dirty="0">
                          <a:latin typeface="Twinkl Cursive Unlooped" panose="02000000000000000000" pitchFamily="2" charset="0"/>
                        </a:rPr>
                        <a:t>Reliability</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BCE</a:t>
                      </a:r>
                    </a:p>
                  </a:txBody>
                  <a:tcPr/>
                </a:tc>
                <a:tc>
                  <a:txBody>
                    <a:bodyPr/>
                    <a:lstStyle/>
                    <a:p>
                      <a:r>
                        <a:rPr lang="en-GB" sz="1400" dirty="0">
                          <a:latin typeface="Twinkl Cursive Unlooped" panose="02000000000000000000" pitchFamily="2" charset="0"/>
                        </a:rPr>
                        <a:t>Officers </a:t>
                      </a:r>
                    </a:p>
                  </a:txBody>
                  <a:tcPr/>
                </a:tc>
                <a:tc>
                  <a:txBody>
                    <a:bodyPr/>
                    <a:lstStyle/>
                    <a:p>
                      <a:r>
                        <a:rPr lang="en-GB" sz="1400" dirty="0">
                          <a:latin typeface="Twinkl Cursive Unlooped" panose="02000000000000000000" pitchFamily="2" charset="0"/>
                        </a:rPr>
                        <a:t>Hadrian’s Wall</a:t>
                      </a:r>
                    </a:p>
                  </a:txBody>
                  <a:tcPr/>
                </a:tc>
                <a:tc>
                  <a:txBody>
                    <a:bodyPr/>
                    <a:lstStyle/>
                    <a:p>
                      <a:r>
                        <a:rPr lang="en-GB" sz="1400" dirty="0">
                          <a:latin typeface="Twinkl Cursive Unlooped" panose="02000000000000000000" pitchFamily="2" charset="0"/>
                        </a:rPr>
                        <a:t>Cause/factor</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CE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Christianity</a:t>
                      </a:r>
                    </a:p>
                  </a:txBody>
                  <a:tcPr/>
                </a:tc>
                <a:tc>
                  <a:txBody>
                    <a:bodyPr/>
                    <a:lstStyle/>
                    <a:p>
                      <a:r>
                        <a:rPr lang="en-GB" sz="1400" dirty="0">
                          <a:latin typeface="Twinkl Cursive Unlooped" panose="02000000000000000000" pitchFamily="2" charset="0"/>
                        </a:rPr>
                        <a:t>Boudicca</a:t>
                      </a:r>
                    </a:p>
                  </a:txBody>
                  <a:tcPr/>
                </a:tc>
                <a:tc>
                  <a:txBody>
                    <a:bodyPr/>
                    <a:lstStyle/>
                    <a:p>
                      <a:r>
                        <a:rPr lang="en-GB" sz="1400" dirty="0">
                          <a:latin typeface="Twinkl Cursive Unlooped" panose="02000000000000000000" pitchFamily="2" charset="0"/>
                        </a:rPr>
                        <a:t>Assumption </a:t>
                      </a: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Druids</a:t>
                      </a:r>
                    </a:p>
                  </a:txBody>
                  <a:tcPr/>
                </a:tc>
                <a:tc>
                  <a:txBody>
                    <a:bodyPr/>
                    <a:lstStyle/>
                    <a:p>
                      <a:r>
                        <a:rPr lang="en-GB" sz="1400" dirty="0">
                          <a:latin typeface="Twinkl Cursive Unlooped" panose="02000000000000000000" pitchFamily="2" charset="0"/>
                        </a:rPr>
                        <a:t>Iceni</a:t>
                      </a:r>
                    </a:p>
                  </a:txBody>
                  <a:tcPr/>
                </a:tc>
                <a:tc>
                  <a:txBody>
                    <a:bodyPr/>
                    <a:lstStyle/>
                    <a:p>
                      <a:r>
                        <a:rPr lang="en-GB" sz="1400" dirty="0">
                          <a:latin typeface="Twinkl Cursive Unlooped" panose="02000000000000000000" pitchFamily="2" charset="0"/>
                        </a:rPr>
                        <a:t>Analysis</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Romanise</a:t>
                      </a:r>
                    </a:p>
                  </a:txBody>
                  <a:tcPr/>
                </a:tc>
                <a:tc>
                  <a:txBody>
                    <a:bodyPr/>
                    <a:lstStyle/>
                    <a:p>
                      <a:r>
                        <a:rPr lang="en-GB" sz="1400" dirty="0">
                          <a:latin typeface="Twinkl Cursive Unlooped" panose="02000000000000000000" pitchFamily="2" charset="0"/>
                        </a:rPr>
                        <a:t>Worship</a:t>
                      </a:r>
                    </a:p>
                  </a:txBody>
                  <a:tcPr/>
                </a:tc>
                <a:tc>
                  <a:txBody>
                    <a:bodyPr/>
                    <a:lstStyle/>
                    <a:p>
                      <a:r>
                        <a:rPr lang="en-GB" sz="1400" dirty="0">
                          <a:latin typeface="Twinkl Cursive Unlooped" panose="02000000000000000000" pitchFamily="2" charset="0"/>
                        </a:rPr>
                        <a:t>Caledonians</a:t>
                      </a:r>
                    </a:p>
                  </a:txBody>
                  <a:tcPr/>
                </a:tc>
                <a:tc>
                  <a:txBody>
                    <a:bodyPr/>
                    <a:lstStyle/>
                    <a:p>
                      <a:r>
                        <a:rPr lang="en-GB" sz="1400" dirty="0">
                          <a:latin typeface="Twinkl Cursive Unlooped" panose="02000000000000000000" pitchFamily="2" charset="0"/>
                        </a:rPr>
                        <a:t>Historian</a:t>
                      </a:r>
                    </a:p>
                  </a:txBody>
                  <a:tcPr/>
                </a:tc>
                <a:extLst>
                  <a:ext uri="{0D108BD9-81ED-4DB2-BD59-A6C34878D82A}">
                    <a16:rowId xmlns:a16="http://schemas.microsoft.com/office/drawing/2014/main" val="3476670852"/>
                  </a:ext>
                </a:extLst>
              </a:tr>
              <a:tr h="370840">
                <a:tc>
                  <a:txBody>
                    <a:bodyPr/>
                    <a:lstStyle/>
                    <a:p>
                      <a:r>
                        <a:rPr lang="en-GB" sz="1400" dirty="0">
                          <a:latin typeface="Twinkl Cursive Unlooped" panose="02000000000000000000" pitchFamily="2" charset="0"/>
                        </a:rPr>
                        <a:t>Britannia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Julius Caesar</a:t>
                      </a:r>
                    </a:p>
                  </a:txBody>
                  <a:tcPr/>
                </a:tc>
                <a:tc>
                  <a:txBody>
                    <a:bodyPr/>
                    <a:lstStyle/>
                    <a:p>
                      <a:r>
                        <a:rPr lang="en-GB" sz="1400" dirty="0">
                          <a:latin typeface="Twinkl Cursive Unlooped" panose="02000000000000000000" pitchFamily="2" charset="0"/>
                        </a:rPr>
                        <a:t>Evaluate </a:t>
                      </a:r>
                    </a:p>
                  </a:txBody>
                  <a:tcPr/>
                </a:tc>
                <a:extLst>
                  <a:ext uri="{0D108BD9-81ED-4DB2-BD59-A6C34878D82A}">
                    <a16:rowId xmlns:a16="http://schemas.microsoft.com/office/drawing/2014/main" val="366069107"/>
                  </a:ext>
                </a:extLst>
              </a:tr>
              <a:tr h="370840">
                <a:tc>
                  <a:txBody>
                    <a:bodyPr/>
                    <a:lstStyle/>
                    <a:p>
                      <a:r>
                        <a:rPr lang="en-GB" sz="1400" dirty="0">
                          <a:latin typeface="Twinkl Cursive Unlooped" panose="02000000000000000000" pitchFamily="2" charset="0"/>
                        </a:rPr>
                        <a:t>Conquer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Claudius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3600465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Emperors and Empires</a:t>
            </a:r>
          </a:p>
        </p:txBody>
      </p:sp>
    </p:spTree>
    <p:extLst>
      <p:ext uri="{BB962C8B-B14F-4D97-AF65-F5344CB8AC3E}">
        <p14:creationId xmlns:p14="http://schemas.microsoft.com/office/powerpoint/2010/main" val="790688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43" y="229615"/>
            <a:ext cx="4332664" cy="20112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59638" y="608146"/>
            <a:ext cx="3495269"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life change in England after the fall of the Roman Empire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after the Roman's left, many Britons returned to the life of the Iron Age. They no longer lived in towns, used money or kept written records.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 the 5</a:t>
            </a:r>
            <a:r>
              <a:rPr lang="en-GB" sz="900" b="0" i="0" baseline="30000" dirty="0">
                <a:solidFill>
                  <a:srgbClr val="303030"/>
                </a:solidFill>
                <a:effectLst/>
                <a:latin typeface="Twinkl Cursive Unlooped" panose="02000000000000000000" pitchFamily="2" charset="0"/>
              </a:rPr>
              <a:t>th</a:t>
            </a:r>
            <a:r>
              <a:rPr lang="en-GB" sz="900" b="0" i="0" dirty="0">
                <a:solidFill>
                  <a:srgbClr val="303030"/>
                </a:solidFill>
                <a:effectLst/>
                <a:latin typeface="Twinkl Cursive Unlooped" panose="02000000000000000000" pitchFamily="2" charset="0"/>
              </a:rPr>
              <a:t> century AD, the Britons hired Saxon, Angle and Jute warriors to help them fight the Picts and Scots but the visitors saw the potential of British farmland and invaded the country.</a:t>
            </a:r>
          </a:p>
        </p:txBody>
      </p:sp>
      <p:grpSp>
        <p:nvGrpSpPr>
          <p:cNvPr id="23" name="object 23"/>
          <p:cNvGrpSpPr/>
          <p:nvPr/>
        </p:nvGrpSpPr>
        <p:grpSpPr>
          <a:xfrm>
            <a:off x="8105607" y="2300374"/>
            <a:ext cx="4033115" cy="198343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Invasion – Anglo-Saxons and Vikings</a:t>
            </a:r>
          </a:p>
          <a:p>
            <a:pPr marL="12700" marR="5080"/>
            <a:r>
              <a:rPr lang="en-GB" sz="1100" b="0" i="0" dirty="0">
                <a:solidFill>
                  <a:srgbClr val="303030"/>
                </a:solidFill>
                <a:effectLst/>
                <a:latin typeface="Twinkl Cursive Unlooped" panose="02000000000000000000" pitchFamily="2" charset="0"/>
              </a:rPr>
              <a:t>This project teaches children about life in Britain after the Roman withdrawal. Children will learn about Anglo-Saxon and Viking invasions up to the Norman conquest.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73541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45864" y="2143612"/>
            <a:ext cx="3963503" cy="1930970"/>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6054" y="2695273"/>
            <a:ext cx="4268688" cy="2252973"/>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959638" y="4379376"/>
            <a:ext cx="4224351" cy="184441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196430" y="34574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9" name="TextBox 58">
            <a:extLst>
              <a:ext uri="{FF2B5EF4-FFF2-40B4-BE49-F238E27FC236}">
                <a16:creationId xmlns:a16="http://schemas.microsoft.com/office/drawing/2014/main" id="{9B516B5D-643A-4A55-A725-471905CCB236}"/>
              </a:ext>
            </a:extLst>
          </p:cNvPr>
          <p:cNvSpPr txBox="1"/>
          <p:nvPr/>
        </p:nvSpPr>
        <p:spPr>
          <a:xfrm>
            <a:off x="8583961" y="52800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646473" y="2279669"/>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3" name="TextBox 72">
            <a:extLst>
              <a:ext uri="{FF2B5EF4-FFF2-40B4-BE49-F238E27FC236}">
                <a16:creationId xmlns:a16="http://schemas.microsoft.com/office/drawing/2014/main" id="{A69FA0BD-0E4D-4FA9-B6BF-1A200987D763}"/>
              </a:ext>
            </a:extLst>
          </p:cNvPr>
          <p:cNvSpPr txBox="1"/>
          <p:nvPr/>
        </p:nvSpPr>
        <p:spPr>
          <a:xfrm>
            <a:off x="9031840" y="2468777"/>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642035" y="2860126"/>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a:t>
            </a:r>
          </a:p>
        </p:txBody>
      </p:sp>
      <p:sp>
        <p:nvSpPr>
          <p:cNvPr id="67" name="object 45">
            <a:extLst>
              <a:ext uri="{FF2B5EF4-FFF2-40B4-BE49-F238E27FC236}">
                <a16:creationId xmlns:a16="http://schemas.microsoft.com/office/drawing/2014/main" id="{0C178558-35B4-4AF0-AEA4-FA584D8D3B0B}"/>
              </a:ext>
            </a:extLst>
          </p:cNvPr>
          <p:cNvSpPr/>
          <p:nvPr/>
        </p:nvSpPr>
        <p:spPr>
          <a:xfrm>
            <a:off x="7234764" y="4539931"/>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8757948" y="4600274"/>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4517707" y="4414416"/>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50" name="object 19">
            <a:extLst>
              <a:ext uri="{FF2B5EF4-FFF2-40B4-BE49-F238E27FC236}">
                <a16:creationId xmlns:a16="http://schemas.microsoft.com/office/drawing/2014/main" id="{AA02C490-BB72-4C49-8034-291588AF75D7}"/>
              </a:ext>
            </a:extLst>
          </p:cNvPr>
          <p:cNvSpPr txBox="1"/>
          <p:nvPr/>
        </p:nvSpPr>
        <p:spPr>
          <a:xfrm>
            <a:off x="7539895" y="770315"/>
            <a:ext cx="3495269"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happened in the 600 years after the Roman withdrawal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significant dates about events within a historical time period on historical timelines</a:t>
            </a:r>
            <a:r>
              <a:rPr lang="en-GB" sz="900" b="1" i="0" dirty="0">
                <a:solidFill>
                  <a:srgbClr val="FFFFFF"/>
                </a:solidFill>
                <a:effectLst/>
                <a:latin typeface="Twinkl Cursive Unlooped" panose="02000000000000000000" pitchFamily="2" charset="0"/>
              </a:rPr>
              <a:t> knowledge</a:t>
            </a:r>
            <a:endParaRPr lang="en-GB" sz="900" b="0" i="0" dirty="0">
              <a:solidFill>
                <a:srgbClr val="303030"/>
              </a:solidFill>
              <a:effectLst/>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t>
            </a:r>
            <a:r>
              <a:rPr lang="en-GB" sz="900" dirty="0">
                <a:solidFill>
                  <a:srgbClr val="303030"/>
                </a:solidFill>
                <a:latin typeface="Twinkl Cursive Unlooped" panose="02000000000000000000" pitchFamily="2" charset="0"/>
              </a:rPr>
              <a:t>d</a:t>
            </a:r>
            <a:r>
              <a:rPr lang="en-GB" sz="900" b="0" i="0" dirty="0">
                <a:solidFill>
                  <a:srgbClr val="303030"/>
                </a:solidFill>
                <a:effectLst/>
                <a:latin typeface="Twinkl Cursive Unlooped" panose="02000000000000000000" pitchFamily="2" charset="0"/>
              </a:rPr>
              <a:t>uring the period AD 410–1066, Britain came under attack from the Picts, Scots, Anglo-Saxons, Vikings and finally the Normans.</a:t>
            </a: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51" name="object 19">
            <a:extLst>
              <a:ext uri="{FF2B5EF4-FFF2-40B4-BE49-F238E27FC236}">
                <a16:creationId xmlns:a16="http://schemas.microsoft.com/office/drawing/2014/main" id="{DFE3E26F-332C-46C5-8DD1-C702EF930414}"/>
              </a:ext>
            </a:extLst>
          </p:cNvPr>
          <p:cNvSpPr txBox="1"/>
          <p:nvPr/>
        </p:nvSpPr>
        <p:spPr>
          <a:xfrm>
            <a:off x="8669066" y="2688542"/>
            <a:ext cx="3179637" cy="169341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causes and consequences of the Anglo-Saxon invasion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the cause, consequence and impact of invasion and settlement in Britain.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that the Saxons, Angles and Jutes invaded from Germany, the Netherlands and Denmark, forcing Britons to take on Anglo-Saxon ways or move west to Cornwall or Wales</a:t>
            </a:r>
            <a:r>
              <a:rPr kumimoji="0" lang="en-US" altLang="en-US" sz="900" b="0" i="0" u="none" strike="noStrike" cap="none" normalizeH="0" baseline="0" dirty="0">
                <a:ln>
                  <a:noFill/>
                </a:ln>
                <a:solidFill>
                  <a:srgbClr val="303030"/>
                </a:solidFill>
                <a:effectLst/>
                <a:latin typeface="Lato" panose="020F0502020204030203"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3" name="object 19">
            <a:extLst>
              <a:ext uri="{FF2B5EF4-FFF2-40B4-BE49-F238E27FC236}">
                <a16:creationId xmlns:a16="http://schemas.microsoft.com/office/drawing/2014/main" id="{66AD70BA-7B73-4FEB-91C6-CF2716D3B700}"/>
              </a:ext>
            </a:extLst>
          </p:cNvPr>
          <p:cNvSpPr txBox="1"/>
          <p:nvPr/>
        </p:nvSpPr>
        <p:spPr>
          <a:xfrm>
            <a:off x="4518282" y="2541004"/>
            <a:ext cx="3179637" cy="139333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know where the Anglo-Saxons settled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900" dirty="0">
                <a:solidFill>
                  <a:srgbClr val="303030"/>
                </a:solidFill>
                <a:latin typeface="Twinkl Cursive Unlooped" panose="02000000000000000000" pitchFamily="2" charset="0"/>
              </a:rPr>
              <a:t>Know that the Anglo-Saxons c</a:t>
            </a:r>
            <a:r>
              <a:rPr kumimoji="0" lang="en-US" altLang="en-US" sz="900" b="0" i="0" u="none" strike="noStrike" cap="none" normalizeH="0" baseline="0" dirty="0">
                <a:ln>
                  <a:noFill/>
                </a:ln>
                <a:solidFill>
                  <a:srgbClr val="303030"/>
                </a:solidFill>
                <a:effectLst/>
                <a:latin typeface="Twinkl Cursive Unlooped" panose="02000000000000000000" pitchFamily="2" charset="0"/>
              </a:rPr>
              <a:t>reated seven kingdoms that fought between themselves for power.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that over time, the seven Anglo-Saxon kingdoms merged into the five main kingdoms of East Anglia, Kent, Mercia, </a:t>
            </a:r>
            <a:r>
              <a:rPr kumimoji="0" lang="en-US" altLang="en-US" sz="900" b="0" i="0" u="none" strike="noStrike" cap="none" normalizeH="0" baseline="0" dirty="0" err="1">
                <a:ln>
                  <a:noFill/>
                </a:ln>
                <a:solidFill>
                  <a:srgbClr val="303030"/>
                </a:solidFill>
                <a:effectLst/>
                <a:latin typeface="Twinkl Cursive Unlooped" panose="02000000000000000000" pitchFamily="2" charset="0"/>
              </a:rPr>
              <a:t>Northumbria</a:t>
            </a:r>
            <a:r>
              <a:rPr kumimoji="0" lang="en-US" altLang="en-US" sz="900" b="0" i="0" u="none" strike="noStrike" cap="none" normalizeH="0" baseline="0" dirty="0">
                <a:ln>
                  <a:noFill/>
                </a:ln>
                <a:solidFill>
                  <a:srgbClr val="303030"/>
                </a:solidFill>
                <a:effectLst/>
                <a:latin typeface="Twinkl Cursive Unlooped" panose="02000000000000000000" pitchFamily="2" charset="0"/>
              </a:rPr>
              <a:t> and Wessex.</a:t>
            </a: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5" name="object 19">
            <a:extLst>
              <a:ext uri="{FF2B5EF4-FFF2-40B4-BE49-F238E27FC236}">
                <a16:creationId xmlns:a16="http://schemas.microsoft.com/office/drawing/2014/main" id="{A614DAEB-9712-4D24-B184-6953ED8720FF}"/>
              </a:ext>
            </a:extLst>
          </p:cNvPr>
          <p:cNvSpPr txBox="1"/>
          <p:nvPr/>
        </p:nvSpPr>
        <p:spPr>
          <a:xfrm>
            <a:off x="542531" y="3149403"/>
            <a:ext cx="3545537" cy="194732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and why did Christianity come back to Britain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r>
              <a:rPr lang="en-GB" sz="900" b="0" i="0" dirty="0">
                <a:solidFill>
                  <a:srgbClr val="303030"/>
                </a:solidFill>
                <a:effectLst/>
                <a:latin typeface="Twinkl Cursive Unlooped" panose="02000000000000000000" pitchFamily="2" charset="0"/>
              </a:rPr>
              <a:t>Know that the Anglo-Saxons brought their own beliefs, gods and rituals to Britain and Christian beliefs were pushed aside.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Pope sent a monk to Britain to convert an Anglo-Saxon king to Christianity.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s Christianity spread across Anglo-Saxon Britain, many monasteries were built where monks and nuns prayed, farmed, studied and created artworks such as manuscripts. The monasteries became very wealthy.</a:t>
            </a:r>
          </a:p>
          <a:p>
            <a:pPr algn="l"/>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6" name="object 19">
            <a:extLst>
              <a:ext uri="{FF2B5EF4-FFF2-40B4-BE49-F238E27FC236}">
                <a16:creationId xmlns:a16="http://schemas.microsoft.com/office/drawing/2014/main" id="{4C67D81E-3608-426C-83F7-00CA0ED73BA6}"/>
              </a:ext>
            </a:extLst>
          </p:cNvPr>
          <p:cNvSpPr txBox="1"/>
          <p:nvPr/>
        </p:nvSpPr>
        <p:spPr>
          <a:xfrm>
            <a:off x="3580358" y="4636251"/>
            <a:ext cx="3249413" cy="180882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everyday life like in Anglo-Saxon Britain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Anglo-Saxon </a:t>
            </a:r>
            <a:r>
              <a:rPr lang="en-GB" sz="900" dirty="0">
                <a:solidFill>
                  <a:srgbClr val="303030"/>
                </a:solidFill>
                <a:latin typeface="Twinkl Cursive Unlooped" panose="02000000000000000000" pitchFamily="2" charset="0"/>
              </a:rPr>
              <a:t>society had a hierarchy.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Anglo-Saxon peasant farmers, ceorls and slave families grew their own food and made their own clothes. They also produced surplus crops and goods to trade for things they couldn’t make.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Anglo-Saxons had to keep law and order, pursuing and punishing criminals themselves.</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
        <p:nvSpPr>
          <p:cNvPr id="68" name="object 19">
            <a:extLst>
              <a:ext uri="{FF2B5EF4-FFF2-40B4-BE49-F238E27FC236}">
                <a16:creationId xmlns:a16="http://schemas.microsoft.com/office/drawing/2014/main" id="{C49CAC3A-A684-4001-936D-89FDE80D12CF}"/>
              </a:ext>
            </a:extLst>
          </p:cNvPr>
          <p:cNvSpPr txBox="1"/>
          <p:nvPr/>
        </p:nvSpPr>
        <p:spPr>
          <a:xfrm>
            <a:off x="7608670" y="4918396"/>
            <a:ext cx="3249413" cy="2055050"/>
          </a:xfrm>
          <a:prstGeom prst="rect">
            <a:avLst/>
          </a:prstGeom>
        </p:spPr>
        <p:txBody>
          <a:bodyPr vert="horz" wrap="square" lIns="0" tIns="15875" rIns="0" bIns="0" rtlCol="0">
            <a:spAutoFit/>
          </a:bodyPr>
          <a:lstStyle/>
          <a:p>
            <a:pPr marL="12700">
              <a:lnSpc>
                <a:spcPct val="100000"/>
              </a:lnSpc>
              <a:spcBef>
                <a:spcPts val="125"/>
              </a:spcBef>
            </a:pPr>
            <a:r>
              <a:rPr lang="en-GB" sz="1050" b="1" u="sng" spc="15" dirty="0">
                <a:latin typeface="Twinkl Cursive Unlooped" panose="02000000000000000000" pitchFamily="2" charset="0"/>
                <a:cs typeface="Calibri"/>
              </a:rPr>
              <a:t>L7.</a:t>
            </a:r>
            <a:r>
              <a:rPr lang="en-GB"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Anglo-Saxons change life in Britain</a:t>
            </a:r>
            <a:r>
              <a:rPr lang="en-GB" sz="1050" b="1" u="sng" spc="5" dirty="0">
                <a:latin typeface="Twinkl Cursive Unlooped" panose="02000000000000000000" pitchFamily="2" charset="0"/>
                <a:cs typeface="Calibri"/>
              </a:rPr>
              <a:t>?</a:t>
            </a: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eaLnBrk="0" fontAlgn="base" hangingPunct="0">
              <a:spcBef>
                <a:spcPct val="0"/>
              </a:spcBef>
              <a:spcAft>
                <a:spcPct val="0"/>
              </a:spcAft>
              <a:buFontTx/>
              <a:buChar char="•"/>
            </a:pPr>
            <a:r>
              <a:rPr lang="en-GB" sz="900" b="0" i="0" dirty="0">
                <a:solidFill>
                  <a:srgbClr val="303030"/>
                </a:solidFill>
                <a:effectLst/>
                <a:latin typeface="Twinkl Cursive Unlooped" panose="02000000000000000000" pitchFamily="2" charset="0"/>
              </a:rPr>
              <a:t>Explain the cause, consequence and impact of invasion and settlement in Britain.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Anglo-Saxon words and place names still exist today.</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th</a:t>
            </a:r>
            <a:r>
              <a:rPr kumimoji="0" lang="en-US" altLang="en-US" sz="900" b="0" i="0" u="none" strike="noStrike" cap="none" normalizeH="0" baseline="0" dirty="0">
                <a:ln>
                  <a:noFill/>
                </a:ln>
                <a:solidFill>
                  <a:srgbClr val="303030"/>
                </a:solidFill>
                <a:effectLst/>
                <a:latin typeface="Twinkl Cursive Unlooped" panose="02000000000000000000" pitchFamily="2" charset="0"/>
              </a:rPr>
              <a:t>e Anglo-Saxons recorded a set of laws, which were the first steps towards creating the legal system used in Britain today.</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1523217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43" y="229615"/>
            <a:ext cx="4332664" cy="2011209"/>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857539" y="689428"/>
            <a:ext cx="3495269"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were the Vikings and why did they carry out raids on Anglo-Saxon England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significance and impact of power struggles on Britain.</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Vikings travelled by longships to raid English monasteries because they were wealthy and unprotected. They attacked monks, stole precious items and captured slaves.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105607" y="2300374"/>
            <a:ext cx="4033115" cy="198343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Invasion – Anglo-Saxons and Vikings</a:t>
            </a:r>
          </a:p>
          <a:p>
            <a:pPr marL="12700" marR="5080"/>
            <a:r>
              <a:rPr lang="en-GB" sz="1100" b="0" i="0" dirty="0">
                <a:solidFill>
                  <a:srgbClr val="303030"/>
                </a:solidFill>
                <a:effectLst/>
                <a:latin typeface="Twinkl Cursive Unlooped" panose="02000000000000000000" pitchFamily="2" charset="0"/>
              </a:rPr>
              <a:t>This project teaches children about life in Britain after the Roman withdrawal. Children will learn about Anglo-Saxon and Viking invasions up to the Norman conquest.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0075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Ancient Civilisations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577903"/>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948528" y="2143611"/>
            <a:ext cx="4060839" cy="2115183"/>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338814" y="3637409"/>
            <a:ext cx="4268688" cy="1929178"/>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200246" y="4297596"/>
            <a:ext cx="4781954" cy="230400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59" name="TextBox 58">
            <a:extLst>
              <a:ext uri="{FF2B5EF4-FFF2-40B4-BE49-F238E27FC236}">
                <a16:creationId xmlns:a16="http://schemas.microsoft.com/office/drawing/2014/main" id="{9B516B5D-643A-4A55-A725-471905CCB236}"/>
              </a:ext>
            </a:extLst>
          </p:cNvPr>
          <p:cNvSpPr txBox="1"/>
          <p:nvPr/>
        </p:nvSpPr>
        <p:spPr>
          <a:xfrm>
            <a:off x="4148681" y="322839"/>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4953000" y="2300513"/>
            <a:ext cx="209049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RELIGION/SOCIETY</a:t>
            </a:r>
          </a:p>
        </p:txBody>
      </p:sp>
      <p:sp>
        <p:nvSpPr>
          <p:cNvPr id="73" name="TextBox 72">
            <a:extLst>
              <a:ext uri="{FF2B5EF4-FFF2-40B4-BE49-F238E27FC236}">
                <a16:creationId xmlns:a16="http://schemas.microsoft.com/office/drawing/2014/main" id="{A69FA0BD-0E4D-4FA9-B6BF-1A200987D763}"/>
              </a:ext>
            </a:extLst>
          </p:cNvPr>
          <p:cNvSpPr txBox="1"/>
          <p:nvPr/>
        </p:nvSpPr>
        <p:spPr>
          <a:xfrm>
            <a:off x="9031840" y="2468777"/>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INVASION/SETTLEMENTS</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831541" y="3752112"/>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6519756" y="4415944"/>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INVASION/MONARCHY</a:t>
            </a:r>
          </a:p>
        </p:txBody>
      </p:sp>
      <p:sp>
        <p:nvSpPr>
          <p:cNvPr id="55" name="object 19">
            <a:extLst>
              <a:ext uri="{FF2B5EF4-FFF2-40B4-BE49-F238E27FC236}">
                <a16:creationId xmlns:a16="http://schemas.microsoft.com/office/drawing/2014/main" id="{B20EE3D7-82B0-4B92-9B66-2F4527540C3A}"/>
              </a:ext>
            </a:extLst>
          </p:cNvPr>
          <p:cNvSpPr txBox="1"/>
          <p:nvPr/>
        </p:nvSpPr>
        <p:spPr>
          <a:xfrm>
            <a:off x="7318343" y="890416"/>
            <a:ext cx="3495269" cy="75469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do we know about the Viking raid at Lindisfarne from primary sources or evidence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I</a:t>
            </a:r>
            <a:r>
              <a:rPr lang="en-GB" sz="900" b="0" i="0" dirty="0">
                <a:solidFill>
                  <a:srgbClr val="303030"/>
                </a:solidFill>
                <a:effectLst/>
                <a:latin typeface="Twinkl Cursive Unlooped" panose="02000000000000000000" pitchFamily="2" charset="0"/>
              </a:rPr>
              <a:t>nterpret a primary source and understand how the context in which it was written influences the writer’s viewpoint.</a:t>
            </a:r>
          </a:p>
        </p:txBody>
      </p:sp>
      <p:sp>
        <p:nvSpPr>
          <p:cNvPr id="61" name="TextBox 60">
            <a:extLst>
              <a:ext uri="{FF2B5EF4-FFF2-40B4-BE49-F238E27FC236}">
                <a16:creationId xmlns:a16="http://schemas.microsoft.com/office/drawing/2014/main" id="{DD551A68-D62A-4ECF-A292-B2BF32A4CDEC}"/>
              </a:ext>
            </a:extLst>
          </p:cNvPr>
          <p:cNvSpPr txBox="1"/>
          <p:nvPr/>
        </p:nvSpPr>
        <p:spPr>
          <a:xfrm>
            <a:off x="8486861" y="55667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4" name="object 19">
            <a:extLst>
              <a:ext uri="{FF2B5EF4-FFF2-40B4-BE49-F238E27FC236}">
                <a16:creationId xmlns:a16="http://schemas.microsoft.com/office/drawing/2014/main" id="{F21FFE91-9E51-4FCD-AD93-4C949093BE2C}"/>
              </a:ext>
            </a:extLst>
          </p:cNvPr>
          <p:cNvSpPr txBox="1"/>
          <p:nvPr/>
        </p:nvSpPr>
        <p:spPr>
          <a:xfrm>
            <a:off x="8621757" y="2735809"/>
            <a:ext cx="3198416"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did the Anglo-Saxons do when the Vikings started to settle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Present a thoughtful selection of relevant information in a historical report, fictional narrative, in-depth study or by answering a range of historical questions.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historical information can be presented as written texts, tables, diagrams, captions and lists.</a:t>
            </a:r>
          </a:p>
        </p:txBody>
      </p:sp>
      <p:sp>
        <p:nvSpPr>
          <p:cNvPr id="69" name="object 19">
            <a:extLst>
              <a:ext uri="{FF2B5EF4-FFF2-40B4-BE49-F238E27FC236}">
                <a16:creationId xmlns:a16="http://schemas.microsoft.com/office/drawing/2014/main" id="{D53528DC-E347-4352-ABE6-FE43C4A3494D}"/>
              </a:ext>
            </a:extLst>
          </p:cNvPr>
          <p:cNvSpPr txBox="1"/>
          <p:nvPr/>
        </p:nvSpPr>
        <p:spPr>
          <a:xfrm>
            <a:off x="4486920" y="2622307"/>
            <a:ext cx="3198416"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Viking everyday life differ to the Anglo-Saxons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two civilisations.</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US" altLang="en-US" sz="900" dirty="0">
                <a:solidFill>
                  <a:srgbClr val="303030"/>
                </a:solidFill>
                <a:latin typeface="Twinkl Cursive Unlooped" panose="02000000000000000000" pitchFamily="2" charset="0"/>
              </a:rPr>
              <a:t>Know that d</a:t>
            </a:r>
            <a:r>
              <a:rPr kumimoji="0" lang="en-US" altLang="en-US" sz="900" b="0" i="0" u="none" strike="noStrike" cap="none" normalizeH="0" baseline="0" dirty="0">
                <a:ln>
                  <a:noFill/>
                </a:ln>
                <a:solidFill>
                  <a:srgbClr val="303030"/>
                </a:solidFill>
                <a:effectLst/>
                <a:latin typeface="Twinkl Cursive Unlooped" panose="02000000000000000000" pitchFamily="2" charset="0"/>
              </a:rPr>
              <a:t>ifferent civilisations can have similar or contrasting characteristics.</a:t>
            </a:r>
          </a:p>
          <a:p>
            <a:pPr algn="l">
              <a:buFont typeface="Arial" panose="020B0604020202020204" pitchFamily="34" charset="0"/>
              <a:buChar char="•"/>
            </a:pPr>
            <a:r>
              <a:rPr lang="en-US" sz="900" dirty="0">
                <a:solidFill>
                  <a:srgbClr val="303030"/>
                </a:solidFill>
                <a:latin typeface="Twinkl Cursive Unlooped" panose="02000000000000000000" pitchFamily="2" charset="0"/>
              </a:rPr>
              <a:t>Know that when Vikings first invaded they were Pagans and worshipped many Gods but over time they converted to Christianity. </a:t>
            </a:r>
            <a:endParaRPr lang="en-GB" sz="900" b="0" i="0" dirty="0">
              <a:solidFill>
                <a:srgbClr val="303030"/>
              </a:solidFill>
              <a:effectLst/>
              <a:latin typeface="Twinkl Cursive Unlooped" panose="02000000000000000000" pitchFamily="2" charset="0"/>
            </a:endParaRPr>
          </a:p>
        </p:txBody>
      </p:sp>
      <p:sp>
        <p:nvSpPr>
          <p:cNvPr id="72" name="object 19">
            <a:extLst>
              <a:ext uri="{FF2B5EF4-FFF2-40B4-BE49-F238E27FC236}">
                <a16:creationId xmlns:a16="http://schemas.microsoft.com/office/drawing/2014/main" id="{A06DAD77-BE37-48D1-9037-BA8921848B4D}"/>
              </a:ext>
            </a:extLst>
          </p:cNvPr>
          <p:cNvSpPr txBox="1"/>
          <p:nvPr/>
        </p:nvSpPr>
        <p:spPr>
          <a:xfrm>
            <a:off x="814527" y="4056819"/>
            <a:ext cx="3313629"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Athelstan and why was he a significant leader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Construct a profile of a significant leader using a range of historical sources, refer to the Dawson’s model.</a:t>
            </a:r>
            <a:endParaRPr lang="en-GB" sz="900" dirty="0">
              <a:solidFill>
                <a:srgbClr val="303030"/>
              </a:solidFill>
              <a:latin typeface="Twinkl Cursive Unlooped" panose="02000000000000000000" pitchFamily="2" charset="0"/>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Athelstan was the grandson of Alfred the Great, who was the first king to be known as 'King of all England'.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6" name="object 19">
            <a:extLst>
              <a:ext uri="{FF2B5EF4-FFF2-40B4-BE49-F238E27FC236}">
                <a16:creationId xmlns:a16="http://schemas.microsoft.com/office/drawing/2014/main" id="{915D0006-5B58-49B4-8295-6572B8294951}"/>
              </a:ext>
            </a:extLst>
          </p:cNvPr>
          <p:cNvSpPr txBox="1"/>
          <p:nvPr/>
        </p:nvSpPr>
        <p:spPr>
          <a:xfrm>
            <a:off x="5813637" y="4705472"/>
            <a:ext cx="3714656" cy="19704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causes and effects of the Norman invasion and the Battle of Hastings in 1066</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t</a:t>
            </a:r>
            <a:r>
              <a:rPr kumimoji="0" lang="en-US" altLang="en-US" sz="900" b="0" i="0" u="none" strike="noStrike" cap="none" normalizeH="0" baseline="0" dirty="0">
                <a:ln>
                  <a:noFill/>
                </a:ln>
                <a:solidFill>
                  <a:srgbClr val="303030"/>
                </a:solidFill>
                <a:effectLst/>
                <a:latin typeface="Twinkl Cursive Unlooped" panose="02000000000000000000" pitchFamily="2" charset="0"/>
              </a:rPr>
              <a:t>here were three claimants to the English throne after Edward the Confessor died in 1066: Harold Godwinson, Harald Hardrada and William, Duke of Normandy.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Harold Godwinson was crowned king and defeated Harald Hardrada at the Battle of Stamford Bridge then he was defeated by William, Duke of Normandy at the Battle of Hastings. This was the end of Anglo-Saxon and Viking rule and the beginning of Norman Britain.</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900" b="0" i="0" u="none" strike="noStrike" cap="none" normalizeH="0" baseline="0" dirty="0">
                <a:ln>
                  <a:noFill/>
                </a:ln>
                <a:solidFill>
                  <a:srgbClr val="303030"/>
                </a:solidFill>
                <a:effectLst/>
                <a:latin typeface="Lato" panose="020F0502020204030203" pitchFamily="34" charset="0"/>
              </a:rPr>
            </a:br>
            <a:endParaRPr kumimoji="0" lang="en-US" altLang="en-US" sz="1600" b="0" i="0" u="none" strike="noStrike" cap="none" normalizeH="0" baseline="0" dirty="0">
              <a:ln>
                <a:noFill/>
              </a:ln>
              <a:solidFill>
                <a:schemeClr val="tx1"/>
              </a:solidFill>
              <a:effectLst/>
              <a:latin typeface="Arial" panose="020B0604020202020204" pitchFamily="34"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3499865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8950"/>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45064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4</a:t>
            </a:r>
            <a:endParaRPr sz="2400" dirty="0">
              <a:latin typeface="Twinkl Cursive Unlooped" panose="02000000000000000000" pitchFamily="2" charset="0"/>
              <a:cs typeface="Segoe UI"/>
            </a:endParaRPr>
          </a:p>
        </p:txBody>
      </p:sp>
      <p:sp>
        <p:nvSpPr>
          <p:cNvPr id="23" name="object 23"/>
          <p:cNvSpPr txBox="1"/>
          <p:nvPr/>
        </p:nvSpPr>
        <p:spPr>
          <a:xfrm>
            <a:off x="7546086" y="2636589"/>
            <a:ext cx="1819910" cy="1769715"/>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dirty="0">
                <a:latin typeface="Twinkl Cursive Unlooped" panose="02000000000000000000" pitchFamily="2" charset="0"/>
              </a:rPr>
              <a:t>Children will learn about other ancient civilisations including Sumerians and Egyptians. </a:t>
            </a:r>
          </a:p>
          <a:p>
            <a:pPr marL="12700" marR="5080" indent="3175" algn="ctr">
              <a:lnSpc>
                <a:spcPct val="100499"/>
              </a:lnSpc>
              <a:spcBef>
                <a:spcPts val="900"/>
              </a:spcBef>
            </a:pPr>
            <a:r>
              <a:rPr lang="en-GB" sz="1100" dirty="0">
                <a:latin typeface="Twinkl Cursive Unlooped" panose="02000000000000000000" pitchFamily="2" charset="0"/>
              </a:rPr>
              <a:t>Children will know the legacy they have left behind and why they are significant civilisations in history.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996023" y="394424"/>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Invasion</a:t>
            </a:r>
          </a:p>
        </p:txBody>
      </p:sp>
      <p:sp>
        <p:nvSpPr>
          <p:cNvPr id="29" name="object 23">
            <a:extLst>
              <a:ext uri="{FF2B5EF4-FFF2-40B4-BE49-F238E27FC236}">
                <a16:creationId xmlns:a16="http://schemas.microsoft.com/office/drawing/2014/main" id="{E052C034-C3EA-4CFE-BDE5-D308BB2C4382}"/>
              </a:ext>
            </a:extLst>
          </p:cNvPr>
          <p:cNvSpPr txBox="1"/>
          <p:nvPr/>
        </p:nvSpPr>
        <p:spPr>
          <a:xfrm>
            <a:off x="9844087" y="3241992"/>
            <a:ext cx="1819910" cy="1146468"/>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Ancient Greek civilisation, inventions, leadership and arts/culture and the legacy that they have left behind.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2971800" y="2982912"/>
            <a:ext cx="1722223" cy="1546577"/>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a:t>
            </a:r>
            <a:r>
              <a:rPr lang="en-GB" sz="1050" dirty="0">
                <a:solidFill>
                  <a:srgbClr val="303030"/>
                </a:solidFill>
                <a:latin typeface="Twinkl Cursive Unlooped" panose="02000000000000000000" pitchFamily="2" charset="0"/>
              </a:rPr>
              <a:t>learnt about life in Roman Britain and how their inventions and ingenuity changed Britain</a:t>
            </a:r>
            <a:endParaRPr lang="en-GB" sz="1050" b="0" i="0" dirty="0">
              <a:solidFill>
                <a:srgbClr val="303030"/>
              </a:solidFill>
              <a:effectLst/>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reasons why the Romans withdrew from Britain.</a:t>
            </a:r>
            <a:endParaRPr lang="en-GB" sz="1050" dirty="0"/>
          </a:p>
        </p:txBody>
      </p:sp>
      <p:sp>
        <p:nvSpPr>
          <p:cNvPr id="26" name="TextBox 25">
            <a:extLst>
              <a:ext uri="{FF2B5EF4-FFF2-40B4-BE49-F238E27FC236}">
                <a16:creationId xmlns:a16="http://schemas.microsoft.com/office/drawing/2014/main" id="{486AC35A-5698-4941-9DBA-75E6EE87FE3C}"/>
              </a:ext>
            </a:extLst>
          </p:cNvPr>
          <p:cNvSpPr txBox="1"/>
          <p:nvPr/>
        </p:nvSpPr>
        <p:spPr>
          <a:xfrm>
            <a:off x="498037" y="3710836"/>
            <a:ext cx="1722223" cy="2354491"/>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used the Dawson’s model to identify and rank significant people and monarchs.</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explorers who travelled the world to find out about other places. </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studied Alfred the Great a being a significant monarch. </a:t>
            </a:r>
            <a:endParaRPr lang="en-GB" sz="1050" dirty="0"/>
          </a:p>
        </p:txBody>
      </p:sp>
      <p:sp>
        <p:nvSpPr>
          <p:cNvPr id="30" name="object 31">
            <a:extLst>
              <a:ext uri="{FF2B5EF4-FFF2-40B4-BE49-F238E27FC236}">
                <a16:creationId xmlns:a16="http://schemas.microsoft.com/office/drawing/2014/main" id="{CC9E27BA-4AFB-442B-A744-E146741F3DD6}"/>
              </a:ext>
            </a:extLst>
          </p:cNvPr>
          <p:cNvSpPr txBox="1"/>
          <p:nvPr/>
        </p:nvSpPr>
        <p:spPr>
          <a:xfrm>
            <a:off x="5077761" y="2553361"/>
            <a:ext cx="2039058" cy="165045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Invasion – Anglo-Saxons and Vikings</a:t>
            </a:r>
          </a:p>
          <a:p>
            <a:pPr marL="12700" marR="5080"/>
            <a:r>
              <a:rPr lang="en-GB" sz="1100" b="0" i="0" dirty="0">
                <a:solidFill>
                  <a:srgbClr val="303030"/>
                </a:solidFill>
                <a:effectLst/>
                <a:latin typeface="Twinkl Cursive Unlooped" panose="02000000000000000000" pitchFamily="2" charset="0"/>
              </a:rPr>
              <a:t>This project teaches children about life in Britain after the Roman withdrawal. Children will learn about Anglo-Saxon and Viking invasions up to the Norman conquest.</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58721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753039101"/>
              </p:ext>
            </p:extLst>
          </p:nvPr>
        </p:nvGraphicFramePr>
        <p:xfrm>
          <a:off x="2438400" y="1168526"/>
          <a:ext cx="8075488" cy="482092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2432307">
                  <a:extLst>
                    <a:ext uri="{9D8B030D-6E8A-4147-A177-3AD203B41FA5}">
                      <a16:colId xmlns:a16="http://schemas.microsoft.com/office/drawing/2014/main" val="3413062883"/>
                    </a:ext>
                  </a:extLst>
                </a:gridCol>
                <a:gridCol w="1979488">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Romans</a:t>
                      </a:r>
                    </a:p>
                  </a:txBody>
                  <a:tcPr/>
                </a:tc>
                <a:tc>
                  <a:txBody>
                    <a:bodyPr/>
                    <a:lstStyle/>
                    <a:p>
                      <a:r>
                        <a:rPr lang="en-GB" sz="1400" b="0" dirty="0">
                          <a:latin typeface="Twinkl Cursive Unlooped" panose="02000000000000000000" pitchFamily="2" charset="0"/>
                        </a:rPr>
                        <a:t>Kingdom </a:t>
                      </a:r>
                    </a:p>
                  </a:txBody>
                  <a:tcPr/>
                </a:tc>
                <a:tc>
                  <a:txBody>
                    <a:bodyPr/>
                    <a:lstStyle/>
                    <a:p>
                      <a:r>
                        <a:rPr lang="en-GB" sz="1400" b="0" dirty="0">
                          <a:latin typeface="Twinkl Cursive Unlooped" panose="02000000000000000000" pitchFamily="2" charset="0"/>
                        </a:rPr>
                        <a:t>Athelstan</a:t>
                      </a:r>
                    </a:p>
                  </a:txBody>
                  <a:tcPr/>
                </a:tc>
                <a:tc>
                  <a:txBody>
                    <a:bodyPr/>
                    <a:lstStyle/>
                    <a:p>
                      <a:r>
                        <a:rPr lang="en-GB" sz="1400" b="0" dirty="0">
                          <a:latin typeface="Twinkl Cursive Unlooped" panose="02000000000000000000" pitchFamily="2" charset="0"/>
                        </a:rPr>
                        <a:t>Analyse</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Britons</a:t>
                      </a:r>
                    </a:p>
                  </a:txBody>
                  <a:tcPr/>
                </a:tc>
                <a:tc>
                  <a:txBody>
                    <a:bodyPr/>
                    <a:lstStyle/>
                    <a:p>
                      <a:r>
                        <a:rPr lang="en-GB" sz="1400" dirty="0">
                          <a:latin typeface="Twinkl Cursive Unlooped" panose="02000000000000000000" pitchFamily="2" charset="0"/>
                        </a:rPr>
                        <a:t>Farmer</a:t>
                      </a:r>
                    </a:p>
                  </a:txBody>
                  <a:tcPr/>
                </a:tc>
                <a:tc>
                  <a:txBody>
                    <a:bodyPr/>
                    <a:lstStyle/>
                    <a:p>
                      <a:r>
                        <a:rPr lang="en-GB" sz="1400" dirty="0">
                          <a:latin typeface="Twinkl Cursive Unlooped" panose="02000000000000000000" pitchFamily="2" charset="0"/>
                        </a:rPr>
                        <a:t>Alfred the Great</a:t>
                      </a:r>
                    </a:p>
                  </a:txBody>
                  <a:tcPr/>
                </a:tc>
                <a:tc>
                  <a:txBody>
                    <a:bodyPr/>
                    <a:lstStyle/>
                    <a:p>
                      <a:r>
                        <a:rPr lang="en-GB" sz="1400" dirty="0">
                          <a:latin typeface="Twinkl Cursive Unlooped" panose="02000000000000000000" pitchFamily="2" charset="0"/>
                        </a:rPr>
                        <a:t>Connection</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Saxons</a:t>
                      </a:r>
                    </a:p>
                  </a:txBody>
                  <a:tcPr/>
                </a:tc>
                <a:tc>
                  <a:txBody>
                    <a:bodyPr/>
                    <a:lstStyle/>
                    <a:p>
                      <a:r>
                        <a:rPr lang="en-GB" sz="1400" dirty="0">
                          <a:latin typeface="Twinkl Cursive Unlooped" panose="02000000000000000000" pitchFamily="2" charset="0"/>
                        </a:rPr>
                        <a:t>Ceorls</a:t>
                      </a:r>
                    </a:p>
                  </a:txBody>
                  <a:tcPr/>
                </a:tc>
                <a:tc>
                  <a:txBody>
                    <a:bodyPr/>
                    <a:lstStyle/>
                    <a:p>
                      <a:r>
                        <a:rPr lang="en-GB" sz="1400" dirty="0">
                          <a:latin typeface="Twinkl Cursive Unlooped" panose="02000000000000000000" pitchFamily="2" charset="0"/>
                        </a:rPr>
                        <a:t>Harold Godwinson</a:t>
                      </a:r>
                    </a:p>
                  </a:txBody>
                  <a:tcPr/>
                </a:tc>
                <a:tc>
                  <a:txBody>
                    <a:bodyPr/>
                    <a:lstStyle/>
                    <a:p>
                      <a:r>
                        <a:rPr lang="en-GB" sz="1400" dirty="0">
                          <a:latin typeface="Twinkl Cursive Unlooped" panose="02000000000000000000" pitchFamily="2" charset="0"/>
                        </a:rPr>
                        <a:t>Describe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Angles</a:t>
                      </a:r>
                    </a:p>
                  </a:txBody>
                  <a:tcPr/>
                </a:tc>
                <a:tc>
                  <a:txBody>
                    <a:bodyPr/>
                    <a:lstStyle/>
                    <a:p>
                      <a:r>
                        <a:rPr lang="en-GB" sz="1400" dirty="0">
                          <a:latin typeface="Twinkl Cursive Unlooped" panose="02000000000000000000" pitchFamily="2" charset="0"/>
                        </a:rPr>
                        <a:t>Slaves</a:t>
                      </a:r>
                    </a:p>
                  </a:txBody>
                  <a:tcPr/>
                </a:tc>
                <a:tc>
                  <a:txBody>
                    <a:bodyPr/>
                    <a:lstStyle/>
                    <a:p>
                      <a:r>
                        <a:rPr lang="en-GB" sz="1400" dirty="0">
                          <a:latin typeface="Twinkl Cursive Unlooped" panose="02000000000000000000" pitchFamily="2" charset="0"/>
                        </a:rPr>
                        <a:t>Harald Hardrada</a:t>
                      </a:r>
                    </a:p>
                  </a:txBody>
                  <a:tcPr/>
                </a:tc>
                <a:tc>
                  <a:txBody>
                    <a:bodyPr/>
                    <a:lstStyle/>
                    <a:p>
                      <a:r>
                        <a:rPr lang="en-GB" sz="1400" dirty="0">
                          <a:latin typeface="Twinkl Cursive Unlooped" panose="02000000000000000000" pitchFamily="2" charset="0"/>
                        </a:rPr>
                        <a:t>Enquire</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Jutes</a:t>
                      </a:r>
                    </a:p>
                  </a:txBody>
                  <a:tcPr/>
                </a:tc>
                <a:tc>
                  <a:txBody>
                    <a:bodyPr/>
                    <a:lstStyle/>
                    <a:p>
                      <a:r>
                        <a:rPr lang="en-GB" sz="1400" dirty="0">
                          <a:latin typeface="Twinkl Cursive Unlooped" panose="02000000000000000000" pitchFamily="2" charset="0"/>
                        </a:rPr>
                        <a:t>Christianity</a:t>
                      </a:r>
                    </a:p>
                  </a:txBody>
                  <a:tcPr/>
                </a:tc>
                <a:tc>
                  <a:txBody>
                    <a:bodyPr/>
                    <a:lstStyle/>
                    <a:p>
                      <a:r>
                        <a:rPr lang="en-GB" sz="1400" dirty="0">
                          <a:latin typeface="Twinkl Cursive Unlooped" panose="02000000000000000000" pitchFamily="2" charset="0"/>
                        </a:rPr>
                        <a:t>William, Duke of Normandy</a:t>
                      </a:r>
                    </a:p>
                  </a:txBody>
                  <a:tcPr/>
                </a:tc>
                <a:tc>
                  <a:txBody>
                    <a:bodyPr/>
                    <a:lstStyle/>
                    <a:p>
                      <a:r>
                        <a:rPr lang="en-GB" sz="1400" dirty="0">
                          <a:latin typeface="Twinkl Cursive Unlooped" panose="02000000000000000000" pitchFamily="2" charset="0"/>
                        </a:rPr>
                        <a:t>Investigate</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Anglo-Saxons</a:t>
                      </a:r>
                    </a:p>
                  </a:txBody>
                  <a:tcPr/>
                </a:tc>
                <a:tc>
                  <a:txBody>
                    <a:bodyPr/>
                    <a:lstStyle/>
                    <a:p>
                      <a:r>
                        <a:rPr lang="en-GB" sz="1400" dirty="0">
                          <a:latin typeface="Twinkl Cursive Unlooped" panose="02000000000000000000" pitchFamily="2" charset="0"/>
                        </a:rPr>
                        <a:t>Monks</a:t>
                      </a:r>
                    </a:p>
                  </a:txBody>
                  <a:tcPr/>
                </a:tc>
                <a:tc>
                  <a:txBody>
                    <a:bodyPr/>
                    <a:lstStyle/>
                    <a:p>
                      <a:r>
                        <a:rPr lang="en-GB" sz="1400" dirty="0">
                          <a:latin typeface="Twinkl Cursive Unlooped" panose="02000000000000000000" pitchFamily="2" charset="0"/>
                        </a:rPr>
                        <a:t>Battle of Hastings</a:t>
                      </a:r>
                    </a:p>
                  </a:txBody>
                  <a:tcPr/>
                </a:tc>
                <a:tc>
                  <a:txBody>
                    <a:bodyPr/>
                    <a:lstStyle/>
                    <a:p>
                      <a:r>
                        <a:rPr lang="en-GB" sz="1400" dirty="0">
                          <a:latin typeface="Twinkl Cursive Unlooped" panose="02000000000000000000" pitchFamily="2" charset="0"/>
                        </a:rPr>
                        <a:t>Prehistory</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Vikings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Monasteries</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Ad</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Normans</a:t>
                      </a:r>
                    </a:p>
                  </a:txBody>
                  <a:tcPr/>
                </a:tc>
                <a:tc>
                  <a:txBody>
                    <a:bodyPr/>
                    <a:lstStyle/>
                    <a:p>
                      <a:r>
                        <a:rPr lang="en-GB" sz="1400" dirty="0">
                          <a:latin typeface="Twinkl Cursive Unlooped" panose="02000000000000000000" pitchFamily="2" charset="0"/>
                        </a:rPr>
                        <a:t>Pagan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BC</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Picts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Law and order</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Era</a:t>
                      </a: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Scots</a:t>
                      </a:r>
                    </a:p>
                  </a:txBody>
                  <a:tcPr/>
                </a:tc>
                <a:tc>
                  <a:txBody>
                    <a:bodyPr/>
                    <a:lstStyle/>
                    <a:p>
                      <a:r>
                        <a:rPr lang="en-GB" sz="1400" dirty="0">
                          <a:latin typeface="Twinkl Cursive Unlooped" panose="02000000000000000000" pitchFamily="2" charset="0"/>
                        </a:rPr>
                        <a:t>Punishment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Millennia </a:t>
                      </a: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476670852"/>
                  </a:ext>
                </a:extLst>
              </a:tr>
              <a:tr h="370840">
                <a:tc>
                  <a:txBody>
                    <a:bodyPr/>
                    <a:lstStyle/>
                    <a:p>
                      <a:r>
                        <a:rPr lang="en-GB" sz="1400" dirty="0">
                          <a:latin typeface="Twinkl Cursive Unlooped" panose="02000000000000000000" pitchFamily="2" charset="0"/>
                        </a:rPr>
                        <a:t>Scandinavia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66069107"/>
                  </a:ext>
                </a:extLst>
              </a:tr>
              <a:tr h="370840">
                <a:tc>
                  <a:txBody>
                    <a:bodyPr/>
                    <a:lstStyle/>
                    <a:p>
                      <a:r>
                        <a:rPr lang="en-GB" sz="1400" dirty="0">
                          <a:latin typeface="Twinkl Cursive Unlooped" panose="02000000000000000000" pitchFamily="2" charset="0"/>
                        </a:rPr>
                        <a:t>Long ships</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3600465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Invasion</a:t>
            </a:r>
          </a:p>
        </p:txBody>
      </p:sp>
    </p:spTree>
    <p:extLst>
      <p:ext uri="{BB962C8B-B14F-4D97-AF65-F5344CB8AC3E}">
        <p14:creationId xmlns:p14="http://schemas.microsoft.com/office/powerpoint/2010/main" val="141587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7736" y="1344741"/>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3720090" y="340267"/>
            <a:ext cx="3969639" cy="1519035"/>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4250676" y="765959"/>
            <a:ext cx="3089102" cy="122148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sz="1050" b="1" u="sng" spc="-5" dirty="0">
                <a:latin typeface="Twinkl Cursive Unlooped" panose="02000000000000000000" pitchFamily="2" charset="0"/>
                <a:cs typeface="Calibri"/>
              </a:rPr>
              <a:t>What</a:t>
            </a:r>
            <a:r>
              <a:rPr sz="1050" b="1" u="sng" spc="15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was it like to be a child in the 1950s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0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i</a:t>
            </a:r>
            <a:r>
              <a:rPr lang="en-GB" sz="900" b="0" i="0" dirty="0">
                <a:solidFill>
                  <a:srgbClr val="303030"/>
                </a:solidFill>
                <a:effectLst/>
                <a:latin typeface="Twinkl Cursive Unlooped" panose="02000000000000000000" pitchFamily="2" charset="0"/>
              </a:rPr>
              <a:t>n the 1950s, families watched television and ate dinner together. Children played unsupervised in the streets and spent their pocket money on sweets.</a:t>
            </a:r>
          </a:p>
          <a:p>
            <a:pPr algn="l"/>
            <a:endParaRPr lang="en-GB" sz="1400" b="1"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Childhood – Now and 1950s</a:t>
            </a:r>
          </a:p>
          <a:p>
            <a:pPr marL="12700" marR="5080"/>
            <a:r>
              <a:rPr lang="en-GB" sz="1100" b="0" i="0" dirty="0">
                <a:solidFill>
                  <a:srgbClr val="303030"/>
                </a:solidFill>
                <a:effectLst/>
                <a:latin typeface="Twinkl Cursive Unlooped" panose="02000000000000000000" pitchFamily="2" charset="0"/>
              </a:rPr>
              <a:t>This project teaches children about everyday life and families today, including comparisons with childhood in the 1950s, using artefacts and a range of different sources.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sz="1800" spc="-35" dirty="0">
                <a:solidFill>
                  <a:srgbClr val="0C6C82"/>
                </a:solidFill>
                <a:latin typeface="Segoe UI"/>
                <a:cs typeface="Segoe UI"/>
              </a:rPr>
              <a:t>A</a:t>
            </a:r>
            <a:r>
              <a:rPr sz="1800" spc="30" dirty="0">
                <a:solidFill>
                  <a:srgbClr val="0C6C82"/>
                </a:solidFill>
                <a:latin typeface="Segoe UI"/>
                <a:cs typeface="Segoe UI"/>
              </a:rPr>
              <a:t>u</a:t>
            </a:r>
            <a:r>
              <a:rPr sz="1800" spc="-10" dirty="0">
                <a:solidFill>
                  <a:srgbClr val="0C6C82"/>
                </a:solidFill>
                <a:latin typeface="Segoe UI"/>
                <a:cs typeface="Segoe UI"/>
              </a:rPr>
              <a:t>t</a:t>
            </a:r>
            <a:r>
              <a:rPr sz="1800" spc="30" dirty="0">
                <a:solidFill>
                  <a:srgbClr val="0C6C82"/>
                </a:solidFill>
                <a:latin typeface="Segoe UI"/>
                <a:cs typeface="Segoe UI"/>
              </a:rPr>
              <a:t>u</a:t>
            </a:r>
            <a:r>
              <a:rPr sz="1800" spc="20" dirty="0">
                <a:solidFill>
                  <a:srgbClr val="0C6C82"/>
                </a:solidFill>
                <a:latin typeface="Segoe UI"/>
                <a:cs typeface="Segoe UI"/>
              </a:rPr>
              <a:t>m</a:t>
            </a:r>
            <a:r>
              <a:rPr sz="1800" spc="25" dirty="0">
                <a:solidFill>
                  <a:srgbClr val="0C6C82"/>
                </a:solidFill>
                <a:latin typeface="Segoe UI"/>
                <a:cs typeface="Segoe UI"/>
              </a:rPr>
              <a:t>n-</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00751"/>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School Days - Victorians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7659954" y="1042243"/>
            <a:ext cx="4260616" cy="2401108"/>
            <a:chOff x="8030094" y="704850"/>
            <a:chExt cx="2914131" cy="1193616"/>
          </a:xfrm>
        </p:grpSpPr>
        <p:sp>
          <p:nvSpPr>
            <p:cNvPr id="48" name="object 27">
              <a:extLst>
                <a:ext uri="{FF2B5EF4-FFF2-40B4-BE49-F238E27FC236}">
                  <a16:creationId xmlns:a16="http://schemas.microsoft.com/office/drawing/2014/main" id="{5F2E4663-A583-44BA-B8ED-9D0E402CB92A}"/>
                </a:ext>
              </a:extLst>
            </p:cNvPr>
            <p:cNvSpPr/>
            <p:nvPr/>
          </p:nvSpPr>
          <p:spPr>
            <a:xfrm>
              <a:off x="8030094" y="726891"/>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2422702" y="2627645"/>
            <a:ext cx="4295775" cy="1664271"/>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4858071" cy="1691952"/>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64" name="object 19">
            <a:extLst>
              <a:ext uri="{FF2B5EF4-FFF2-40B4-BE49-F238E27FC236}">
                <a16:creationId xmlns:a16="http://schemas.microsoft.com/office/drawing/2014/main" id="{378E03F5-16C6-4DD2-9198-7D17C20F0A53}"/>
              </a:ext>
            </a:extLst>
          </p:cNvPr>
          <p:cNvSpPr txBox="1"/>
          <p:nvPr/>
        </p:nvSpPr>
        <p:spPr>
          <a:xfrm>
            <a:off x="8430317" y="1484181"/>
            <a:ext cx="3089102" cy="156260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significant event happened in 1953</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a significant historical event in British history.</a:t>
            </a: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Know that the coronation of Queen Elizabeth II took place in 1953 at Westminster Abbey, London.</a:t>
            </a:r>
          </a:p>
          <a:p>
            <a:pPr algn="l">
              <a:buFont typeface="Arial" panose="020B0604020202020204" pitchFamily="34" charset="0"/>
              <a:buChar char="•"/>
            </a:pPr>
            <a:r>
              <a:rPr lang="en-GB" sz="1000" dirty="0">
                <a:solidFill>
                  <a:srgbClr val="303030"/>
                </a:solidFill>
                <a:latin typeface="Twinkl Cursive Unlooped" panose="02000000000000000000" pitchFamily="2" charset="0"/>
              </a:rPr>
              <a:t>Know that Elizabeth II was the queen of England for 70 years until she died in 2022. </a:t>
            </a:r>
            <a:endParaRPr lang="en-GB" sz="1000" b="0" i="0" dirty="0">
              <a:solidFill>
                <a:srgbClr val="303030"/>
              </a:solidFill>
              <a:effectLst/>
              <a:latin typeface="Twinkl Cursive Unlooped" panose="02000000000000000000" pitchFamily="2" charset="0"/>
            </a:endParaRPr>
          </a:p>
          <a:p>
            <a:pPr algn="l">
              <a:buFont typeface="Arial" panose="020B0604020202020204" pitchFamily="34" charset="0"/>
              <a:buChar char="•"/>
            </a:pPr>
            <a:r>
              <a:rPr lang="en-GB" sz="1000" dirty="0">
                <a:solidFill>
                  <a:srgbClr val="303030"/>
                </a:solidFill>
                <a:latin typeface="Twinkl Cursive Unlooped" panose="02000000000000000000" pitchFamily="2" charset="0"/>
              </a:rPr>
              <a:t>Compare to King Charles III coronation in 2023 (70 years later). </a:t>
            </a:r>
            <a:endParaRPr lang="en-GB" sz="1000" b="0" i="0" dirty="0">
              <a:solidFill>
                <a:srgbClr val="303030"/>
              </a:solidFill>
              <a:effectLst/>
              <a:latin typeface="Twinkl Cursive Unlooped" panose="02000000000000000000" pitchFamily="2" charset="0"/>
            </a:endParaRPr>
          </a:p>
        </p:txBody>
      </p:sp>
      <p:sp>
        <p:nvSpPr>
          <p:cNvPr id="67" name="object 19">
            <a:extLst>
              <a:ext uri="{FF2B5EF4-FFF2-40B4-BE49-F238E27FC236}">
                <a16:creationId xmlns:a16="http://schemas.microsoft.com/office/drawing/2014/main" id="{9916B0CF-48DE-48D9-A5E0-C951720D508F}"/>
              </a:ext>
            </a:extLst>
          </p:cNvPr>
          <p:cNvSpPr txBox="1"/>
          <p:nvPr/>
        </p:nvSpPr>
        <p:spPr>
          <a:xfrm>
            <a:off x="2860625" y="3108659"/>
            <a:ext cx="3594969" cy="80086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does everyday life and childhood in the 1950s compare to today?</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Describe how a place or geographical feature has changed over time.</a:t>
            </a:r>
          </a:p>
        </p:txBody>
      </p:sp>
      <p:sp>
        <p:nvSpPr>
          <p:cNvPr id="71" name="TextBox 70">
            <a:extLst>
              <a:ext uri="{FF2B5EF4-FFF2-40B4-BE49-F238E27FC236}">
                <a16:creationId xmlns:a16="http://schemas.microsoft.com/office/drawing/2014/main" id="{5CEE301E-7CE5-41B3-808F-CA04419CC0DE}"/>
              </a:ext>
            </a:extLst>
          </p:cNvPr>
          <p:cNvSpPr txBox="1"/>
          <p:nvPr/>
        </p:nvSpPr>
        <p:spPr>
          <a:xfrm>
            <a:off x="9473115" y="119503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3" name="TextBox 72">
            <a:extLst>
              <a:ext uri="{FF2B5EF4-FFF2-40B4-BE49-F238E27FC236}">
                <a16:creationId xmlns:a16="http://schemas.microsoft.com/office/drawing/2014/main" id="{16C94C1B-70FE-4AB5-824D-B710BACDDB7C}"/>
              </a:ext>
            </a:extLst>
          </p:cNvPr>
          <p:cNvSpPr txBox="1"/>
          <p:nvPr/>
        </p:nvSpPr>
        <p:spPr>
          <a:xfrm>
            <a:off x="4095504" y="277838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4" name="TextBox 73">
            <a:extLst>
              <a:ext uri="{FF2B5EF4-FFF2-40B4-BE49-F238E27FC236}">
                <a16:creationId xmlns:a16="http://schemas.microsoft.com/office/drawing/2014/main" id="{831F5AE0-AF8B-4B44-A32B-8C2A86F6B4DE}"/>
              </a:ext>
            </a:extLst>
          </p:cNvPr>
          <p:cNvSpPr txBox="1"/>
          <p:nvPr/>
        </p:nvSpPr>
        <p:spPr>
          <a:xfrm>
            <a:off x="6179405" y="478148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5" name="TextBox 74">
            <a:extLst>
              <a:ext uri="{FF2B5EF4-FFF2-40B4-BE49-F238E27FC236}">
                <a16:creationId xmlns:a16="http://schemas.microsoft.com/office/drawing/2014/main" id="{0302D078-03A6-4944-BB38-161965324614}"/>
              </a:ext>
            </a:extLst>
          </p:cNvPr>
          <p:cNvSpPr txBox="1"/>
          <p:nvPr/>
        </p:nvSpPr>
        <p:spPr>
          <a:xfrm>
            <a:off x="5149678" y="48279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50" name="object 19">
            <a:extLst>
              <a:ext uri="{FF2B5EF4-FFF2-40B4-BE49-F238E27FC236}">
                <a16:creationId xmlns:a16="http://schemas.microsoft.com/office/drawing/2014/main" id="{AD77D63F-01F3-42D1-9DC4-1A70D2DBA75B}"/>
              </a:ext>
            </a:extLst>
          </p:cNvPr>
          <p:cNvSpPr txBox="1"/>
          <p:nvPr/>
        </p:nvSpPr>
        <p:spPr>
          <a:xfrm>
            <a:off x="5163332" y="5135499"/>
            <a:ext cx="3227947" cy="80086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 Do you think it was better to be a child in the 1950s than today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10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1000" b="0" i="0" dirty="0">
                <a:solidFill>
                  <a:srgbClr val="303030"/>
                </a:solidFill>
                <a:effectLst/>
                <a:latin typeface="Twinkl Cursive Unlooped" panose="02000000000000000000" pitchFamily="2" charset="0"/>
              </a:rPr>
              <a:t>Identify similarities and differences to help them make comparisons between life now and in the past.</a:t>
            </a:r>
          </a:p>
        </p:txBody>
      </p:sp>
    </p:spTree>
    <p:extLst>
      <p:ext uri="{BB962C8B-B14F-4D97-AF65-F5344CB8AC3E}">
        <p14:creationId xmlns:p14="http://schemas.microsoft.com/office/powerpoint/2010/main" val="4023988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08" y="354519"/>
            <a:ext cx="4332664" cy="167227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47475" y="785795"/>
            <a:ext cx="3495269"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a civilisation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more complex historical terms to explain and present historical information.</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a:t>
            </a:r>
            <a:r>
              <a:rPr lang="en-GB" sz="900" dirty="0">
                <a:solidFill>
                  <a:srgbClr val="303030"/>
                </a:solidFill>
                <a:latin typeface="Twinkl Cursive Unlooped" panose="02000000000000000000" pitchFamily="2" charset="0"/>
              </a:rPr>
              <a:t>the term: civilisation. </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105607" y="2300374"/>
            <a:ext cx="4033115" cy="198343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Ancient Civilisations</a:t>
            </a:r>
          </a:p>
          <a:p>
            <a:pPr marL="12700" marR="5080"/>
            <a:r>
              <a:rPr lang="en-GB" sz="1100" b="0" i="0" dirty="0">
                <a:solidFill>
                  <a:srgbClr val="303030"/>
                </a:solidFill>
                <a:effectLst/>
                <a:latin typeface="Twinkl Cursive Unlooped" panose="02000000000000000000" pitchFamily="2" charset="0"/>
              </a:rPr>
              <a:t>This project teaches children about the history of two of the world’s first ancient civilisations: ancient Sumer and ancient Egypt. Children will learn about the rise, life, achievements and eventual end of each civilisation</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8 - 14</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73541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139203" y="2075510"/>
            <a:ext cx="4001669" cy="202024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6054" y="2695274"/>
            <a:ext cx="4268688" cy="2108392"/>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3047476" y="4455973"/>
            <a:ext cx="4116120" cy="168175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80253" y="51873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648969" y="221866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377762" y="2893547"/>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SOCIETY/EMPIRE</a:t>
            </a:r>
          </a:p>
        </p:txBody>
      </p:sp>
      <p:sp>
        <p:nvSpPr>
          <p:cNvPr id="67" name="object 45">
            <a:extLst>
              <a:ext uri="{FF2B5EF4-FFF2-40B4-BE49-F238E27FC236}">
                <a16:creationId xmlns:a16="http://schemas.microsoft.com/office/drawing/2014/main" id="{0C178558-35B4-4AF0-AEA4-FA584D8D3B0B}"/>
              </a:ext>
            </a:extLst>
          </p:cNvPr>
          <p:cNvSpPr/>
          <p:nvPr/>
        </p:nvSpPr>
        <p:spPr>
          <a:xfrm>
            <a:off x="7234764" y="4539931"/>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8565436" y="4610160"/>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4181965" y="4512438"/>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55" name="object 19">
            <a:extLst>
              <a:ext uri="{FF2B5EF4-FFF2-40B4-BE49-F238E27FC236}">
                <a16:creationId xmlns:a16="http://schemas.microsoft.com/office/drawing/2014/main" id="{A2FE3689-6F14-437E-816E-6632194BFC8A}"/>
              </a:ext>
            </a:extLst>
          </p:cNvPr>
          <p:cNvSpPr txBox="1"/>
          <p:nvPr/>
        </p:nvSpPr>
        <p:spPr>
          <a:xfrm>
            <a:off x="7514149" y="852553"/>
            <a:ext cx="3495269"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and where was the first civilisation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Ancient Sumer was the first civilisation to develop c4500 BC. Nomads settled there because of the food and water available in the Fertile Crescent.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Create an account of the Sumerian civilisation, focusing on its features and achievements. </a:t>
            </a:r>
            <a:endParaRPr lang="en-GB" sz="900" b="0" i="0" dirty="0">
              <a:solidFill>
                <a:srgbClr val="303030"/>
              </a:solidFill>
              <a:effectLst/>
              <a:latin typeface="Twinkl Cursive Unlooped" panose="02000000000000000000" pitchFamily="2" charset="0"/>
            </a:endParaRPr>
          </a:p>
        </p:txBody>
      </p:sp>
      <p:sp>
        <p:nvSpPr>
          <p:cNvPr id="61" name="TextBox 60">
            <a:extLst>
              <a:ext uri="{FF2B5EF4-FFF2-40B4-BE49-F238E27FC236}">
                <a16:creationId xmlns:a16="http://schemas.microsoft.com/office/drawing/2014/main" id="{D45CC1A0-52F6-4F87-81B0-CBD055B4D481}"/>
              </a:ext>
            </a:extLst>
          </p:cNvPr>
          <p:cNvSpPr txBox="1"/>
          <p:nvPr/>
        </p:nvSpPr>
        <p:spPr>
          <a:xfrm>
            <a:off x="8346873" y="619949"/>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64" name="object 19">
            <a:extLst>
              <a:ext uri="{FF2B5EF4-FFF2-40B4-BE49-F238E27FC236}">
                <a16:creationId xmlns:a16="http://schemas.microsoft.com/office/drawing/2014/main" id="{CE571B43-218B-439C-BA34-B64182B3E27E}"/>
              </a:ext>
            </a:extLst>
          </p:cNvPr>
          <p:cNvSpPr txBox="1"/>
          <p:nvPr/>
        </p:nvSpPr>
        <p:spPr>
          <a:xfrm>
            <a:off x="8612479" y="2719203"/>
            <a:ext cx="3411265"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food, farming and nutrition help ancient Sumer grow and develop</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Ancient Sumer was the first civilisation to develop c4500 BC. Nomads settled there because of the food and water available in the Fertile Crescent.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Create an account of the Sumerian civilisation, focusing on its features and achievements. </a:t>
            </a:r>
            <a:endParaRPr lang="en-GB" sz="900" b="0" i="0" dirty="0">
              <a:solidFill>
                <a:srgbClr val="303030"/>
              </a:solidFill>
              <a:effectLst/>
              <a:latin typeface="Twinkl Cursive Unlooped" panose="02000000000000000000" pitchFamily="2" charset="0"/>
            </a:endParaRPr>
          </a:p>
        </p:txBody>
      </p:sp>
      <p:sp>
        <p:nvSpPr>
          <p:cNvPr id="69" name="TextBox 68">
            <a:extLst>
              <a:ext uri="{FF2B5EF4-FFF2-40B4-BE49-F238E27FC236}">
                <a16:creationId xmlns:a16="http://schemas.microsoft.com/office/drawing/2014/main" id="{BD382421-A712-40FB-93C5-E0FC9CCDC28E}"/>
              </a:ext>
            </a:extLst>
          </p:cNvPr>
          <p:cNvSpPr txBox="1"/>
          <p:nvPr/>
        </p:nvSpPr>
        <p:spPr>
          <a:xfrm>
            <a:off x="9551967" y="243863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72" name="object 19">
            <a:extLst>
              <a:ext uri="{FF2B5EF4-FFF2-40B4-BE49-F238E27FC236}">
                <a16:creationId xmlns:a16="http://schemas.microsoft.com/office/drawing/2014/main" id="{9C883D99-8E56-413B-8F93-D2D01D7FD344}"/>
              </a:ext>
            </a:extLst>
          </p:cNvPr>
          <p:cNvSpPr txBox="1"/>
          <p:nvPr/>
        </p:nvSpPr>
        <p:spPr>
          <a:xfrm>
            <a:off x="4633000" y="2447450"/>
            <a:ext cx="3132708"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significant Sumerian inventions change the way people lived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ingenious farming methods and amazing inventions meant that ancient Sumer grew surplus food that they could trade.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their inventions made tasks quicker and easier, such as the wheel, the plough, moulded bricks, and numbering and writing systems.</a:t>
            </a:r>
          </a:p>
        </p:txBody>
      </p:sp>
      <p:sp>
        <p:nvSpPr>
          <p:cNvPr id="76" name="object 19">
            <a:extLst>
              <a:ext uri="{FF2B5EF4-FFF2-40B4-BE49-F238E27FC236}">
                <a16:creationId xmlns:a16="http://schemas.microsoft.com/office/drawing/2014/main" id="{288DA8C0-33C5-465E-9E1C-60594A019F94}"/>
              </a:ext>
            </a:extLst>
          </p:cNvPr>
          <p:cNvSpPr txBox="1"/>
          <p:nvPr/>
        </p:nvSpPr>
        <p:spPr>
          <a:xfrm>
            <a:off x="583014" y="3222097"/>
            <a:ext cx="3132708"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it like in a Sumerian city state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artefacts provide evidence of everyday life in the past.</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i</a:t>
            </a:r>
            <a:r>
              <a:rPr lang="en-GB" sz="900" b="0" i="0" dirty="0">
                <a:solidFill>
                  <a:srgbClr val="303030"/>
                </a:solidFill>
                <a:effectLst/>
                <a:latin typeface="Twinkl Cursive Unlooped" panose="02000000000000000000" pitchFamily="2" charset="0"/>
              </a:rPr>
              <a:t>n ancient Sumer, thousands of people lived in the cities, which contained mud brick public buildings and houses, defensive walls, winding streets, temples and ports.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7" name="object 19">
            <a:extLst>
              <a:ext uri="{FF2B5EF4-FFF2-40B4-BE49-F238E27FC236}">
                <a16:creationId xmlns:a16="http://schemas.microsoft.com/office/drawing/2014/main" id="{EF9D7E69-8256-43E6-A838-D513ECC0825B}"/>
              </a:ext>
            </a:extLst>
          </p:cNvPr>
          <p:cNvSpPr txBox="1"/>
          <p:nvPr/>
        </p:nvSpPr>
        <p:spPr>
          <a:xfrm>
            <a:off x="3606264" y="4759483"/>
            <a:ext cx="3132708"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Was there a hierarchy in ancient Sumer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hierarchy and different roles in ancient civilisations.</a:t>
            </a:r>
          </a:p>
          <a:p>
            <a:pPr>
              <a:buFont typeface="Arial" panose="020B0604020202020204" pitchFamily="34" charset="0"/>
              <a:buChar char="•"/>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that the hierarchy in ancient Sumerian city states had the </a:t>
            </a:r>
            <a:r>
              <a:rPr kumimoji="0" lang="en-US" altLang="en-US" sz="900" b="0" i="0" u="none" strike="noStrike" cap="none" normalizeH="0" baseline="0" dirty="0" err="1">
                <a:ln>
                  <a:noFill/>
                </a:ln>
                <a:solidFill>
                  <a:srgbClr val="303030"/>
                </a:solidFill>
                <a:effectLst/>
                <a:latin typeface="Twinkl Cursive Unlooped" panose="02000000000000000000" pitchFamily="2" charset="0"/>
              </a:rPr>
              <a:t>lugal</a:t>
            </a:r>
            <a:r>
              <a:rPr kumimoji="0" lang="en-US" altLang="en-US" sz="900" b="0" i="0" u="none" strike="noStrike" cap="none" normalizeH="0" baseline="0" dirty="0">
                <a:ln>
                  <a:noFill/>
                </a:ln>
                <a:solidFill>
                  <a:srgbClr val="303030"/>
                </a:solidFill>
                <a:effectLst/>
                <a:latin typeface="Twinkl Cursive Unlooped" panose="02000000000000000000" pitchFamily="2" charset="0"/>
              </a:rPr>
              <a:t> at the top followed by priests and priestesses, upper class professionals then lower class craftspeople, farmers and slaves.</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8" name="object 19">
            <a:extLst>
              <a:ext uri="{FF2B5EF4-FFF2-40B4-BE49-F238E27FC236}">
                <a16:creationId xmlns:a16="http://schemas.microsoft.com/office/drawing/2014/main" id="{89AAAADE-4180-4C4C-91FE-03BFB3238809}"/>
              </a:ext>
            </a:extLst>
          </p:cNvPr>
          <p:cNvSpPr txBox="1"/>
          <p:nvPr/>
        </p:nvSpPr>
        <p:spPr>
          <a:xfrm>
            <a:off x="7722384" y="4873986"/>
            <a:ext cx="3132708"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the first Emperor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in detail the multiple causes and effects of significant events.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i</a:t>
            </a:r>
            <a:r>
              <a:rPr lang="en-GB" sz="900" b="0" i="0" dirty="0">
                <a:solidFill>
                  <a:srgbClr val="303030"/>
                </a:solidFill>
                <a:effectLst/>
                <a:latin typeface="Twinkl Cursive Unlooped" panose="02000000000000000000" pitchFamily="2" charset="0"/>
              </a:rPr>
              <a:t>n the third century BC, Sargon the Great took control of the city states of ancient Sumer, tearing down defensive walls, building roads creating a single language. He became the first person to rule over an empire.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13715240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302056" y="321457"/>
            <a:ext cx="4516841" cy="1890586"/>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22121" y="724353"/>
            <a:ext cx="3689428"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know that ancient Egyptians were a civilisation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Present a thoughtful selection of relevant information in a historical report, in-depth study or by answering a range of historical questions.</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the a</a:t>
            </a:r>
            <a:r>
              <a:rPr lang="en-GB" sz="900" b="0" i="0" dirty="0">
                <a:solidFill>
                  <a:srgbClr val="303030"/>
                </a:solidFill>
                <a:effectLst/>
                <a:latin typeface="Twinkl Cursive Unlooped" panose="02000000000000000000" pitchFamily="2" charset="0"/>
              </a:rPr>
              <a:t>ncient Egyptian civilisation grew around the banks of the Nile c3100 BC to 30 BC because there was fertile soil in the floodplains</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grpSp>
        <p:nvGrpSpPr>
          <p:cNvPr id="23" name="object 23"/>
          <p:cNvGrpSpPr/>
          <p:nvPr/>
        </p:nvGrpSpPr>
        <p:grpSpPr>
          <a:xfrm>
            <a:off x="8410886" y="2321278"/>
            <a:ext cx="3797518" cy="186978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Ancient Civilisations</a:t>
            </a:r>
          </a:p>
          <a:p>
            <a:pPr marL="12700" marR="5080"/>
            <a:r>
              <a:rPr lang="en-GB" sz="1100" b="0" i="0" dirty="0">
                <a:solidFill>
                  <a:srgbClr val="303030"/>
                </a:solidFill>
                <a:effectLst/>
                <a:latin typeface="Twinkl Cursive Unlooped" panose="02000000000000000000" pitchFamily="2" charset="0"/>
              </a:rPr>
              <a:t>This project teaches children about the history of two of the world’s first ancient civilisations: ancient Sumer and ancient Egypt. Children will learn about the rise, life, achievements and eventual end of each civilisation</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4</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5</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73541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139203" y="2075510"/>
            <a:ext cx="4001669" cy="202024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6054" y="2695274"/>
            <a:ext cx="4268688" cy="2108392"/>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995143" y="4429152"/>
            <a:ext cx="3574285" cy="1430873"/>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10636" y="42485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513842" y="2259646"/>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624626" y="2852488"/>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7" name="object 45">
            <a:extLst>
              <a:ext uri="{FF2B5EF4-FFF2-40B4-BE49-F238E27FC236}">
                <a16:creationId xmlns:a16="http://schemas.microsoft.com/office/drawing/2014/main" id="{0C178558-35B4-4AF0-AEA4-FA584D8D3B0B}"/>
              </a:ext>
            </a:extLst>
          </p:cNvPr>
          <p:cNvSpPr/>
          <p:nvPr/>
        </p:nvSpPr>
        <p:spPr>
          <a:xfrm>
            <a:off x="6851069" y="4363929"/>
            <a:ext cx="3797518" cy="1806179"/>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8222843" y="4479761"/>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74" name="TextBox 73">
            <a:extLst>
              <a:ext uri="{FF2B5EF4-FFF2-40B4-BE49-F238E27FC236}">
                <a16:creationId xmlns:a16="http://schemas.microsoft.com/office/drawing/2014/main" id="{919BBA48-9923-49F4-848C-ECEC60EDBC71}"/>
              </a:ext>
            </a:extLst>
          </p:cNvPr>
          <p:cNvSpPr txBox="1"/>
          <p:nvPr/>
        </p:nvSpPr>
        <p:spPr>
          <a:xfrm>
            <a:off x="4093228" y="4572359"/>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547643" y="54620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9" name="TextBox 68">
            <a:extLst>
              <a:ext uri="{FF2B5EF4-FFF2-40B4-BE49-F238E27FC236}">
                <a16:creationId xmlns:a16="http://schemas.microsoft.com/office/drawing/2014/main" id="{BD382421-A712-40FB-93C5-E0FC9CCDC28E}"/>
              </a:ext>
            </a:extLst>
          </p:cNvPr>
          <p:cNvSpPr txBox="1"/>
          <p:nvPr/>
        </p:nvSpPr>
        <p:spPr>
          <a:xfrm>
            <a:off x="9550985" y="248611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50" name="object 19">
            <a:extLst>
              <a:ext uri="{FF2B5EF4-FFF2-40B4-BE49-F238E27FC236}">
                <a16:creationId xmlns:a16="http://schemas.microsoft.com/office/drawing/2014/main" id="{F479EA7A-091F-475C-803F-CE46DE6FE63F}"/>
              </a:ext>
            </a:extLst>
          </p:cNvPr>
          <p:cNvSpPr txBox="1"/>
          <p:nvPr/>
        </p:nvSpPr>
        <p:spPr>
          <a:xfrm>
            <a:off x="7385592" y="803557"/>
            <a:ext cx="3689428"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life like in an ancient Egyptian city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artefacts provide evidence of everyday life in the past.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ncient Egyptian wealthy people lived in comfortable houses with gardens and pools. They enjoyed hunting, banquets, music, dancing and games.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ancient Egyptian poor people lived in small, flat-roofed houses and did specialised jobs inside the city or worked on farms.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1" name="object 19">
            <a:extLst>
              <a:ext uri="{FF2B5EF4-FFF2-40B4-BE49-F238E27FC236}">
                <a16:creationId xmlns:a16="http://schemas.microsoft.com/office/drawing/2014/main" id="{EA50E6B3-84BB-447D-B368-DCD060F79C68}"/>
              </a:ext>
            </a:extLst>
          </p:cNvPr>
          <p:cNvSpPr txBox="1"/>
          <p:nvPr/>
        </p:nvSpPr>
        <p:spPr>
          <a:xfrm>
            <a:off x="8796007" y="2824370"/>
            <a:ext cx="329264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Was there a hierarchy in ancient Egypt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hierarchy and different roles in ancient civilisations.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ancient Egyptian hierarchy had the pharaoh at the top followed by the vizier, priests, scribes and soldiers, craftspeople and merchants, peasant farmers and slaves.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9" name="object 19">
            <a:extLst>
              <a:ext uri="{FF2B5EF4-FFF2-40B4-BE49-F238E27FC236}">
                <a16:creationId xmlns:a16="http://schemas.microsoft.com/office/drawing/2014/main" id="{0748A2C3-164B-419F-9D87-63E199C475B2}"/>
              </a:ext>
            </a:extLst>
          </p:cNvPr>
          <p:cNvSpPr txBox="1"/>
          <p:nvPr/>
        </p:nvSpPr>
        <p:spPr>
          <a:xfrm>
            <a:off x="4673178" y="2575429"/>
            <a:ext cx="329264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role of the Pharoah</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hierarchy and different roles in ancient civilisations.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ancient Egyptian hierarchy had the pharaoh at the top followed by the vizier, priests, scribes and soldiers, craftspeople and merchants, peasant farmers and slaves.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3" name="object 19">
            <a:extLst>
              <a:ext uri="{FF2B5EF4-FFF2-40B4-BE49-F238E27FC236}">
                <a16:creationId xmlns:a16="http://schemas.microsoft.com/office/drawing/2014/main" id="{78CC52BC-27DF-4A27-8EC9-7C5F931A69E1}"/>
              </a:ext>
            </a:extLst>
          </p:cNvPr>
          <p:cNvSpPr txBox="1"/>
          <p:nvPr/>
        </p:nvSpPr>
        <p:spPr>
          <a:xfrm>
            <a:off x="629115" y="3118290"/>
            <a:ext cx="3292644"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do we know about the wealth, power and status in ancient Egypt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the design, decoration and materials used to make an artefact can provide evidence of the wealth, power and status of the object’s owner.</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20th century discovery of Tutankhamun's tomb by British archaeologist Howard Carter enabled historians to learn more about ancient Egyptian pharaohs.</a:t>
            </a:r>
          </a:p>
        </p:txBody>
      </p:sp>
      <p:sp>
        <p:nvSpPr>
          <p:cNvPr id="65" name="object 19">
            <a:extLst>
              <a:ext uri="{FF2B5EF4-FFF2-40B4-BE49-F238E27FC236}">
                <a16:creationId xmlns:a16="http://schemas.microsoft.com/office/drawing/2014/main" id="{D097C414-5095-4454-BEB0-CE55C0F475B3}"/>
              </a:ext>
            </a:extLst>
          </p:cNvPr>
          <p:cNvSpPr txBox="1"/>
          <p:nvPr/>
        </p:nvSpPr>
        <p:spPr>
          <a:xfrm>
            <a:off x="3276784" y="4835171"/>
            <a:ext cx="3292644" cy="61619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are the similarities and differences between ancient Sumer and Egypt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r>
              <a:rPr lang="en-GB" sz="900" b="1" i="0" dirty="0">
                <a:solidFill>
                  <a:srgbClr val="303030"/>
                </a:solidFill>
                <a:effectLst/>
                <a:latin typeface="Twinkl Cursive Unlooped" panose="02000000000000000000" pitchFamily="2" charset="0"/>
              </a:rPr>
              <a:t>By</a:t>
            </a:r>
            <a:r>
              <a:rPr lang="en-GB" sz="900" dirty="0">
                <a:solidFill>
                  <a:srgbClr val="303030"/>
                </a:solidFill>
                <a:latin typeface="Twinkl Cursive Unlooped" panose="02000000000000000000" pitchFamily="2" charset="0"/>
              </a:rPr>
              <a:t> t</a:t>
            </a:r>
            <a:r>
              <a:rPr lang="en-GB" sz="900" b="1" i="0" dirty="0">
                <a:solidFill>
                  <a:srgbClr val="303030"/>
                </a:solidFill>
                <a:effectLst/>
                <a:latin typeface="Twinkl Cursive Unlooped" panose="02000000000000000000" pitchFamily="2" charset="0"/>
              </a:rPr>
              <a:t>he end of this lesson children should:</a:t>
            </a:r>
          </a:p>
          <a:p>
            <a:pPr marL="285750" indent="-285750">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two civilisations</a:t>
            </a:r>
            <a:endParaRPr lang="en-GB" sz="900" b="1" i="0" dirty="0">
              <a:solidFill>
                <a:srgbClr val="303030"/>
              </a:solidFill>
              <a:effectLst/>
              <a:latin typeface="Twinkl Cursive Unlooped" panose="02000000000000000000" pitchFamily="2" charset="0"/>
              <a:cs typeface="Calibri"/>
            </a:endParaRPr>
          </a:p>
        </p:txBody>
      </p:sp>
      <p:sp>
        <p:nvSpPr>
          <p:cNvPr id="66" name="object 19">
            <a:extLst>
              <a:ext uri="{FF2B5EF4-FFF2-40B4-BE49-F238E27FC236}">
                <a16:creationId xmlns:a16="http://schemas.microsoft.com/office/drawing/2014/main" id="{3524E1F7-45D9-42F6-BED8-B024FE0B0607}"/>
              </a:ext>
            </a:extLst>
          </p:cNvPr>
          <p:cNvSpPr txBox="1"/>
          <p:nvPr/>
        </p:nvSpPr>
        <p:spPr>
          <a:xfrm>
            <a:off x="7170598" y="4732622"/>
            <a:ext cx="3430496" cy="1193275"/>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both civilisations decline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800" b="0" i="0" dirty="0">
                <a:solidFill>
                  <a:srgbClr val="303030"/>
                </a:solidFill>
                <a:effectLst/>
                <a:latin typeface="Twinkl Cursive Unlooped" panose="02000000000000000000" pitchFamily="2" charset="0"/>
              </a:rPr>
              <a:t>Know that civilisations end because of invasion, natural disasters, climate change, starvation and disease or human activities.</a:t>
            </a:r>
          </a:p>
          <a:p>
            <a:pPr algn="l">
              <a:buFont typeface="Arial" panose="020B0604020202020204" pitchFamily="34" charset="0"/>
              <a:buChar char="•"/>
            </a:pPr>
            <a:r>
              <a:rPr lang="en-GB" sz="800" b="0" i="0" dirty="0">
                <a:solidFill>
                  <a:srgbClr val="303030"/>
                </a:solidFill>
                <a:effectLst/>
                <a:latin typeface="Twinkl Cursive Unlooped" panose="02000000000000000000" pitchFamily="2" charset="0"/>
              </a:rPr>
              <a:t>Know that after 2600 years, the Sumerian civilisation disappeared due to climate change, natural disasters and invasions.</a:t>
            </a:r>
          </a:p>
          <a:p>
            <a:pPr algn="l">
              <a:buFont typeface="Arial" panose="020B0604020202020204" pitchFamily="34" charset="0"/>
              <a:buChar char="•"/>
            </a:pPr>
            <a:r>
              <a:rPr lang="en-GB" sz="800" b="0" i="0" dirty="0">
                <a:solidFill>
                  <a:srgbClr val="303030"/>
                </a:solidFill>
                <a:effectLst/>
                <a:latin typeface="Twinkl Cursive Unlooped" panose="02000000000000000000" pitchFamily="2" charset="0"/>
              </a:rPr>
              <a:t>Know that after 3000 years, the ancient Egyptian civilisation ended after invasion by the ancient Greeks then the Romans three centuries later.</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107554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8950"/>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45064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UKS2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4</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868014" y="401543"/>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Ancient Civilisations</a:t>
            </a:r>
          </a:p>
        </p:txBody>
      </p:sp>
      <p:sp>
        <p:nvSpPr>
          <p:cNvPr id="29" name="object 23">
            <a:extLst>
              <a:ext uri="{FF2B5EF4-FFF2-40B4-BE49-F238E27FC236}">
                <a16:creationId xmlns:a16="http://schemas.microsoft.com/office/drawing/2014/main" id="{E052C034-C3EA-4CFE-BDE5-D308BB2C4382}"/>
              </a:ext>
            </a:extLst>
          </p:cNvPr>
          <p:cNvSpPr txBox="1"/>
          <p:nvPr/>
        </p:nvSpPr>
        <p:spPr>
          <a:xfrm>
            <a:off x="7545027" y="2828925"/>
            <a:ext cx="1819910" cy="2054409"/>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Ancient Greek civilisation, inventions, leadership and arts/culture and the legacy that they have left behind.</a:t>
            </a:r>
          </a:p>
          <a:p>
            <a:pPr marL="12700" marR="5080" indent="3175" algn="ctr">
              <a:lnSpc>
                <a:spcPct val="100499"/>
              </a:lnSpc>
              <a:spcBef>
                <a:spcPts val="900"/>
              </a:spcBef>
            </a:pPr>
            <a:endParaRPr lang="en-GB" sz="1100" spc="-10"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They will look at city states that were ruled by chiefs who lived in palaces.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2948186" y="3003431"/>
            <a:ext cx="1722223" cy="1708160"/>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a:t>
            </a:r>
            <a:r>
              <a:rPr lang="en-GB" sz="1050" dirty="0">
                <a:solidFill>
                  <a:srgbClr val="303030"/>
                </a:solidFill>
                <a:latin typeface="Twinkl Cursive Unlooped" panose="02000000000000000000" pitchFamily="2" charset="0"/>
              </a:rPr>
              <a:t>learnt about life in Roman Britain and how their inventions and ingenuity changed Britain</a:t>
            </a:r>
          </a:p>
          <a:p>
            <a:pPr algn="ctr"/>
            <a:endParaRPr lang="en-GB" sz="1050" b="0" i="0" dirty="0">
              <a:solidFill>
                <a:srgbClr val="303030"/>
              </a:solidFill>
              <a:effectLst/>
              <a:latin typeface="Twinkl Cursive Unlooped" panose="02000000000000000000" pitchFamily="2" charset="0"/>
            </a:endParaRPr>
          </a:p>
          <a:p>
            <a:pPr algn="ctr"/>
            <a:r>
              <a:rPr lang="en-GB" sz="1050" b="0" i="0" dirty="0">
                <a:solidFill>
                  <a:srgbClr val="303030"/>
                </a:solidFill>
                <a:effectLst/>
                <a:latin typeface="Twinkl Cursive Unlooped" panose="02000000000000000000" pitchFamily="2" charset="0"/>
              </a:rPr>
              <a:t>They have studied some e</a:t>
            </a:r>
            <a:r>
              <a:rPr lang="en-GB" sz="1050" dirty="0">
                <a:solidFill>
                  <a:srgbClr val="303030"/>
                </a:solidFill>
                <a:latin typeface="Twinkl Cursive Unlooped" panose="02000000000000000000" pitchFamily="2" charset="0"/>
              </a:rPr>
              <a:t>mperors who ruled during Roman times. </a:t>
            </a:r>
            <a:endParaRPr lang="en-GB" sz="1050" b="0" i="0" dirty="0">
              <a:solidFill>
                <a:srgbClr val="303030"/>
              </a:solidFill>
              <a:effectLst/>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p:txBody>
      </p:sp>
      <p:sp>
        <p:nvSpPr>
          <p:cNvPr id="26" name="TextBox 25">
            <a:extLst>
              <a:ext uri="{FF2B5EF4-FFF2-40B4-BE49-F238E27FC236}">
                <a16:creationId xmlns:a16="http://schemas.microsoft.com/office/drawing/2014/main" id="{486AC35A-5698-4941-9DBA-75E6EE87FE3C}"/>
              </a:ext>
            </a:extLst>
          </p:cNvPr>
          <p:cNvSpPr txBox="1"/>
          <p:nvPr/>
        </p:nvSpPr>
        <p:spPr>
          <a:xfrm>
            <a:off x="503820" y="3444478"/>
            <a:ext cx="1722223" cy="2839239"/>
          </a:xfrm>
          <a:prstGeom prst="rect">
            <a:avLst/>
          </a:prstGeom>
          <a:noFill/>
        </p:spPr>
        <p:txBody>
          <a:bodyPr wrap="square">
            <a:spAutoFit/>
          </a:bodyPr>
          <a:lstStyle/>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explorers who travelled the world to find out about other places. </a:t>
            </a:r>
          </a:p>
          <a:p>
            <a:pPr algn="ctr"/>
            <a:endParaRPr lang="en-GB" sz="1050" dirty="0">
              <a:solidFill>
                <a:srgbClr val="303030"/>
              </a:solidFill>
              <a:latin typeface="Twinkl Cursive Unlooped" panose="02000000000000000000" pitchFamily="2" charset="0"/>
            </a:endParaRPr>
          </a:p>
          <a:p>
            <a:pPr algn="ctr"/>
            <a:r>
              <a:rPr lang="en-GB" sz="1050" dirty="0">
                <a:latin typeface="Twinkl Cursive Unlooped" panose="02000000000000000000" pitchFamily="2" charset="0"/>
              </a:rPr>
              <a:t>They have examined an artefact and suggested what it is, where it is from, when and why it was made and who owned it. </a:t>
            </a:r>
          </a:p>
          <a:p>
            <a:pPr algn="ctr"/>
            <a:endParaRPr lang="en-GB" sz="1050" dirty="0">
              <a:latin typeface="Twinkl Cursive Unlooped" panose="02000000000000000000" pitchFamily="2" charset="0"/>
            </a:endParaRPr>
          </a:p>
          <a:p>
            <a:pPr algn="ctr"/>
            <a:r>
              <a:rPr lang="en-GB" sz="1050" dirty="0">
                <a:latin typeface="Twinkl Cursive Unlooped" panose="02000000000000000000" pitchFamily="2" charset="0"/>
              </a:rPr>
              <a:t>Children have used historical sources to begin to identify viewpoint.</a:t>
            </a:r>
            <a:endParaRPr lang="en-GB" sz="1050" dirty="0">
              <a:solidFill>
                <a:srgbClr val="303030"/>
              </a:solidFill>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p:txBody>
      </p:sp>
      <p:sp>
        <p:nvSpPr>
          <p:cNvPr id="25" name="object 31">
            <a:extLst>
              <a:ext uri="{FF2B5EF4-FFF2-40B4-BE49-F238E27FC236}">
                <a16:creationId xmlns:a16="http://schemas.microsoft.com/office/drawing/2014/main" id="{22FB8F97-24BB-40DB-B93C-60DB46159D7D}"/>
              </a:ext>
            </a:extLst>
          </p:cNvPr>
          <p:cNvSpPr txBox="1"/>
          <p:nvPr/>
        </p:nvSpPr>
        <p:spPr>
          <a:xfrm>
            <a:off x="5100632" y="2353253"/>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Ancient Civilisations</a:t>
            </a:r>
          </a:p>
          <a:p>
            <a:pPr marL="12700" marR="5080"/>
            <a:r>
              <a:rPr lang="en-GB" sz="1100" b="0" i="0" dirty="0">
                <a:solidFill>
                  <a:srgbClr val="303030"/>
                </a:solidFill>
                <a:effectLst/>
                <a:latin typeface="Twinkl Cursive Unlooped" panose="02000000000000000000" pitchFamily="2" charset="0"/>
              </a:rPr>
              <a:t>This project teaches children about the history of two of the world’s first ancient civilisations: ancient Sumer and ancient Egypt. Children will learn about the rise, life, achievements and eventual end of each civilisation</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664100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4</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779003473"/>
              </p:ext>
            </p:extLst>
          </p:nvPr>
        </p:nvGraphicFramePr>
        <p:xfrm>
          <a:off x="2440969" y="931270"/>
          <a:ext cx="8075488" cy="519176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2432307">
                  <a:extLst>
                    <a:ext uri="{9D8B030D-6E8A-4147-A177-3AD203B41FA5}">
                      <a16:colId xmlns:a16="http://schemas.microsoft.com/office/drawing/2014/main" val="3413062883"/>
                    </a:ext>
                  </a:extLst>
                </a:gridCol>
                <a:gridCol w="1979488">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Civilisation</a:t>
                      </a:r>
                    </a:p>
                  </a:txBody>
                  <a:tcPr/>
                </a:tc>
                <a:tc>
                  <a:txBody>
                    <a:bodyPr/>
                    <a:lstStyle/>
                    <a:p>
                      <a:r>
                        <a:rPr lang="en-GB" sz="1400" b="0" dirty="0">
                          <a:latin typeface="Twinkl Cursive Unlooped" panose="02000000000000000000" pitchFamily="2" charset="0"/>
                        </a:rPr>
                        <a:t>Food</a:t>
                      </a:r>
                    </a:p>
                  </a:txBody>
                  <a:tcPr/>
                </a:tc>
                <a:tc>
                  <a:txBody>
                    <a:bodyPr/>
                    <a:lstStyle/>
                    <a:p>
                      <a:r>
                        <a:rPr lang="en-GB" sz="1400" b="0" dirty="0" err="1">
                          <a:latin typeface="Twinkl Cursive Unlooped" panose="02000000000000000000" pitchFamily="2" charset="0"/>
                        </a:rPr>
                        <a:t>Lugal</a:t>
                      </a:r>
                      <a:endParaRPr lang="en-GB" sz="1400" b="0" dirty="0">
                        <a:latin typeface="Twinkl Cursive Unlooped" panose="02000000000000000000" pitchFamily="2" charset="0"/>
                      </a:endParaRPr>
                    </a:p>
                  </a:txBody>
                  <a:tcPr/>
                </a:tc>
                <a:tc>
                  <a:txBody>
                    <a:bodyPr/>
                    <a:lstStyle/>
                    <a:p>
                      <a:r>
                        <a:rPr lang="en-GB" sz="1400" b="0" dirty="0">
                          <a:latin typeface="Twinkl Cursive Unlooped" panose="02000000000000000000" pitchFamily="2" charset="0"/>
                        </a:rPr>
                        <a:t>Howard Carter</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City state</a:t>
                      </a:r>
                    </a:p>
                  </a:txBody>
                  <a:tcPr/>
                </a:tc>
                <a:tc>
                  <a:txBody>
                    <a:bodyPr/>
                    <a:lstStyle/>
                    <a:p>
                      <a:r>
                        <a:rPr lang="en-GB" sz="1400" dirty="0">
                          <a:latin typeface="Twinkl Cursive Unlooped" panose="02000000000000000000" pitchFamily="2" charset="0"/>
                        </a:rPr>
                        <a:t>Farming</a:t>
                      </a:r>
                    </a:p>
                  </a:txBody>
                  <a:tcPr/>
                </a:tc>
                <a:tc>
                  <a:txBody>
                    <a:bodyPr/>
                    <a:lstStyle/>
                    <a:p>
                      <a:r>
                        <a:rPr lang="en-GB" sz="1400" dirty="0">
                          <a:latin typeface="Twinkl Cursive Unlooped" panose="02000000000000000000" pitchFamily="2" charset="0"/>
                        </a:rPr>
                        <a:t>Priest/priestess</a:t>
                      </a:r>
                    </a:p>
                  </a:txBody>
                  <a:tcPr/>
                </a:tc>
                <a:tc>
                  <a:txBody>
                    <a:bodyPr/>
                    <a:lstStyle/>
                    <a:p>
                      <a:r>
                        <a:rPr lang="en-GB" sz="1400" dirty="0">
                          <a:latin typeface="Twinkl Cursive Unlooped" panose="02000000000000000000" pitchFamily="2" charset="0"/>
                        </a:rPr>
                        <a:t>Archaeologist</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Sumerian</a:t>
                      </a:r>
                    </a:p>
                  </a:txBody>
                  <a:tcPr/>
                </a:tc>
                <a:tc>
                  <a:txBody>
                    <a:bodyPr/>
                    <a:lstStyle/>
                    <a:p>
                      <a:r>
                        <a:rPr lang="en-GB" sz="1400" dirty="0">
                          <a:latin typeface="Twinkl Cursive Unlooped" panose="02000000000000000000" pitchFamily="2" charset="0"/>
                        </a:rPr>
                        <a:t>Nutrition</a:t>
                      </a:r>
                    </a:p>
                  </a:txBody>
                  <a:tcPr/>
                </a:tc>
                <a:tc>
                  <a:txBody>
                    <a:bodyPr/>
                    <a:lstStyle/>
                    <a:p>
                      <a:r>
                        <a:rPr lang="en-GB" sz="1400" dirty="0">
                          <a:latin typeface="Twinkl Cursive Unlooped" panose="02000000000000000000" pitchFamily="2" charset="0"/>
                        </a:rPr>
                        <a:t>Upper/lower class</a:t>
                      </a:r>
                    </a:p>
                  </a:txBody>
                  <a:tcPr/>
                </a:tc>
                <a:tc>
                  <a:txBody>
                    <a:bodyPr/>
                    <a:lstStyle/>
                    <a:p>
                      <a:r>
                        <a:rPr lang="en-GB" sz="1400" dirty="0">
                          <a:latin typeface="Twinkl Cursive Unlooped" panose="02000000000000000000" pitchFamily="2" charset="0"/>
                        </a:rPr>
                        <a:t>Tutankhamun</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Egyptian </a:t>
                      </a:r>
                    </a:p>
                  </a:txBody>
                  <a:tcPr/>
                </a:tc>
                <a:tc>
                  <a:txBody>
                    <a:bodyPr/>
                    <a:lstStyle/>
                    <a:p>
                      <a:r>
                        <a:rPr lang="en-GB" sz="1400" dirty="0">
                          <a:latin typeface="Twinkl Cursive Unlooped" panose="02000000000000000000" pitchFamily="2" charset="0"/>
                        </a:rPr>
                        <a:t>Fertile crescent</a:t>
                      </a:r>
                    </a:p>
                  </a:txBody>
                  <a:tcPr/>
                </a:tc>
                <a:tc>
                  <a:txBody>
                    <a:bodyPr/>
                    <a:lstStyle/>
                    <a:p>
                      <a:r>
                        <a:rPr lang="en-GB" sz="1400" dirty="0">
                          <a:latin typeface="Twinkl Cursive Unlooped" panose="02000000000000000000" pitchFamily="2" charset="0"/>
                        </a:rPr>
                        <a:t>Craftspeople </a:t>
                      </a:r>
                    </a:p>
                  </a:txBody>
                  <a:tcPr/>
                </a:tc>
                <a:tc>
                  <a:txBody>
                    <a:bodyPr/>
                    <a:lstStyle/>
                    <a:p>
                      <a:r>
                        <a:rPr lang="en-GB" sz="1400" dirty="0">
                          <a:latin typeface="Twinkl Cursive Unlooped" panose="02000000000000000000" pitchFamily="2" charset="0"/>
                        </a:rPr>
                        <a:t>Tomb</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City</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Farmers</a:t>
                      </a:r>
                    </a:p>
                  </a:txBody>
                  <a:tcPr/>
                </a:tc>
                <a:tc>
                  <a:txBody>
                    <a:bodyPr/>
                    <a:lstStyle/>
                    <a:p>
                      <a:r>
                        <a:rPr lang="en-GB" sz="1400" dirty="0">
                          <a:latin typeface="Twinkl Cursive Unlooped" panose="02000000000000000000" pitchFamily="2" charset="0"/>
                        </a:rPr>
                        <a:t>Hieroglyphics </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Culture</a:t>
                      </a:r>
                    </a:p>
                  </a:txBody>
                  <a:tcPr/>
                </a:tc>
                <a:tc>
                  <a:txBody>
                    <a:bodyPr/>
                    <a:lstStyle/>
                    <a:p>
                      <a:r>
                        <a:rPr lang="en-GB" sz="1400" dirty="0">
                          <a:latin typeface="Twinkl Cursive Unlooped" panose="02000000000000000000" pitchFamily="2" charset="0"/>
                        </a:rPr>
                        <a:t>Wheel</a:t>
                      </a:r>
                    </a:p>
                  </a:txBody>
                  <a:tcPr/>
                </a:tc>
                <a:tc>
                  <a:txBody>
                    <a:bodyPr/>
                    <a:lstStyle/>
                    <a:p>
                      <a:r>
                        <a:rPr lang="en-GB" sz="1400" dirty="0">
                          <a:latin typeface="Twinkl Cursive Unlooped" panose="02000000000000000000" pitchFamily="2" charset="0"/>
                        </a:rPr>
                        <a:t>Slaves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Art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Plough</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Emperor </a:t>
                      </a:r>
                    </a:p>
                  </a:txBody>
                  <a:tcPr/>
                </a:tc>
                <a:tc>
                  <a:txBody>
                    <a:bodyPr/>
                    <a:lstStyle/>
                    <a:p>
                      <a:r>
                        <a:rPr lang="en-GB" sz="1400" dirty="0">
                          <a:latin typeface="Twinkl Cursive Unlooped" panose="02000000000000000000" pitchFamily="2" charset="0"/>
                        </a:rPr>
                        <a:t>Similarity</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Religion</a:t>
                      </a:r>
                    </a:p>
                  </a:txBody>
                  <a:tcPr/>
                </a:tc>
                <a:tc>
                  <a:txBody>
                    <a:bodyPr/>
                    <a:lstStyle/>
                    <a:p>
                      <a:r>
                        <a:rPr lang="en-GB" sz="1400" dirty="0">
                          <a:latin typeface="Twinkl Cursive Unlooped" panose="02000000000000000000" pitchFamily="2" charset="0"/>
                        </a:rPr>
                        <a:t>Numbering system</a:t>
                      </a:r>
                    </a:p>
                  </a:txBody>
                  <a:tcPr/>
                </a:tc>
                <a:tc>
                  <a:txBody>
                    <a:bodyPr/>
                    <a:lstStyle/>
                    <a:p>
                      <a:r>
                        <a:rPr lang="en-GB" sz="1400" dirty="0">
                          <a:latin typeface="Twinkl Cursive Unlooped" panose="02000000000000000000" pitchFamily="2" charset="0"/>
                        </a:rPr>
                        <a:t>Vizier</a:t>
                      </a:r>
                    </a:p>
                  </a:txBody>
                  <a:tcPr/>
                </a:tc>
                <a:tc>
                  <a:txBody>
                    <a:bodyPr/>
                    <a:lstStyle/>
                    <a:p>
                      <a:r>
                        <a:rPr lang="en-GB" sz="1400" dirty="0">
                          <a:latin typeface="Twinkl Cursive Unlooped" panose="02000000000000000000" pitchFamily="2" charset="0"/>
                        </a:rPr>
                        <a:t>Difference</a:t>
                      </a: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Hierarchy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Pharoah </a:t>
                      </a:r>
                    </a:p>
                  </a:txBody>
                  <a:tcPr/>
                </a:tc>
                <a:tc>
                  <a:txBody>
                    <a:bodyPr/>
                    <a:lstStyle/>
                    <a:p>
                      <a:r>
                        <a:rPr lang="en-GB" sz="1400" dirty="0">
                          <a:latin typeface="Twinkl Cursive Unlooped" panose="02000000000000000000" pitchFamily="2" charset="0"/>
                        </a:rPr>
                        <a:t>Compare</a:t>
                      </a: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Infrastructure</a:t>
                      </a:r>
                    </a:p>
                  </a:txBody>
                  <a:tcPr/>
                </a:tc>
                <a:tc>
                  <a:txBody>
                    <a:bodyPr/>
                    <a:lstStyle/>
                    <a:p>
                      <a:r>
                        <a:rPr lang="en-GB" sz="1400" dirty="0">
                          <a:latin typeface="Twinkl Cursive Unlooped" panose="02000000000000000000" pitchFamily="2" charset="0"/>
                        </a:rPr>
                        <a:t>Decline</a:t>
                      </a:r>
                    </a:p>
                  </a:txBody>
                  <a:tcPr/>
                </a:tc>
                <a:tc>
                  <a:txBody>
                    <a:bodyPr/>
                    <a:lstStyle/>
                    <a:p>
                      <a:r>
                        <a:rPr lang="en-GB" sz="1400" dirty="0">
                          <a:latin typeface="Twinkl Cursive Unlooped" panose="02000000000000000000" pitchFamily="2" charset="0"/>
                        </a:rPr>
                        <a:t>Merchants</a:t>
                      </a:r>
                    </a:p>
                  </a:txBody>
                  <a:tcPr/>
                </a:tc>
                <a:tc>
                  <a:txBody>
                    <a:bodyPr/>
                    <a:lstStyle/>
                    <a:p>
                      <a:r>
                        <a:rPr lang="en-GB" sz="1400" dirty="0">
                          <a:latin typeface="Twinkl Cursive Unlooped" panose="02000000000000000000" pitchFamily="2" charset="0"/>
                        </a:rPr>
                        <a:t>Contrast</a:t>
                      </a:r>
                    </a:p>
                  </a:txBody>
                  <a:tcPr/>
                </a:tc>
                <a:extLst>
                  <a:ext uri="{0D108BD9-81ED-4DB2-BD59-A6C34878D82A}">
                    <a16:rowId xmlns:a16="http://schemas.microsoft.com/office/drawing/2014/main" val="3220600031"/>
                  </a:ext>
                </a:extLst>
              </a:tr>
              <a:tr h="370840">
                <a:tc>
                  <a:txBody>
                    <a:bodyPr/>
                    <a:lstStyle/>
                    <a:p>
                      <a:r>
                        <a:rPr lang="en-GB" sz="1400" dirty="0">
                          <a:latin typeface="Twinkl Cursive Unlooped" panose="02000000000000000000" pitchFamily="2" charset="0"/>
                        </a:rPr>
                        <a:t>Inventions</a:t>
                      </a:r>
                    </a:p>
                  </a:txBody>
                  <a:tcPr/>
                </a:tc>
                <a:tc>
                  <a:txBody>
                    <a:bodyPr/>
                    <a:lstStyle/>
                    <a:p>
                      <a:r>
                        <a:rPr lang="en-GB" sz="1400" dirty="0">
                          <a:latin typeface="Twinkl Cursive Unlooped" panose="02000000000000000000" pitchFamily="2" charset="0"/>
                        </a:rPr>
                        <a:t>Invasion</a:t>
                      </a:r>
                    </a:p>
                  </a:txBody>
                  <a:tcPr/>
                </a:tc>
                <a:tc>
                  <a:txBody>
                    <a:bodyPr/>
                    <a:lstStyle/>
                    <a:p>
                      <a:r>
                        <a:rPr lang="en-GB" sz="1400" dirty="0">
                          <a:latin typeface="Twinkl Cursive Unlooped" panose="02000000000000000000" pitchFamily="2" charset="0"/>
                        </a:rPr>
                        <a:t>Peasants </a:t>
                      </a:r>
                    </a:p>
                  </a:txBody>
                  <a:tcPr/>
                </a:tc>
                <a:tc>
                  <a:txBody>
                    <a:bodyPr/>
                    <a:lstStyle/>
                    <a:p>
                      <a:r>
                        <a:rPr lang="en-GB" sz="1400" dirty="0">
                          <a:latin typeface="Twinkl Cursive Unlooped" panose="02000000000000000000" pitchFamily="2" charset="0"/>
                        </a:rPr>
                        <a:t>Evidence</a:t>
                      </a:r>
                    </a:p>
                  </a:txBody>
                  <a:tcPr/>
                </a:tc>
                <a:extLst>
                  <a:ext uri="{0D108BD9-81ED-4DB2-BD59-A6C34878D82A}">
                    <a16:rowId xmlns:a16="http://schemas.microsoft.com/office/drawing/2014/main" val="3476670852"/>
                  </a:ext>
                </a:extLst>
              </a:tr>
              <a:tr h="370840">
                <a:tc>
                  <a:txBody>
                    <a:bodyPr/>
                    <a:lstStyle/>
                    <a:p>
                      <a:r>
                        <a:rPr lang="en-GB" sz="1400" dirty="0">
                          <a:latin typeface="Twinkl Cursive Unlooped" panose="02000000000000000000" pitchFamily="2" charset="0"/>
                        </a:rPr>
                        <a:t>Trade</a:t>
                      </a:r>
                    </a:p>
                  </a:txBody>
                  <a:tcPr/>
                </a:tc>
                <a:tc>
                  <a:txBody>
                    <a:bodyPr/>
                    <a:lstStyle/>
                    <a:p>
                      <a:r>
                        <a:rPr lang="en-GB" sz="1400" dirty="0">
                          <a:latin typeface="Twinkl Cursive Unlooped" panose="02000000000000000000" pitchFamily="2" charset="0"/>
                        </a:rPr>
                        <a:t>Natural disaster</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Source</a:t>
                      </a:r>
                    </a:p>
                  </a:txBody>
                  <a:tcPr/>
                </a:tc>
                <a:extLst>
                  <a:ext uri="{0D108BD9-81ED-4DB2-BD59-A6C34878D82A}">
                    <a16:rowId xmlns:a16="http://schemas.microsoft.com/office/drawing/2014/main" val="366069107"/>
                  </a:ext>
                </a:extLst>
              </a:tr>
              <a:tr h="370840">
                <a:tc>
                  <a:txBody>
                    <a:bodyPr/>
                    <a:lstStyle/>
                    <a:p>
                      <a:r>
                        <a:rPr lang="en-GB" sz="1400" dirty="0">
                          <a:latin typeface="Twinkl Cursive Unlooped" panose="02000000000000000000" pitchFamily="2" charset="0"/>
                        </a:rPr>
                        <a:t>Writing</a:t>
                      </a:r>
                    </a:p>
                  </a:txBody>
                  <a:tcPr/>
                </a:tc>
                <a:tc>
                  <a:txBody>
                    <a:bodyPr/>
                    <a:lstStyle/>
                    <a:p>
                      <a:r>
                        <a:rPr lang="en-GB" sz="1400" dirty="0">
                          <a:latin typeface="Twinkl Cursive Unlooped" panose="02000000000000000000" pitchFamily="2" charset="0"/>
                        </a:rPr>
                        <a:t>Climate change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36004651"/>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Disease</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708491590"/>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18571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Ancient Civilisations</a:t>
            </a:r>
          </a:p>
        </p:txBody>
      </p:sp>
    </p:spTree>
    <p:extLst>
      <p:ext uri="{BB962C8B-B14F-4D97-AF65-F5344CB8AC3E}">
        <p14:creationId xmlns:p14="http://schemas.microsoft.com/office/powerpoint/2010/main" val="4274595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08" y="354519"/>
            <a:ext cx="4332664" cy="167227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8105607" y="2300374"/>
            <a:ext cx="4033115" cy="1847980"/>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b="1"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b="1"/>
            </a:p>
          </p:txBody>
        </p:sp>
      </p:grpSp>
      <p:sp>
        <p:nvSpPr>
          <p:cNvPr id="31" name="object 31"/>
          <p:cNvSpPr txBox="1"/>
          <p:nvPr/>
        </p:nvSpPr>
        <p:spPr>
          <a:xfrm>
            <a:off x="210748" y="512127"/>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Off with her Head! - Tudors</a:t>
            </a:r>
          </a:p>
          <a:p>
            <a:pPr marL="12700" marR="5080"/>
            <a:r>
              <a:rPr lang="en-GB" sz="1100" dirty="0">
                <a:solidFill>
                  <a:srgbClr val="303030"/>
                </a:solidFill>
                <a:latin typeface="Twinkl Cursive Unlooped" panose="02000000000000000000" pitchFamily="2" charset="0"/>
              </a:rPr>
              <a:t>In this project children t</a:t>
            </a:r>
            <a:r>
              <a:rPr lang="en-GB" sz="1100" b="0" i="0" dirty="0">
                <a:solidFill>
                  <a:srgbClr val="303030"/>
                </a:solidFill>
                <a:effectLst/>
                <a:latin typeface="Twinkl Cursive Unlooped" panose="02000000000000000000" pitchFamily="2" charset="0"/>
              </a:rPr>
              <a:t>ravel back in time to the 1500s and meet the terrifying Tudors, a domineering dynasty that changed our history. They will discover an opulent court where dancing and singing goes hand in hand with swift falls from favour, and even swifter falling of heads.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7 - 12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537684"/>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714653" y="2350645"/>
            <a:ext cx="4001669" cy="202024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71365" y="3702527"/>
            <a:ext cx="4097829" cy="1909036"/>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139566" y="4657045"/>
            <a:ext cx="4537833" cy="17682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62384" y="43271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620283" y="243871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772824" y="3897614"/>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RELIGION/LEGACY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6388340" y="4776198"/>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RELIGION/LEGACY</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346873" y="619949"/>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SETTLEMENT</a:t>
            </a:r>
          </a:p>
        </p:txBody>
      </p:sp>
      <p:sp>
        <p:nvSpPr>
          <p:cNvPr id="69" name="TextBox 68">
            <a:extLst>
              <a:ext uri="{FF2B5EF4-FFF2-40B4-BE49-F238E27FC236}">
                <a16:creationId xmlns:a16="http://schemas.microsoft.com/office/drawing/2014/main" id="{BD382421-A712-40FB-93C5-E0FC9CCDC28E}"/>
              </a:ext>
            </a:extLst>
          </p:cNvPr>
          <p:cNvSpPr txBox="1"/>
          <p:nvPr/>
        </p:nvSpPr>
        <p:spPr>
          <a:xfrm>
            <a:off x="4871501" y="2556382"/>
            <a:ext cx="2127768"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8" name="object 19">
            <a:extLst>
              <a:ext uri="{FF2B5EF4-FFF2-40B4-BE49-F238E27FC236}">
                <a16:creationId xmlns:a16="http://schemas.microsoft.com/office/drawing/2014/main" id="{89AAAADE-4180-4C4C-91FE-03BFB3238809}"/>
              </a:ext>
            </a:extLst>
          </p:cNvPr>
          <p:cNvSpPr txBox="1"/>
          <p:nvPr/>
        </p:nvSpPr>
        <p:spPr>
          <a:xfrm>
            <a:off x="2945976" y="726440"/>
            <a:ext cx="3531024"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were the Tudor monarchs and how long did they reign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Create a timeline of Tudor monarchs and significant events during their reign.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sources to gather information. </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0" name="object 19">
            <a:extLst>
              <a:ext uri="{FF2B5EF4-FFF2-40B4-BE49-F238E27FC236}">
                <a16:creationId xmlns:a16="http://schemas.microsoft.com/office/drawing/2014/main" id="{3F9267CE-575A-41F6-9DF0-0C98E2016C43}"/>
              </a:ext>
            </a:extLst>
          </p:cNvPr>
          <p:cNvSpPr txBox="1"/>
          <p:nvPr/>
        </p:nvSpPr>
        <p:spPr>
          <a:xfrm>
            <a:off x="7393795" y="900326"/>
            <a:ext cx="3531024" cy="5931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features of Tudor London remain today</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how the characteristic of a settlement changes as it gets bigger (settlement hierarchy).</a:t>
            </a:r>
          </a:p>
        </p:txBody>
      </p:sp>
      <p:sp>
        <p:nvSpPr>
          <p:cNvPr id="51" name="object 19">
            <a:extLst>
              <a:ext uri="{FF2B5EF4-FFF2-40B4-BE49-F238E27FC236}">
                <a16:creationId xmlns:a16="http://schemas.microsoft.com/office/drawing/2014/main" id="{8ED423A6-6A92-4391-BBB4-BD507D51B56D}"/>
              </a:ext>
            </a:extLst>
          </p:cNvPr>
          <p:cNvSpPr txBox="1"/>
          <p:nvPr/>
        </p:nvSpPr>
        <p:spPr>
          <a:xfrm>
            <a:off x="1044540" y="4255919"/>
            <a:ext cx="3372435"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Henry VIII marry six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explain how the religious, political, scientific or personal beliefs of a significant individual caused them to behave in a particular way.</a:t>
            </a:r>
          </a:p>
        </p:txBody>
      </p:sp>
      <p:sp>
        <p:nvSpPr>
          <p:cNvPr id="59" name="object 19">
            <a:extLst>
              <a:ext uri="{FF2B5EF4-FFF2-40B4-BE49-F238E27FC236}">
                <a16:creationId xmlns:a16="http://schemas.microsoft.com/office/drawing/2014/main" id="{18F37D13-2DD2-494B-941C-BCDA8A5F225B}"/>
              </a:ext>
            </a:extLst>
          </p:cNvPr>
          <p:cNvSpPr txBox="1"/>
          <p:nvPr/>
        </p:nvSpPr>
        <p:spPr>
          <a:xfrm>
            <a:off x="4212422" y="2864159"/>
            <a:ext cx="3372435"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Where did Henry VIII live?</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Present a thoughtful selection of relevant information in a historical report, fictional narrative, in-depth study or by answering a range of historical questions.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historical information can be presented as written texts, tables, diagrams, captions and lists.</a:t>
            </a:r>
          </a:p>
        </p:txBody>
      </p:sp>
      <p:sp>
        <p:nvSpPr>
          <p:cNvPr id="66" name="object 19">
            <a:extLst>
              <a:ext uri="{FF2B5EF4-FFF2-40B4-BE49-F238E27FC236}">
                <a16:creationId xmlns:a16="http://schemas.microsoft.com/office/drawing/2014/main" id="{79A03B25-8709-40D1-938F-210667461475}"/>
              </a:ext>
            </a:extLst>
          </p:cNvPr>
          <p:cNvSpPr txBox="1"/>
          <p:nvPr/>
        </p:nvSpPr>
        <p:spPr>
          <a:xfrm>
            <a:off x="5630079" y="5072662"/>
            <a:ext cx="3531024"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Henry VIII break away from the Catholic church and start the Church of England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explain how the religious, political, scientific or personal beliefs of a significant individual caused them to behave in a particular way.</a:t>
            </a:r>
          </a:p>
        </p:txBody>
      </p:sp>
      <p:sp>
        <p:nvSpPr>
          <p:cNvPr id="68" name="object 19">
            <a:extLst>
              <a:ext uri="{FF2B5EF4-FFF2-40B4-BE49-F238E27FC236}">
                <a16:creationId xmlns:a16="http://schemas.microsoft.com/office/drawing/2014/main" id="{4FCEE4DF-B55E-47AE-9A93-C5B4488AAA1C}"/>
              </a:ext>
            </a:extLst>
          </p:cNvPr>
          <p:cNvSpPr txBox="1"/>
          <p:nvPr/>
        </p:nvSpPr>
        <p:spPr>
          <a:xfrm>
            <a:off x="8651309" y="2732099"/>
            <a:ext cx="3372435"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Henry VIII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explain how the religious, political, scientific or personal beliefs of a significant individual caused them to behave in a particular way.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what Henry VIII looked like and how his appearance and personality change during his life. </a:t>
            </a:r>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262640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08" y="354519"/>
            <a:ext cx="4332664" cy="167227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8105607" y="2300374"/>
            <a:ext cx="4033115" cy="1847980"/>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b="1"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b="1"/>
            </a:p>
          </p:txBody>
        </p:sp>
      </p:grpSp>
      <p:sp>
        <p:nvSpPr>
          <p:cNvPr id="31" name="object 31"/>
          <p:cNvSpPr txBox="1"/>
          <p:nvPr/>
        </p:nvSpPr>
        <p:spPr>
          <a:xfrm>
            <a:off x="210748" y="512127"/>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Off with her Head! - Tudors</a:t>
            </a:r>
          </a:p>
          <a:p>
            <a:pPr marL="12700" marR="5080"/>
            <a:r>
              <a:rPr lang="en-GB" sz="1100" dirty="0">
                <a:solidFill>
                  <a:srgbClr val="303030"/>
                </a:solidFill>
                <a:latin typeface="Twinkl Cursive Unlooped" panose="02000000000000000000" pitchFamily="2" charset="0"/>
              </a:rPr>
              <a:t>In this project children t</a:t>
            </a:r>
            <a:r>
              <a:rPr lang="en-GB" sz="1100" b="0" i="0" dirty="0">
                <a:solidFill>
                  <a:srgbClr val="303030"/>
                </a:solidFill>
                <a:effectLst/>
                <a:latin typeface="Twinkl Cursive Unlooped" panose="02000000000000000000" pitchFamily="2" charset="0"/>
              </a:rPr>
              <a:t>ravel back in time to the 1500s and meet the terrifying Tudors, a domineering dynasty that changed our history. They will discover an opulent court where dancing and singing goes hand in hand with swift falls from favour, and even swifter falling of heads.</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603315" y="4711657"/>
            <a:ext cx="1462956" cy="1471972"/>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00000" y="5214094"/>
            <a:ext cx="1098201"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err="1">
                <a:solidFill>
                  <a:srgbClr val="454D54"/>
                </a:solidFill>
                <a:latin typeface="Arial"/>
                <a:cs typeface="Arial"/>
              </a:rPr>
              <a:t>Groundbreaking</a:t>
            </a:r>
            <a:r>
              <a:rPr lang="en-GB" sz="1250" b="1" spc="-90" dirty="0">
                <a:solidFill>
                  <a:srgbClr val="454D54"/>
                </a:solidFill>
                <a:latin typeface="Arial"/>
                <a:cs typeface="Arial"/>
              </a:rPr>
              <a:t> </a:t>
            </a:r>
          </a:p>
          <a:p>
            <a:pPr marL="12700" algn="ctr">
              <a:lnSpc>
                <a:spcPct val="100000"/>
              </a:lnSpc>
              <a:spcBef>
                <a:spcPts val="125"/>
              </a:spcBef>
            </a:pPr>
            <a:r>
              <a:rPr lang="en-GB" sz="1250" b="1" spc="-90" dirty="0">
                <a:solidFill>
                  <a:srgbClr val="454D54"/>
                </a:solidFill>
                <a:latin typeface="Arial"/>
                <a:cs typeface="Arial"/>
              </a:rPr>
              <a:t>Greeks</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537684"/>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886169" y="2245146"/>
            <a:ext cx="4001669" cy="1819291"/>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71366" y="3702527"/>
            <a:ext cx="3916144" cy="1909036"/>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028358" y="4580640"/>
            <a:ext cx="4222946" cy="168601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130459" y="45351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4959813" y="2449701"/>
            <a:ext cx="21717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LEGACY/MONARCHY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995824" y="3812585"/>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5943355" y="4722743"/>
            <a:ext cx="253667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INVASION/EXPLORATION</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329994" y="565924"/>
            <a:ext cx="2016327"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9" name="TextBox 68">
            <a:extLst>
              <a:ext uri="{FF2B5EF4-FFF2-40B4-BE49-F238E27FC236}">
                <a16:creationId xmlns:a16="http://schemas.microsoft.com/office/drawing/2014/main" id="{BD382421-A712-40FB-93C5-E0FC9CCDC28E}"/>
              </a:ext>
            </a:extLst>
          </p:cNvPr>
          <p:cNvSpPr txBox="1"/>
          <p:nvPr/>
        </p:nvSpPr>
        <p:spPr>
          <a:xfrm>
            <a:off x="9536033" y="2449610"/>
            <a:ext cx="2127768"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8" name="object 19">
            <a:extLst>
              <a:ext uri="{FF2B5EF4-FFF2-40B4-BE49-F238E27FC236}">
                <a16:creationId xmlns:a16="http://schemas.microsoft.com/office/drawing/2014/main" id="{89AAAADE-4180-4C4C-91FE-03BFB3238809}"/>
              </a:ext>
            </a:extLst>
          </p:cNvPr>
          <p:cNvSpPr txBox="1"/>
          <p:nvPr/>
        </p:nvSpPr>
        <p:spPr>
          <a:xfrm>
            <a:off x="7401509" y="853713"/>
            <a:ext cx="353102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Anne Boleyn’s life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significant events from Anne Boleyn’s life.</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Order these chronologically.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Reflect on how Anne Boleyn would have felt at different stages of her life.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3" name="object 19">
            <a:extLst>
              <a:ext uri="{FF2B5EF4-FFF2-40B4-BE49-F238E27FC236}">
                <a16:creationId xmlns:a16="http://schemas.microsoft.com/office/drawing/2014/main" id="{FEBEF7FE-D92B-4BB8-B2D4-5728DF8F9F0B}"/>
              </a:ext>
            </a:extLst>
          </p:cNvPr>
          <p:cNvSpPr txBox="1"/>
          <p:nvPr/>
        </p:nvSpPr>
        <p:spPr>
          <a:xfrm>
            <a:off x="5403270" y="5002336"/>
            <a:ext cx="3553841" cy="75469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significant events happened during Elizabeth’s reign?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Explain the reasons for the Spanish Armada and the outcome of this.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Raleigh and Drake were explorers during Elizabeth’s reign. </a:t>
            </a:r>
          </a:p>
        </p:txBody>
      </p:sp>
      <p:sp>
        <p:nvSpPr>
          <p:cNvPr id="55" name="object 19">
            <a:extLst>
              <a:ext uri="{FF2B5EF4-FFF2-40B4-BE49-F238E27FC236}">
                <a16:creationId xmlns:a16="http://schemas.microsoft.com/office/drawing/2014/main" id="{2DEF2822-B070-4D84-A3DC-A4FAB05E0B4C}"/>
              </a:ext>
            </a:extLst>
          </p:cNvPr>
          <p:cNvSpPr txBox="1"/>
          <p:nvPr/>
        </p:nvSpPr>
        <p:spPr>
          <a:xfrm>
            <a:off x="2798403" y="812229"/>
            <a:ext cx="3613472"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crime and punishment like during Tudor times?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Articulate and organise important information and detailed historical accounts using topic related vocabulary.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crimes were punished severely during Tudor times. </a:t>
            </a:r>
            <a:endParaRPr lang="en-GB" sz="900" b="0" i="0" dirty="0">
              <a:solidFill>
                <a:srgbClr val="303030"/>
              </a:solidFill>
              <a:effectLst/>
              <a:latin typeface="Twinkl Cursive Unlooped" panose="02000000000000000000" pitchFamily="2" charset="0"/>
            </a:endParaRPr>
          </a:p>
        </p:txBody>
      </p:sp>
      <p:sp>
        <p:nvSpPr>
          <p:cNvPr id="64" name="object 19">
            <a:extLst>
              <a:ext uri="{FF2B5EF4-FFF2-40B4-BE49-F238E27FC236}">
                <a16:creationId xmlns:a16="http://schemas.microsoft.com/office/drawing/2014/main" id="{D24FA563-40F5-4667-A6F1-D79013F8AC66}"/>
              </a:ext>
            </a:extLst>
          </p:cNvPr>
          <p:cNvSpPr txBox="1"/>
          <p:nvPr/>
        </p:nvSpPr>
        <p:spPr>
          <a:xfrm>
            <a:off x="8644842" y="2764132"/>
            <a:ext cx="2954643"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was Anne Boleyn accused of such terrible crimes?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and explain how the religious, political, scientific or personal beliefs of a significant individual caused them to behave in a particular way.</a:t>
            </a:r>
          </a:p>
        </p:txBody>
      </p:sp>
      <p:sp>
        <p:nvSpPr>
          <p:cNvPr id="66" name="object 19">
            <a:extLst>
              <a:ext uri="{FF2B5EF4-FFF2-40B4-BE49-F238E27FC236}">
                <a16:creationId xmlns:a16="http://schemas.microsoft.com/office/drawing/2014/main" id="{B717BA24-DC5E-45BF-80E3-893677FCB755}"/>
              </a:ext>
            </a:extLst>
          </p:cNvPr>
          <p:cNvSpPr txBox="1"/>
          <p:nvPr/>
        </p:nvSpPr>
        <p:spPr>
          <a:xfrm>
            <a:off x="4374278" y="2792578"/>
            <a:ext cx="2954643" cy="75469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were Henry VIII’s children and what happened to them?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historical sources to find out information.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Make historical profiles for each of Henry’s children. </a:t>
            </a:r>
            <a:endParaRPr lang="en-GB" sz="900" b="0" i="0" dirty="0">
              <a:solidFill>
                <a:srgbClr val="303030"/>
              </a:solidFill>
              <a:effectLst/>
              <a:latin typeface="Twinkl Cursive Unlooped" panose="02000000000000000000" pitchFamily="2" charset="0"/>
            </a:endParaRPr>
          </a:p>
        </p:txBody>
      </p:sp>
      <p:sp>
        <p:nvSpPr>
          <p:cNvPr id="67" name="object 19">
            <a:extLst>
              <a:ext uri="{FF2B5EF4-FFF2-40B4-BE49-F238E27FC236}">
                <a16:creationId xmlns:a16="http://schemas.microsoft.com/office/drawing/2014/main" id="{DECCEE6C-2933-449D-B470-FC7488EC5FAC}"/>
              </a:ext>
            </a:extLst>
          </p:cNvPr>
          <p:cNvSpPr txBox="1"/>
          <p:nvPr/>
        </p:nvSpPr>
        <p:spPr>
          <a:xfrm>
            <a:off x="1052116" y="4144669"/>
            <a:ext cx="2954643"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Elizabeth I and how did she reign?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people though Elizabeth’s claim to the throne was weak and that she wouldn’t make a strong monarch. </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reason why Elizabeth was the last Tudor monarch. </a:t>
            </a:r>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1388873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821022" y="2962649"/>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3353484" y="2506444"/>
            <a:ext cx="1093773" cy="378950"/>
          </a:xfrm>
          <a:prstGeom prst="rect">
            <a:avLst/>
          </a:prstGeom>
        </p:spPr>
        <p:txBody>
          <a:bodyPr vert="horz" wrap="square" lIns="0" tIns="19685" rIns="0" bIns="0" rtlCol="0">
            <a:spAutoFit/>
          </a:bodyPr>
          <a:lstStyle/>
          <a:p>
            <a:pPr marL="193675" marR="5080" indent="-180975">
              <a:lnSpc>
                <a:spcPts val="1430"/>
              </a:lnSpc>
              <a:spcBef>
                <a:spcPts val="155"/>
              </a:spcBef>
            </a:pPr>
            <a:r>
              <a:rPr lang="en-GB" sz="1200" b="1" spc="20" dirty="0">
                <a:latin typeface="Twinkl Cursive Unlooped" panose="02000000000000000000" pitchFamily="2" charset="0"/>
                <a:cs typeface="Segoe UI"/>
              </a:rPr>
              <a:t>Prior Learning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U</a:t>
            </a:r>
            <a:r>
              <a:rPr lang="en-GB" sz="1200" b="1" spc="-10" dirty="0">
                <a:latin typeface="Segoe UI"/>
                <a:cs typeface="Segoe UI"/>
              </a:rPr>
              <a:t>KS2</a:t>
            </a: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5</a:t>
            </a:r>
            <a:endParaRPr sz="2400" dirty="0">
              <a:latin typeface="Twinkl Cursive Unlooped" panose="02000000000000000000" pitchFamily="2" charset="0"/>
              <a:cs typeface="Segoe UI"/>
            </a:endParaRPr>
          </a:p>
        </p:txBody>
      </p:sp>
      <p:sp>
        <p:nvSpPr>
          <p:cNvPr id="23" name="object 23"/>
          <p:cNvSpPr txBox="1"/>
          <p:nvPr/>
        </p:nvSpPr>
        <p:spPr>
          <a:xfrm>
            <a:off x="2885821" y="2677960"/>
            <a:ext cx="1819910" cy="3354765"/>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have studied the Roman Empire and the changes the Roman rule made to Britain. </a:t>
            </a:r>
            <a:endParaRPr lang="en-GB" sz="1100" dirty="0">
              <a:latin typeface="Twinkl Cursive Unlooped" panose="02000000000000000000" pitchFamily="2" charset="0"/>
            </a:endParaRPr>
          </a:p>
          <a:p>
            <a:pPr marL="12700" marR="5080" indent="3175" algn="ctr">
              <a:lnSpc>
                <a:spcPct val="100499"/>
              </a:lnSpc>
              <a:spcBef>
                <a:spcPts val="900"/>
              </a:spcBef>
            </a:pPr>
            <a:r>
              <a:rPr lang="en-GB" sz="1100" dirty="0">
                <a:latin typeface="Twinkl Cursive Unlooped" panose="02000000000000000000" pitchFamily="2" charset="0"/>
              </a:rPr>
              <a:t>They learnt that the Romans were ruled by emperors and that a group of countries was ruled by one person. </a:t>
            </a:r>
          </a:p>
          <a:p>
            <a:pPr marL="12700" marR="5080" indent="3175" algn="ctr">
              <a:lnSpc>
                <a:spcPct val="100499"/>
              </a:lnSpc>
              <a:spcBef>
                <a:spcPts val="900"/>
              </a:spcBef>
            </a:pPr>
            <a:r>
              <a:rPr lang="en-GB" sz="1100" dirty="0">
                <a:latin typeface="Twinkl Cursive Unlooped" panose="02000000000000000000" pitchFamily="2" charset="0"/>
              </a:rPr>
              <a:t>They looked at Roman inventions and the legacy they have left behind in Britain. </a:t>
            </a:r>
          </a:p>
          <a:p>
            <a:pPr marL="12700" marR="5080" indent="3175" algn="ctr">
              <a:lnSpc>
                <a:spcPct val="100499"/>
              </a:lnSpc>
              <a:spcBef>
                <a:spcPts val="900"/>
              </a:spcBef>
            </a:pPr>
            <a:r>
              <a:rPr lang="en-GB" sz="1100" dirty="0">
                <a:latin typeface="Twinkl Cursive Unlooped" panose="02000000000000000000" pitchFamily="2" charset="0"/>
              </a:rPr>
              <a:t>Children have also learnt about other ancient civilisations including Sumerians and Egyptians.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54427" y="406917"/>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Off with her Head!</a:t>
            </a:r>
          </a:p>
        </p:txBody>
      </p:sp>
      <p:sp>
        <p:nvSpPr>
          <p:cNvPr id="29" name="object 23">
            <a:extLst>
              <a:ext uri="{FF2B5EF4-FFF2-40B4-BE49-F238E27FC236}">
                <a16:creationId xmlns:a16="http://schemas.microsoft.com/office/drawing/2014/main" id="{E052C034-C3EA-4CFE-BDE5-D308BB2C4382}"/>
              </a:ext>
            </a:extLst>
          </p:cNvPr>
          <p:cNvSpPr txBox="1"/>
          <p:nvPr/>
        </p:nvSpPr>
        <p:spPr>
          <a:xfrm>
            <a:off x="9816805" y="3305519"/>
            <a:ext cx="1819910" cy="1938992"/>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go on to learn more about life and times during Queen Victoria’s reign and what society and industry was like for the people of Britain before covering invasion during Britain at War project.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528003" y="3504819"/>
            <a:ext cx="1722223" cy="2354491"/>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learnt about the English and British monarchy from AD 871 to the present day. </a:t>
            </a:r>
          </a:p>
          <a:p>
            <a:pPr algn="ctr"/>
            <a:endParaRPr lang="en-GB" sz="1050" b="0" i="0" dirty="0">
              <a:solidFill>
                <a:srgbClr val="303030"/>
              </a:solidFill>
              <a:effectLst/>
              <a:latin typeface="Twinkl Cursive Unlooped" panose="02000000000000000000" pitchFamily="2" charset="0"/>
            </a:endParaRPr>
          </a:p>
          <a:p>
            <a:pPr algn="ctr"/>
            <a:r>
              <a:rPr lang="en-GB" sz="1050" b="0" i="0" dirty="0">
                <a:solidFill>
                  <a:srgbClr val="303030"/>
                </a:solidFill>
                <a:effectLst/>
                <a:latin typeface="Twinkl Cursive Unlooped" panose="02000000000000000000" pitchFamily="2" charset="0"/>
              </a:rPr>
              <a:t>They have used timelines, information about royal palaces, portraits and other historical sources.</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They know that the Normans invaded Britain in 1066 and that this changed society and rule. </a:t>
            </a:r>
            <a:endParaRPr lang="en-GB" sz="1050" dirty="0"/>
          </a:p>
        </p:txBody>
      </p:sp>
      <p:sp>
        <p:nvSpPr>
          <p:cNvPr id="25" name="object 31">
            <a:extLst>
              <a:ext uri="{FF2B5EF4-FFF2-40B4-BE49-F238E27FC236}">
                <a16:creationId xmlns:a16="http://schemas.microsoft.com/office/drawing/2014/main" id="{5A9298C8-7DAE-4F0C-9A34-A6B5734DFACC}"/>
              </a:ext>
            </a:extLst>
          </p:cNvPr>
          <p:cNvSpPr txBox="1"/>
          <p:nvPr/>
        </p:nvSpPr>
        <p:spPr>
          <a:xfrm>
            <a:off x="5049510" y="2576385"/>
            <a:ext cx="2039058" cy="2327560"/>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Off with her Head! - Tudors</a:t>
            </a:r>
          </a:p>
          <a:p>
            <a:pPr marL="12700" marR="5080"/>
            <a:r>
              <a:rPr lang="en-GB" sz="1100" dirty="0">
                <a:solidFill>
                  <a:srgbClr val="303030"/>
                </a:solidFill>
                <a:latin typeface="Twinkl Cursive Unlooped" panose="02000000000000000000" pitchFamily="2" charset="0"/>
              </a:rPr>
              <a:t>In this project children t</a:t>
            </a:r>
            <a:r>
              <a:rPr lang="en-GB" sz="1100" b="0" i="0" dirty="0">
                <a:solidFill>
                  <a:srgbClr val="303030"/>
                </a:solidFill>
                <a:effectLst/>
                <a:latin typeface="Twinkl Cursive Unlooped" panose="02000000000000000000" pitchFamily="2" charset="0"/>
              </a:rPr>
              <a:t>ravel back in time to the 1500s and meet the terrifying Tudors, a domineering dynasty that changed our history. They will discover an opulent court where dancing and singing goes hand in hand with swift falls from favour, and even swifter falling of heads.</a:t>
            </a:r>
            <a:endParaRPr sz="1100" dirty="0">
              <a:latin typeface="Twinkl Cursive Unlooped" panose="02000000000000000000" pitchFamily="2" charset="0"/>
              <a:cs typeface="Arial"/>
            </a:endParaRPr>
          </a:p>
        </p:txBody>
      </p:sp>
      <p:sp>
        <p:nvSpPr>
          <p:cNvPr id="30" name="TextBox 29">
            <a:extLst>
              <a:ext uri="{FF2B5EF4-FFF2-40B4-BE49-F238E27FC236}">
                <a16:creationId xmlns:a16="http://schemas.microsoft.com/office/drawing/2014/main" id="{02FF168E-3621-47EF-83EE-5C8093758D08}"/>
              </a:ext>
            </a:extLst>
          </p:cNvPr>
          <p:cNvSpPr txBox="1"/>
          <p:nvPr/>
        </p:nvSpPr>
        <p:spPr>
          <a:xfrm>
            <a:off x="7501190" y="3504819"/>
            <a:ext cx="2080262" cy="938719"/>
          </a:xfrm>
          <a:prstGeom prst="rect">
            <a:avLst/>
          </a:prstGeom>
          <a:noFill/>
        </p:spPr>
        <p:txBody>
          <a:bodyPr wrap="square">
            <a:spAutoFit/>
          </a:bodyPr>
          <a:lstStyle/>
          <a:p>
            <a:r>
              <a:rPr lang="en-GB" sz="1100" spc="-10" dirty="0">
                <a:latin typeface="Twinkl Cursive Unlooped" panose="02000000000000000000" pitchFamily="2" charset="0"/>
                <a:cs typeface="Segoe UI"/>
              </a:rPr>
              <a:t>Children will learn about Ancient Greek civilisation, inventions, leadership and arts/culture and the legacy that they have left behind.</a:t>
            </a:r>
            <a:endParaRPr lang="en-GB" sz="1100" dirty="0"/>
          </a:p>
        </p:txBody>
      </p:sp>
      <p:sp>
        <p:nvSpPr>
          <p:cNvPr id="32" name="object 18">
            <a:extLst>
              <a:ext uri="{FF2B5EF4-FFF2-40B4-BE49-F238E27FC236}">
                <a16:creationId xmlns:a16="http://schemas.microsoft.com/office/drawing/2014/main" id="{538EFEE5-4DF7-46A6-9E99-AEE984494CFE}"/>
              </a:ext>
            </a:extLst>
          </p:cNvPr>
          <p:cNvSpPr txBox="1"/>
          <p:nvPr/>
        </p:nvSpPr>
        <p:spPr>
          <a:xfrm>
            <a:off x="7450172" y="2764124"/>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Year 5</a:t>
            </a:r>
            <a:endParaRPr lang="en-GB" sz="1200" b="1" spc="-10" dirty="0">
              <a:latin typeface="Segoe UI"/>
              <a:cs typeface="Segoe UI"/>
            </a:endParaRP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Tree>
    <p:extLst>
      <p:ext uri="{BB962C8B-B14F-4D97-AF65-F5344CB8AC3E}">
        <p14:creationId xmlns:p14="http://schemas.microsoft.com/office/powerpoint/2010/main" val="2625748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861352631"/>
              </p:ext>
            </p:extLst>
          </p:nvPr>
        </p:nvGraphicFramePr>
        <p:xfrm>
          <a:off x="2440969" y="931270"/>
          <a:ext cx="7769831" cy="4174130"/>
        </p:xfrm>
        <a:graphic>
          <a:graphicData uri="http://schemas.openxmlformats.org/drawingml/2006/table">
            <a:tbl>
              <a:tblPr firstRow="1" bandRow="1">
                <a:tableStyleId>{BDBED569-4797-4DF1-A0F4-6AAB3CD982D8}</a:tableStyleId>
              </a:tblPr>
              <a:tblGrid>
                <a:gridCol w="1819820">
                  <a:extLst>
                    <a:ext uri="{9D8B030D-6E8A-4147-A177-3AD203B41FA5}">
                      <a16:colId xmlns:a16="http://schemas.microsoft.com/office/drawing/2014/main" val="1839290384"/>
                    </a:ext>
                  </a:extLst>
                </a:gridCol>
                <a:gridCol w="2242247">
                  <a:extLst>
                    <a:ext uri="{9D8B030D-6E8A-4147-A177-3AD203B41FA5}">
                      <a16:colId xmlns:a16="http://schemas.microsoft.com/office/drawing/2014/main" val="2992277105"/>
                    </a:ext>
                  </a:extLst>
                </a:gridCol>
                <a:gridCol w="1595623">
                  <a:extLst>
                    <a:ext uri="{9D8B030D-6E8A-4147-A177-3AD203B41FA5}">
                      <a16:colId xmlns:a16="http://schemas.microsoft.com/office/drawing/2014/main" val="3413062883"/>
                    </a:ext>
                  </a:extLst>
                </a:gridCol>
                <a:gridCol w="2112141">
                  <a:extLst>
                    <a:ext uri="{9D8B030D-6E8A-4147-A177-3AD203B41FA5}">
                      <a16:colId xmlns:a16="http://schemas.microsoft.com/office/drawing/2014/main" val="1560111918"/>
                    </a:ext>
                  </a:extLst>
                </a:gridCol>
              </a:tblGrid>
              <a:tr h="417413">
                <a:tc>
                  <a:txBody>
                    <a:bodyPr/>
                    <a:lstStyle/>
                    <a:p>
                      <a:r>
                        <a:rPr lang="en-GB" sz="1400" b="0" dirty="0">
                          <a:latin typeface="Twinkl Cursive Unlooped" panose="02000000000000000000" pitchFamily="2" charset="0"/>
                        </a:rPr>
                        <a:t>Tudor</a:t>
                      </a:r>
                    </a:p>
                  </a:txBody>
                  <a:tcPr/>
                </a:tc>
                <a:tc>
                  <a:txBody>
                    <a:bodyPr/>
                    <a:lstStyle/>
                    <a:p>
                      <a:r>
                        <a:rPr lang="en-GB" sz="1400" b="0" dirty="0">
                          <a:latin typeface="Twinkl Cursive Unlooped" panose="02000000000000000000" pitchFamily="2" charset="0"/>
                        </a:rPr>
                        <a:t>Roman catholic church</a:t>
                      </a:r>
                    </a:p>
                  </a:txBody>
                  <a:tcPr/>
                </a:tc>
                <a:tc>
                  <a:txBody>
                    <a:bodyPr/>
                    <a:lstStyle/>
                    <a:p>
                      <a:r>
                        <a:rPr lang="en-GB" sz="1400" b="0" dirty="0">
                          <a:latin typeface="Twinkl Cursive Unlooped" panose="02000000000000000000" pitchFamily="2" charset="0"/>
                        </a:rPr>
                        <a:t>Crime</a:t>
                      </a:r>
                    </a:p>
                  </a:txBody>
                  <a:tcPr/>
                </a:tc>
                <a:tc>
                  <a:txBody>
                    <a:bodyPr/>
                    <a:lstStyle/>
                    <a:p>
                      <a:r>
                        <a:rPr lang="en-GB" sz="1400" b="0" dirty="0">
                          <a:latin typeface="Twinkl Cursive Unlooped" panose="02000000000000000000" pitchFamily="2" charset="0"/>
                        </a:rPr>
                        <a:t>Spanish Armada</a:t>
                      </a:r>
                    </a:p>
                  </a:txBody>
                  <a:tcPr/>
                </a:tc>
                <a:extLst>
                  <a:ext uri="{0D108BD9-81ED-4DB2-BD59-A6C34878D82A}">
                    <a16:rowId xmlns:a16="http://schemas.microsoft.com/office/drawing/2014/main" val="2127023597"/>
                  </a:ext>
                </a:extLst>
              </a:tr>
              <a:tr h="417413">
                <a:tc>
                  <a:txBody>
                    <a:bodyPr/>
                    <a:lstStyle/>
                    <a:p>
                      <a:r>
                        <a:rPr lang="en-GB" sz="1400" dirty="0">
                          <a:latin typeface="Twinkl Cursive Unlooped" panose="02000000000000000000" pitchFamily="2" charset="0"/>
                        </a:rPr>
                        <a:t>Henry VII</a:t>
                      </a:r>
                    </a:p>
                  </a:txBody>
                  <a:tcPr/>
                </a:tc>
                <a:tc>
                  <a:txBody>
                    <a:bodyPr/>
                    <a:lstStyle/>
                    <a:p>
                      <a:r>
                        <a:rPr lang="en-GB" sz="1400" dirty="0">
                          <a:latin typeface="Twinkl Cursive Unlooped" panose="02000000000000000000" pitchFamily="2" charset="0"/>
                        </a:rPr>
                        <a:t>Church of England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Punishment</a:t>
                      </a:r>
                    </a:p>
                  </a:txBody>
                  <a:tcPr/>
                </a:tc>
                <a:tc>
                  <a:txBody>
                    <a:bodyPr/>
                    <a:lstStyle/>
                    <a:p>
                      <a:r>
                        <a:rPr lang="en-GB" sz="1400" dirty="0">
                          <a:latin typeface="Twinkl Cursive Unlooped" panose="02000000000000000000" pitchFamily="2" charset="0"/>
                        </a:rPr>
                        <a:t>Walter Raleigh</a:t>
                      </a:r>
                    </a:p>
                  </a:txBody>
                  <a:tcPr/>
                </a:tc>
                <a:extLst>
                  <a:ext uri="{0D108BD9-81ED-4DB2-BD59-A6C34878D82A}">
                    <a16:rowId xmlns:a16="http://schemas.microsoft.com/office/drawing/2014/main" val="2942176537"/>
                  </a:ext>
                </a:extLst>
              </a:tr>
              <a:tr h="417413">
                <a:tc>
                  <a:txBody>
                    <a:bodyPr/>
                    <a:lstStyle/>
                    <a:p>
                      <a:r>
                        <a:rPr lang="en-GB" sz="1400" dirty="0">
                          <a:latin typeface="Twinkl Cursive Unlooped" panose="02000000000000000000" pitchFamily="2" charset="0"/>
                        </a:rPr>
                        <a:t>Henry VIII</a:t>
                      </a:r>
                    </a:p>
                  </a:txBody>
                  <a:tcPr/>
                </a:tc>
                <a:tc>
                  <a:txBody>
                    <a:bodyPr/>
                    <a:lstStyle/>
                    <a:p>
                      <a:r>
                        <a:rPr lang="en-GB" sz="1400" dirty="0">
                          <a:latin typeface="Twinkl Cursive Unlooped" panose="02000000000000000000" pitchFamily="2" charset="0"/>
                        </a:rPr>
                        <a:t>Divorce</a:t>
                      </a:r>
                    </a:p>
                  </a:txBody>
                  <a:tcPr/>
                </a:tc>
                <a:tc>
                  <a:txBody>
                    <a:bodyPr/>
                    <a:lstStyle/>
                    <a:p>
                      <a:r>
                        <a:rPr lang="en-GB" sz="1400" dirty="0">
                          <a:latin typeface="Twinkl Cursive Unlooped" panose="02000000000000000000" pitchFamily="2" charset="0"/>
                        </a:rPr>
                        <a:t>Treason</a:t>
                      </a:r>
                    </a:p>
                  </a:txBody>
                  <a:tcPr/>
                </a:tc>
                <a:tc>
                  <a:txBody>
                    <a:bodyPr/>
                    <a:lstStyle/>
                    <a:p>
                      <a:r>
                        <a:rPr lang="en-GB" sz="1400" dirty="0">
                          <a:latin typeface="Twinkl Cursive Unlooped" panose="02000000000000000000" pitchFamily="2" charset="0"/>
                        </a:rPr>
                        <a:t>Francis Drake</a:t>
                      </a:r>
                    </a:p>
                  </a:txBody>
                  <a:tcPr/>
                </a:tc>
                <a:extLst>
                  <a:ext uri="{0D108BD9-81ED-4DB2-BD59-A6C34878D82A}">
                    <a16:rowId xmlns:a16="http://schemas.microsoft.com/office/drawing/2014/main" val="2518623503"/>
                  </a:ext>
                </a:extLst>
              </a:tr>
              <a:tr h="417413">
                <a:tc>
                  <a:txBody>
                    <a:bodyPr/>
                    <a:lstStyle/>
                    <a:p>
                      <a:r>
                        <a:rPr lang="en-GB" sz="1400" dirty="0">
                          <a:latin typeface="Twinkl Cursive Unlooped" panose="02000000000000000000" pitchFamily="2" charset="0"/>
                        </a:rPr>
                        <a:t>Edward VI</a:t>
                      </a:r>
                    </a:p>
                  </a:txBody>
                  <a:tcPr/>
                </a:tc>
                <a:tc>
                  <a:txBody>
                    <a:bodyPr/>
                    <a:lstStyle/>
                    <a:p>
                      <a:r>
                        <a:rPr lang="en-GB" sz="1400" dirty="0">
                          <a:latin typeface="Twinkl Cursive Unlooped" panose="02000000000000000000" pitchFamily="2" charset="0"/>
                        </a:rPr>
                        <a:t>Pope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Exploration </a:t>
                      </a:r>
                    </a:p>
                  </a:txBody>
                  <a:tcPr/>
                </a:tc>
                <a:extLst>
                  <a:ext uri="{0D108BD9-81ED-4DB2-BD59-A6C34878D82A}">
                    <a16:rowId xmlns:a16="http://schemas.microsoft.com/office/drawing/2014/main" val="2802856763"/>
                  </a:ext>
                </a:extLst>
              </a:tr>
              <a:tr h="417413">
                <a:tc>
                  <a:txBody>
                    <a:bodyPr/>
                    <a:lstStyle/>
                    <a:p>
                      <a:r>
                        <a:rPr lang="en-GB" sz="1400" dirty="0">
                          <a:latin typeface="Twinkl Cursive Unlooped" panose="02000000000000000000" pitchFamily="2" charset="0"/>
                        </a:rPr>
                        <a:t>Mary I</a:t>
                      </a:r>
                    </a:p>
                  </a:txBody>
                  <a:tcPr/>
                </a:tc>
                <a:tc>
                  <a:txBody>
                    <a:bodyPr/>
                    <a:lstStyle/>
                    <a:p>
                      <a:r>
                        <a:rPr lang="en-GB" sz="1400" dirty="0">
                          <a:latin typeface="Twinkl Cursive Unlooped" panose="02000000000000000000" pitchFamily="2" charset="0"/>
                        </a:rPr>
                        <a:t>Christianity</a:t>
                      </a:r>
                    </a:p>
                  </a:txBody>
                  <a:tcPr/>
                </a:tc>
                <a:tc>
                  <a:txBody>
                    <a:bodyPr/>
                    <a:lstStyle/>
                    <a:p>
                      <a:r>
                        <a:rPr lang="en-GB" sz="1400" dirty="0">
                          <a:latin typeface="Twinkl Cursive Unlooped" panose="02000000000000000000" pitchFamily="2" charset="0"/>
                        </a:rPr>
                        <a:t>Account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46448667"/>
                  </a:ext>
                </a:extLst>
              </a:tr>
              <a:tr h="417413">
                <a:tc>
                  <a:txBody>
                    <a:bodyPr/>
                    <a:lstStyle/>
                    <a:p>
                      <a:r>
                        <a:rPr lang="en-GB" sz="1400" dirty="0">
                          <a:latin typeface="Twinkl Cursive Unlooped" panose="02000000000000000000" pitchFamily="2" charset="0"/>
                        </a:rPr>
                        <a:t>Elizabeth I</a:t>
                      </a:r>
                    </a:p>
                  </a:txBody>
                  <a:tcPr/>
                </a:tc>
                <a:tc>
                  <a:txBody>
                    <a:bodyPr/>
                    <a:lstStyle/>
                    <a:p>
                      <a:r>
                        <a:rPr lang="en-GB" sz="1400" dirty="0">
                          <a:latin typeface="Twinkl Cursive Unlooped" panose="02000000000000000000" pitchFamily="2" charset="0"/>
                        </a:rPr>
                        <a:t>Reformation</a:t>
                      </a:r>
                    </a:p>
                  </a:txBody>
                  <a:tcPr/>
                </a:tc>
                <a:tc>
                  <a:txBody>
                    <a:bodyPr/>
                    <a:lstStyle/>
                    <a:p>
                      <a:r>
                        <a:rPr lang="en-GB" sz="1400" dirty="0">
                          <a:latin typeface="Twinkl Cursive Unlooped" panose="02000000000000000000" pitchFamily="2" charset="0"/>
                        </a:rPr>
                        <a:t>Perspective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719473866"/>
                  </a:ext>
                </a:extLst>
              </a:tr>
              <a:tr h="417413">
                <a:tc>
                  <a:txBody>
                    <a:bodyPr/>
                    <a:lstStyle/>
                    <a:p>
                      <a:r>
                        <a:rPr lang="en-GB" sz="1400" dirty="0">
                          <a:latin typeface="Twinkl Cursive Unlooped" panose="02000000000000000000" pitchFamily="2" charset="0"/>
                        </a:rPr>
                        <a:t>Reign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Protestant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Theory</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417413">
                <a:tc>
                  <a:txBody>
                    <a:bodyPr/>
                    <a:lstStyle/>
                    <a:p>
                      <a:r>
                        <a:rPr lang="en-GB" sz="1400" dirty="0">
                          <a:latin typeface="Twinkl Cursive Unlooped" panose="02000000000000000000" pitchFamily="2" charset="0"/>
                        </a:rPr>
                        <a:t>Monarch</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Evidence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417413">
                <a:tc>
                  <a:txBody>
                    <a:bodyPr/>
                    <a:lstStyle/>
                    <a:p>
                      <a:r>
                        <a:rPr lang="en-GB" sz="1400" dirty="0">
                          <a:latin typeface="Twinkl Cursive Unlooped" panose="02000000000000000000" pitchFamily="2" charset="0"/>
                        </a:rPr>
                        <a:t>Hierarchy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Source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417413">
                <a:tc>
                  <a:txBody>
                    <a:bodyPr/>
                    <a:lstStyle/>
                    <a:p>
                      <a:r>
                        <a:rPr lang="en-GB" sz="1400" dirty="0">
                          <a:latin typeface="Twinkl Cursive Unlooped" panose="02000000000000000000" pitchFamily="2" charset="0"/>
                        </a:rPr>
                        <a:t>Heir </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18571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Off with her Head!</a:t>
            </a:r>
          </a:p>
        </p:txBody>
      </p:sp>
    </p:spTree>
    <p:extLst>
      <p:ext uri="{BB962C8B-B14F-4D97-AF65-F5344CB8AC3E}">
        <p14:creationId xmlns:p14="http://schemas.microsoft.com/office/powerpoint/2010/main" val="3547798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338803" y="136207"/>
            <a:ext cx="4432669" cy="1890586"/>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882454" y="572011"/>
            <a:ext cx="3721992" cy="108555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were the Ancient Greeks around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marL="171450" indent="-171450">
              <a:buFont typeface="Arial" panose="020B0604020202020204" pitchFamily="34" charset="0"/>
              <a:buChar char="•"/>
            </a:pPr>
            <a:r>
              <a:rPr lang="en-GB" sz="1000" b="0" i="0" dirty="0">
                <a:solidFill>
                  <a:srgbClr val="303030"/>
                </a:solidFill>
                <a:effectLst/>
                <a:latin typeface="Twinkl Cursive Unlooped" panose="02000000000000000000" pitchFamily="2" charset="0"/>
              </a:rPr>
              <a:t>Sequence and make connections between periods of world history on a timeline.</a:t>
            </a:r>
          </a:p>
          <a:p>
            <a:pPr marL="171450" indent="-171450">
              <a:buFont typeface="Arial" panose="020B0604020202020204" pitchFamily="34" charset="0"/>
              <a:buChar char="•"/>
            </a:pPr>
            <a:r>
              <a:rPr lang="en-GB" sz="1000" dirty="0">
                <a:solidFill>
                  <a:srgbClr val="303030"/>
                </a:solidFill>
                <a:latin typeface="Twinkl Cursive Unlooped" panose="02000000000000000000" pitchFamily="2" charset="0"/>
              </a:rPr>
              <a:t>Know that t</a:t>
            </a:r>
            <a:r>
              <a:rPr lang="en-GB" sz="1000" b="0" i="0" dirty="0">
                <a:solidFill>
                  <a:srgbClr val="303030"/>
                </a:solidFill>
                <a:effectLst/>
                <a:latin typeface="Twinkl Cursive Unlooped" panose="02000000000000000000" pitchFamily="2" charset="0"/>
              </a:rPr>
              <a:t>here are six periods in ancient Greek history, from the Minoan civilisation c3000 BC to the end of the Hellenistic period in 30 BC.</a:t>
            </a:r>
          </a:p>
        </p:txBody>
      </p:sp>
      <p:grpSp>
        <p:nvGrpSpPr>
          <p:cNvPr id="23" name="object 23"/>
          <p:cNvGrpSpPr/>
          <p:nvPr/>
        </p:nvGrpSpPr>
        <p:grpSpPr>
          <a:xfrm>
            <a:off x="8105607" y="2300374"/>
            <a:ext cx="4033115" cy="198343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8197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Ground-breaking Greeks</a:t>
            </a:r>
          </a:p>
          <a:p>
            <a:pPr marL="12700" marR="5080"/>
            <a:r>
              <a:rPr lang="en-GB" sz="1100" b="0" i="0" dirty="0">
                <a:solidFill>
                  <a:srgbClr val="303030"/>
                </a:solidFill>
                <a:effectLst/>
                <a:latin typeface="Twinkl Cursive Unlooped" panose="02000000000000000000" pitchFamily="2" charset="0"/>
              </a:rPr>
              <a:t>This project teaches children about developments and changes over six periods of ancient Greek history, focusing on the city state of Athens in the Classical age, and exploring the lasting legacy of ancient Greece.</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7 - 13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73541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54730" y="2086491"/>
            <a:ext cx="4001669" cy="202024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34164" y="3351899"/>
            <a:ext cx="5087962" cy="2512609"/>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638800" y="4590518"/>
            <a:ext cx="4609333" cy="1729301"/>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815906" y="29490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531721" y="224049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908794" y="3502997"/>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7087138" y="4703531"/>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55" name="object 19">
            <a:extLst>
              <a:ext uri="{FF2B5EF4-FFF2-40B4-BE49-F238E27FC236}">
                <a16:creationId xmlns:a16="http://schemas.microsoft.com/office/drawing/2014/main" id="{A2FE3689-6F14-437E-816E-6632194BFC8A}"/>
              </a:ext>
            </a:extLst>
          </p:cNvPr>
          <p:cNvSpPr txBox="1"/>
          <p:nvPr/>
        </p:nvSpPr>
        <p:spPr>
          <a:xfrm>
            <a:off x="7482505" y="799272"/>
            <a:ext cx="3654082"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can we find out about the ancient Greeks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Find evidence from different sources, identify bias and form balanced arguments.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ome primary sources may prove unreliable due to the creator's intentions.</a:t>
            </a:r>
          </a:p>
          <a:p>
            <a:pPr algn="l"/>
            <a:r>
              <a:rPr lang="en-GB" sz="900" dirty="0">
                <a:solidFill>
                  <a:srgbClr val="303030"/>
                </a:solidFill>
                <a:latin typeface="Twinkl Cursive Unlooped" panose="02000000000000000000" pitchFamily="2" charset="0"/>
              </a:rPr>
              <a:t>Know that s</a:t>
            </a:r>
            <a:r>
              <a:rPr lang="en-GB" sz="900" b="0" i="0" dirty="0">
                <a:solidFill>
                  <a:srgbClr val="303030"/>
                </a:solidFill>
                <a:effectLst/>
                <a:latin typeface="Twinkl Cursive Unlooped" panose="02000000000000000000" pitchFamily="2" charset="0"/>
              </a:rPr>
              <a:t>ome secondary sources may prove unreliable due to the creator's interpretations.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1" name="TextBox 60">
            <a:extLst>
              <a:ext uri="{FF2B5EF4-FFF2-40B4-BE49-F238E27FC236}">
                <a16:creationId xmlns:a16="http://schemas.microsoft.com/office/drawing/2014/main" id="{D45CC1A0-52F6-4F87-81B0-CBD055B4D481}"/>
              </a:ext>
            </a:extLst>
          </p:cNvPr>
          <p:cNvSpPr txBox="1"/>
          <p:nvPr/>
        </p:nvSpPr>
        <p:spPr>
          <a:xfrm>
            <a:off x="8612479" y="54451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4" name="object 19">
            <a:extLst>
              <a:ext uri="{FF2B5EF4-FFF2-40B4-BE49-F238E27FC236}">
                <a16:creationId xmlns:a16="http://schemas.microsoft.com/office/drawing/2014/main" id="{CE571B43-218B-439C-BA34-B64182B3E27E}"/>
              </a:ext>
            </a:extLst>
          </p:cNvPr>
          <p:cNvSpPr txBox="1"/>
          <p:nvPr/>
        </p:nvSpPr>
        <p:spPr>
          <a:xfrm>
            <a:off x="8612479" y="2719203"/>
            <a:ext cx="3411265"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Minoan civilisation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everyday life in an ancient civilisation changed or continued during different periods.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Frame historically valid questions about continuity and change and construct informed responses.</a:t>
            </a:r>
          </a:p>
        </p:txBody>
      </p:sp>
      <p:sp>
        <p:nvSpPr>
          <p:cNvPr id="69" name="TextBox 68">
            <a:extLst>
              <a:ext uri="{FF2B5EF4-FFF2-40B4-BE49-F238E27FC236}">
                <a16:creationId xmlns:a16="http://schemas.microsoft.com/office/drawing/2014/main" id="{BD382421-A712-40FB-93C5-E0FC9CCDC28E}"/>
              </a:ext>
            </a:extLst>
          </p:cNvPr>
          <p:cNvSpPr txBox="1"/>
          <p:nvPr/>
        </p:nvSpPr>
        <p:spPr>
          <a:xfrm>
            <a:off x="9551967" y="243863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a:t>
            </a:r>
          </a:p>
        </p:txBody>
      </p:sp>
      <p:sp>
        <p:nvSpPr>
          <p:cNvPr id="72" name="object 19">
            <a:extLst>
              <a:ext uri="{FF2B5EF4-FFF2-40B4-BE49-F238E27FC236}">
                <a16:creationId xmlns:a16="http://schemas.microsoft.com/office/drawing/2014/main" id="{9C883D99-8E56-413B-8F93-D2D01D7FD344}"/>
              </a:ext>
            </a:extLst>
          </p:cNvPr>
          <p:cNvSpPr txBox="1"/>
          <p:nvPr/>
        </p:nvSpPr>
        <p:spPr>
          <a:xfrm>
            <a:off x="4509281" y="2553098"/>
            <a:ext cx="3132708"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was the Mycenaean civilisation influenced by the Minoans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an aspect of history across two or more periods studied.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and make connections between periods of world history on a timeline.</a:t>
            </a:r>
          </a:p>
        </p:txBody>
      </p:sp>
      <p:sp>
        <p:nvSpPr>
          <p:cNvPr id="76" name="object 19">
            <a:extLst>
              <a:ext uri="{FF2B5EF4-FFF2-40B4-BE49-F238E27FC236}">
                <a16:creationId xmlns:a16="http://schemas.microsoft.com/office/drawing/2014/main" id="{288DA8C0-33C5-465E-9E1C-60594A019F94}"/>
              </a:ext>
            </a:extLst>
          </p:cNvPr>
          <p:cNvSpPr txBox="1"/>
          <p:nvPr/>
        </p:nvSpPr>
        <p:spPr>
          <a:xfrm>
            <a:off x="834822" y="3843684"/>
            <a:ext cx="3965115" cy="1701107"/>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were the Dark Age and Archaic periods different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900" b="0" i="0" u="none" strike="noStrike" cap="none" normalizeH="0" baseline="0" dirty="0">
                <a:ln>
                  <a:noFill/>
                </a:ln>
                <a:solidFill>
                  <a:srgbClr val="303030"/>
                </a:solidFill>
                <a:effectLst/>
                <a:latin typeface="Twinkl Cursive Unlooped" panose="02000000000000000000" pitchFamily="2" charset="0"/>
              </a:rPr>
              <a:t>Know that during the Archaic period of ancient Greece, language, society, government, trade, art and architecture all started to flourish again creating jobs and wealth.</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900" dirty="0">
                <a:solidFill>
                  <a:srgbClr val="303030"/>
                </a:solidFill>
                <a:latin typeface="Twinkl Cursive Unlooped" panose="02000000000000000000" pitchFamily="2" charset="0"/>
              </a:rPr>
              <a:t>Know that t</a:t>
            </a:r>
            <a:r>
              <a:rPr kumimoji="0" lang="en-US" altLang="en-US" sz="900" b="0" i="0" u="none" strike="noStrike" cap="none" normalizeH="0" baseline="0" dirty="0">
                <a:ln>
                  <a:noFill/>
                </a:ln>
                <a:solidFill>
                  <a:srgbClr val="303030"/>
                </a:solidFill>
                <a:effectLst/>
                <a:latin typeface="Twinkl Cursive Unlooped" panose="02000000000000000000" pitchFamily="2" charset="0"/>
              </a:rPr>
              <a:t>he world’s first democracy developed during the Greek Archaic period, and people from different city states came together for festivals and games, including the first Olympic Games.</a:t>
            </a:r>
          </a:p>
          <a:p>
            <a:pPr marL="0" marR="0" lvl="0" indent="0" algn="l" defTabSz="914400" rtl="0" eaLnBrk="0" fontAlgn="base" latinLnBrk="0" hangingPunct="0">
              <a:lnSpc>
                <a:spcPct val="100000"/>
              </a:lnSpc>
              <a:spcBef>
                <a:spcPct val="0"/>
              </a:spcBef>
              <a:spcAft>
                <a:spcPct val="0"/>
              </a:spcAft>
              <a:buClrTx/>
              <a:buSzTx/>
              <a:tabLst/>
            </a:pPr>
            <a:r>
              <a:rPr lang="en-US" altLang="en-US" sz="900" dirty="0">
                <a:solidFill>
                  <a:srgbClr val="303030"/>
                </a:solidFill>
                <a:latin typeface="Twinkl Cursive Unlooped" panose="02000000000000000000" pitchFamily="2" charset="0"/>
              </a:rPr>
              <a:t>Know that </a:t>
            </a:r>
            <a:r>
              <a:rPr kumimoji="0" lang="en-US" altLang="en-US" sz="900" b="0" i="0" u="none" strike="noStrike" cap="none" normalizeH="0" baseline="0" dirty="0">
                <a:ln>
                  <a:noFill/>
                </a:ln>
                <a:solidFill>
                  <a:srgbClr val="303030"/>
                </a:solidFill>
                <a:effectLst/>
                <a:latin typeface="Twinkl Cursive Unlooped" panose="02000000000000000000" pitchFamily="2" charset="0"/>
              </a:rPr>
              <a:t>he Greek Dark Age began when the Minoan and the Mycenaean civilisations collapsed around 1100 BC and lasted until around 800 BC, when the Archaic period began.</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7" name="object 19">
            <a:extLst>
              <a:ext uri="{FF2B5EF4-FFF2-40B4-BE49-F238E27FC236}">
                <a16:creationId xmlns:a16="http://schemas.microsoft.com/office/drawing/2014/main" id="{EF9D7E69-8256-43E6-A838-D513ECC0825B}"/>
              </a:ext>
            </a:extLst>
          </p:cNvPr>
          <p:cNvSpPr txBox="1"/>
          <p:nvPr/>
        </p:nvSpPr>
        <p:spPr>
          <a:xfrm>
            <a:off x="6091971" y="5002952"/>
            <a:ext cx="3715341"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similarities and difference between the Dark Age and Archaic periods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Compare and contrast an aspect of history across two or more periods studied.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2574383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15599" y="349187"/>
            <a:ext cx="4521667" cy="1856701"/>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8001001" y="2300373"/>
            <a:ext cx="4137722" cy="2001713"/>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b="1"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b="1"/>
            </a:p>
          </p:txBody>
        </p:sp>
      </p:gr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lang="en-GB" spc="-70" dirty="0">
                <a:solidFill>
                  <a:srgbClr val="0C6C82"/>
                </a:solidFill>
                <a:latin typeface="Segoe UI"/>
                <a:cs typeface="Segoe UI"/>
              </a:rPr>
              <a:t> </a:t>
            </a:r>
            <a:r>
              <a:rPr lang="en-GB" sz="1800" spc="-70" dirty="0">
                <a:solidFill>
                  <a:srgbClr val="0C6C82"/>
                </a:solidFill>
                <a:latin typeface="Segoe UI"/>
                <a:cs typeface="Segoe UI"/>
              </a:rPr>
              <a:t>5</a:t>
            </a:r>
            <a:endParaRPr sz="1800" dirty="0">
              <a:latin typeface="Segoe UI"/>
              <a:cs typeface="Segoe UI"/>
            </a:endParaRPr>
          </a:p>
        </p:txBody>
      </p:sp>
      <p:grpSp>
        <p:nvGrpSpPr>
          <p:cNvPr id="33" name="object 33"/>
          <p:cNvGrpSpPr/>
          <p:nvPr/>
        </p:nvGrpSpPr>
        <p:grpSpPr>
          <a:xfrm>
            <a:off x="10603315" y="4711657"/>
            <a:ext cx="1462956" cy="1471972"/>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00000" y="5214094"/>
            <a:ext cx="1098201"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6</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7142429" y="517688"/>
            <a:ext cx="4453832" cy="1701718"/>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983185" y="2212758"/>
            <a:ext cx="4001669" cy="1819291"/>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61016" y="2429728"/>
            <a:ext cx="3916144" cy="199854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6428813" y="4683842"/>
            <a:ext cx="4222946" cy="168601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130459" y="45351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494664" y="2303424"/>
            <a:ext cx="21717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8186165" y="4693865"/>
            <a:ext cx="253667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243140" y="578639"/>
            <a:ext cx="2203103"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8" name="object 19">
            <a:extLst>
              <a:ext uri="{FF2B5EF4-FFF2-40B4-BE49-F238E27FC236}">
                <a16:creationId xmlns:a16="http://schemas.microsoft.com/office/drawing/2014/main" id="{89AAAADE-4180-4C4C-91FE-03BFB3238809}"/>
              </a:ext>
            </a:extLst>
          </p:cNvPr>
          <p:cNvSpPr txBox="1"/>
          <p:nvPr/>
        </p:nvSpPr>
        <p:spPr>
          <a:xfrm>
            <a:off x="7666364" y="822133"/>
            <a:ext cx="353102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democracy like in Athens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Explore the validity of a range of historical reports and use books, technology and other sources to check accuracy.</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thenians created the world's first democratic political system where all male citizens over 20 were expected to participate in political discussion and vote.</a:t>
            </a:r>
          </a:p>
        </p:txBody>
      </p:sp>
      <p:sp>
        <p:nvSpPr>
          <p:cNvPr id="63" name="object 19">
            <a:extLst>
              <a:ext uri="{FF2B5EF4-FFF2-40B4-BE49-F238E27FC236}">
                <a16:creationId xmlns:a16="http://schemas.microsoft.com/office/drawing/2014/main" id="{FEBEF7FE-D92B-4BB8-B2D4-5728DF8F9F0B}"/>
              </a:ext>
            </a:extLst>
          </p:cNvPr>
          <p:cNvSpPr txBox="1"/>
          <p:nvPr/>
        </p:nvSpPr>
        <p:spPr>
          <a:xfrm>
            <a:off x="7032798" y="4983143"/>
            <a:ext cx="3303816"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the ancient Greeks influence the world in arts and culture?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spects of ancient Greek arts and culture, such as the rules of architecture, sculpting techniques, and theatrical and literary forms, have influenced people around the world for thousands of years and are still seen today. </a:t>
            </a:r>
          </a:p>
        </p:txBody>
      </p:sp>
      <p:sp>
        <p:nvSpPr>
          <p:cNvPr id="55" name="object 19">
            <a:extLst>
              <a:ext uri="{FF2B5EF4-FFF2-40B4-BE49-F238E27FC236}">
                <a16:creationId xmlns:a16="http://schemas.microsoft.com/office/drawing/2014/main" id="{2DEF2822-B070-4D84-A3DC-A4FAB05E0B4C}"/>
              </a:ext>
            </a:extLst>
          </p:cNvPr>
          <p:cNvSpPr txBox="1"/>
          <p:nvPr/>
        </p:nvSpPr>
        <p:spPr>
          <a:xfrm>
            <a:off x="2798403" y="812229"/>
            <a:ext cx="3956652"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significance of city states in the classical period?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how everyday life in an ancient civilisation changed or continued during different periods.</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Study a feature of a past civilisation or society.</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Sequence and make connections between periods of world history on a timeline.</a:t>
            </a:r>
          </a:p>
        </p:txBody>
      </p:sp>
      <p:sp>
        <p:nvSpPr>
          <p:cNvPr id="64" name="object 19">
            <a:extLst>
              <a:ext uri="{FF2B5EF4-FFF2-40B4-BE49-F238E27FC236}">
                <a16:creationId xmlns:a16="http://schemas.microsoft.com/office/drawing/2014/main" id="{D24FA563-40F5-4667-A6F1-D79013F8AC66}"/>
              </a:ext>
            </a:extLst>
          </p:cNvPr>
          <p:cNvSpPr txBox="1"/>
          <p:nvPr/>
        </p:nvSpPr>
        <p:spPr>
          <a:xfrm>
            <a:off x="8480025" y="2764132"/>
            <a:ext cx="3418175"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social hierarchy like in Athens?</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ncient Athenian hierarchy had male citizens at the top followed by </a:t>
            </a:r>
            <a:r>
              <a:rPr lang="en-GB" sz="900" b="0" i="0" dirty="0" err="1">
                <a:solidFill>
                  <a:srgbClr val="303030"/>
                </a:solidFill>
                <a:effectLst/>
                <a:latin typeface="Twinkl Cursive Unlooped" panose="02000000000000000000" pitchFamily="2" charset="0"/>
              </a:rPr>
              <a:t>metics</a:t>
            </a:r>
            <a:r>
              <a:rPr lang="en-GB" sz="900" b="0" i="0" dirty="0">
                <a:solidFill>
                  <a:srgbClr val="303030"/>
                </a:solidFill>
                <a:effectLst/>
                <a:latin typeface="Twinkl Cursive Unlooped" panose="02000000000000000000" pitchFamily="2" charset="0"/>
              </a:rPr>
              <a:t> and slaves.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i</a:t>
            </a:r>
            <a:r>
              <a:rPr lang="en-GB" sz="900" b="0" i="0" dirty="0">
                <a:solidFill>
                  <a:srgbClr val="303030"/>
                </a:solidFill>
                <a:effectLst/>
                <a:latin typeface="Twinkl Cursive Unlooped" panose="02000000000000000000" pitchFamily="2" charset="0"/>
              </a:rPr>
              <a:t>n ancient Athenian hierarchy women took on the hierarchical status of the men in their families.</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6" name="object 19">
            <a:extLst>
              <a:ext uri="{FF2B5EF4-FFF2-40B4-BE49-F238E27FC236}">
                <a16:creationId xmlns:a16="http://schemas.microsoft.com/office/drawing/2014/main" id="{B717BA24-DC5E-45BF-80E3-893677FCB755}"/>
              </a:ext>
            </a:extLst>
          </p:cNvPr>
          <p:cNvSpPr txBox="1"/>
          <p:nvPr/>
        </p:nvSpPr>
        <p:spPr>
          <a:xfrm>
            <a:off x="4371641" y="2680809"/>
            <a:ext cx="3437437"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were significant people of Athens?</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achievements and influence of the ancient Greeks on the wider world</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significance of Cleisthenes, Plato, Socrates and Pericles. </a:t>
            </a:r>
            <a:endParaRPr lang="en-GB" sz="900" b="0" i="0" dirty="0">
              <a:solidFill>
                <a:srgbClr val="303030"/>
              </a:solidFill>
              <a:effectLst/>
              <a:latin typeface="Twinkl Cursive Unlooped" panose="02000000000000000000" pitchFamily="2" charset="0"/>
            </a:endParaRPr>
          </a:p>
        </p:txBody>
      </p:sp>
      <p:sp>
        <p:nvSpPr>
          <p:cNvPr id="50" name="object 31">
            <a:extLst>
              <a:ext uri="{FF2B5EF4-FFF2-40B4-BE49-F238E27FC236}">
                <a16:creationId xmlns:a16="http://schemas.microsoft.com/office/drawing/2014/main" id="{A9F85FDC-24B2-4285-8BFC-A90087F87A58}"/>
              </a:ext>
            </a:extLst>
          </p:cNvPr>
          <p:cNvSpPr txBox="1"/>
          <p:nvPr/>
        </p:nvSpPr>
        <p:spPr>
          <a:xfrm>
            <a:off x="210748" y="512127"/>
            <a:ext cx="2039058" cy="18197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Ground-breaking Greeks</a:t>
            </a:r>
          </a:p>
          <a:p>
            <a:pPr marL="12700" marR="5080"/>
            <a:r>
              <a:rPr lang="en-GB" sz="1100" b="0" i="0" dirty="0">
                <a:solidFill>
                  <a:srgbClr val="303030"/>
                </a:solidFill>
                <a:effectLst/>
                <a:latin typeface="Twinkl Cursive Unlooped" panose="02000000000000000000" pitchFamily="2" charset="0"/>
              </a:rPr>
              <a:t>This project teaches children about developments and changes over six periods of ancient Greek history, focusing on the city state of Athens in the Classical age, and exploring the lasting legacy of ancient Greece.</a:t>
            </a:r>
            <a:endParaRPr sz="1100" dirty="0">
              <a:latin typeface="Twinkl Cursive Unlooped" panose="02000000000000000000" pitchFamily="2" charset="0"/>
              <a:cs typeface="Arial"/>
            </a:endParaRPr>
          </a:p>
        </p:txBody>
      </p:sp>
      <p:sp>
        <p:nvSpPr>
          <p:cNvPr id="51" name="TextBox 50">
            <a:extLst>
              <a:ext uri="{FF2B5EF4-FFF2-40B4-BE49-F238E27FC236}">
                <a16:creationId xmlns:a16="http://schemas.microsoft.com/office/drawing/2014/main" id="{C115409D-DD8F-47C5-99F0-700C7EB7A6D6}"/>
              </a:ext>
            </a:extLst>
          </p:cNvPr>
          <p:cNvSpPr txBox="1"/>
          <p:nvPr/>
        </p:nvSpPr>
        <p:spPr>
          <a:xfrm>
            <a:off x="9088084" y="2464131"/>
            <a:ext cx="2203103"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CIVILISATION/SOCIETY</a:t>
            </a:r>
          </a:p>
        </p:txBody>
      </p:sp>
      <p:sp>
        <p:nvSpPr>
          <p:cNvPr id="59" name="object 45">
            <a:extLst>
              <a:ext uri="{FF2B5EF4-FFF2-40B4-BE49-F238E27FC236}">
                <a16:creationId xmlns:a16="http://schemas.microsoft.com/office/drawing/2014/main" id="{4A10B18D-59F9-463A-AB78-4820665BFA77}"/>
              </a:ext>
            </a:extLst>
          </p:cNvPr>
          <p:cNvSpPr/>
          <p:nvPr/>
        </p:nvSpPr>
        <p:spPr>
          <a:xfrm>
            <a:off x="2169477" y="4158634"/>
            <a:ext cx="4222946" cy="168601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67" name="object 19">
            <a:extLst>
              <a:ext uri="{FF2B5EF4-FFF2-40B4-BE49-F238E27FC236}">
                <a16:creationId xmlns:a16="http://schemas.microsoft.com/office/drawing/2014/main" id="{DECCEE6C-2933-449D-B470-FC7488EC5FAC}"/>
              </a:ext>
            </a:extLst>
          </p:cNvPr>
          <p:cNvSpPr txBox="1"/>
          <p:nvPr/>
        </p:nvSpPr>
        <p:spPr>
          <a:xfrm>
            <a:off x="2665558" y="4529919"/>
            <a:ext cx="321005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do we have the Olympic games?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achievements and influence of the ancient Greeks on the wider world.</a:t>
            </a:r>
          </a:p>
          <a:p>
            <a:pPr>
              <a:buFont typeface="Arial" panose="020B0604020202020204" pitchFamily="34" charset="0"/>
              <a:buChar char="•"/>
            </a:pPr>
            <a:r>
              <a:rPr lang="en-US" altLang="en-US" sz="900" dirty="0">
                <a:solidFill>
                  <a:srgbClr val="303030"/>
                </a:solidFill>
                <a:latin typeface="Twinkl Cursive Unlooped" panose="02000000000000000000" pitchFamily="2" charset="0"/>
              </a:rPr>
              <a:t>Know that t</a:t>
            </a:r>
            <a:r>
              <a:rPr kumimoji="0" lang="en-US" altLang="en-US" sz="900" b="0" i="0" u="none" strike="noStrike" cap="none" normalizeH="0" baseline="0" dirty="0">
                <a:ln>
                  <a:noFill/>
                </a:ln>
                <a:solidFill>
                  <a:srgbClr val="303030"/>
                </a:solidFill>
                <a:effectLst/>
                <a:latin typeface="Twinkl Cursive Unlooped" panose="02000000000000000000" pitchFamily="2" charset="0"/>
              </a:rPr>
              <a:t>he Olympic Games was the greatest sporting event in ancient Greece. It has developed into the modern Olympic Games we have today.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5" name="TextBox 74">
            <a:extLst>
              <a:ext uri="{FF2B5EF4-FFF2-40B4-BE49-F238E27FC236}">
                <a16:creationId xmlns:a16="http://schemas.microsoft.com/office/drawing/2014/main" id="{793A9A65-CFD5-4050-A5E7-4AEC3A63A7F7}"/>
              </a:ext>
            </a:extLst>
          </p:cNvPr>
          <p:cNvSpPr txBox="1"/>
          <p:nvPr/>
        </p:nvSpPr>
        <p:spPr>
          <a:xfrm>
            <a:off x="3837014" y="4193040"/>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65" name="object 19">
            <a:extLst>
              <a:ext uri="{FF2B5EF4-FFF2-40B4-BE49-F238E27FC236}">
                <a16:creationId xmlns:a16="http://schemas.microsoft.com/office/drawing/2014/main" id="{12D5131D-052C-40D6-A1A9-9B9B7E39D185}"/>
              </a:ext>
            </a:extLst>
          </p:cNvPr>
          <p:cNvSpPr txBox="1"/>
          <p:nvPr/>
        </p:nvSpPr>
        <p:spPr>
          <a:xfrm>
            <a:off x="551339" y="2802542"/>
            <a:ext cx="3210052"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Alexander the Great? </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Alexander the Great was an intelligent and masterful ancient Greek leader who conquered many lands to create one of the largest empires in the ancient world.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Using a range of historical sources and artefacts can reveal a clearer and more accurate picture about a historical event or person.</a:t>
            </a:r>
          </a:p>
        </p:txBody>
      </p:sp>
      <p:sp>
        <p:nvSpPr>
          <p:cNvPr id="68" name="TextBox 67">
            <a:extLst>
              <a:ext uri="{FF2B5EF4-FFF2-40B4-BE49-F238E27FC236}">
                <a16:creationId xmlns:a16="http://schemas.microsoft.com/office/drawing/2014/main" id="{0E81EBA4-866D-4985-B86E-03E2064CB4E5}"/>
              </a:ext>
            </a:extLst>
          </p:cNvPr>
          <p:cNvSpPr txBox="1"/>
          <p:nvPr/>
        </p:nvSpPr>
        <p:spPr>
          <a:xfrm>
            <a:off x="1217295" y="2549807"/>
            <a:ext cx="21717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INVASION/EMPIRE</a:t>
            </a:r>
          </a:p>
        </p:txBody>
      </p:sp>
    </p:spTree>
    <p:extLst>
      <p:ext uri="{BB962C8B-B14F-4D97-AF65-F5344CB8AC3E}">
        <p14:creationId xmlns:p14="http://schemas.microsoft.com/office/powerpoint/2010/main" val="144522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25801"/>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discuss different viewpoints in a range of historical materials and primary and secondary sources. </a:t>
            </a:r>
          </a:p>
          <a:p>
            <a:pPr marL="12700" marR="5080" indent="3175" algn="ctr">
              <a:lnSpc>
                <a:spcPct val="100499"/>
              </a:lnSpc>
              <a:spcBef>
                <a:spcPts val="900"/>
              </a:spcBef>
            </a:pPr>
            <a:r>
              <a:rPr lang="en-GB" sz="1100" dirty="0">
                <a:latin typeface="Twinkl Cursive Unlooped" panose="02000000000000000000" pitchFamily="2" charset="0"/>
              </a:rPr>
              <a:t>They will explain the similarities and differences between two periods of history. </a:t>
            </a:r>
          </a:p>
          <a:p>
            <a:pPr marL="12700" marR="5080" indent="3175" algn="ctr">
              <a:lnSpc>
                <a:spcPct val="100499"/>
              </a:lnSpc>
              <a:spcBef>
                <a:spcPts val="900"/>
              </a:spcBef>
            </a:pPr>
            <a:r>
              <a:rPr lang="en-GB" sz="1100" dirty="0">
                <a:latin typeface="Twinkl Cursive Unlooped" panose="02000000000000000000" pitchFamily="2" charset="0"/>
                <a:cs typeface="Segoe UI"/>
              </a:rPr>
              <a:t>In LKS2, they will go further back in time to Britain during the Ages and The Roman era. </a:t>
            </a: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lang="en-GB" sz="1100" dirty="0"/>
              <a:t> </a:t>
            </a:r>
            <a:r>
              <a:rPr lang="en-GB" sz="1100" dirty="0">
                <a:latin typeface="Twinkl Cursive Unlooped" panose="02000000000000000000" pitchFamily="2" charset="0"/>
              </a:rPr>
              <a:t>know that you can find out information from different sources e.g. internet, books</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1536318"/>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lang="en-GB" sz="1100" spc="-95" dirty="0">
                <a:latin typeface="Twinkl Cursive Unlooped" panose="02000000000000000000" pitchFamily="2" charset="0"/>
                <a:cs typeface="Segoe UI"/>
              </a:rPr>
              <a:t>have  c</a:t>
            </a:r>
            <a:r>
              <a:rPr lang="en-GB" sz="1100" dirty="0">
                <a:latin typeface="Twinkl Cursive Unlooped" panose="02000000000000000000" pitchFamily="2" charset="0"/>
              </a:rPr>
              <a:t>ommented on images of familiar situations in the past. Describe features of objects, people, places at different times and make comparisons. Talk about what is the same and different </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2775119"/>
          </a:xfrm>
          <a:prstGeom prst="rect">
            <a:avLst/>
          </a:prstGeom>
        </p:spPr>
        <p:txBody>
          <a:bodyPr vert="horz" wrap="square" lIns="0" tIns="15240" rIns="0" bIns="0" rtlCol="0">
            <a:spAutoFit/>
          </a:bodyPr>
          <a:lstStyle/>
          <a:p>
            <a:pPr marL="12065" marR="5080" indent="5715" algn="ctr">
              <a:lnSpc>
                <a:spcPct val="100099"/>
              </a:lnSpc>
              <a:spcBef>
                <a:spcPts val="120"/>
              </a:spcBef>
            </a:pPr>
            <a:r>
              <a:rPr sz="1100" spc="-10" dirty="0">
                <a:latin typeface="Twinkl Cursive Unlooped" panose="02000000000000000000" pitchFamily="2" charset="0"/>
                <a:cs typeface="Segoe UI"/>
              </a:rPr>
              <a:t>C</a:t>
            </a:r>
            <a:r>
              <a:rPr sz="1100" spc="-30" dirty="0">
                <a:latin typeface="Twinkl Cursive Unlooped" panose="02000000000000000000" pitchFamily="2" charset="0"/>
                <a:cs typeface="Segoe UI"/>
              </a:rPr>
              <a:t>h</a:t>
            </a:r>
            <a:r>
              <a:rPr sz="1100" spc="30" dirty="0">
                <a:latin typeface="Twinkl Cursive Unlooped" panose="02000000000000000000" pitchFamily="2" charset="0"/>
                <a:cs typeface="Segoe UI"/>
              </a:rPr>
              <a:t>il</a:t>
            </a:r>
            <a:r>
              <a:rPr sz="1100" spc="20" dirty="0">
                <a:latin typeface="Twinkl Cursive Unlooped" panose="02000000000000000000" pitchFamily="2" charset="0"/>
                <a:cs typeface="Segoe UI"/>
              </a:rPr>
              <a:t>d</a:t>
            </a:r>
            <a:r>
              <a:rPr sz="1100" spc="-15" dirty="0">
                <a:latin typeface="Twinkl Cursive Unlooped" panose="02000000000000000000" pitchFamily="2" charset="0"/>
                <a:cs typeface="Segoe UI"/>
              </a:rPr>
              <a:t>r</a:t>
            </a:r>
            <a:r>
              <a:rPr sz="1100" spc="20" dirty="0">
                <a:latin typeface="Twinkl Cursive Unlooped" panose="02000000000000000000" pitchFamily="2" charset="0"/>
                <a:cs typeface="Segoe UI"/>
              </a:rPr>
              <a:t>e</a:t>
            </a:r>
            <a:r>
              <a:rPr sz="1100" spc="10" dirty="0">
                <a:latin typeface="Twinkl Cursive Unlooped" panose="02000000000000000000" pitchFamily="2" charset="0"/>
                <a:cs typeface="Segoe UI"/>
              </a:rPr>
              <a:t>n</a:t>
            </a:r>
            <a:r>
              <a:rPr sz="1100" spc="-114"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30" dirty="0">
                <a:latin typeface="Twinkl Cursive Unlooped" panose="02000000000000000000" pitchFamily="2" charset="0"/>
                <a:cs typeface="Segoe UI"/>
              </a:rPr>
              <a:t>il</a:t>
            </a:r>
            <a:r>
              <a:rPr sz="1100" spc="5" dirty="0">
                <a:latin typeface="Twinkl Cursive Unlooped" panose="02000000000000000000" pitchFamily="2" charset="0"/>
                <a:cs typeface="Segoe UI"/>
              </a:rPr>
              <a:t>l</a:t>
            </a:r>
            <a:r>
              <a:rPr sz="1100" spc="-50" dirty="0">
                <a:latin typeface="Twinkl Cursive Unlooped" panose="02000000000000000000" pitchFamily="2" charset="0"/>
                <a:cs typeface="Segoe UI"/>
              </a:rPr>
              <a:t> </a:t>
            </a:r>
            <a:r>
              <a:rPr lang="en-GB" sz="1100" spc="20" dirty="0">
                <a:latin typeface="Twinkl Cursive Unlooped" panose="02000000000000000000" pitchFamily="2" charset="0"/>
                <a:cs typeface="Segoe UI"/>
              </a:rPr>
              <a:t>learn about childhood in the Victorian times with a focus on school life. </a:t>
            </a:r>
          </a:p>
          <a:p>
            <a:pPr marL="12065" marR="5080" indent="5715" algn="ctr">
              <a:lnSpc>
                <a:spcPct val="100099"/>
              </a:lnSpc>
              <a:spcBef>
                <a:spcPts val="120"/>
              </a:spcBef>
            </a:pPr>
            <a:endParaRPr lang="en-GB" sz="1100" spc="20" dirty="0">
              <a:latin typeface="Twinkl Cursive Unlooped" panose="02000000000000000000" pitchFamily="2" charset="0"/>
              <a:cs typeface="Segoe UI"/>
            </a:endParaRPr>
          </a:p>
          <a:p>
            <a:pPr marL="12065" marR="5080" indent="5715" algn="ctr">
              <a:lnSpc>
                <a:spcPct val="100099"/>
              </a:lnSpc>
              <a:spcBef>
                <a:spcPts val="120"/>
              </a:spcBef>
            </a:pPr>
            <a:r>
              <a:rPr lang="en-GB" sz="1100" spc="20" dirty="0">
                <a:latin typeface="Twinkl Cursive Unlooped" panose="02000000000000000000" pitchFamily="2" charset="0"/>
                <a:cs typeface="Segoe UI"/>
              </a:rPr>
              <a:t>Children will learn what society was like in Victorian times. </a:t>
            </a: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r>
              <a:rPr lang="en-GB" sz="1100" spc="35" dirty="0">
                <a:latin typeface="Twinkl Cursive Unlooped" panose="02000000000000000000" pitchFamily="2" charset="0"/>
                <a:cs typeface="Segoe UI"/>
              </a:rPr>
              <a:t>Children will e</a:t>
            </a:r>
            <a:r>
              <a:rPr lang="en-GB" sz="1100" dirty="0">
                <a:latin typeface="Twinkl Cursive Unlooped" panose="02000000000000000000" pitchFamily="2" charset="0"/>
              </a:rPr>
              <a:t>xamine an artefact and suggest what it is, where it is from, when and why it was made and who owned it and use historical sources to begin to identify viewpoint.</a:t>
            </a: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Childhood – Now and the 1950s</a:t>
            </a:r>
          </a:p>
        </p:txBody>
      </p:sp>
      <p:sp>
        <p:nvSpPr>
          <p:cNvPr id="37" name="object 31">
            <a:extLst>
              <a:ext uri="{FF2B5EF4-FFF2-40B4-BE49-F238E27FC236}">
                <a16:creationId xmlns:a16="http://schemas.microsoft.com/office/drawing/2014/main" id="{5EE571BA-1885-4310-82DE-0832675C5954}"/>
              </a:ext>
            </a:extLst>
          </p:cNvPr>
          <p:cNvSpPr txBox="1"/>
          <p:nvPr/>
        </p:nvSpPr>
        <p:spPr>
          <a:xfrm>
            <a:off x="5093172" y="2662491"/>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Childhood – Now and 1950s</a:t>
            </a:r>
          </a:p>
          <a:p>
            <a:pPr marL="12700" marR="5080"/>
            <a:r>
              <a:rPr lang="en-GB" sz="1100" b="0" i="0" dirty="0">
                <a:solidFill>
                  <a:srgbClr val="303030"/>
                </a:solidFill>
                <a:effectLst/>
                <a:latin typeface="Twinkl Cursive Unlooped" panose="02000000000000000000" pitchFamily="2" charset="0"/>
              </a:rPr>
              <a:t>This project teaches children about everyday life and families today, including comparisons with childhood in the 1950s, using artefacts and a range of different sources.</a:t>
            </a:r>
            <a:endParaRPr sz="1100" dirty="0">
              <a:latin typeface="Twinkl Cursive Unlooped" panose="02000000000000000000" pitchFamily="2" charset="0"/>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8950"/>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450641"/>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UKS2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5</a:t>
            </a:r>
            <a:endParaRPr sz="2400"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576306" y="475755"/>
            <a:ext cx="7543799" cy="707886"/>
          </a:xfrm>
          <a:prstGeom prst="rect">
            <a:avLst/>
          </a:prstGeom>
          <a:noFill/>
        </p:spPr>
        <p:txBody>
          <a:bodyPr wrap="square" rtlCol="0">
            <a:spAutoFit/>
          </a:bodyPr>
          <a:lstStyle/>
          <a:p>
            <a:r>
              <a:rPr lang="en-GB" sz="4000" dirty="0" err="1">
                <a:solidFill>
                  <a:schemeClr val="accent5">
                    <a:lumMod val="75000"/>
                  </a:schemeClr>
                </a:solidFill>
                <a:latin typeface="Twinkl Cursive Unlooped" panose="02000000000000000000" pitchFamily="2" charset="0"/>
              </a:rPr>
              <a:t>Groundbreaking</a:t>
            </a:r>
            <a:r>
              <a:rPr lang="en-GB" sz="4000" dirty="0">
                <a:solidFill>
                  <a:schemeClr val="accent5">
                    <a:lumMod val="75000"/>
                  </a:schemeClr>
                </a:solidFill>
                <a:latin typeface="Twinkl Cursive Unlooped" panose="02000000000000000000" pitchFamily="2" charset="0"/>
              </a:rPr>
              <a:t> Greeks</a:t>
            </a:r>
          </a:p>
        </p:txBody>
      </p:sp>
      <p:sp>
        <p:nvSpPr>
          <p:cNvPr id="29" name="object 23">
            <a:extLst>
              <a:ext uri="{FF2B5EF4-FFF2-40B4-BE49-F238E27FC236}">
                <a16:creationId xmlns:a16="http://schemas.microsoft.com/office/drawing/2014/main" id="{E052C034-C3EA-4CFE-BDE5-D308BB2C4382}"/>
              </a:ext>
            </a:extLst>
          </p:cNvPr>
          <p:cNvSpPr txBox="1"/>
          <p:nvPr/>
        </p:nvSpPr>
        <p:spPr>
          <a:xfrm>
            <a:off x="7545027" y="2828925"/>
            <a:ext cx="1819910" cy="3354765"/>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learn about Britain at War and will look at hierarchy and the roles of men and women during this time. </a:t>
            </a:r>
          </a:p>
          <a:p>
            <a:pPr marL="12700" marR="5080" indent="3175" algn="ctr">
              <a:lnSpc>
                <a:spcPct val="100499"/>
              </a:lnSpc>
              <a:spcBef>
                <a:spcPts val="900"/>
              </a:spcBef>
            </a:pPr>
            <a:r>
              <a:rPr lang="en-GB" sz="1100" spc="-10" dirty="0">
                <a:latin typeface="Twinkl Cursive Unlooped" panose="02000000000000000000" pitchFamily="2" charset="0"/>
                <a:cs typeface="Segoe UI"/>
              </a:rPr>
              <a:t>They will look at dictatorship in Germany and compare this to democratic society.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study the impact that both World Wars had on Britain.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also study aspects of the Victorian period and the legacy that this left behind on life in Britain.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2948186" y="3003431"/>
            <a:ext cx="1722223" cy="2839239"/>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a:t>
            </a:r>
            <a:r>
              <a:rPr lang="en-GB" sz="1050" dirty="0">
                <a:solidFill>
                  <a:srgbClr val="303030"/>
                </a:solidFill>
                <a:latin typeface="Twinkl Cursive Unlooped" panose="02000000000000000000" pitchFamily="2" charset="0"/>
              </a:rPr>
              <a:t>learnt about life in Roman Britain and how their inventions and ingenuity changed Britain</a:t>
            </a:r>
          </a:p>
          <a:p>
            <a:pPr algn="ctr"/>
            <a:endParaRPr lang="en-GB" sz="1050" b="0" i="0" dirty="0">
              <a:solidFill>
                <a:srgbClr val="303030"/>
              </a:solidFill>
              <a:effectLst/>
              <a:latin typeface="Twinkl Cursive Unlooped" panose="02000000000000000000" pitchFamily="2" charset="0"/>
            </a:endParaRPr>
          </a:p>
          <a:p>
            <a:pPr algn="ctr"/>
            <a:r>
              <a:rPr lang="en-GB" sz="1050" b="0" i="0" dirty="0">
                <a:solidFill>
                  <a:srgbClr val="303030"/>
                </a:solidFill>
                <a:effectLst/>
                <a:latin typeface="Twinkl Cursive Unlooped" panose="02000000000000000000" pitchFamily="2" charset="0"/>
              </a:rPr>
              <a:t>They have studied some e</a:t>
            </a:r>
            <a:r>
              <a:rPr lang="en-GB" sz="1050" dirty="0">
                <a:solidFill>
                  <a:srgbClr val="303030"/>
                </a:solidFill>
                <a:latin typeface="Twinkl Cursive Unlooped" panose="02000000000000000000" pitchFamily="2" charset="0"/>
              </a:rPr>
              <a:t>mperors who ruled during Roman times. </a:t>
            </a:r>
          </a:p>
          <a:p>
            <a:pPr algn="ctr"/>
            <a:endParaRPr lang="en-GB" sz="1050" b="0" i="0" dirty="0">
              <a:solidFill>
                <a:srgbClr val="303030"/>
              </a:solidFill>
              <a:effectLst/>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learnt about the rise, life, achievements and eventual end of the ancient Sumerians and ancient Egyptians. </a:t>
            </a:r>
            <a:endParaRPr lang="en-GB" sz="1050" b="0" i="0" dirty="0">
              <a:solidFill>
                <a:srgbClr val="303030"/>
              </a:solidFill>
              <a:effectLst/>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p:txBody>
      </p:sp>
      <p:sp>
        <p:nvSpPr>
          <p:cNvPr id="26" name="TextBox 25">
            <a:extLst>
              <a:ext uri="{FF2B5EF4-FFF2-40B4-BE49-F238E27FC236}">
                <a16:creationId xmlns:a16="http://schemas.microsoft.com/office/drawing/2014/main" id="{486AC35A-5698-4941-9DBA-75E6EE87FE3C}"/>
              </a:ext>
            </a:extLst>
          </p:cNvPr>
          <p:cNvSpPr txBox="1"/>
          <p:nvPr/>
        </p:nvSpPr>
        <p:spPr>
          <a:xfrm>
            <a:off x="503820" y="3444478"/>
            <a:ext cx="1722223" cy="2839239"/>
          </a:xfrm>
          <a:prstGeom prst="rect">
            <a:avLst/>
          </a:prstGeom>
          <a:noFill/>
        </p:spPr>
        <p:txBody>
          <a:bodyPr wrap="square">
            <a:spAutoFit/>
          </a:bodyPr>
          <a:lstStyle/>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explorers who travelled the world to find out about other places. </a:t>
            </a:r>
          </a:p>
          <a:p>
            <a:pPr algn="ctr"/>
            <a:endParaRPr lang="en-GB" sz="1050" dirty="0">
              <a:solidFill>
                <a:srgbClr val="303030"/>
              </a:solidFill>
              <a:latin typeface="Twinkl Cursive Unlooped" panose="02000000000000000000" pitchFamily="2" charset="0"/>
            </a:endParaRPr>
          </a:p>
          <a:p>
            <a:pPr algn="ctr"/>
            <a:r>
              <a:rPr lang="en-GB" sz="1050" dirty="0">
                <a:latin typeface="Twinkl Cursive Unlooped" panose="02000000000000000000" pitchFamily="2" charset="0"/>
              </a:rPr>
              <a:t>They have examined an artefact and suggested what it is, where it is from, when and why it was made and who owned it. </a:t>
            </a:r>
          </a:p>
          <a:p>
            <a:pPr algn="ctr"/>
            <a:endParaRPr lang="en-GB" sz="1050" dirty="0">
              <a:latin typeface="Twinkl Cursive Unlooped" panose="02000000000000000000" pitchFamily="2" charset="0"/>
            </a:endParaRPr>
          </a:p>
          <a:p>
            <a:pPr algn="ctr"/>
            <a:r>
              <a:rPr lang="en-GB" sz="1050" dirty="0">
                <a:latin typeface="Twinkl Cursive Unlooped" panose="02000000000000000000" pitchFamily="2" charset="0"/>
              </a:rPr>
              <a:t>Children have used historical sources to begin to identify viewpoint.</a:t>
            </a:r>
            <a:endParaRPr lang="en-GB" sz="1050" dirty="0">
              <a:solidFill>
                <a:srgbClr val="303030"/>
              </a:solidFill>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p:txBody>
      </p:sp>
      <p:sp>
        <p:nvSpPr>
          <p:cNvPr id="23" name="object 31">
            <a:extLst>
              <a:ext uri="{FF2B5EF4-FFF2-40B4-BE49-F238E27FC236}">
                <a16:creationId xmlns:a16="http://schemas.microsoft.com/office/drawing/2014/main" id="{BFDA1CE4-D874-4245-913E-D5A4C6160CDF}"/>
              </a:ext>
            </a:extLst>
          </p:cNvPr>
          <p:cNvSpPr txBox="1"/>
          <p:nvPr/>
        </p:nvSpPr>
        <p:spPr>
          <a:xfrm>
            <a:off x="5076534" y="2450641"/>
            <a:ext cx="2039058" cy="1819729"/>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err="1">
                <a:solidFill>
                  <a:schemeClr val="accent5">
                    <a:lumMod val="75000"/>
                  </a:schemeClr>
                </a:solidFill>
                <a:effectLst/>
                <a:latin typeface="Twinkl Cursive Unlooped" panose="02000000000000000000" pitchFamily="2" charset="0"/>
              </a:rPr>
              <a:t>Groundbreaking</a:t>
            </a:r>
            <a:r>
              <a:rPr lang="en-GB" b="1" i="0" dirty="0">
                <a:solidFill>
                  <a:schemeClr val="accent5">
                    <a:lumMod val="75000"/>
                  </a:schemeClr>
                </a:solidFill>
                <a:effectLst/>
                <a:latin typeface="Twinkl Cursive Unlooped" panose="02000000000000000000" pitchFamily="2" charset="0"/>
              </a:rPr>
              <a:t> Greeks</a:t>
            </a:r>
          </a:p>
          <a:p>
            <a:pPr marL="12700" marR="5080"/>
            <a:r>
              <a:rPr lang="en-GB" sz="1100" b="0" i="0" dirty="0">
                <a:solidFill>
                  <a:srgbClr val="303030"/>
                </a:solidFill>
                <a:effectLst/>
                <a:latin typeface="Twinkl Cursive Unlooped" panose="02000000000000000000" pitchFamily="2" charset="0"/>
              </a:rPr>
              <a:t>This project teaches children about developments and changes over six periods of ancient Greek history, focusing on the city state of Athens in the Classical age, and exploring the lasting legacy of ancient Greece.</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20305072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5</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4117809015"/>
              </p:ext>
            </p:extLst>
          </p:nvPr>
        </p:nvGraphicFramePr>
        <p:xfrm>
          <a:off x="2440969" y="931270"/>
          <a:ext cx="8075488" cy="4079240"/>
        </p:xfrm>
        <a:graphic>
          <a:graphicData uri="http://schemas.openxmlformats.org/drawingml/2006/table">
            <a:tbl>
              <a:tblPr firstRow="1" bandRow="1">
                <a:tableStyleId>{BDBED569-4797-4DF1-A0F4-6AAB3CD982D8}</a:tableStyleId>
              </a:tblPr>
              <a:tblGrid>
                <a:gridCol w="1641347">
                  <a:extLst>
                    <a:ext uri="{9D8B030D-6E8A-4147-A177-3AD203B41FA5}">
                      <a16:colId xmlns:a16="http://schemas.microsoft.com/office/drawing/2014/main" val="1839290384"/>
                    </a:ext>
                  </a:extLst>
                </a:gridCol>
                <a:gridCol w="2022346">
                  <a:extLst>
                    <a:ext uri="{9D8B030D-6E8A-4147-A177-3AD203B41FA5}">
                      <a16:colId xmlns:a16="http://schemas.microsoft.com/office/drawing/2014/main" val="2992277105"/>
                    </a:ext>
                  </a:extLst>
                </a:gridCol>
                <a:gridCol w="2201138">
                  <a:extLst>
                    <a:ext uri="{9D8B030D-6E8A-4147-A177-3AD203B41FA5}">
                      <a16:colId xmlns:a16="http://schemas.microsoft.com/office/drawing/2014/main" val="3413062883"/>
                    </a:ext>
                  </a:extLst>
                </a:gridCol>
                <a:gridCol w="2210657">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Civilisation</a:t>
                      </a:r>
                    </a:p>
                  </a:txBody>
                  <a:tcPr/>
                </a:tc>
                <a:tc>
                  <a:txBody>
                    <a:bodyPr/>
                    <a:lstStyle/>
                    <a:p>
                      <a:r>
                        <a:rPr lang="en-GB" sz="1400" b="0" dirty="0">
                          <a:latin typeface="Twinkl Cursive Unlooped" panose="02000000000000000000" pitchFamily="2" charset="0"/>
                        </a:rPr>
                        <a:t>Philosophy</a:t>
                      </a:r>
                    </a:p>
                  </a:txBody>
                  <a:tcPr/>
                </a:tc>
                <a:tc>
                  <a:txBody>
                    <a:bodyPr/>
                    <a:lstStyle/>
                    <a:p>
                      <a:r>
                        <a:rPr lang="en-GB" sz="1400" b="0" dirty="0">
                          <a:latin typeface="Twinkl Cursive Unlooped" panose="02000000000000000000" pitchFamily="2" charset="0"/>
                        </a:rPr>
                        <a:t>Citizen</a:t>
                      </a:r>
                    </a:p>
                  </a:txBody>
                  <a:tcPr/>
                </a:tc>
                <a:tc>
                  <a:txBody>
                    <a:bodyPr/>
                    <a:lstStyle/>
                    <a:p>
                      <a:r>
                        <a:rPr lang="en-GB" sz="1400" b="0" dirty="0">
                          <a:latin typeface="Twinkl Cursive Unlooped" panose="02000000000000000000" pitchFamily="2" charset="0"/>
                        </a:rPr>
                        <a:t>Similarity</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City state</a:t>
                      </a:r>
                    </a:p>
                  </a:txBody>
                  <a:tcPr/>
                </a:tc>
                <a:tc>
                  <a:txBody>
                    <a:bodyPr/>
                    <a:lstStyle/>
                    <a:p>
                      <a:r>
                        <a:rPr lang="en-GB" sz="1400" dirty="0">
                          <a:latin typeface="Twinkl Cursive Unlooped" panose="02000000000000000000" pitchFamily="2" charset="0"/>
                        </a:rPr>
                        <a:t>Maths</a:t>
                      </a:r>
                    </a:p>
                  </a:txBody>
                  <a:tcPr/>
                </a:tc>
                <a:tc>
                  <a:txBody>
                    <a:bodyPr/>
                    <a:lstStyle/>
                    <a:p>
                      <a:r>
                        <a:rPr lang="en-GB" sz="1400" dirty="0" err="1">
                          <a:latin typeface="Twinkl Cursive Unlooped" panose="02000000000000000000" pitchFamily="2" charset="0"/>
                        </a:rPr>
                        <a:t>Metic</a:t>
                      </a: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Difference</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Greeks</a:t>
                      </a:r>
                    </a:p>
                  </a:txBody>
                  <a:tcPr/>
                </a:tc>
                <a:tc>
                  <a:txBody>
                    <a:bodyPr/>
                    <a:lstStyle/>
                    <a:p>
                      <a:r>
                        <a:rPr lang="en-GB" sz="1400" dirty="0">
                          <a:latin typeface="Twinkl Cursive Unlooped" panose="02000000000000000000" pitchFamily="2" charset="0"/>
                        </a:rPr>
                        <a:t>Arts</a:t>
                      </a:r>
                    </a:p>
                  </a:txBody>
                  <a:tcPr/>
                </a:tc>
                <a:tc>
                  <a:txBody>
                    <a:bodyPr/>
                    <a:lstStyle/>
                    <a:p>
                      <a:r>
                        <a:rPr lang="en-GB" sz="1400" dirty="0">
                          <a:latin typeface="Twinkl Cursive Unlooped" panose="02000000000000000000" pitchFamily="2" charset="0"/>
                        </a:rPr>
                        <a:t>Slave</a:t>
                      </a:r>
                    </a:p>
                  </a:txBody>
                  <a:tcPr/>
                </a:tc>
                <a:tc>
                  <a:txBody>
                    <a:bodyPr/>
                    <a:lstStyle/>
                    <a:p>
                      <a:r>
                        <a:rPr lang="en-GB" sz="1400" dirty="0">
                          <a:latin typeface="Twinkl Cursive Unlooped" panose="02000000000000000000" pitchFamily="2" charset="0"/>
                        </a:rPr>
                        <a:t>Compare</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Minoans</a:t>
                      </a:r>
                    </a:p>
                  </a:txBody>
                  <a:tcPr/>
                </a:tc>
                <a:tc>
                  <a:txBody>
                    <a:bodyPr/>
                    <a:lstStyle/>
                    <a:p>
                      <a:r>
                        <a:rPr lang="en-GB" sz="1400" dirty="0">
                          <a:latin typeface="Twinkl Cursive Unlooped" panose="02000000000000000000" pitchFamily="2" charset="0"/>
                        </a:rPr>
                        <a:t>Culture</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Contrast</a:t>
                      </a:r>
                    </a:p>
                  </a:txBody>
                  <a:tcPr/>
                </a:tc>
                <a:extLst>
                  <a:ext uri="{0D108BD9-81ED-4DB2-BD59-A6C34878D82A}">
                    <a16:rowId xmlns:a16="http://schemas.microsoft.com/office/drawing/2014/main" val="2802856763"/>
                  </a:ext>
                </a:extLst>
              </a:tr>
              <a:tr h="370840">
                <a:tc>
                  <a:txBody>
                    <a:bodyPr/>
                    <a:lstStyle/>
                    <a:p>
                      <a:r>
                        <a:rPr lang="en-GB" sz="1400" b="0" u="none" spc="-5" dirty="0">
                          <a:latin typeface="Twinkl Cursive Unlooped" panose="02000000000000000000" pitchFamily="2" charset="0"/>
                          <a:cs typeface="Calibri"/>
                        </a:rPr>
                        <a:t>Mycenaean</a:t>
                      </a:r>
                      <a:endParaRPr lang="en-GB" sz="1400" b="0" u="none"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Sports</a:t>
                      </a:r>
                    </a:p>
                  </a:txBody>
                  <a:tcPr/>
                </a:tc>
                <a:tc>
                  <a:txBody>
                    <a:bodyPr/>
                    <a:lstStyle/>
                    <a:p>
                      <a:r>
                        <a:rPr lang="en-GB" sz="1400" dirty="0">
                          <a:latin typeface="Twinkl Cursive Unlooped" panose="02000000000000000000" pitchFamily="2" charset="0"/>
                        </a:rPr>
                        <a:t>Olympic games</a:t>
                      </a:r>
                    </a:p>
                  </a:txBody>
                  <a:tcPr/>
                </a:tc>
                <a:tc>
                  <a:txBody>
                    <a:bodyPr/>
                    <a:lstStyle/>
                    <a:p>
                      <a:r>
                        <a:rPr lang="en-GB" sz="1400" dirty="0">
                          <a:latin typeface="Twinkl Cursive Unlooped" panose="02000000000000000000" pitchFamily="2" charset="0"/>
                        </a:rPr>
                        <a:t>Evidence</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Dark Age</a:t>
                      </a:r>
                    </a:p>
                  </a:txBody>
                  <a:tcPr/>
                </a:tc>
                <a:tc>
                  <a:txBody>
                    <a:bodyPr/>
                    <a:lstStyle/>
                    <a:p>
                      <a:r>
                        <a:rPr lang="en-GB" sz="1400" dirty="0">
                          <a:latin typeface="Twinkl Cursive Unlooped" panose="02000000000000000000" pitchFamily="2" charset="0"/>
                        </a:rPr>
                        <a:t>Architecture</a:t>
                      </a:r>
                    </a:p>
                  </a:txBody>
                  <a:tcPr/>
                </a:tc>
                <a:tc>
                  <a:txBody>
                    <a:bodyPr/>
                    <a:lstStyle/>
                    <a:p>
                      <a:r>
                        <a:rPr lang="en-GB" sz="1400" dirty="0">
                          <a:latin typeface="Twinkl Cursive Unlooped" panose="02000000000000000000" pitchFamily="2" charset="0"/>
                        </a:rPr>
                        <a:t>Acropolis</a:t>
                      </a:r>
                    </a:p>
                  </a:txBody>
                  <a:tcPr/>
                </a:tc>
                <a:tc>
                  <a:txBody>
                    <a:bodyPr/>
                    <a:lstStyle/>
                    <a:p>
                      <a:r>
                        <a:rPr lang="en-GB" sz="1400" dirty="0">
                          <a:latin typeface="Twinkl Cursive Unlooped" panose="02000000000000000000" pitchFamily="2" charset="0"/>
                        </a:rPr>
                        <a:t>Source</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Archaic</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Literacy form</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Plato</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Classical </a:t>
                      </a:r>
                    </a:p>
                  </a:txBody>
                  <a:tcPr/>
                </a:tc>
                <a:tc>
                  <a:txBody>
                    <a:bodyPr/>
                    <a:lstStyle/>
                    <a:p>
                      <a:r>
                        <a:rPr lang="en-GB" sz="1400" dirty="0">
                          <a:latin typeface="Twinkl Cursive Unlooped" panose="02000000000000000000" pitchFamily="2" charset="0"/>
                        </a:rPr>
                        <a:t>Sculpture </a:t>
                      </a:r>
                    </a:p>
                  </a:txBody>
                  <a:tcPr/>
                </a:tc>
                <a:tc>
                  <a:txBody>
                    <a:bodyPr/>
                    <a:lstStyle/>
                    <a:p>
                      <a:r>
                        <a:rPr lang="en-GB" sz="1400" dirty="0">
                          <a:latin typeface="Twinkl Cursive Unlooped" panose="02000000000000000000" pitchFamily="2" charset="0"/>
                        </a:rPr>
                        <a:t>Socrates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r>
                        <a:rPr lang="en-GB" sz="1400" dirty="0">
                          <a:latin typeface="Twinkl Cursive Unlooped" panose="02000000000000000000" pitchFamily="2" charset="0"/>
                        </a:rPr>
                        <a:t>Hierarchy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Pericles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r>
                        <a:rPr lang="en-GB" sz="1400" dirty="0">
                          <a:latin typeface="Twinkl Cursive Unlooped" panose="02000000000000000000" pitchFamily="2" charset="0"/>
                        </a:rPr>
                        <a:t>Democracy </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Cleisthenes</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Alexander the Great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476670852"/>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185712"/>
            <a:ext cx="7543799" cy="707886"/>
          </a:xfrm>
          <a:prstGeom prst="rect">
            <a:avLst/>
          </a:prstGeom>
          <a:noFill/>
        </p:spPr>
        <p:txBody>
          <a:bodyPr wrap="square" rtlCol="0">
            <a:spAutoFit/>
          </a:bodyPr>
          <a:lstStyle/>
          <a:p>
            <a:r>
              <a:rPr lang="en-GB" sz="4000" dirty="0" err="1">
                <a:solidFill>
                  <a:schemeClr val="accent5">
                    <a:lumMod val="75000"/>
                  </a:schemeClr>
                </a:solidFill>
                <a:latin typeface="Twinkl Cursive Unlooped" panose="02000000000000000000" pitchFamily="2" charset="0"/>
              </a:rPr>
              <a:t>Groundbreaking</a:t>
            </a:r>
            <a:r>
              <a:rPr lang="en-GB" sz="4000" dirty="0">
                <a:solidFill>
                  <a:schemeClr val="accent5">
                    <a:lumMod val="75000"/>
                  </a:schemeClr>
                </a:solidFill>
                <a:latin typeface="Twinkl Cursive Unlooped" panose="02000000000000000000" pitchFamily="2" charset="0"/>
              </a:rPr>
              <a:t> Greeks</a:t>
            </a:r>
          </a:p>
        </p:txBody>
      </p:sp>
    </p:spTree>
    <p:extLst>
      <p:ext uri="{BB962C8B-B14F-4D97-AF65-F5344CB8AC3E}">
        <p14:creationId xmlns:p14="http://schemas.microsoft.com/office/powerpoint/2010/main" val="774311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08" y="354519"/>
            <a:ext cx="4332664" cy="1519560"/>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7866827" y="2222562"/>
            <a:ext cx="4033115" cy="1847980"/>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b="1"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b="1"/>
            </a:p>
          </p:txBody>
        </p:sp>
      </p:grpSp>
      <p:sp>
        <p:nvSpPr>
          <p:cNvPr id="31" name="object 31"/>
          <p:cNvSpPr txBox="1"/>
          <p:nvPr/>
        </p:nvSpPr>
        <p:spPr>
          <a:xfrm>
            <a:off x="210748" y="512127"/>
            <a:ext cx="2039058" cy="283539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Revolution - Victorians</a:t>
            </a:r>
          </a:p>
          <a:p>
            <a:pPr marL="12700" marR="5080"/>
            <a:r>
              <a:rPr lang="en-GB" sz="1100" b="0" i="0" dirty="0">
                <a:solidFill>
                  <a:srgbClr val="303030"/>
                </a:solidFill>
                <a:effectLst/>
                <a:latin typeface="Twinkl Cursive Unlooped" panose="02000000000000000000" pitchFamily="2" charset="0"/>
              </a:rPr>
              <a:t>In this project children find out about super strict schools by travelling back in time to a Victorian classroom. They learn about crime and punishment during the period and look at inventions: the electric light bulb, the telephone and the first flushing toilet. They look at the lives of Victoria the Queen and Albert the Prince Consort, and the time when some people lived in slums while others prospered. </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6045213"/>
            <a:ext cx="2908062" cy="812787"/>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537684"/>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107057" y="2453851"/>
            <a:ext cx="3931246" cy="1619210"/>
            <a:chOff x="3322870" y="2908792"/>
            <a:chExt cx="3327483" cy="1079462"/>
          </a:xfrm>
        </p:grpSpPr>
        <p:sp>
          <p:nvSpPr>
            <p:cNvPr id="53" name="object 44">
              <a:extLst>
                <a:ext uri="{FF2B5EF4-FFF2-40B4-BE49-F238E27FC236}">
                  <a16:creationId xmlns:a16="http://schemas.microsoft.com/office/drawing/2014/main" id="{98345BB4-AA6F-42EC-B46A-6880440C1F55}"/>
                </a:ext>
              </a:extLst>
            </p:cNvPr>
            <p:cNvSpPr/>
            <p:nvPr/>
          </p:nvSpPr>
          <p:spPr>
            <a:xfrm>
              <a:off x="3322870" y="2940504"/>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335653" y="2908792"/>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dirty="0"/>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1029379" y="3968264"/>
            <a:ext cx="4267664" cy="1821873"/>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5562585" y="4310415"/>
            <a:ext cx="4374806" cy="214558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62384" y="43271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424487" y="225656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2708679" y="4070451"/>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7207405" y="4341859"/>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1" name="TextBox 60">
            <a:extLst>
              <a:ext uri="{FF2B5EF4-FFF2-40B4-BE49-F238E27FC236}">
                <a16:creationId xmlns:a16="http://schemas.microsoft.com/office/drawing/2014/main" id="{D45CC1A0-52F6-4F87-81B0-CBD055B4D481}"/>
              </a:ext>
            </a:extLst>
          </p:cNvPr>
          <p:cNvSpPr txBox="1"/>
          <p:nvPr/>
        </p:nvSpPr>
        <p:spPr>
          <a:xfrm>
            <a:off x="4667988" y="2488580"/>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9" name="TextBox 68">
            <a:extLst>
              <a:ext uri="{FF2B5EF4-FFF2-40B4-BE49-F238E27FC236}">
                <a16:creationId xmlns:a16="http://schemas.microsoft.com/office/drawing/2014/main" id="{BD382421-A712-40FB-93C5-E0FC9CCDC28E}"/>
              </a:ext>
            </a:extLst>
          </p:cNvPr>
          <p:cNvSpPr txBox="1"/>
          <p:nvPr/>
        </p:nvSpPr>
        <p:spPr>
          <a:xfrm>
            <a:off x="8508741" y="552339"/>
            <a:ext cx="2127768"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78" name="object 19">
            <a:extLst>
              <a:ext uri="{FF2B5EF4-FFF2-40B4-BE49-F238E27FC236}">
                <a16:creationId xmlns:a16="http://schemas.microsoft.com/office/drawing/2014/main" id="{89AAAADE-4180-4C4C-91FE-03BFB3238809}"/>
              </a:ext>
            </a:extLst>
          </p:cNvPr>
          <p:cNvSpPr txBox="1"/>
          <p:nvPr/>
        </p:nvSpPr>
        <p:spPr>
          <a:xfrm>
            <a:off x="2945976" y="726440"/>
            <a:ext cx="3531024"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were the Victorians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Articulate and present a clear, chronological world history narrative within and across historical periods studied.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Place key dates on a Victorian timeline.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5" name="object 19">
            <a:extLst>
              <a:ext uri="{FF2B5EF4-FFF2-40B4-BE49-F238E27FC236}">
                <a16:creationId xmlns:a16="http://schemas.microsoft.com/office/drawing/2014/main" id="{27DE7571-ECEC-490B-8E22-2FC7168CB760}"/>
              </a:ext>
            </a:extLst>
          </p:cNvPr>
          <p:cNvSpPr txBox="1"/>
          <p:nvPr/>
        </p:nvSpPr>
        <p:spPr>
          <a:xfrm>
            <a:off x="8320642" y="2585683"/>
            <a:ext cx="353102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it like to be a child in Victorian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lives of rich and poor children had similarities and differences.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during Victoria’s reign it was made a law that all children between 5 and 13 must attend school.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how Victorian schools were run. </a:t>
            </a:r>
          </a:p>
        </p:txBody>
      </p:sp>
      <p:sp>
        <p:nvSpPr>
          <p:cNvPr id="64" name="object 19">
            <a:extLst>
              <a:ext uri="{FF2B5EF4-FFF2-40B4-BE49-F238E27FC236}">
                <a16:creationId xmlns:a16="http://schemas.microsoft.com/office/drawing/2014/main" id="{811CB878-E44C-4618-982F-9327C42DC119}"/>
              </a:ext>
            </a:extLst>
          </p:cNvPr>
          <p:cNvSpPr txBox="1"/>
          <p:nvPr/>
        </p:nvSpPr>
        <p:spPr>
          <a:xfrm>
            <a:off x="7456955" y="904026"/>
            <a:ext cx="3531024" cy="5931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was Queen Victoria and what was her life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and explain the significance of a leader or monarch.</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facts about the life of Queen Victoria. </a:t>
            </a:r>
            <a:endParaRPr lang="en-GB" sz="900" b="0" i="0" dirty="0">
              <a:solidFill>
                <a:srgbClr val="303030"/>
              </a:solidFill>
              <a:effectLst/>
              <a:latin typeface="Twinkl Cursive Unlooped" panose="02000000000000000000" pitchFamily="2" charset="0"/>
            </a:endParaRPr>
          </a:p>
        </p:txBody>
      </p:sp>
      <p:sp>
        <p:nvSpPr>
          <p:cNvPr id="65" name="object 19">
            <a:extLst>
              <a:ext uri="{FF2B5EF4-FFF2-40B4-BE49-F238E27FC236}">
                <a16:creationId xmlns:a16="http://schemas.microsoft.com/office/drawing/2014/main" id="{877DC82D-8FFF-4023-B2B3-620CD5BE3645}"/>
              </a:ext>
            </a:extLst>
          </p:cNvPr>
          <p:cNvSpPr txBox="1"/>
          <p:nvPr/>
        </p:nvSpPr>
        <p:spPr>
          <a:xfrm>
            <a:off x="3461051" y="2822606"/>
            <a:ext cx="3531024"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were the homes of the rich and the poor different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Retrieve, record and present a range of relevant information from fiction and non-fiction texts, focusing on the evidence from the text.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Label different rooms and explain how they were used.</a:t>
            </a:r>
            <a:endParaRPr lang="en-GB" sz="900" b="0" i="0" dirty="0">
              <a:solidFill>
                <a:srgbClr val="303030"/>
              </a:solidFill>
              <a:effectLst/>
              <a:latin typeface="Twinkl Cursive Unlooped" panose="02000000000000000000" pitchFamily="2" charset="0"/>
            </a:endParaRPr>
          </a:p>
        </p:txBody>
      </p:sp>
      <p:sp>
        <p:nvSpPr>
          <p:cNvPr id="66" name="object 19">
            <a:extLst>
              <a:ext uri="{FF2B5EF4-FFF2-40B4-BE49-F238E27FC236}">
                <a16:creationId xmlns:a16="http://schemas.microsoft.com/office/drawing/2014/main" id="{B415E382-04CD-4BE1-9F8B-9A4E25B0B590}"/>
              </a:ext>
            </a:extLst>
          </p:cNvPr>
          <p:cNvSpPr txBox="1"/>
          <p:nvPr/>
        </p:nvSpPr>
        <p:spPr>
          <a:xfrm>
            <a:off x="1589578" y="4394610"/>
            <a:ext cx="3531024"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Victorian workhouses and factories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sources to answer questions about the past. </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causes and consequences of a significant event in history.</a:t>
            </a:r>
          </a:p>
          <a:p>
            <a:pPr>
              <a:buFont typeface="Arial" panose="020B0604020202020204" pitchFamily="34" charset="0"/>
              <a:buChar char="•"/>
            </a:pPr>
            <a:r>
              <a:rPr lang="en-GB" sz="900" dirty="0">
                <a:solidFill>
                  <a:srgbClr val="303030"/>
                </a:solidFill>
                <a:latin typeface="Twinkl Cursive Unlooped" panose="02000000000000000000" pitchFamily="2" charset="0"/>
              </a:rPr>
              <a:t>Debate whether children should have been made to work in workhouses and factories. </a:t>
            </a:r>
            <a:endParaRPr lang="en-GB" sz="900" b="0" i="0" dirty="0">
              <a:solidFill>
                <a:srgbClr val="303030"/>
              </a:solidFill>
              <a:effectLst/>
              <a:latin typeface="Twinkl Cursive Unlooped" panose="02000000000000000000" pitchFamily="2" charset="0"/>
            </a:endParaRPr>
          </a:p>
        </p:txBody>
      </p:sp>
      <p:sp>
        <p:nvSpPr>
          <p:cNvPr id="68" name="object 19">
            <a:extLst>
              <a:ext uri="{FF2B5EF4-FFF2-40B4-BE49-F238E27FC236}">
                <a16:creationId xmlns:a16="http://schemas.microsoft.com/office/drawing/2014/main" id="{66BD85B5-2D7B-4475-863E-C7A9AD468014}"/>
              </a:ext>
            </a:extLst>
          </p:cNvPr>
          <p:cNvSpPr txBox="1"/>
          <p:nvPr/>
        </p:nvSpPr>
        <p:spPr>
          <a:xfrm>
            <a:off x="6047108" y="4737436"/>
            <a:ext cx="3531024"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crime and punishment like in Victorian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the decisions made by significant historical individuals, considering their options and making a summative judgement about their choices.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crime was rife during the Victorian era and the reasons for this.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punishment for crimes in the Victorian era included, hanging or transportation to Australia as well as being sent to prison. </a:t>
            </a:r>
          </a:p>
        </p:txBody>
      </p:sp>
    </p:spTree>
    <p:extLst>
      <p:ext uri="{BB962C8B-B14F-4D97-AF65-F5344CB8AC3E}">
        <p14:creationId xmlns:p14="http://schemas.microsoft.com/office/powerpoint/2010/main" val="4136785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438808" y="354519"/>
            <a:ext cx="4332664" cy="1672274"/>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grpSp>
        <p:nvGrpSpPr>
          <p:cNvPr id="23" name="object 23"/>
          <p:cNvGrpSpPr/>
          <p:nvPr/>
        </p:nvGrpSpPr>
        <p:grpSpPr>
          <a:xfrm>
            <a:off x="7875716" y="2167960"/>
            <a:ext cx="4256637" cy="246730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b="1"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b="1"/>
            </a:p>
          </p:txBody>
        </p:sp>
      </p:grpSp>
      <p:sp>
        <p:nvSpPr>
          <p:cNvPr id="31" name="object 31"/>
          <p:cNvSpPr txBox="1"/>
          <p:nvPr/>
        </p:nvSpPr>
        <p:spPr>
          <a:xfrm>
            <a:off x="210748" y="512127"/>
            <a:ext cx="2039058" cy="283539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Revolution - Victorians</a:t>
            </a:r>
          </a:p>
          <a:p>
            <a:pPr marL="12700" marR="5080"/>
            <a:r>
              <a:rPr lang="en-GB" sz="1100" b="0" i="0" dirty="0">
                <a:solidFill>
                  <a:srgbClr val="303030"/>
                </a:solidFill>
                <a:effectLst/>
                <a:latin typeface="Twinkl Cursive Unlooped" panose="02000000000000000000" pitchFamily="2" charset="0"/>
              </a:rPr>
              <a:t>In this project children find out about super strict schools by travelling back in time to a Victorian classroom. They learn about crime and punishment during the period and look at inventions: the electric light bulb, the telephone and the first flushing toilet. They look at the lives of Victoria the Queen and Albert the Prince Consort, and the time when some people lived in slums while others prospered. </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Autumn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7 - 12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6"/>
            <a:ext cx="4405898" cy="1678307"/>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2970205" y="2289668"/>
            <a:ext cx="4217750" cy="1798206"/>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3598698" y="4348149"/>
            <a:ext cx="4537833" cy="1768244"/>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4136375" y="45986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2" name="TextBox 61">
            <a:extLst>
              <a:ext uri="{FF2B5EF4-FFF2-40B4-BE49-F238E27FC236}">
                <a16:creationId xmlns:a16="http://schemas.microsoft.com/office/drawing/2014/main" id="{0429E563-DD65-4E9F-8019-63BAB5E8C8A7}"/>
              </a:ext>
            </a:extLst>
          </p:cNvPr>
          <p:cNvSpPr txBox="1"/>
          <p:nvPr/>
        </p:nvSpPr>
        <p:spPr>
          <a:xfrm>
            <a:off x="9506129" y="237409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5" name="TextBox 74">
            <a:extLst>
              <a:ext uri="{FF2B5EF4-FFF2-40B4-BE49-F238E27FC236}">
                <a16:creationId xmlns:a16="http://schemas.microsoft.com/office/drawing/2014/main" id="{793A9A65-CFD5-4050-A5E7-4AEC3A63A7F7}"/>
              </a:ext>
            </a:extLst>
          </p:cNvPr>
          <p:cNvSpPr txBox="1"/>
          <p:nvPr/>
        </p:nvSpPr>
        <p:spPr>
          <a:xfrm>
            <a:off x="5433578" y="4506974"/>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69" name="TextBox 68">
            <a:extLst>
              <a:ext uri="{FF2B5EF4-FFF2-40B4-BE49-F238E27FC236}">
                <a16:creationId xmlns:a16="http://schemas.microsoft.com/office/drawing/2014/main" id="{BD382421-A712-40FB-93C5-E0FC9CCDC28E}"/>
              </a:ext>
            </a:extLst>
          </p:cNvPr>
          <p:cNvSpPr txBox="1"/>
          <p:nvPr/>
        </p:nvSpPr>
        <p:spPr>
          <a:xfrm>
            <a:off x="4538512" y="2497491"/>
            <a:ext cx="2127768"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MONARCHY</a:t>
            </a:r>
          </a:p>
        </p:txBody>
      </p:sp>
      <p:sp>
        <p:nvSpPr>
          <p:cNvPr id="55" name="object 19">
            <a:extLst>
              <a:ext uri="{FF2B5EF4-FFF2-40B4-BE49-F238E27FC236}">
                <a16:creationId xmlns:a16="http://schemas.microsoft.com/office/drawing/2014/main" id="{27DE7571-ECEC-490B-8E22-2FC7168CB760}"/>
              </a:ext>
            </a:extLst>
          </p:cNvPr>
          <p:cNvSpPr txBox="1"/>
          <p:nvPr/>
        </p:nvSpPr>
        <p:spPr>
          <a:xfrm>
            <a:off x="7514260" y="842334"/>
            <a:ext cx="3531024"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the impact of the industrial revolution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Articulate the significance of a historical person, event, discovery or invention in British history.</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causes and consequences of the industrial revolution. </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laws were past during the Victorian era that made work places safer. </a:t>
            </a:r>
            <a:endParaRPr lang="en-GB" sz="900" b="0" i="0" dirty="0">
              <a:solidFill>
                <a:srgbClr val="303030"/>
              </a:solidFill>
              <a:effectLst/>
              <a:latin typeface="Twinkl Cursive Unlooped" panose="02000000000000000000" pitchFamily="2" charset="0"/>
            </a:endParaRPr>
          </a:p>
          <a:p>
            <a:pPr algn="l"/>
            <a:endParaRPr lang="en-GB" sz="900" b="0" i="0" dirty="0">
              <a:solidFill>
                <a:srgbClr val="303030"/>
              </a:solidFill>
              <a:effectLst/>
              <a:latin typeface="Twinkl Cursive Unlooped" panose="02000000000000000000" pitchFamily="2" charset="0"/>
            </a:endParaRPr>
          </a:p>
        </p:txBody>
      </p:sp>
      <p:sp>
        <p:nvSpPr>
          <p:cNvPr id="63" name="object 19">
            <a:extLst>
              <a:ext uri="{FF2B5EF4-FFF2-40B4-BE49-F238E27FC236}">
                <a16:creationId xmlns:a16="http://schemas.microsoft.com/office/drawing/2014/main" id="{80F52058-AA3A-43AB-919F-14F420FEEB8E}"/>
              </a:ext>
            </a:extLst>
          </p:cNvPr>
          <p:cNvSpPr txBox="1"/>
          <p:nvPr/>
        </p:nvSpPr>
        <p:spPr>
          <a:xfrm>
            <a:off x="8384198" y="2747983"/>
            <a:ext cx="3531024"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9&amp;10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significant inventions during the Victorian era</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Articulate the significance of a historical person, event, discovery or invention in British history.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Order the inventions on a timeline and talk about why they were so important. </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Research a significant inventor and debate about which is most significant. </a:t>
            </a:r>
          </a:p>
        </p:txBody>
      </p:sp>
      <p:sp>
        <p:nvSpPr>
          <p:cNvPr id="64" name="object 19">
            <a:extLst>
              <a:ext uri="{FF2B5EF4-FFF2-40B4-BE49-F238E27FC236}">
                <a16:creationId xmlns:a16="http://schemas.microsoft.com/office/drawing/2014/main" id="{811CB878-E44C-4618-982F-9327C42DC119}"/>
              </a:ext>
            </a:extLst>
          </p:cNvPr>
          <p:cNvSpPr txBox="1"/>
          <p:nvPr/>
        </p:nvSpPr>
        <p:spPr>
          <a:xfrm>
            <a:off x="3514556" y="2796858"/>
            <a:ext cx="3325625"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How did Queen Victoria change after the death of Prince Albert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Examine the decisions made by significant historical individuals, considering their options and making a summative judgement about their choices.</a:t>
            </a:r>
          </a:p>
        </p:txBody>
      </p:sp>
      <p:sp>
        <p:nvSpPr>
          <p:cNvPr id="65" name="object 19">
            <a:extLst>
              <a:ext uri="{FF2B5EF4-FFF2-40B4-BE49-F238E27FC236}">
                <a16:creationId xmlns:a16="http://schemas.microsoft.com/office/drawing/2014/main" id="{877DC82D-8FFF-4023-B2B3-620CD5BE3645}"/>
              </a:ext>
            </a:extLst>
          </p:cNvPr>
          <p:cNvSpPr txBox="1"/>
          <p:nvPr/>
        </p:nvSpPr>
        <p:spPr>
          <a:xfrm>
            <a:off x="4231553" y="4803457"/>
            <a:ext cx="3531024" cy="8931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lang="en-GB" sz="1050" b="1" u="sng" spc="-30" dirty="0">
                <a:latin typeface="Twinkl Cursive Unlooped" panose="02000000000000000000" pitchFamily="2" charset="0"/>
                <a:cs typeface="Calibri"/>
              </a:rPr>
              <a:t> What was the impact of Queen Victoria’s death on the public</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Articulate the significance of a historical person, event, discovery or invention in British history.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how the British public reacted to her death. </a:t>
            </a:r>
            <a:endParaRPr lang="en-GB" sz="900" b="0" i="0" dirty="0">
              <a:solidFill>
                <a:srgbClr val="303030"/>
              </a:solidFill>
              <a:effectLst/>
              <a:latin typeface="Twinkl Cursive Unlooped" panose="02000000000000000000" pitchFamily="2" charset="0"/>
            </a:endParaRPr>
          </a:p>
        </p:txBody>
      </p:sp>
      <p:sp>
        <p:nvSpPr>
          <p:cNvPr id="72" name="object 19">
            <a:extLst>
              <a:ext uri="{FF2B5EF4-FFF2-40B4-BE49-F238E27FC236}">
                <a16:creationId xmlns:a16="http://schemas.microsoft.com/office/drawing/2014/main" id="{0978FCA0-95AC-4771-81BB-C8FFCAE6663C}"/>
              </a:ext>
            </a:extLst>
          </p:cNvPr>
          <p:cNvSpPr txBox="1"/>
          <p:nvPr/>
        </p:nvSpPr>
        <p:spPr>
          <a:xfrm>
            <a:off x="3125233" y="747475"/>
            <a:ext cx="3531024" cy="5931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events lead up to the industrial revolution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sources to answer questions about the past. </a:t>
            </a:r>
          </a:p>
          <a:p>
            <a:pPr>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the causes and consequences of the industrial revolution. </a:t>
            </a:r>
          </a:p>
        </p:txBody>
      </p:sp>
      <p:sp>
        <p:nvSpPr>
          <p:cNvPr id="73" name="TextBox 72">
            <a:extLst>
              <a:ext uri="{FF2B5EF4-FFF2-40B4-BE49-F238E27FC236}">
                <a16:creationId xmlns:a16="http://schemas.microsoft.com/office/drawing/2014/main" id="{9D3A4558-83BB-46BF-B92A-58E56D5341E3}"/>
              </a:ext>
            </a:extLst>
          </p:cNvPr>
          <p:cNvSpPr txBox="1"/>
          <p:nvPr/>
        </p:nvSpPr>
        <p:spPr>
          <a:xfrm>
            <a:off x="8695223" y="604881"/>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Tree>
    <p:extLst>
      <p:ext uri="{BB962C8B-B14F-4D97-AF65-F5344CB8AC3E}">
        <p14:creationId xmlns:p14="http://schemas.microsoft.com/office/powerpoint/2010/main" val="40367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821022" y="2962649"/>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3353484" y="2506444"/>
            <a:ext cx="1093773" cy="378950"/>
          </a:xfrm>
          <a:prstGeom prst="rect">
            <a:avLst/>
          </a:prstGeom>
        </p:spPr>
        <p:txBody>
          <a:bodyPr vert="horz" wrap="square" lIns="0" tIns="19685" rIns="0" bIns="0" rtlCol="0">
            <a:spAutoFit/>
          </a:bodyPr>
          <a:lstStyle/>
          <a:p>
            <a:pPr marL="193675" marR="5080" indent="-180975">
              <a:lnSpc>
                <a:spcPts val="1430"/>
              </a:lnSpc>
              <a:spcBef>
                <a:spcPts val="155"/>
              </a:spcBef>
            </a:pPr>
            <a:r>
              <a:rPr lang="en-GB" sz="1200" b="1" spc="20" dirty="0">
                <a:latin typeface="Twinkl Cursive Unlooped" panose="02000000000000000000" pitchFamily="2" charset="0"/>
                <a:cs typeface="Segoe UI"/>
              </a:rPr>
              <a:t>Prior Learning </a:t>
            </a:r>
            <a:r>
              <a:rPr lang="en-GB" sz="1200" b="1" spc="-60"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9" name="object 19"/>
          <p:cNvSpPr txBox="1">
            <a:spLocks noGrp="1"/>
          </p:cNvSpPr>
          <p:nvPr>
            <p:ph type="title"/>
          </p:nvPr>
        </p:nvSpPr>
        <p:spPr>
          <a:xfrm>
            <a:off x="41083" y="179435"/>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6</a:t>
            </a:r>
            <a:endParaRPr sz="2400" dirty="0">
              <a:latin typeface="Twinkl Cursive Unlooped" panose="02000000000000000000" pitchFamily="2" charset="0"/>
              <a:cs typeface="Segoe UI"/>
            </a:endParaRPr>
          </a:p>
        </p:txBody>
      </p:sp>
      <p:sp>
        <p:nvSpPr>
          <p:cNvPr id="23" name="object 23"/>
          <p:cNvSpPr txBox="1"/>
          <p:nvPr/>
        </p:nvSpPr>
        <p:spPr>
          <a:xfrm>
            <a:off x="2885821" y="2677960"/>
            <a:ext cx="1819910" cy="3239348"/>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have studied the Roman Empire and the changes the Roman rule made to Britain. </a:t>
            </a:r>
            <a:endParaRPr lang="en-GB" sz="1100" dirty="0">
              <a:latin typeface="Twinkl Cursive Unlooped" panose="02000000000000000000" pitchFamily="2" charset="0"/>
            </a:endParaRPr>
          </a:p>
          <a:p>
            <a:pPr marL="12700" marR="5080" indent="3175" algn="ctr">
              <a:lnSpc>
                <a:spcPct val="100499"/>
              </a:lnSpc>
              <a:spcBef>
                <a:spcPts val="900"/>
              </a:spcBef>
            </a:pPr>
            <a:r>
              <a:rPr lang="en-GB" sz="1100" dirty="0">
                <a:latin typeface="Twinkl Cursive Unlooped" panose="02000000000000000000" pitchFamily="2" charset="0"/>
              </a:rPr>
              <a:t>They looked at Roman inventions and the legacy they have left behind in Britain. </a:t>
            </a:r>
          </a:p>
          <a:p>
            <a:pPr marL="12700" marR="5080" indent="3175" algn="ctr">
              <a:lnSpc>
                <a:spcPct val="100499"/>
              </a:lnSpc>
              <a:spcBef>
                <a:spcPts val="900"/>
              </a:spcBef>
            </a:pPr>
            <a:r>
              <a:rPr lang="en-GB" sz="1100" dirty="0">
                <a:latin typeface="Twinkl Cursive Unlooped" panose="02000000000000000000" pitchFamily="2" charset="0"/>
              </a:rPr>
              <a:t>Children have also learnt about other ancient civilisations including Sumerians, Egyptians and Greeks. They have considered their inventions, art/culture and the legacy that they have left behind.  </a:t>
            </a: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3353484" y="42687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Revolution - Victorians</a:t>
            </a:r>
          </a:p>
        </p:txBody>
      </p:sp>
      <p:sp>
        <p:nvSpPr>
          <p:cNvPr id="29" name="object 23">
            <a:extLst>
              <a:ext uri="{FF2B5EF4-FFF2-40B4-BE49-F238E27FC236}">
                <a16:creationId xmlns:a16="http://schemas.microsoft.com/office/drawing/2014/main" id="{E052C034-C3EA-4CFE-BDE5-D308BB2C4382}"/>
              </a:ext>
            </a:extLst>
          </p:cNvPr>
          <p:cNvSpPr txBox="1"/>
          <p:nvPr/>
        </p:nvSpPr>
        <p:spPr>
          <a:xfrm>
            <a:off x="7521937" y="2983928"/>
            <a:ext cx="1819910" cy="2223686"/>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 </a:t>
            </a: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go on to learn more about what society was like for the people of Britain before and after World War I and II. </a:t>
            </a:r>
          </a:p>
          <a:p>
            <a:pPr marL="12700" marR="5080" indent="3175" algn="ctr">
              <a:lnSpc>
                <a:spcPct val="100499"/>
              </a:lnSpc>
              <a:spcBef>
                <a:spcPts val="900"/>
              </a:spcBef>
            </a:pPr>
            <a:r>
              <a:rPr lang="en-GB" sz="1100" spc="-10" dirty="0">
                <a:latin typeface="Twinkl Cursive Unlooped" panose="02000000000000000000" pitchFamily="2" charset="0"/>
                <a:cs typeface="Segoe UI"/>
              </a:rPr>
              <a:t>They will look at the impact both world wars had on society and the people of Britain.  </a:t>
            </a:r>
          </a:p>
        </p:txBody>
      </p:sp>
      <p:sp>
        <p:nvSpPr>
          <p:cNvPr id="31" name="TextBox 30">
            <a:extLst>
              <a:ext uri="{FF2B5EF4-FFF2-40B4-BE49-F238E27FC236}">
                <a16:creationId xmlns:a16="http://schemas.microsoft.com/office/drawing/2014/main" id="{A7500E43-7E1D-4A86-AFFF-B1AA5FA8883F}"/>
              </a:ext>
            </a:extLst>
          </p:cNvPr>
          <p:cNvSpPr txBox="1"/>
          <p:nvPr/>
        </p:nvSpPr>
        <p:spPr>
          <a:xfrm>
            <a:off x="528003" y="3504819"/>
            <a:ext cx="1722223" cy="2354491"/>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learnt about Victorian schools and have visited a Victorian school room. They have played games that children woul</a:t>
            </a:r>
            <a:r>
              <a:rPr lang="en-GB" sz="1050" dirty="0">
                <a:solidFill>
                  <a:srgbClr val="303030"/>
                </a:solidFill>
                <a:latin typeface="Twinkl Cursive Unlooped" panose="02000000000000000000" pitchFamily="2" charset="0"/>
              </a:rPr>
              <a:t>d have played. </a:t>
            </a:r>
            <a:endParaRPr lang="en-GB" sz="1050" b="0" i="0" dirty="0">
              <a:solidFill>
                <a:srgbClr val="303030"/>
              </a:solidFill>
              <a:effectLst/>
              <a:latin typeface="Twinkl Cursive Unlooped" panose="02000000000000000000" pitchFamily="2" charset="0"/>
            </a:endParaRPr>
          </a:p>
          <a:p>
            <a:pPr algn="ctr"/>
            <a:endParaRPr lang="en-GB" sz="1050" b="0" i="0" dirty="0">
              <a:solidFill>
                <a:srgbClr val="303030"/>
              </a:solidFill>
              <a:effectLst/>
              <a:latin typeface="Twinkl Cursive Unlooped" panose="02000000000000000000" pitchFamily="2" charset="0"/>
            </a:endParaRPr>
          </a:p>
          <a:p>
            <a:pPr algn="ctr"/>
            <a:r>
              <a:rPr lang="en-GB" sz="1050" b="0" i="0" dirty="0">
                <a:solidFill>
                  <a:srgbClr val="303030"/>
                </a:solidFill>
                <a:effectLst/>
                <a:latin typeface="Twinkl Cursive Unlooped" panose="02000000000000000000" pitchFamily="2" charset="0"/>
              </a:rPr>
              <a:t>Children have used the Dawson’s model to identify and rank significant people and monarchs.</a:t>
            </a:r>
          </a:p>
          <a:p>
            <a:pPr algn="ctr"/>
            <a:r>
              <a:rPr lang="en-GB" sz="1050" dirty="0">
                <a:solidFill>
                  <a:srgbClr val="303030"/>
                </a:solidFill>
                <a:latin typeface="Twinkl Cursive Unlooped" panose="02000000000000000000" pitchFamily="2" charset="0"/>
              </a:rPr>
              <a:t> </a:t>
            </a:r>
            <a:endParaRPr lang="en-GB" sz="1050" dirty="0"/>
          </a:p>
        </p:txBody>
      </p:sp>
      <p:sp>
        <p:nvSpPr>
          <p:cNvPr id="32" name="object 18">
            <a:extLst>
              <a:ext uri="{FF2B5EF4-FFF2-40B4-BE49-F238E27FC236}">
                <a16:creationId xmlns:a16="http://schemas.microsoft.com/office/drawing/2014/main" id="{538EFEE5-4DF7-46A6-9E99-AEE984494CFE}"/>
              </a:ext>
            </a:extLst>
          </p:cNvPr>
          <p:cNvSpPr txBox="1"/>
          <p:nvPr/>
        </p:nvSpPr>
        <p:spPr>
          <a:xfrm>
            <a:off x="7450172" y="2764124"/>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Year 6</a:t>
            </a:r>
            <a:endParaRPr lang="en-GB" sz="1200" b="1" spc="-10" dirty="0">
              <a:latin typeface="Segoe UI"/>
              <a:cs typeface="Segoe UI"/>
            </a:endParaRP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26" name="object 31">
            <a:extLst>
              <a:ext uri="{FF2B5EF4-FFF2-40B4-BE49-F238E27FC236}">
                <a16:creationId xmlns:a16="http://schemas.microsoft.com/office/drawing/2014/main" id="{C7A4D755-F532-44E1-A013-91F22EB525E2}"/>
              </a:ext>
            </a:extLst>
          </p:cNvPr>
          <p:cNvSpPr txBox="1"/>
          <p:nvPr/>
        </p:nvSpPr>
        <p:spPr>
          <a:xfrm>
            <a:off x="5093171" y="2284161"/>
            <a:ext cx="2039058" cy="2835392"/>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Revolution - Victorians</a:t>
            </a:r>
          </a:p>
          <a:p>
            <a:pPr marL="12700" marR="5080"/>
            <a:r>
              <a:rPr lang="en-GB" sz="1100" b="0" i="0" dirty="0">
                <a:solidFill>
                  <a:srgbClr val="303030"/>
                </a:solidFill>
                <a:effectLst/>
                <a:latin typeface="Twinkl Cursive Unlooped" panose="02000000000000000000" pitchFamily="2" charset="0"/>
              </a:rPr>
              <a:t>In this project children find out about super strict schools by travelling back in time to a Victorian classroom. They learn about crime and punishment during the period and look at inventions: the electric light bulb, the telephone and the first flushing toilet. They look at the lives of Victoria the Queen and Albert the Prince Consort, and the time when some people lived in slums while others prospered. </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4025115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3602170759"/>
              </p:ext>
            </p:extLst>
          </p:nvPr>
        </p:nvGraphicFramePr>
        <p:xfrm>
          <a:off x="2440969" y="931270"/>
          <a:ext cx="7769831" cy="4174130"/>
        </p:xfrm>
        <a:graphic>
          <a:graphicData uri="http://schemas.openxmlformats.org/drawingml/2006/table">
            <a:tbl>
              <a:tblPr firstRow="1" bandRow="1">
                <a:tableStyleId>{BDBED569-4797-4DF1-A0F4-6AAB3CD982D8}</a:tableStyleId>
              </a:tblPr>
              <a:tblGrid>
                <a:gridCol w="1521431">
                  <a:extLst>
                    <a:ext uri="{9D8B030D-6E8A-4147-A177-3AD203B41FA5}">
                      <a16:colId xmlns:a16="http://schemas.microsoft.com/office/drawing/2014/main" val="1839290384"/>
                    </a:ext>
                  </a:extLst>
                </a:gridCol>
                <a:gridCol w="1981200">
                  <a:extLst>
                    <a:ext uri="{9D8B030D-6E8A-4147-A177-3AD203B41FA5}">
                      <a16:colId xmlns:a16="http://schemas.microsoft.com/office/drawing/2014/main" val="2992277105"/>
                    </a:ext>
                  </a:extLst>
                </a:gridCol>
                <a:gridCol w="2133600">
                  <a:extLst>
                    <a:ext uri="{9D8B030D-6E8A-4147-A177-3AD203B41FA5}">
                      <a16:colId xmlns:a16="http://schemas.microsoft.com/office/drawing/2014/main" val="3413062883"/>
                    </a:ext>
                  </a:extLst>
                </a:gridCol>
                <a:gridCol w="2133600">
                  <a:extLst>
                    <a:ext uri="{9D8B030D-6E8A-4147-A177-3AD203B41FA5}">
                      <a16:colId xmlns:a16="http://schemas.microsoft.com/office/drawing/2014/main" val="1560111918"/>
                    </a:ext>
                  </a:extLst>
                </a:gridCol>
              </a:tblGrid>
              <a:tr h="417413">
                <a:tc>
                  <a:txBody>
                    <a:bodyPr/>
                    <a:lstStyle/>
                    <a:p>
                      <a:r>
                        <a:rPr lang="en-GB" sz="1400" b="0" dirty="0">
                          <a:latin typeface="Twinkl Cursive Unlooped" panose="02000000000000000000" pitchFamily="2" charset="0"/>
                        </a:rPr>
                        <a:t>Queen Victoria</a:t>
                      </a:r>
                    </a:p>
                  </a:txBody>
                  <a:tcPr/>
                </a:tc>
                <a:tc>
                  <a:txBody>
                    <a:bodyPr/>
                    <a:lstStyle/>
                    <a:p>
                      <a:r>
                        <a:rPr lang="en-GB" sz="1400" b="0" dirty="0">
                          <a:latin typeface="Twinkl Cursive Unlooped" panose="02000000000000000000" pitchFamily="2" charset="0"/>
                        </a:rPr>
                        <a:t>Workhouse</a:t>
                      </a:r>
                    </a:p>
                  </a:txBody>
                  <a:tcPr/>
                </a:tc>
                <a:tc>
                  <a:txBody>
                    <a:bodyPr/>
                    <a:lstStyle/>
                    <a:p>
                      <a:r>
                        <a:rPr lang="en-GB" sz="1400" b="0" dirty="0">
                          <a:latin typeface="Twinkl Cursive Unlooped" panose="02000000000000000000" pitchFamily="2" charset="0"/>
                        </a:rPr>
                        <a:t>Inventions</a:t>
                      </a:r>
                    </a:p>
                  </a:txBody>
                  <a:tcPr/>
                </a:tc>
                <a:tc>
                  <a:txBody>
                    <a:bodyPr/>
                    <a:lstStyle/>
                    <a:p>
                      <a:r>
                        <a:rPr lang="en-GB" sz="1400" b="0" dirty="0">
                          <a:latin typeface="Twinkl Cursive Unlooped" panose="02000000000000000000" pitchFamily="2" charset="0"/>
                        </a:rPr>
                        <a:t>Critical thinking</a:t>
                      </a:r>
                    </a:p>
                  </a:txBody>
                  <a:tcPr/>
                </a:tc>
                <a:extLst>
                  <a:ext uri="{0D108BD9-81ED-4DB2-BD59-A6C34878D82A}">
                    <a16:rowId xmlns:a16="http://schemas.microsoft.com/office/drawing/2014/main" val="2127023597"/>
                  </a:ext>
                </a:extLst>
              </a:tr>
              <a:tr h="417413">
                <a:tc>
                  <a:txBody>
                    <a:bodyPr/>
                    <a:lstStyle/>
                    <a:p>
                      <a:r>
                        <a:rPr lang="en-GB" sz="1400" dirty="0">
                          <a:latin typeface="Twinkl Cursive Unlooped" panose="02000000000000000000" pitchFamily="2" charset="0"/>
                        </a:rPr>
                        <a:t>Prince Albert</a:t>
                      </a:r>
                    </a:p>
                  </a:txBody>
                  <a:tcPr/>
                </a:tc>
                <a:tc>
                  <a:txBody>
                    <a:bodyPr/>
                    <a:lstStyle/>
                    <a:p>
                      <a:r>
                        <a:rPr lang="en-GB" sz="1400" dirty="0">
                          <a:latin typeface="Twinkl Cursive Unlooped" panose="02000000000000000000" pitchFamily="2" charset="0"/>
                        </a:rPr>
                        <a:t>Factory</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Electric bulb</a:t>
                      </a:r>
                    </a:p>
                  </a:txBody>
                  <a:tcPr/>
                </a:tc>
                <a:tc>
                  <a:txBody>
                    <a:bodyPr/>
                    <a:lstStyle/>
                    <a:p>
                      <a:r>
                        <a:rPr lang="en-GB" sz="1400" dirty="0">
                          <a:latin typeface="Twinkl Cursive Unlooped" panose="02000000000000000000" pitchFamily="2" charset="0"/>
                        </a:rPr>
                        <a:t>Research</a:t>
                      </a:r>
                    </a:p>
                  </a:txBody>
                  <a:tcPr/>
                </a:tc>
                <a:extLst>
                  <a:ext uri="{0D108BD9-81ED-4DB2-BD59-A6C34878D82A}">
                    <a16:rowId xmlns:a16="http://schemas.microsoft.com/office/drawing/2014/main" val="2942176537"/>
                  </a:ext>
                </a:extLst>
              </a:tr>
              <a:tr h="417413">
                <a:tc>
                  <a:txBody>
                    <a:bodyPr/>
                    <a:lstStyle/>
                    <a:p>
                      <a:r>
                        <a:rPr lang="en-GB" sz="1400" dirty="0">
                          <a:latin typeface="Twinkl Cursive Unlooped" panose="02000000000000000000" pitchFamily="2" charset="0"/>
                        </a:rPr>
                        <a:t>Reign</a:t>
                      </a:r>
                    </a:p>
                  </a:txBody>
                  <a:tcPr/>
                </a:tc>
                <a:tc>
                  <a:txBody>
                    <a:bodyPr/>
                    <a:lstStyle/>
                    <a:p>
                      <a:r>
                        <a:rPr lang="en-GB" sz="1400" dirty="0">
                          <a:latin typeface="Twinkl Cursive Unlooped" panose="02000000000000000000" pitchFamily="2" charset="0"/>
                        </a:rPr>
                        <a:t>Slums</a:t>
                      </a:r>
                    </a:p>
                  </a:txBody>
                  <a:tcPr/>
                </a:tc>
                <a:tc>
                  <a:txBody>
                    <a:bodyPr/>
                    <a:lstStyle/>
                    <a:p>
                      <a:r>
                        <a:rPr lang="en-GB" sz="1400" dirty="0">
                          <a:latin typeface="Twinkl Cursive Unlooped" panose="02000000000000000000" pitchFamily="2" charset="0"/>
                        </a:rPr>
                        <a:t>Photography</a:t>
                      </a:r>
                    </a:p>
                  </a:txBody>
                  <a:tcPr/>
                </a:tc>
                <a:tc>
                  <a:txBody>
                    <a:bodyPr/>
                    <a:lstStyle/>
                    <a:p>
                      <a:r>
                        <a:rPr lang="en-GB" sz="1400" dirty="0">
                          <a:latin typeface="Twinkl Cursive Unlooped" panose="02000000000000000000" pitchFamily="2" charset="0"/>
                        </a:rPr>
                        <a:t>Evidence</a:t>
                      </a:r>
                    </a:p>
                  </a:txBody>
                  <a:tcPr/>
                </a:tc>
                <a:extLst>
                  <a:ext uri="{0D108BD9-81ED-4DB2-BD59-A6C34878D82A}">
                    <a16:rowId xmlns:a16="http://schemas.microsoft.com/office/drawing/2014/main" val="2518623503"/>
                  </a:ext>
                </a:extLst>
              </a:tr>
              <a:tr h="417413">
                <a:tc>
                  <a:txBody>
                    <a:bodyPr/>
                    <a:lstStyle/>
                    <a:p>
                      <a:r>
                        <a:rPr lang="en-GB" sz="1400" dirty="0">
                          <a:latin typeface="Twinkl Cursive Unlooped" panose="02000000000000000000" pitchFamily="2" charset="0"/>
                        </a:rPr>
                        <a:t>Monarch</a:t>
                      </a:r>
                    </a:p>
                  </a:txBody>
                  <a:tcPr/>
                </a:tc>
                <a:tc>
                  <a:txBody>
                    <a:bodyPr/>
                    <a:lstStyle/>
                    <a:p>
                      <a:r>
                        <a:rPr lang="en-GB" sz="1400" dirty="0">
                          <a:latin typeface="Twinkl Cursive Unlooped" panose="02000000000000000000" pitchFamily="2" charset="0"/>
                        </a:rPr>
                        <a:t>Industry</a:t>
                      </a:r>
                    </a:p>
                  </a:txBody>
                  <a:tcPr/>
                </a:tc>
                <a:tc>
                  <a:txBody>
                    <a:bodyPr/>
                    <a:lstStyle/>
                    <a:p>
                      <a:r>
                        <a:rPr lang="en-GB" sz="1400" dirty="0">
                          <a:latin typeface="Twinkl Cursive Unlooped" panose="02000000000000000000" pitchFamily="2" charset="0"/>
                        </a:rPr>
                        <a:t>Penny black stamp</a:t>
                      </a:r>
                    </a:p>
                  </a:txBody>
                  <a:tcPr/>
                </a:tc>
                <a:tc>
                  <a:txBody>
                    <a:bodyPr/>
                    <a:lstStyle/>
                    <a:p>
                      <a:r>
                        <a:rPr lang="en-GB" sz="1400" dirty="0">
                          <a:latin typeface="Twinkl Cursive Unlooped" panose="02000000000000000000" pitchFamily="2" charset="0"/>
                        </a:rPr>
                        <a:t>Reflect</a:t>
                      </a:r>
                    </a:p>
                  </a:txBody>
                  <a:tcPr/>
                </a:tc>
                <a:extLst>
                  <a:ext uri="{0D108BD9-81ED-4DB2-BD59-A6C34878D82A}">
                    <a16:rowId xmlns:a16="http://schemas.microsoft.com/office/drawing/2014/main" val="2802856763"/>
                  </a:ext>
                </a:extLst>
              </a:tr>
              <a:tr h="417413">
                <a:tc>
                  <a:txBody>
                    <a:bodyPr/>
                    <a:lstStyle/>
                    <a:p>
                      <a:r>
                        <a:rPr lang="en-GB" sz="1400" dirty="0">
                          <a:latin typeface="Twinkl Cursive Unlooped" panose="02000000000000000000" pitchFamily="2" charset="0"/>
                        </a:rPr>
                        <a:t>Heir </a:t>
                      </a:r>
                    </a:p>
                  </a:txBody>
                  <a:tcPr/>
                </a:tc>
                <a:tc>
                  <a:txBody>
                    <a:bodyPr/>
                    <a:lstStyle/>
                    <a:p>
                      <a:r>
                        <a:rPr lang="en-GB" sz="1400" dirty="0">
                          <a:latin typeface="Twinkl Cursive Unlooped" panose="02000000000000000000" pitchFamily="2" charset="0"/>
                        </a:rPr>
                        <a:t>Industrial Revolution</a:t>
                      </a:r>
                    </a:p>
                  </a:txBody>
                  <a:tcPr/>
                </a:tc>
                <a:tc>
                  <a:txBody>
                    <a:bodyPr/>
                    <a:lstStyle/>
                    <a:p>
                      <a:r>
                        <a:rPr lang="en-GB" sz="1400" dirty="0">
                          <a:latin typeface="Twinkl Cursive Unlooped" panose="02000000000000000000" pitchFamily="2" charset="0"/>
                        </a:rPr>
                        <a:t>Public flushing toilet</a:t>
                      </a:r>
                    </a:p>
                  </a:txBody>
                  <a:tcPr/>
                </a:tc>
                <a:tc>
                  <a:txBody>
                    <a:bodyPr/>
                    <a:lstStyle/>
                    <a:p>
                      <a:r>
                        <a:rPr lang="en-GB" sz="1400" dirty="0">
                          <a:latin typeface="Twinkl Cursive Unlooped" panose="02000000000000000000" pitchFamily="2" charset="0"/>
                        </a:rPr>
                        <a:t>Articulate</a:t>
                      </a:r>
                    </a:p>
                  </a:txBody>
                  <a:tcPr/>
                </a:tc>
                <a:extLst>
                  <a:ext uri="{0D108BD9-81ED-4DB2-BD59-A6C34878D82A}">
                    <a16:rowId xmlns:a16="http://schemas.microsoft.com/office/drawing/2014/main" val="46448667"/>
                  </a:ext>
                </a:extLst>
              </a:tr>
              <a:tr h="417413">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Penny farthing</a:t>
                      </a:r>
                    </a:p>
                  </a:txBody>
                  <a:tcPr/>
                </a:tc>
                <a:tc>
                  <a:txBody>
                    <a:bodyPr/>
                    <a:lstStyle/>
                    <a:p>
                      <a:r>
                        <a:rPr lang="en-GB" sz="1400" dirty="0">
                          <a:latin typeface="Twinkl Cursive Unlooped" panose="02000000000000000000" pitchFamily="2" charset="0"/>
                        </a:rPr>
                        <a:t>Present</a:t>
                      </a:r>
                    </a:p>
                  </a:txBody>
                  <a:tcPr/>
                </a:tc>
                <a:extLst>
                  <a:ext uri="{0D108BD9-81ED-4DB2-BD59-A6C34878D82A}">
                    <a16:rowId xmlns:a16="http://schemas.microsoft.com/office/drawing/2014/main" val="719473866"/>
                  </a:ext>
                </a:extLst>
              </a:tr>
              <a:tr h="417413">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Telephone</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417413">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Petrol motor car</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417413">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Pillar post box</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417413">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18571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Revolution - Victorians</a:t>
            </a:r>
          </a:p>
        </p:txBody>
      </p:sp>
    </p:spTree>
    <p:extLst>
      <p:ext uri="{BB962C8B-B14F-4D97-AF65-F5344CB8AC3E}">
        <p14:creationId xmlns:p14="http://schemas.microsoft.com/office/powerpoint/2010/main" val="3551491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398072" y="347536"/>
            <a:ext cx="4332664" cy="1610753"/>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047475" y="785795"/>
            <a:ext cx="3495269" cy="5931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is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abstract terms to express historical ideas and information</a:t>
            </a:r>
            <a:r>
              <a:rPr lang="en-GB" sz="900" b="0" i="0" dirty="0">
                <a:solidFill>
                  <a:srgbClr val="303030"/>
                </a:solidFill>
                <a:effectLst/>
                <a:latin typeface="Lato" panose="020F0502020204030203" pitchFamily="34" charset="0"/>
              </a:rPr>
              <a: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Explain </a:t>
            </a:r>
            <a:r>
              <a:rPr lang="en-GB" sz="900" dirty="0">
                <a:solidFill>
                  <a:srgbClr val="303030"/>
                </a:solidFill>
                <a:latin typeface="Twinkl Cursive Unlooped" panose="02000000000000000000" pitchFamily="2" charset="0"/>
              </a:rPr>
              <a:t>the term: war.</a:t>
            </a:r>
            <a:endParaRPr lang="en-GB" sz="900" b="0" i="0" dirty="0">
              <a:solidFill>
                <a:srgbClr val="303030"/>
              </a:solidFill>
              <a:effectLst/>
              <a:latin typeface="Twinkl Cursive Unlooped" panose="02000000000000000000" pitchFamily="2" charset="0"/>
            </a:endParaRPr>
          </a:p>
        </p:txBody>
      </p:sp>
      <p:grpSp>
        <p:nvGrpSpPr>
          <p:cNvPr id="23" name="object 23"/>
          <p:cNvGrpSpPr/>
          <p:nvPr/>
        </p:nvGrpSpPr>
        <p:grpSpPr>
          <a:xfrm>
            <a:off x="8105607" y="2300374"/>
            <a:ext cx="4033115" cy="1983434"/>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88128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Britain at War</a:t>
            </a:r>
          </a:p>
          <a:p>
            <a:pPr marL="12700" marR="5080"/>
            <a:r>
              <a:rPr lang="en-GB" sz="1100" b="0" i="0" dirty="0">
                <a:solidFill>
                  <a:srgbClr val="303030"/>
                </a:solidFill>
                <a:effectLst/>
                <a:latin typeface="Twinkl Cursive Unlooped" panose="02000000000000000000" pitchFamily="2" charset="0"/>
              </a:rPr>
              <a:t>This project teaches children about the causes, events and consequences of the First and Second World Wars, the influence of new inventions on warfare, how life in Great Britain was affected and the legacy of the wars in the post-war period</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8 - 14</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73541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965902" y="2356782"/>
            <a:ext cx="4001669" cy="169920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26054" y="2695274"/>
            <a:ext cx="3968922" cy="2108392"/>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821426" y="4360233"/>
            <a:ext cx="4116120" cy="1681755"/>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80253" y="51873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413514" y="251889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283977" y="2908128"/>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7" name="object 45">
            <a:extLst>
              <a:ext uri="{FF2B5EF4-FFF2-40B4-BE49-F238E27FC236}">
                <a16:creationId xmlns:a16="http://schemas.microsoft.com/office/drawing/2014/main" id="{0C178558-35B4-4AF0-AEA4-FA584D8D3B0B}"/>
              </a:ext>
            </a:extLst>
          </p:cNvPr>
          <p:cNvSpPr/>
          <p:nvPr/>
        </p:nvSpPr>
        <p:spPr>
          <a:xfrm>
            <a:off x="7102749" y="4430230"/>
            <a:ext cx="3814456" cy="1862146"/>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8448440" y="4443465"/>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4117767" y="4395242"/>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55" name="object 19">
            <a:extLst>
              <a:ext uri="{FF2B5EF4-FFF2-40B4-BE49-F238E27FC236}">
                <a16:creationId xmlns:a16="http://schemas.microsoft.com/office/drawing/2014/main" id="{A2FE3689-6F14-437E-816E-6632194BFC8A}"/>
              </a:ext>
            </a:extLst>
          </p:cNvPr>
          <p:cNvSpPr txBox="1"/>
          <p:nvPr/>
        </p:nvSpPr>
        <p:spPr>
          <a:xfrm>
            <a:off x="7432205" y="811896"/>
            <a:ext cx="3495269"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causes of the First World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the key causes of the First World War include alliances, imperialism, militarism and nationalism.</a:t>
            </a:r>
          </a:p>
          <a:p>
            <a:pPr algn="l"/>
            <a:r>
              <a:rPr lang="en-GB" sz="900" b="0" i="0" dirty="0">
                <a:solidFill>
                  <a:srgbClr val="303030"/>
                </a:solidFill>
                <a:effectLst/>
                <a:latin typeface="Twinkl Cursive Unlooped" panose="02000000000000000000" pitchFamily="2" charset="0"/>
              </a:rPr>
              <a:t>Know that The First World War started in 1914 after Archduke Franz Ferdinand, the heir to the Austro-Hungarian throne, was assassinated by a Serbian nationalist.</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488638" y="56562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4" name="object 19">
            <a:extLst>
              <a:ext uri="{FF2B5EF4-FFF2-40B4-BE49-F238E27FC236}">
                <a16:creationId xmlns:a16="http://schemas.microsoft.com/office/drawing/2014/main" id="{CE571B43-218B-439C-BA34-B64182B3E27E}"/>
              </a:ext>
            </a:extLst>
          </p:cNvPr>
          <p:cNvSpPr txBox="1"/>
          <p:nvPr/>
        </p:nvSpPr>
        <p:spPr>
          <a:xfrm>
            <a:off x="8416531" y="2768923"/>
            <a:ext cx="3411265"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Why did so many men volunteer to fight during WWI</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h</a:t>
            </a:r>
            <a:r>
              <a:rPr lang="en-GB" sz="900" b="0" i="0" dirty="0">
                <a:solidFill>
                  <a:srgbClr val="303030"/>
                </a:solidFill>
                <a:effectLst/>
                <a:latin typeface="Twinkl Cursive Unlooped" panose="02000000000000000000" pitchFamily="2" charset="0"/>
              </a:rPr>
              <a:t>istorical sources can contain bias due to their historical context or the creator's background.</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 historical perspective can be gained by weighing up evidence and arguments from primary and secondary sources, such as first-hand accounts and presentations.</a:t>
            </a:r>
          </a:p>
        </p:txBody>
      </p:sp>
      <p:sp>
        <p:nvSpPr>
          <p:cNvPr id="69" name="TextBox 68">
            <a:extLst>
              <a:ext uri="{FF2B5EF4-FFF2-40B4-BE49-F238E27FC236}">
                <a16:creationId xmlns:a16="http://schemas.microsoft.com/office/drawing/2014/main" id="{BD382421-A712-40FB-93C5-E0FC9CCDC28E}"/>
              </a:ext>
            </a:extLst>
          </p:cNvPr>
          <p:cNvSpPr txBox="1"/>
          <p:nvPr/>
        </p:nvSpPr>
        <p:spPr>
          <a:xfrm>
            <a:off x="9551967" y="243863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72" name="object 19">
            <a:extLst>
              <a:ext uri="{FF2B5EF4-FFF2-40B4-BE49-F238E27FC236}">
                <a16:creationId xmlns:a16="http://schemas.microsoft.com/office/drawing/2014/main" id="{9C883D99-8E56-413B-8F93-D2D01D7FD344}"/>
              </a:ext>
            </a:extLst>
          </p:cNvPr>
          <p:cNvSpPr txBox="1"/>
          <p:nvPr/>
        </p:nvSpPr>
        <p:spPr>
          <a:xfrm>
            <a:off x="4601850" y="2818860"/>
            <a:ext cx="3223529"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was life like in the trenches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Think critically, weigh evidence, sift arguments and present a perspective on an aspect of historical importance.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Build up a picture of what life was like in the trenches. </a:t>
            </a:r>
            <a:endParaRPr lang="en-GB" sz="900" b="0" i="0" dirty="0">
              <a:solidFill>
                <a:srgbClr val="303030"/>
              </a:solidFill>
              <a:effectLst/>
              <a:latin typeface="Twinkl Cursive Unlooped" panose="02000000000000000000" pitchFamily="2" charset="0"/>
            </a:endParaRPr>
          </a:p>
        </p:txBody>
      </p:sp>
      <p:sp>
        <p:nvSpPr>
          <p:cNvPr id="76" name="object 19">
            <a:extLst>
              <a:ext uri="{FF2B5EF4-FFF2-40B4-BE49-F238E27FC236}">
                <a16:creationId xmlns:a16="http://schemas.microsoft.com/office/drawing/2014/main" id="{288DA8C0-33C5-465E-9E1C-60594A019F94}"/>
              </a:ext>
            </a:extLst>
          </p:cNvPr>
          <p:cNvSpPr txBox="1"/>
          <p:nvPr/>
        </p:nvSpPr>
        <p:spPr>
          <a:xfrm>
            <a:off x="433070" y="3175569"/>
            <a:ext cx="3338131"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key events of the First World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i</a:t>
            </a:r>
            <a:r>
              <a:rPr lang="en-GB" sz="900" b="0" i="0" dirty="0">
                <a:solidFill>
                  <a:srgbClr val="303030"/>
                </a:solidFill>
                <a:effectLst/>
                <a:latin typeface="Twinkl Cursive Unlooped" panose="02000000000000000000" pitchFamily="2" charset="0"/>
              </a:rPr>
              <a:t>mportant events during the First World War include the First Battle of Ypres (1914), the Battle of the Somme (1916) and the United States joining the Allied Powers (1917).</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First World War ended when Germany signed a peace agreement at 11am on the 11th of November 1918. The day was called Armistice Day.</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7" name="object 19">
            <a:extLst>
              <a:ext uri="{FF2B5EF4-FFF2-40B4-BE49-F238E27FC236}">
                <a16:creationId xmlns:a16="http://schemas.microsoft.com/office/drawing/2014/main" id="{EF9D7E69-8256-43E6-A838-D513ECC0825B}"/>
              </a:ext>
            </a:extLst>
          </p:cNvPr>
          <p:cNvSpPr txBox="1"/>
          <p:nvPr/>
        </p:nvSpPr>
        <p:spPr>
          <a:xfrm>
            <a:off x="3267156" y="4692616"/>
            <a:ext cx="3402471"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impact did the First World War have on British Citizens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d</a:t>
            </a:r>
            <a:r>
              <a:rPr lang="en-GB" sz="900" b="0" i="0" dirty="0">
                <a:solidFill>
                  <a:srgbClr val="303030"/>
                </a:solidFill>
                <a:effectLst/>
                <a:latin typeface="Twinkl Cursive Unlooped" panose="02000000000000000000" pitchFamily="2" charset="0"/>
              </a:rPr>
              <a:t>uring the First World War, there were food shortages, women had to take on roles traditionally done by men and bombing raids caused damage and loss of life.</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8" name="object 19">
            <a:extLst>
              <a:ext uri="{FF2B5EF4-FFF2-40B4-BE49-F238E27FC236}">
                <a16:creationId xmlns:a16="http://schemas.microsoft.com/office/drawing/2014/main" id="{89AAAADE-4180-4C4C-91FE-03BFB3238809}"/>
              </a:ext>
            </a:extLst>
          </p:cNvPr>
          <p:cNvSpPr txBox="1"/>
          <p:nvPr/>
        </p:nvSpPr>
        <p:spPr>
          <a:xfrm>
            <a:off x="7420206" y="4761131"/>
            <a:ext cx="3462106" cy="12856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caused the First World War to end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k</a:t>
            </a:r>
            <a:r>
              <a:rPr lang="en-GB" sz="900" b="0" i="0" dirty="0">
                <a:solidFill>
                  <a:srgbClr val="303030"/>
                </a:solidFill>
                <a:effectLst/>
                <a:latin typeface="Twinkl Cursive Unlooped" panose="02000000000000000000" pitchFamily="2" charset="0"/>
              </a:rPr>
              <a:t>ey events leading to the end of the First World War include the Allied Powers pushing Germany back from the Western Front and the United States joining the Allied Powers.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Understand that t</a:t>
            </a:r>
            <a:r>
              <a:rPr lang="en-GB" sz="900" b="0" i="0" dirty="0">
                <a:solidFill>
                  <a:srgbClr val="303030"/>
                </a:solidFill>
                <a:effectLst/>
                <a:latin typeface="Twinkl Cursive Unlooped" panose="02000000000000000000" pitchFamily="2" charset="0"/>
              </a:rPr>
              <a:t>he Treaty of Versailles made Germany take the blame for the war and pay large reparations, which left the country impoverished.</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Tree>
    <p:extLst>
      <p:ext uri="{BB962C8B-B14F-4D97-AF65-F5344CB8AC3E}">
        <p14:creationId xmlns:p14="http://schemas.microsoft.com/office/powerpoint/2010/main" val="8260581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398072" y="347536"/>
            <a:ext cx="4332664" cy="1610753"/>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2947186" y="765315"/>
            <a:ext cx="3495269"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the causes of the Second World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k</a:t>
            </a:r>
            <a:r>
              <a:rPr lang="en-GB" sz="900" b="0" i="0" dirty="0">
                <a:solidFill>
                  <a:srgbClr val="303030"/>
                </a:solidFill>
                <a:effectLst/>
                <a:latin typeface="Twinkl Cursive Unlooped" panose="02000000000000000000" pitchFamily="2" charset="0"/>
              </a:rPr>
              <a:t>ey causes of the Second World War include the impact of the Treaty of Versailles on Germany, fascism, expansionism and appeasement.</a:t>
            </a:r>
          </a:p>
        </p:txBody>
      </p:sp>
      <p:grpSp>
        <p:nvGrpSpPr>
          <p:cNvPr id="23" name="object 23"/>
          <p:cNvGrpSpPr/>
          <p:nvPr/>
        </p:nvGrpSpPr>
        <p:grpSpPr>
          <a:xfrm>
            <a:off x="8105607" y="2300374"/>
            <a:ext cx="4033115" cy="2188142"/>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88128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Britain at War</a:t>
            </a:r>
          </a:p>
          <a:p>
            <a:pPr marL="12700" marR="5080"/>
            <a:r>
              <a:rPr lang="en-GB" sz="1100" b="0" i="0" dirty="0">
                <a:solidFill>
                  <a:srgbClr val="303030"/>
                </a:solidFill>
                <a:effectLst/>
                <a:latin typeface="Twinkl Cursive Unlooped" panose="02000000000000000000" pitchFamily="2" charset="0"/>
              </a:rPr>
              <a:t>This project teaches children about the causes, events and consequences of the First and Second World Wars, the influence of new inventions on warfare, how life in Great Britain was affected and the legacy of the wars in the post-war period</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pc="-35" dirty="0">
                <a:solidFill>
                  <a:srgbClr val="0C6C82"/>
                </a:solidFill>
                <a:latin typeface="Segoe UI"/>
                <a:cs typeface="Segoe UI"/>
              </a:rPr>
              <a:t>Summer - Ye</a:t>
            </a:r>
            <a:r>
              <a:rPr sz="1800" spc="-20" dirty="0" err="1">
                <a:solidFill>
                  <a:srgbClr val="0C6C82"/>
                </a:solidFill>
                <a:latin typeface="Segoe UI"/>
                <a:cs typeface="Segoe UI"/>
              </a:rPr>
              <a:t>a</a:t>
            </a:r>
            <a:r>
              <a:rPr sz="1800" dirty="0" err="1">
                <a:solidFill>
                  <a:srgbClr val="0C6C82"/>
                </a:solidFill>
                <a:latin typeface="Segoe UI"/>
                <a:cs typeface="Segoe UI"/>
              </a:rPr>
              <a:t>r</a:t>
            </a:r>
            <a:r>
              <a:rPr sz="1800" spc="-70" dirty="0">
                <a:solidFill>
                  <a:srgbClr val="0C6C82"/>
                </a:solidFill>
                <a:latin typeface="Segoe UI"/>
                <a:cs typeface="Segoe UI"/>
              </a:rPr>
              <a:t> </a:t>
            </a:r>
            <a:r>
              <a:rPr lang="en-GB" sz="1800" spc="-70" dirty="0">
                <a:solidFill>
                  <a:srgbClr val="0C6C82"/>
                </a:solidFill>
                <a:latin typeface="Segoe UI"/>
                <a:cs typeface="Segoe UI"/>
              </a:rPr>
              <a:t>6</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KS3</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43203" y="506567"/>
            <a:ext cx="4217750" cy="1588360"/>
            <a:chOff x="8058150" y="704850"/>
            <a:chExt cx="2886075" cy="117157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64881"/>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3965902" y="2356782"/>
            <a:ext cx="4001669" cy="1699207"/>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5159" y="2507257"/>
            <a:ext cx="3968922" cy="2108392"/>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2655878" y="4211801"/>
            <a:ext cx="4323751" cy="1871117"/>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0" name="TextBox 69">
            <a:extLst>
              <a:ext uri="{FF2B5EF4-FFF2-40B4-BE49-F238E27FC236}">
                <a16:creationId xmlns:a16="http://schemas.microsoft.com/office/drawing/2014/main" id="{85F9F2A4-2D8C-44B2-9608-48909A51CFE9}"/>
              </a:ext>
            </a:extLst>
          </p:cNvPr>
          <p:cNvSpPr txBox="1"/>
          <p:nvPr/>
        </p:nvSpPr>
        <p:spPr>
          <a:xfrm>
            <a:off x="3980253" y="518735"/>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2" name="TextBox 61">
            <a:extLst>
              <a:ext uri="{FF2B5EF4-FFF2-40B4-BE49-F238E27FC236}">
                <a16:creationId xmlns:a16="http://schemas.microsoft.com/office/drawing/2014/main" id="{0429E563-DD65-4E9F-8019-63BAB5E8C8A7}"/>
              </a:ext>
            </a:extLst>
          </p:cNvPr>
          <p:cNvSpPr txBox="1"/>
          <p:nvPr/>
        </p:nvSpPr>
        <p:spPr>
          <a:xfrm>
            <a:off x="5443291" y="242953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75" name="TextBox 74">
            <a:extLst>
              <a:ext uri="{FF2B5EF4-FFF2-40B4-BE49-F238E27FC236}">
                <a16:creationId xmlns:a16="http://schemas.microsoft.com/office/drawing/2014/main" id="{793A9A65-CFD5-4050-A5E7-4AEC3A63A7F7}"/>
              </a:ext>
            </a:extLst>
          </p:cNvPr>
          <p:cNvSpPr txBox="1"/>
          <p:nvPr/>
        </p:nvSpPr>
        <p:spPr>
          <a:xfrm>
            <a:off x="1567604" y="2720868"/>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67" name="object 45">
            <a:extLst>
              <a:ext uri="{FF2B5EF4-FFF2-40B4-BE49-F238E27FC236}">
                <a16:creationId xmlns:a16="http://schemas.microsoft.com/office/drawing/2014/main" id="{0C178558-35B4-4AF0-AEA4-FA584D8D3B0B}"/>
              </a:ext>
            </a:extLst>
          </p:cNvPr>
          <p:cNvSpPr/>
          <p:nvPr/>
        </p:nvSpPr>
        <p:spPr>
          <a:xfrm>
            <a:off x="7102749" y="4430230"/>
            <a:ext cx="3814456" cy="1862146"/>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dirty="0"/>
          </a:p>
        </p:txBody>
      </p:sp>
      <p:sp>
        <p:nvSpPr>
          <p:cNvPr id="71" name="TextBox 70">
            <a:extLst>
              <a:ext uri="{FF2B5EF4-FFF2-40B4-BE49-F238E27FC236}">
                <a16:creationId xmlns:a16="http://schemas.microsoft.com/office/drawing/2014/main" id="{8147343A-EF96-45ED-A5D5-222D9F064057}"/>
              </a:ext>
            </a:extLst>
          </p:cNvPr>
          <p:cNvSpPr txBox="1"/>
          <p:nvPr/>
        </p:nvSpPr>
        <p:spPr>
          <a:xfrm>
            <a:off x="8465116" y="4501934"/>
            <a:ext cx="2378251"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74" name="TextBox 73">
            <a:extLst>
              <a:ext uri="{FF2B5EF4-FFF2-40B4-BE49-F238E27FC236}">
                <a16:creationId xmlns:a16="http://schemas.microsoft.com/office/drawing/2014/main" id="{919BBA48-9923-49F4-848C-ECEC60EDBC71}"/>
              </a:ext>
            </a:extLst>
          </p:cNvPr>
          <p:cNvSpPr txBox="1"/>
          <p:nvPr/>
        </p:nvSpPr>
        <p:spPr>
          <a:xfrm>
            <a:off x="4279578" y="4261042"/>
            <a:ext cx="2187089"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
        <p:nvSpPr>
          <p:cNvPr id="55" name="object 19">
            <a:extLst>
              <a:ext uri="{FF2B5EF4-FFF2-40B4-BE49-F238E27FC236}">
                <a16:creationId xmlns:a16="http://schemas.microsoft.com/office/drawing/2014/main" id="{A2FE3689-6F14-437E-816E-6632194BFC8A}"/>
              </a:ext>
            </a:extLst>
          </p:cNvPr>
          <p:cNvSpPr txBox="1"/>
          <p:nvPr/>
        </p:nvSpPr>
        <p:spPr>
          <a:xfrm>
            <a:off x="7423573" y="861167"/>
            <a:ext cx="3495269"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9</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Which nations were at war during WWII</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a:t>
            </a:r>
            <a:r>
              <a:rPr lang="en-GB" sz="900" b="0" i="0" dirty="0">
                <a:solidFill>
                  <a:srgbClr val="303030"/>
                </a:solidFill>
                <a:effectLst/>
                <a:latin typeface="Twinkl Cursive Unlooped" panose="02000000000000000000" pitchFamily="2" charset="0"/>
              </a:rPr>
              <a:t>now that the Axis Powers were led by Germany's Adolf Hitler.</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Allied Powers were led by Great Britain's prime ministers Neville Chamberlain and then Winston Churchill.</a:t>
            </a:r>
          </a:p>
        </p:txBody>
      </p:sp>
      <p:sp>
        <p:nvSpPr>
          <p:cNvPr id="61" name="TextBox 60">
            <a:extLst>
              <a:ext uri="{FF2B5EF4-FFF2-40B4-BE49-F238E27FC236}">
                <a16:creationId xmlns:a16="http://schemas.microsoft.com/office/drawing/2014/main" id="{D45CC1A0-52F6-4F87-81B0-CBD055B4D481}"/>
              </a:ext>
            </a:extLst>
          </p:cNvPr>
          <p:cNvSpPr txBox="1"/>
          <p:nvPr/>
        </p:nvSpPr>
        <p:spPr>
          <a:xfrm>
            <a:off x="8531968" y="58474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INVASION</a:t>
            </a:r>
          </a:p>
        </p:txBody>
      </p:sp>
      <p:sp>
        <p:nvSpPr>
          <p:cNvPr id="64" name="object 19">
            <a:extLst>
              <a:ext uri="{FF2B5EF4-FFF2-40B4-BE49-F238E27FC236}">
                <a16:creationId xmlns:a16="http://schemas.microsoft.com/office/drawing/2014/main" id="{CE571B43-218B-439C-BA34-B64182B3E27E}"/>
              </a:ext>
            </a:extLst>
          </p:cNvPr>
          <p:cNvSpPr txBox="1"/>
          <p:nvPr/>
        </p:nvSpPr>
        <p:spPr>
          <a:xfrm>
            <a:off x="8448440" y="2793917"/>
            <a:ext cx="3565672" cy="13086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10</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i="0" u="sng" dirty="0">
                <a:solidFill>
                  <a:srgbClr val="303030"/>
                </a:solidFill>
                <a:effectLst/>
                <a:latin typeface="Twinkl Cursive Unlooped" panose="02000000000000000000" pitchFamily="2" charset="0"/>
              </a:rPr>
              <a:t>How did the experiences of the First World War affect Britain’s preparation for the Second World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Evaluate the human impact of war, oppression, conflict and rebellion on the everyday life of a past or ancient society.</a:t>
            </a:r>
          </a:p>
          <a:p>
            <a:pPr>
              <a:buFont typeface="Arial" panose="020B0604020202020204" pitchFamily="34" charset="0"/>
              <a:buChar char="•"/>
            </a:pPr>
            <a:r>
              <a:rPr lang="en-GB" sz="900" dirty="0">
                <a:solidFill>
                  <a:srgbClr val="303030"/>
                </a:solidFill>
                <a:latin typeface="Twinkl Cursive Unlooped" panose="02000000000000000000" pitchFamily="2" charset="0"/>
              </a:rPr>
              <a:t>Know that p</a:t>
            </a:r>
            <a:r>
              <a:rPr lang="en-GB" sz="900" b="0" i="0" dirty="0">
                <a:solidFill>
                  <a:srgbClr val="303030"/>
                </a:solidFill>
                <a:effectLst/>
                <a:latin typeface="Twinkl Cursive Unlooped" panose="02000000000000000000" pitchFamily="2" charset="0"/>
              </a:rPr>
              <a:t>reparations for the Second World War included conscription, evacuation, building air raid shelters, rationing and the Dig for Victory campaign.</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69" name="TextBox 68">
            <a:extLst>
              <a:ext uri="{FF2B5EF4-FFF2-40B4-BE49-F238E27FC236}">
                <a16:creationId xmlns:a16="http://schemas.microsoft.com/office/drawing/2014/main" id="{BD382421-A712-40FB-93C5-E0FC9CCDC28E}"/>
              </a:ext>
            </a:extLst>
          </p:cNvPr>
          <p:cNvSpPr txBox="1"/>
          <p:nvPr/>
        </p:nvSpPr>
        <p:spPr>
          <a:xfrm>
            <a:off x="9594284" y="247757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2" name="object 19">
            <a:extLst>
              <a:ext uri="{FF2B5EF4-FFF2-40B4-BE49-F238E27FC236}">
                <a16:creationId xmlns:a16="http://schemas.microsoft.com/office/drawing/2014/main" id="{9C883D99-8E56-413B-8F93-D2D01D7FD344}"/>
              </a:ext>
            </a:extLst>
          </p:cNvPr>
          <p:cNvSpPr txBox="1"/>
          <p:nvPr/>
        </p:nvSpPr>
        <p:spPr>
          <a:xfrm>
            <a:off x="4498151" y="2653739"/>
            <a:ext cx="2973369" cy="1031693"/>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11</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i="0" u="sng" dirty="0">
                <a:solidFill>
                  <a:srgbClr val="303030"/>
                </a:solidFill>
                <a:effectLst/>
                <a:latin typeface="Twinkl Cursive Unlooped" panose="02000000000000000000" pitchFamily="2" charset="0"/>
              </a:rPr>
              <a:t>Why was the Battle of Britain a turning point in the Second World War</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t</a:t>
            </a:r>
            <a:r>
              <a:rPr lang="en-GB" sz="900" b="0" i="0" dirty="0">
                <a:solidFill>
                  <a:srgbClr val="303030"/>
                </a:solidFill>
                <a:effectLst/>
                <a:latin typeface="Twinkl Cursive Unlooped" panose="02000000000000000000" pitchFamily="2" charset="0"/>
              </a:rPr>
              <a:t>he Battle of Britain was a major air campaign fought over southern Britain in 1940.</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Britain's victory over the Luftwaffe prevented Germany from invading and occupying Britain.</a:t>
            </a:r>
          </a:p>
        </p:txBody>
      </p:sp>
      <p:sp>
        <p:nvSpPr>
          <p:cNvPr id="77" name="object 19">
            <a:extLst>
              <a:ext uri="{FF2B5EF4-FFF2-40B4-BE49-F238E27FC236}">
                <a16:creationId xmlns:a16="http://schemas.microsoft.com/office/drawing/2014/main" id="{EF9D7E69-8256-43E6-A838-D513ECC0825B}"/>
              </a:ext>
            </a:extLst>
          </p:cNvPr>
          <p:cNvSpPr txBox="1"/>
          <p:nvPr/>
        </p:nvSpPr>
        <p:spPr>
          <a:xfrm>
            <a:off x="3203627" y="4526590"/>
            <a:ext cx="3607966" cy="1424108"/>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is Anne Frank and why is she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Evaluate the human impact of war, oppression, conflict and rebellion on the everyday life of a past or ancient society.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A</a:t>
            </a:r>
            <a:r>
              <a:rPr lang="en-GB" sz="900" b="0" i="0" dirty="0">
                <a:solidFill>
                  <a:srgbClr val="303030"/>
                </a:solidFill>
                <a:effectLst/>
                <a:latin typeface="Twinkl Cursive Unlooped" panose="02000000000000000000" pitchFamily="2" charset="0"/>
              </a:rPr>
              <a:t>nne Frank and her family hid in a secret annexe when Germany invaded Amsterdam in an attempt to avoid their antisemitism.</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Anne Frank wrote a diary, which her father published after her death.</a:t>
            </a: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78" name="object 19">
            <a:extLst>
              <a:ext uri="{FF2B5EF4-FFF2-40B4-BE49-F238E27FC236}">
                <a16:creationId xmlns:a16="http://schemas.microsoft.com/office/drawing/2014/main" id="{89AAAADE-4180-4C4C-91FE-03BFB3238809}"/>
              </a:ext>
            </a:extLst>
          </p:cNvPr>
          <p:cNvSpPr txBox="1"/>
          <p:nvPr/>
        </p:nvSpPr>
        <p:spPr>
          <a:xfrm>
            <a:off x="7527378" y="4824491"/>
            <a:ext cx="3153377" cy="11471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caused the Second World War to end</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the k</a:t>
            </a:r>
            <a:r>
              <a:rPr lang="en-GB" sz="900" b="0" i="0" dirty="0">
                <a:solidFill>
                  <a:srgbClr val="303030"/>
                </a:solidFill>
                <a:effectLst/>
                <a:latin typeface="Twinkl Cursive Unlooped" panose="02000000000000000000" pitchFamily="2" charset="0"/>
              </a:rPr>
              <a:t>ey events leading to the end of the </a:t>
            </a:r>
            <a:r>
              <a:rPr lang="en-GB" sz="900" dirty="0">
                <a:solidFill>
                  <a:srgbClr val="303030"/>
                </a:solidFill>
                <a:latin typeface="Twinkl Cursive Unlooped" panose="02000000000000000000" pitchFamily="2" charset="0"/>
              </a:rPr>
              <a:t>Second</a:t>
            </a:r>
            <a:r>
              <a:rPr lang="en-GB" sz="900" b="0" i="0" dirty="0">
                <a:solidFill>
                  <a:srgbClr val="303030"/>
                </a:solidFill>
                <a:effectLst/>
                <a:latin typeface="Twinkl Cursive Unlooped" panose="02000000000000000000" pitchFamily="2" charset="0"/>
              </a:rPr>
              <a:t> World War include </a:t>
            </a:r>
            <a:r>
              <a:rPr lang="en-GB" sz="900" dirty="0">
                <a:solidFill>
                  <a:srgbClr val="303030"/>
                </a:solidFill>
                <a:latin typeface="Twinkl Cursive Unlooped" panose="02000000000000000000" pitchFamily="2" charset="0"/>
              </a:rPr>
              <a:t>Japan surrendering and the D-Day landings</a:t>
            </a:r>
            <a:r>
              <a:rPr lang="en-GB" sz="900" b="0" i="0" dirty="0">
                <a:solidFill>
                  <a:srgbClr val="303030"/>
                </a:solidFill>
                <a:effectLst/>
                <a:latin typeface="Twinkl Cursive Unlooped" panose="02000000000000000000" pitchFamily="2" charset="0"/>
              </a:rPr>
              <a:t>.</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people celebrated VE day on 8</a:t>
            </a:r>
            <a:r>
              <a:rPr lang="en-GB" sz="900" baseline="30000" dirty="0">
                <a:solidFill>
                  <a:srgbClr val="303030"/>
                </a:solidFill>
                <a:latin typeface="Twinkl Cursive Unlooped" panose="02000000000000000000" pitchFamily="2" charset="0"/>
              </a:rPr>
              <a:t>th</a:t>
            </a:r>
            <a:r>
              <a:rPr lang="en-GB" sz="900" dirty="0">
                <a:solidFill>
                  <a:srgbClr val="303030"/>
                </a:solidFill>
                <a:latin typeface="Twinkl Cursive Unlooped" panose="02000000000000000000" pitchFamily="2" charset="0"/>
              </a:rPr>
              <a:t> May 1945.</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Know that remembrance is the act of r</a:t>
            </a:r>
            <a:r>
              <a:rPr lang="en-GB" sz="900" dirty="0">
                <a:solidFill>
                  <a:srgbClr val="303030"/>
                </a:solidFill>
                <a:latin typeface="Twinkl Cursive Unlooped" panose="02000000000000000000" pitchFamily="2" charset="0"/>
              </a:rPr>
              <a:t>emembering people who died in the wars and that the poppy is the symbol. </a:t>
            </a:r>
            <a:endParaRPr lang="en-GB" sz="900" b="0" i="0" dirty="0">
              <a:solidFill>
                <a:srgbClr val="303030"/>
              </a:solidFill>
              <a:effectLst/>
              <a:latin typeface="Twinkl Cursive Unlooped" panose="02000000000000000000" pitchFamily="2" charset="0"/>
            </a:endParaRPr>
          </a:p>
          <a:p>
            <a:pPr algn="l">
              <a:buFont typeface="Arial" panose="020B0604020202020204" pitchFamily="34" charset="0"/>
              <a:buChar char="•"/>
            </a:pPr>
            <a:endParaRPr lang="en-GB" sz="900" b="0" i="0" dirty="0">
              <a:solidFill>
                <a:srgbClr val="303030"/>
              </a:solidFill>
              <a:effectLst/>
              <a:latin typeface="Lato" panose="020F0502020204030203" pitchFamily="34" charset="0"/>
            </a:endParaRPr>
          </a:p>
        </p:txBody>
      </p:sp>
      <p:sp>
        <p:nvSpPr>
          <p:cNvPr id="50" name="object 19">
            <a:extLst>
              <a:ext uri="{FF2B5EF4-FFF2-40B4-BE49-F238E27FC236}">
                <a16:creationId xmlns:a16="http://schemas.microsoft.com/office/drawing/2014/main" id="{8BFC8E0A-77E9-44CA-BEBA-2B4357314FD6}"/>
              </a:ext>
            </a:extLst>
          </p:cNvPr>
          <p:cNvSpPr txBox="1"/>
          <p:nvPr/>
        </p:nvSpPr>
        <p:spPr>
          <a:xfrm>
            <a:off x="477485" y="2965439"/>
            <a:ext cx="3261969" cy="117019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12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impact did the Second World War have on British Citizens, including children</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1600" b="1" i="0" dirty="0">
              <a:solidFill>
                <a:srgbClr val="303030"/>
              </a:solidFill>
              <a:effectLst/>
              <a:latin typeface="Twinkl Cursive Unlooped" panose="02000000000000000000" pitchFamily="2" charset="0"/>
              <a:cs typeface="Calibri"/>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d</a:t>
            </a:r>
            <a:r>
              <a:rPr lang="en-GB" sz="900" b="0" i="0" dirty="0">
                <a:solidFill>
                  <a:srgbClr val="303030"/>
                </a:solidFill>
                <a:effectLst/>
                <a:latin typeface="Twinkl Cursive Unlooped" panose="02000000000000000000" pitchFamily="2" charset="0"/>
              </a:rPr>
              <a:t>uring the </a:t>
            </a:r>
            <a:r>
              <a:rPr lang="en-GB" sz="900" dirty="0">
                <a:solidFill>
                  <a:srgbClr val="303030"/>
                </a:solidFill>
                <a:latin typeface="Twinkl Cursive Unlooped" panose="02000000000000000000" pitchFamily="2" charset="0"/>
              </a:rPr>
              <a:t>Second </a:t>
            </a:r>
            <a:r>
              <a:rPr lang="en-GB" sz="900" b="0" i="0" dirty="0">
                <a:solidFill>
                  <a:srgbClr val="303030"/>
                </a:solidFill>
                <a:effectLst/>
                <a:latin typeface="Twinkl Cursive Unlooped" panose="02000000000000000000" pitchFamily="2" charset="0"/>
              </a:rPr>
              <a:t>World War, there were food shortages, women had to take on roles traditionally done by men and bombing raids caused damage and loss of life.</a:t>
            </a:r>
            <a:endParaRPr lang="en-GB" sz="900" dirty="0">
              <a:solidFill>
                <a:srgbClr val="303030"/>
              </a:solidFill>
              <a:latin typeface="Twinkl Cursive Unlooped" panose="02000000000000000000" pitchFamily="2" charset="0"/>
            </a:endParaRP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the impact of evacuation on families, particularly children. </a:t>
            </a:r>
            <a:endParaRPr lang="en-GB" sz="900" b="0" i="0" dirty="0">
              <a:solidFill>
                <a:srgbClr val="303030"/>
              </a:solidFill>
              <a:effectLst/>
              <a:latin typeface="Twinkl Cursive Unlooped" panose="02000000000000000000" pitchFamily="2" charset="0"/>
            </a:endParaRPr>
          </a:p>
        </p:txBody>
      </p:sp>
    </p:spTree>
    <p:extLst>
      <p:ext uri="{BB962C8B-B14F-4D97-AF65-F5344CB8AC3E}">
        <p14:creationId xmlns:p14="http://schemas.microsoft.com/office/powerpoint/2010/main" val="22265276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78950"/>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lang="en-GB" sz="1200" b="1" spc="5"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lang="en-GB" sz="1200" b="1" spc="5" dirty="0">
                <a:latin typeface="Twinkl Cursive Unlooped" panose="02000000000000000000" pitchFamily="2" charset="0"/>
                <a:cs typeface="Segoe UI"/>
              </a:rPr>
              <a:t>LKS2</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5200753"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6069293" y="2698170"/>
            <a:ext cx="806450" cy="378950"/>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UKS2</a:t>
            </a:r>
            <a:endParaRPr sz="1200" dirty="0">
              <a:latin typeface="Twinkl Cursive Unlooped" panose="02000000000000000000" pitchFamily="2" charset="0"/>
              <a:cs typeface="Segoe UI"/>
            </a:endParaRPr>
          </a:p>
        </p:txBody>
      </p:sp>
      <p:sp>
        <p:nvSpPr>
          <p:cNvPr id="14" name="object 14"/>
          <p:cNvSpPr/>
          <p:nvPr/>
        </p:nvSpPr>
        <p:spPr>
          <a:xfrm rot="10800000">
            <a:off x="6058591" y="1449365"/>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789319"/>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KS3</a:t>
            </a:r>
            <a:endParaRPr lang="en-GB" sz="1200" b="1" spc="-10" dirty="0">
              <a:latin typeface="Segoe UI"/>
              <a:cs typeface="Segoe UI"/>
            </a:endParaRPr>
          </a:p>
          <a:p>
            <a:pPr marL="477520" marR="473709" algn="ctr">
              <a:lnSpc>
                <a:spcPts val="1430"/>
              </a:lnSpc>
              <a:spcBef>
                <a:spcPts val="155"/>
              </a:spcBef>
            </a:pPr>
            <a:endParaRPr lang="en-GB" sz="1200" b="1" spc="-10" dirty="0">
              <a:latin typeface="Segoe UI"/>
              <a:cs typeface="Segoe UI"/>
            </a:endParaRPr>
          </a:p>
          <a:p>
            <a:pPr marL="477520" marR="473709" algn="ctr">
              <a:lnSpc>
                <a:spcPts val="1430"/>
              </a:lnSpc>
              <a:spcBef>
                <a:spcPts val="155"/>
              </a:spcBef>
            </a:pPr>
            <a:endParaRPr lang="en-GB" sz="1200" dirty="0">
              <a:latin typeface="Segoe UI"/>
              <a:cs typeface="Segoe UI"/>
            </a:endParaRP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a:t>
            </a:r>
            <a:r>
              <a:rPr lang="en-GB" sz="2400" b="0" dirty="0">
                <a:latin typeface="Twinkl Cursive Unlooped" panose="02000000000000000000" pitchFamily="2" charset="0"/>
                <a:cs typeface="Segoe UI"/>
              </a:rPr>
              <a:t>6</a:t>
            </a:r>
            <a:endParaRPr sz="2400" dirty="0">
              <a:latin typeface="Twinkl Cursive Unlooped" panose="02000000000000000000" pitchFamily="2" charset="0"/>
              <a:cs typeface="Segoe UI"/>
            </a:endParaRPr>
          </a:p>
        </p:txBody>
      </p:sp>
      <p:sp>
        <p:nvSpPr>
          <p:cNvPr id="23" name="object 23"/>
          <p:cNvSpPr txBox="1"/>
          <p:nvPr/>
        </p:nvSpPr>
        <p:spPr>
          <a:xfrm>
            <a:off x="5463923" y="3239076"/>
            <a:ext cx="1819910" cy="2392963"/>
          </a:xfrm>
          <a:prstGeom prst="rect">
            <a:avLst/>
          </a:prstGeom>
        </p:spPr>
        <p:txBody>
          <a:bodyPr vert="horz" wrap="square" lIns="0" tIns="15240" rIns="0" bIns="0" rtlCol="0">
            <a:spAutoFit/>
          </a:bodyPr>
          <a:lstStyle/>
          <a:p>
            <a:pPr marL="12700" marR="5080" indent="3175" algn="ctr">
              <a:lnSpc>
                <a:spcPct val="100499"/>
              </a:lnSpc>
              <a:spcBef>
                <a:spcPts val="900"/>
              </a:spcBef>
            </a:pPr>
            <a:r>
              <a:rPr lang="en-GB" sz="1100" dirty="0">
                <a:latin typeface="Twinkl Cursive Unlooped" panose="02000000000000000000" pitchFamily="2" charset="0"/>
              </a:rPr>
              <a:t>Children have learnt about the Tudor monarchs and  know the legacy they have left behind.</a:t>
            </a:r>
          </a:p>
          <a:p>
            <a:pPr marL="12700" marR="5080" indent="3175" algn="ctr">
              <a:lnSpc>
                <a:spcPct val="100499"/>
              </a:lnSpc>
              <a:spcBef>
                <a:spcPts val="900"/>
              </a:spcBef>
            </a:pPr>
            <a:endParaRPr lang="en-GB" sz="1100" dirty="0">
              <a:latin typeface="Twinkl Cursive Unlooped" panose="02000000000000000000" pitchFamily="2" charset="0"/>
            </a:endParaRPr>
          </a:p>
          <a:p>
            <a:pPr marL="12700" marR="5080" indent="3175" algn="ctr">
              <a:lnSpc>
                <a:spcPct val="100499"/>
              </a:lnSpc>
              <a:spcBef>
                <a:spcPts val="900"/>
              </a:spcBef>
            </a:pPr>
            <a:r>
              <a:rPr lang="en-GB" sz="1100" dirty="0">
                <a:latin typeface="Twinkl Cursive Unlooped" panose="02000000000000000000" pitchFamily="2" charset="0"/>
              </a:rPr>
              <a:t>They have most recently studied Victorian Britain. This included looking at life for rich and poor people and the impact of the industrial revolution  and inventions.   </a:t>
            </a:r>
          </a:p>
          <a:p>
            <a:pPr marL="12700" marR="5080" indent="3175" algn="ctr">
              <a:lnSpc>
                <a:spcPct val="100499"/>
              </a:lnSpc>
              <a:spcBef>
                <a:spcPts val="900"/>
              </a:spcBef>
            </a:pPr>
            <a:endParaRPr lang="en-GB" sz="1100" dirty="0">
              <a:latin typeface="Twinkl Cursive Unlooped" panose="02000000000000000000" pitchFamily="2" charset="0"/>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4419600" y="507131"/>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Britain at War</a:t>
            </a:r>
          </a:p>
        </p:txBody>
      </p:sp>
      <p:sp>
        <p:nvSpPr>
          <p:cNvPr id="31" name="TextBox 30">
            <a:extLst>
              <a:ext uri="{FF2B5EF4-FFF2-40B4-BE49-F238E27FC236}">
                <a16:creationId xmlns:a16="http://schemas.microsoft.com/office/drawing/2014/main" id="{A7500E43-7E1D-4A86-AFFF-B1AA5FA8883F}"/>
              </a:ext>
            </a:extLst>
          </p:cNvPr>
          <p:cNvSpPr txBox="1"/>
          <p:nvPr/>
        </p:nvSpPr>
        <p:spPr>
          <a:xfrm>
            <a:off x="2971800" y="2982912"/>
            <a:ext cx="1722223" cy="2677656"/>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a:t>
            </a:r>
            <a:r>
              <a:rPr lang="en-GB" sz="1050" dirty="0">
                <a:solidFill>
                  <a:srgbClr val="303030"/>
                </a:solidFill>
                <a:latin typeface="Twinkl Cursive Unlooped" panose="02000000000000000000" pitchFamily="2" charset="0"/>
              </a:rPr>
              <a:t>learnt about the Roman invasion and life in Roman Britain They learnt how their inventions and ingenuity changed Britain</a:t>
            </a:r>
            <a:endParaRPr lang="en-GB" sz="1050" b="0" i="0" dirty="0">
              <a:solidFill>
                <a:srgbClr val="303030"/>
              </a:solidFill>
              <a:effectLst/>
              <a:latin typeface="Twinkl Cursive Unlooped" panose="02000000000000000000" pitchFamily="2" charset="0"/>
            </a:endParaRP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reasons why the Romans withdrew from Britain.</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went on to learn about why the Vikings invaded Britain and the impact of the Norman conquest on life in Britain. </a:t>
            </a:r>
            <a:endParaRPr lang="en-GB" sz="1050" dirty="0"/>
          </a:p>
        </p:txBody>
      </p:sp>
      <p:sp>
        <p:nvSpPr>
          <p:cNvPr id="26" name="TextBox 25">
            <a:extLst>
              <a:ext uri="{FF2B5EF4-FFF2-40B4-BE49-F238E27FC236}">
                <a16:creationId xmlns:a16="http://schemas.microsoft.com/office/drawing/2014/main" id="{486AC35A-5698-4941-9DBA-75E6EE87FE3C}"/>
              </a:ext>
            </a:extLst>
          </p:cNvPr>
          <p:cNvSpPr txBox="1"/>
          <p:nvPr/>
        </p:nvSpPr>
        <p:spPr>
          <a:xfrm>
            <a:off x="498037" y="3710836"/>
            <a:ext cx="1722223" cy="1708160"/>
          </a:xfrm>
          <a:prstGeom prst="rect">
            <a:avLst/>
          </a:prstGeom>
          <a:noFill/>
        </p:spPr>
        <p:txBody>
          <a:bodyPr wrap="square">
            <a:spAutoFit/>
          </a:bodyPr>
          <a:lstStyle/>
          <a:p>
            <a:pPr algn="ctr"/>
            <a:r>
              <a:rPr lang="en-GB" sz="1050" b="0" i="0" dirty="0">
                <a:solidFill>
                  <a:srgbClr val="303030"/>
                </a:solidFill>
                <a:effectLst/>
                <a:latin typeface="Twinkl Cursive Unlooped" panose="02000000000000000000" pitchFamily="2" charset="0"/>
              </a:rPr>
              <a:t>Children have used the Dawson’s model to identify and rank significant people.</a:t>
            </a:r>
          </a:p>
          <a:p>
            <a:pPr algn="ctr"/>
            <a:endParaRPr lang="en-GB" sz="1050" dirty="0">
              <a:solidFill>
                <a:srgbClr val="303030"/>
              </a:solidFill>
              <a:latin typeface="Twinkl Cursive Unlooped" panose="02000000000000000000" pitchFamily="2" charset="0"/>
            </a:endParaRPr>
          </a:p>
          <a:p>
            <a:pPr algn="ctr"/>
            <a:r>
              <a:rPr lang="en-GB" sz="1050" dirty="0">
                <a:solidFill>
                  <a:srgbClr val="303030"/>
                </a:solidFill>
                <a:latin typeface="Twinkl Cursive Unlooped" panose="02000000000000000000" pitchFamily="2" charset="0"/>
              </a:rPr>
              <a:t>Children have looked at explorers who travelled the world to find out about other places. </a:t>
            </a:r>
          </a:p>
          <a:p>
            <a:pPr algn="ctr"/>
            <a:endParaRPr lang="en-GB" sz="1050" dirty="0">
              <a:solidFill>
                <a:srgbClr val="303030"/>
              </a:solidFill>
              <a:latin typeface="Twinkl Cursive Unlooped" panose="02000000000000000000" pitchFamily="2" charset="0"/>
            </a:endParaRPr>
          </a:p>
        </p:txBody>
      </p:sp>
      <p:sp>
        <p:nvSpPr>
          <p:cNvPr id="25" name="object 31">
            <a:extLst>
              <a:ext uri="{FF2B5EF4-FFF2-40B4-BE49-F238E27FC236}">
                <a16:creationId xmlns:a16="http://schemas.microsoft.com/office/drawing/2014/main" id="{A6764DB6-9CE0-4DB7-9514-11B93A12F1EC}"/>
              </a:ext>
            </a:extLst>
          </p:cNvPr>
          <p:cNvSpPr txBox="1"/>
          <p:nvPr/>
        </p:nvSpPr>
        <p:spPr>
          <a:xfrm>
            <a:off x="7603481" y="2832605"/>
            <a:ext cx="2039058" cy="1881284"/>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b="1" i="0" dirty="0">
                <a:solidFill>
                  <a:schemeClr val="accent5">
                    <a:lumMod val="75000"/>
                  </a:schemeClr>
                </a:solidFill>
                <a:effectLst/>
                <a:latin typeface="Twinkl Cursive Unlooped" panose="02000000000000000000" pitchFamily="2" charset="0"/>
              </a:rPr>
              <a:t>Britain at War</a:t>
            </a:r>
          </a:p>
          <a:p>
            <a:pPr marL="12700" marR="5080"/>
            <a:r>
              <a:rPr lang="en-GB" sz="1100" b="0" i="0" dirty="0">
                <a:solidFill>
                  <a:srgbClr val="303030"/>
                </a:solidFill>
                <a:effectLst/>
                <a:latin typeface="Twinkl Cursive Unlooped" panose="02000000000000000000" pitchFamily="2" charset="0"/>
              </a:rPr>
              <a:t>This project teaches children about the causes, events and consequences of the First and Second World Wars, the influence of new inventions on warfare, how life in Great Britain was affected and the legacy of the wars in the post-war period</a:t>
            </a:r>
            <a:r>
              <a:rPr lang="en-GB" sz="1100" b="0" i="0" dirty="0">
                <a:solidFill>
                  <a:srgbClr val="303030"/>
                </a:solidFill>
                <a:effectLst/>
                <a:latin typeface="Lato" panose="020F0502020204030203" pitchFamily="34" charset="0"/>
              </a:rPr>
              <a:t>.</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597508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6</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605634788"/>
              </p:ext>
            </p:extLst>
          </p:nvPr>
        </p:nvGraphicFramePr>
        <p:xfrm>
          <a:off x="2743200" y="893598"/>
          <a:ext cx="8001000" cy="5426369"/>
        </p:xfrm>
        <a:graphic>
          <a:graphicData uri="http://schemas.openxmlformats.org/drawingml/2006/table">
            <a:tbl>
              <a:tblPr firstRow="1" bandRow="1">
                <a:tableStyleId>{BDBED569-4797-4DF1-A0F4-6AAB3CD982D8}</a:tableStyleId>
              </a:tblPr>
              <a:tblGrid>
                <a:gridCol w="2286000">
                  <a:extLst>
                    <a:ext uri="{9D8B030D-6E8A-4147-A177-3AD203B41FA5}">
                      <a16:colId xmlns:a16="http://schemas.microsoft.com/office/drawing/2014/main" val="1839290384"/>
                    </a:ext>
                  </a:extLst>
                </a:gridCol>
                <a:gridCol w="1981200">
                  <a:extLst>
                    <a:ext uri="{9D8B030D-6E8A-4147-A177-3AD203B41FA5}">
                      <a16:colId xmlns:a16="http://schemas.microsoft.com/office/drawing/2014/main" val="2992277105"/>
                    </a:ext>
                  </a:extLst>
                </a:gridCol>
                <a:gridCol w="1828800">
                  <a:extLst>
                    <a:ext uri="{9D8B030D-6E8A-4147-A177-3AD203B41FA5}">
                      <a16:colId xmlns:a16="http://schemas.microsoft.com/office/drawing/2014/main" val="3413062883"/>
                    </a:ext>
                  </a:extLst>
                </a:gridCol>
                <a:gridCol w="1905000">
                  <a:extLst>
                    <a:ext uri="{9D8B030D-6E8A-4147-A177-3AD203B41FA5}">
                      <a16:colId xmlns:a16="http://schemas.microsoft.com/office/drawing/2014/main" val="1560111918"/>
                    </a:ext>
                  </a:extLst>
                </a:gridCol>
              </a:tblGrid>
              <a:tr h="417413">
                <a:tc>
                  <a:txBody>
                    <a:bodyPr/>
                    <a:lstStyle/>
                    <a:p>
                      <a:r>
                        <a:rPr lang="en-GB" sz="1400" b="0" dirty="0">
                          <a:latin typeface="Twinkl Cursive Unlooped" panose="02000000000000000000" pitchFamily="2" charset="0"/>
                        </a:rPr>
                        <a:t>First World War (WWI)</a:t>
                      </a:r>
                    </a:p>
                  </a:txBody>
                  <a:tcPr/>
                </a:tc>
                <a:tc>
                  <a:txBody>
                    <a:bodyPr/>
                    <a:lstStyle/>
                    <a:p>
                      <a:r>
                        <a:rPr lang="en-GB" sz="1400" b="0" dirty="0">
                          <a:latin typeface="Twinkl Cursive Unlooped" panose="02000000000000000000" pitchFamily="2" charset="0"/>
                        </a:rPr>
                        <a:t>Battle of Britain</a:t>
                      </a:r>
                    </a:p>
                  </a:txBody>
                  <a:tcPr/>
                </a:tc>
                <a:tc>
                  <a:txBody>
                    <a:bodyPr/>
                    <a:lstStyle/>
                    <a:p>
                      <a:r>
                        <a:rPr lang="en-GB" sz="1400" b="0" dirty="0">
                          <a:latin typeface="Twinkl Cursive Unlooped" panose="02000000000000000000" pitchFamily="2" charset="0"/>
                        </a:rPr>
                        <a:t>Ration book</a:t>
                      </a:r>
                    </a:p>
                  </a:txBody>
                  <a:tcPr/>
                </a:tc>
                <a:tc>
                  <a:txBody>
                    <a:bodyPr/>
                    <a:lstStyle/>
                    <a:p>
                      <a:r>
                        <a:rPr lang="en-GB" sz="1400" b="0" dirty="0">
                          <a:latin typeface="Twinkl Cursive Unlooped" panose="02000000000000000000" pitchFamily="2" charset="0"/>
                        </a:rPr>
                        <a:t>VE Day</a:t>
                      </a:r>
                    </a:p>
                  </a:txBody>
                  <a:tcPr/>
                </a:tc>
                <a:extLst>
                  <a:ext uri="{0D108BD9-81ED-4DB2-BD59-A6C34878D82A}">
                    <a16:rowId xmlns:a16="http://schemas.microsoft.com/office/drawing/2014/main" val="2127023597"/>
                  </a:ext>
                </a:extLst>
              </a:tr>
              <a:tr h="417413">
                <a:tc>
                  <a:txBody>
                    <a:bodyPr/>
                    <a:lstStyle/>
                    <a:p>
                      <a:r>
                        <a:rPr lang="en-GB" sz="1400" dirty="0">
                          <a:latin typeface="Twinkl Cursive Unlooped" panose="02000000000000000000" pitchFamily="2" charset="0"/>
                        </a:rPr>
                        <a:t>Second World War (WWII)</a:t>
                      </a:r>
                    </a:p>
                  </a:txBody>
                  <a:tcPr/>
                </a:tc>
                <a:tc>
                  <a:txBody>
                    <a:bodyPr/>
                    <a:lstStyle/>
                    <a:p>
                      <a:r>
                        <a:rPr lang="en-GB" sz="1400" dirty="0">
                          <a:latin typeface="Twinkl Cursive Unlooped" panose="02000000000000000000" pitchFamily="2" charset="0"/>
                        </a:rPr>
                        <a:t>Battle of the Bulge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Food shortage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surrender</a:t>
                      </a:r>
                    </a:p>
                  </a:txBody>
                  <a:tcPr/>
                </a:tc>
                <a:extLst>
                  <a:ext uri="{0D108BD9-81ED-4DB2-BD59-A6C34878D82A}">
                    <a16:rowId xmlns:a16="http://schemas.microsoft.com/office/drawing/2014/main" val="2942176537"/>
                  </a:ext>
                </a:extLst>
              </a:tr>
              <a:tr h="417413">
                <a:tc>
                  <a:txBody>
                    <a:bodyPr/>
                    <a:lstStyle/>
                    <a:p>
                      <a:r>
                        <a:rPr lang="en-GB" sz="1400" b="0" dirty="0">
                          <a:latin typeface="Twinkl Cursive Unlooped" panose="02000000000000000000" pitchFamily="2" charset="0"/>
                        </a:rPr>
                        <a:t>Alliance</a:t>
                      </a:r>
                    </a:p>
                  </a:txBody>
                  <a:tcPr/>
                </a:tc>
                <a:tc>
                  <a:txBody>
                    <a:bodyPr/>
                    <a:lstStyle/>
                    <a:p>
                      <a:r>
                        <a:rPr lang="en-GB" sz="1400" dirty="0">
                          <a:latin typeface="Twinkl Cursive Unlooped" panose="02000000000000000000" pitchFamily="2" charset="0"/>
                        </a:rPr>
                        <a:t>Blitz</a:t>
                      </a:r>
                    </a:p>
                  </a:txBody>
                  <a:tcPr/>
                </a:tc>
                <a:tc>
                  <a:txBody>
                    <a:bodyPr/>
                    <a:lstStyle/>
                    <a:p>
                      <a:r>
                        <a:rPr lang="en-GB" sz="1400" dirty="0">
                          <a:latin typeface="Twinkl Cursive Unlooped" panose="02000000000000000000" pitchFamily="2" charset="0"/>
                        </a:rPr>
                        <a:t>Evacuation</a:t>
                      </a:r>
                    </a:p>
                  </a:txBody>
                  <a:tcPr/>
                </a:tc>
                <a:tc>
                  <a:txBody>
                    <a:bodyPr/>
                    <a:lstStyle/>
                    <a:p>
                      <a:r>
                        <a:rPr lang="en-GB" sz="1400" dirty="0">
                          <a:latin typeface="Twinkl Cursive Unlooped" panose="02000000000000000000" pitchFamily="2" charset="0"/>
                        </a:rPr>
                        <a:t>Post-war</a:t>
                      </a:r>
                    </a:p>
                  </a:txBody>
                  <a:tcPr/>
                </a:tc>
                <a:extLst>
                  <a:ext uri="{0D108BD9-81ED-4DB2-BD59-A6C34878D82A}">
                    <a16:rowId xmlns:a16="http://schemas.microsoft.com/office/drawing/2014/main" val="2518623503"/>
                  </a:ext>
                </a:extLst>
              </a:tr>
              <a:tr h="41741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Allied Powers</a:t>
                      </a:r>
                    </a:p>
                  </a:txBody>
                  <a:tcPr/>
                </a:tc>
                <a:tc>
                  <a:txBody>
                    <a:bodyPr/>
                    <a:lstStyle/>
                    <a:p>
                      <a:r>
                        <a:rPr lang="en-GB" sz="1400" dirty="0">
                          <a:latin typeface="Twinkl Cursive Unlooped" panose="02000000000000000000" pitchFamily="2" charset="0"/>
                        </a:rPr>
                        <a:t>D-Day</a:t>
                      </a:r>
                    </a:p>
                  </a:txBody>
                  <a:tcPr/>
                </a:tc>
                <a:tc>
                  <a:txBody>
                    <a:bodyPr/>
                    <a:lstStyle/>
                    <a:p>
                      <a:r>
                        <a:rPr lang="en-GB" sz="1400" dirty="0">
                          <a:latin typeface="Twinkl Cursive Unlooped" panose="02000000000000000000" pitchFamily="2" charset="0"/>
                        </a:rPr>
                        <a:t>Evacuee </a:t>
                      </a:r>
                    </a:p>
                  </a:txBody>
                  <a:tcPr/>
                </a:tc>
                <a:tc>
                  <a:txBody>
                    <a:bodyPr/>
                    <a:lstStyle/>
                    <a:p>
                      <a:r>
                        <a:rPr lang="en-GB" sz="1400" dirty="0">
                          <a:latin typeface="Twinkl Cursive Unlooped" panose="02000000000000000000" pitchFamily="2" charset="0"/>
                        </a:rPr>
                        <a:t>Rebuild</a:t>
                      </a:r>
                    </a:p>
                  </a:txBody>
                  <a:tcPr/>
                </a:tc>
                <a:extLst>
                  <a:ext uri="{0D108BD9-81ED-4DB2-BD59-A6C34878D82A}">
                    <a16:rowId xmlns:a16="http://schemas.microsoft.com/office/drawing/2014/main" val="2802856763"/>
                  </a:ext>
                </a:extLst>
              </a:tr>
              <a:tr h="417413">
                <a:tc>
                  <a:txBody>
                    <a:bodyPr/>
                    <a:lstStyle/>
                    <a:p>
                      <a:r>
                        <a:rPr lang="en-GB" sz="1400" dirty="0">
                          <a:latin typeface="Twinkl Cursive Unlooped" panose="02000000000000000000" pitchFamily="2" charset="0"/>
                        </a:rPr>
                        <a:t>Axis Powers</a:t>
                      </a:r>
                    </a:p>
                  </a:txBody>
                  <a:tcPr/>
                </a:tc>
                <a:tc>
                  <a:txBody>
                    <a:bodyPr/>
                    <a:lstStyle/>
                    <a:p>
                      <a:r>
                        <a:rPr lang="en-GB" sz="1400" dirty="0">
                          <a:latin typeface="Twinkl Cursive Unlooped" panose="02000000000000000000" pitchFamily="2" charset="0"/>
                        </a:rPr>
                        <a:t>Dig for Victory</a:t>
                      </a: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Reparations</a:t>
                      </a:r>
                    </a:p>
                  </a:txBody>
                  <a:tcPr/>
                </a:tc>
                <a:extLst>
                  <a:ext uri="{0D108BD9-81ED-4DB2-BD59-A6C34878D82A}">
                    <a16:rowId xmlns:a16="http://schemas.microsoft.com/office/drawing/2014/main" val="46448667"/>
                  </a:ext>
                </a:extLst>
              </a:tr>
              <a:tr h="417413">
                <a:tc>
                  <a:txBody>
                    <a:bodyPr/>
                    <a:lstStyle/>
                    <a:p>
                      <a:r>
                        <a:rPr lang="en-GB" sz="1400" dirty="0">
                          <a:latin typeface="Twinkl Cursive Unlooped" panose="02000000000000000000" pitchFamily="2" charset="0"/>
                        </a:rPr>
                        <a:t>Appeasement</a:t>
                      </a:r>
                    </a:p>
                  </a:txBody>
                  <a:tcPr/>
                </a:tc>
                <a:tc>
                  <a:txBody>
                    <a:bodyPr/>
                    <a:lstStyle/>
                    <a:p>
                      <a:r>
                        <a:rPr lang="en-GB" sz="1400" dirty="0">
                          <a:latin typeface="Twinkl Cursive Unlooped" panose="02000000000000000000" pitchFamily="2" charset="0"/>
                        </a:rPr>
                        <a:t>Home front</a:t>
                      </a:r>
                    </a:p>
                  </a:txBody>
                  <a:tcPr/>
                </a:tc>
                <a:tc>
                  <a:txBody>
                    <a:bodyPr/>
                    <a:lstStyle/>
                    <a:p>
                      <a:r>
                        <a:rPr lang="en-GB" sz="1400" dirty="0">
                          <a:latin typeface="Twinkl Cursive Unlooped" panose="02000000000000000000" pitchFamily="2" charset="0"/>
                        </a:rPr>
                        <a:t>Persecution</a:t>
                      </a:r>
                    </a:p>
                  </a:txBody>
                  <a:tcPr/>
                </a:tc>
                <a:tc>
                  <a:txBody>
                    <a:bodyPr/>
                    <a:lstStyle/>
                    <a:p>
                      <a:r>
                        <a:rPr lang="en-GB" sz="1400" dirty="0">
                          <a:latin typeface="Twinkl Cursive Unlooped" panose="02000000000000000000" pitchFamily="2" charset="0"/>
                        </a:rPr>
                        <a:t>Restore</a:t>
                      </a:r>
                    </a:p>
                  </a:txBody>
                  <a:tcPr/>
                </a:tc>
                <a:extLst>
                  <a:ext uri="{0D108BD9-81ED-4DB2-BD59-A6C34878D82A}">
                    <a16:rowId xmlns:a16="http://schemas.microsoft.com/office/drawing/2014/main" val="719473866"/>
                  </a:ext>
                </a:extLst>
              </a:tr>
              <a:tr h="417413">
                <a:tc>
                  <a:txBody>
                    <a:bodyPr/>
                    <a:lstStyle/>
                    <a:p>
                      <a:r>
                        <a:rPr lang="en-GB" sz="1400" dirty="0">
                          <a:latin typeface="Twinkl Cursive Unlooped" panose="02000000000000000000" pitchFamily="2" charset="0"/>
                        </a:rPr>
                        <a:t>Cause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Trench</a:t>
                      </a:r>
                    </a:p>
                  </a:txBody>
                  <a:tcPr/>
                </a:tc>
                <a:tc>
                  <a:txBody>
                    <a:bodyPr/>
                    <a:lstStyle/>
                    <a:p>
                      <a:r>
                        <a:rPr lang="en-GB" sz="1400" b="0" dirty="0">
                          <a:latin typeface="Twinkl Cursive Unlooped" panose="02000000000000000000" pitchFamily="2" charset="0"/>
                        </a:rPr>
                        <a:t>Holocaust </a:t>
                      </a:r>
                    </a:p>
                  </a:txBody>
                  <a:tcPr/>
                </a:tc>
                <a:tc>
                  <a:txBody>
                    <a:bodyPr/>
                    <a:lstStyle/>
                    <a:p>
                      <a:r>
                        <a:rPr lang="en-GB" sz="1400" dirty="0">
                          <a:latin typeface="Twinkl Cursive Unlooped" panose="02000000000000000000" pitchFamily="2" charset="0"/>
                        </a:rPr>
                        <a:t>Impact </a:t>
                      </a:r>
                    </a:p>
                  </a:txBody>
                  <a:tcPr/>
                </a:tc>
                <a:extLst>
                  <a:ext uri="{0D108BD9-81ED-4DB2-BD59-A6C34878D82A}">
                    <a16:rowId xmlns:a16="http://schemas.microsoft.com/office/drawing/2014/main" val="1424210"/>
                  </a:ext>
                </a:extLst>
              </a:tr>
              <a:tr h="417413">
                <a:tc>
                  <a:txBody>
                    <a:bodyPr/>
                    <a:lstStyle/>
                    <a:p>
                      <a:r>
                        <a:rPr lang="en-GB" sz="1400" dirty="0">
                          <a:latin typeface="Twinkl Cursive Unlooped" panose="02000000000000000000" pitchFamily="2" charset="0"/>
                        </a:rPr>
                        <a:t>Consequence</a:t>
                      </a:r>
                    </a:p>
                  </a:txBody>
                  <a:tcPr/>
                </a:tc>
                <a:tc>
                  <a:txBody>
                    <a:bodyPr/>
                    <a:lstStyle/>
                    <a:p>
                      <a:endParaRPr lang="en-GB" sz="1400" dirty="0">
                        <a:latin typeface="Twinkl Cursive Unlooped" panose="02000000000000000000" pitchFamily="2" charset="0"/>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Jewish</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41741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League of Nations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dirty="0">
                          <a:latin typeface="Twinkl Cursive Unlooped" panose="02000000000000000000" pitchFamily="2" charset="0"/>
                        </a:rPr>
                        <a:t>Air-raid</a:t>
                      </a:r>
                    </a:p>
                  </a:txBody>
                  <a:tcPr/>
                </a:tc>
                <a:tc>
                  <a:txBody>
                    <a:bodyPr/>
                    <a:lstStyle/>
                    <a:p>
                      <a:r>
                        <a:rPr lang="en-GB" sz="1400" dirty="0">
                          <a:latin typeface="Twinkl Cursive Unlooped" panose="02000000000000000000" pitchFamily="2" charset="0"/>
                        </a:rPr>
                        <a:t>Concentration camp</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417413">
                <a:tc>
                  <a:txBody>
                    <a:bodyPr/>
                    <a:lstStyle/>
                    <a:p>
                      <a:r>
                        <a:rPr lang="en-GB" sz="1400" dirty="0">
                          <a:latin typeface="Twinkl Cursive Unlooped" panose="02000000000000000000" pitchFamily="2" charset="0"/>
                        </a:rPr>
                        <a:t>Nazi Party</a:t>
                      </a:r>
                    </a:p>
                  </a:txBody>
                  <a:tcPr/>
                </a:tc>
                <a:tc>
                  <a:txBody>
                    <a:bodyPr/>
                    <a:lstStyle/>
                    <a:p>
                      <a:r>
                        <a:rPr lang="en-GB" sz="1400" dirty="0">
                          <a:latin typeface="Twinkl Cursive Unlooped" panose="02000000000000000000" pitchFamily="2" charset="0"/>
                        </a:rPr>
                        <a:t>Air-raid warden</a:t>
                      </a: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r h="417413">
                <a:tc>
                  <a:txBody>
                    <a:bodyPr/>
                    <a:lstStyle/>
                    <a:p>
                      <a:r>
                        <a:rPr lang="en-GB" sz="1400" dirty="0">
                          <a:latin typeface="Twinkl Cursive Unlooped" panose="02000000000000000000" pitchFamily="2" charset="0"/>
                        </a:rPr>
                        <a:t>Rivalry</a:t>
                      </a:r>
                    </a:p>
                  </a:txBody>
                  <a:tcPr/>
                </a:tc>
                <a:tc>
                  <a:txBody>
                    <a:bodyPr/>
                    <a:lstStyle/>
                    <a:p>
                      <a:r>
                        <a:rPr lang="en-GB" sz="1400" dirty="0">
                          <a:latin typeface="Twinkl Cursive Unlooped" panose="02000000000000000000" pitchFamily="2" charset="0"/>
                        </a:rPr>
                        <a:t>Anderson shelter</a:t>
                      </a:r>
                    </a:p>
                  </a:txBody>
                  <a:tcPr/>
                </a:tc>
                <a:tc>
                  <a:txBody>
                    <a:bodyPr/>
                    <a:lstStyle/>
                    <a:p>
                      <a:r>
                        <a:rPr lang="en-GB" sz="1400" dirty="0">
                          <a:latin typeface="Twinkl Cursive Unlooped" panose="02000000000000000000" pitchFamily="2" charset="0"/>
                        </a:rPr>
                        <a:t>Adolf Hitler</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332414672"/>
                  </a:ext>
                </a:extLst>
              </a:tr>
              <a:tr h="417413">
                <a:tc>
                  <a:txBody>
                    <a:bodyPr/>
                    <a:lstStyle/>
                    <a:p>
                      <a:r>
                        <a:rPr lang="en-GB" sz="1400" dirty="0">
                          <a:latin typeface="Twinkl Cursive Unlooped" panose="02000000000000000000" pitchFamily="2" charset="0"/>
                        </a:rPr>
                        <a:t>Fascism</a:t>
                      </a:r>
                    </a:p>
                  </a:txBody>
                  <a:tcPr/>
                </a:tc>
                <a:tc>
                  <a:txBody>
                    <a:bodyPr/>
                    <a:lstStyle/>
                    <a:p>
                      <a:r>
                        <a:rPr lang="en-GB" sz="1400" dirty="0">
                          <a:latin typeface="Twinkl Cursive Unlooped" panose="02000000000000000000" pitchFamily="2" charset="0"/>
                        </a:rPr>
                        <a:t>Blackout</a:t>
                      </a:r>
                    </a:p>
                  </a:txBody>
                  <a:tcPr/>
                </a:tc>
                <a:tc>
                  <a:txBody>
                    <a:bodyPr/>
                    <a:lstStyle/>
                    <a:p>
                      <a:r>
                        <a:rPr lang="en-GB" sz="1400" dirty="0">
                          <a:latin typeface="Twinkl Cursive Unlooped" panose="02000000000000000000" pitchFamily="2" charset="0"/>
                        </a:rPr>
                        <a:t>Neville Chamberlain</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2350730797"/>
                  </a:ext>
                </a:extLst>
              </a:tr>
              <a:tr h="417413">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Winston Churchill</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97475637"/>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185712"/>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Britain at War</a:t>
            </a:r>
          </a:p>
        </p:txBody>
      </p:sp>
    </p:spTree>
    <p:extLst>
      <p:ext uri="{BB962C8B-B14F-4D97-AF65-F5344CB8AC3E}">
        <p14:creationId xmlns:p14="http://schemas.microsoft.com/office/powerpoint/2010/main" val="2283448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2056985087"/>
              </p:ext>
            </p:extLst>
          </p:nvPr>
        </p:nvGraphicFramePr>
        <p:xfrm>
          <a:off x="2737107" y="1434155"/>
          <a:ext cx="7245093" cy="3708400"/>
        </p:xfrm>
        <a:graphic>
          <a:graphicData uri="http://schemas.openxmlformats.org/drawingml/2006/table">
            <a:tbl>
              <a:tblPr firstRow="1" bandRow="1">
                <a:tableStyleId>{BDBED569-4797-4DF1-A0F4-6AAB3CD982D8}</a:tableStyleId>
              </a:tblPr>
              <a:tblGrid>
                <a:gridCol w="2103166">
                  <a:extLst>
                    <a:ext uri="{9D8B030D-6E8A-4147-A177-3AD203B41FA5}">
                      <a16:colId xmlns:a16="http://schemas.microsoft.com/office/drawing/2014/main" val="1839290384"/>
                    </a:ext>
                  </a:extLst>
                </a:gridCol>
                <a:gridCol w="1524000">
                  <a:extLst>
                    <a:ext uri="{9D8B030D-6E8A-4147-A177-3AD203B41FA5}">
                      <a16:colId xmlns:a16="http://schemas.microsoft.com/office/drawing/2014/main" val="2992277105"/>
                    </a:ext>
                  </a:extLst>
                </a:gridCol>
                <a:gridCol w="1706834">
                  <a:extLst>
                    <a:ext uri="{9D8B030D-6E8A-4147-A177-3AD203B41FA5}">
                      <a16:colId xmlns:a16="http://schemas.microsoft.com/office/drawing/2014/main" val="3413062883"/>
                    </a:ext>
                  </a:extLst>
                </a:gridCol>
                <a:gridCol w="1911093">
                  <a:extLst>
                    <a:ext uri="{9D8B030D-6E8A-4147-A177-3AD203B41FA5}">
                      <a16:colId xmlns:a16="http://schemas.microsoft.com/office/drawing/2014/main" val="1560111918"/>
                    </a:ext>
                  </a:extLst>
                </a:gridCol>
              </a:tblGrid>
              <a:tr h="370840">
                <a:tc>
                  <a:txBody>
                    <a:bodyPr/>
                    <a:lstStyle/>
                    <a:p>
                      <a:r>
                        <a:rPr lang="en-GB" sz="1400" b="0" dirty="0">
                          <a:latin typeface="Twinkl Cursive Unlooped" panose="02000000000000000000" pitchFamily="2" charset="0"/>
                        </a:rPr>
                        <a:t>A long time ago</a:t>
                      </a:r>
                    </a:p>
                  </a:txBody>
                  <a:tcPr/>
                </a:tc>
                <a:tc>
                  <a:txBody>
                    <a:bodyPr/>
                    <a:lstStyle/>
                    <a:p>
                      <a:r>
                        <a:rPr lang="en-GB" sz="1400" b="0" dirty="0">
                          <a:latin typeface="Twinkl Cursive Unlooped" panose="02000000000000000000" pitchFamily="2" charset="0"/>
                        </a:rPr>
                        <a:t>Weeks ago</a:t>
                      </a:r>
                    </a:p>
                  </a:txBody>
                  <a:tcPr/>
                </a:tc>
                <a:tc>
                  <a:txBody>
                    <a:bodyPr/>
                    <a:lstStyle/>
                    <a:p>
                      <a:r>
                        <a:rPr lang="en-GB" sz="1400" b="0" dirty="0">
                          <a:latin typeface="Twinkl Cursive Unlooped" panose="02000000000000000000" pitchFamily="2" charset="0"/>
                        </a:rPr>
                        <a:t>Difference</a:t>
                      </a:r>
                    </a:p>
                  </a:txBody>
                  <a:tcPr/>
                </a:tc>
                <a:tc>
                  <a:txBody>
                    <a:bodyPr/>
                    <a:lstStyle/>
                    <a:p>
                      <a:r>
                        <a:rPr lang="en-GB" sz="1400" b="0" dirty="0">
                          <a:latin typeface="Twinkl Cursive Unlooped" panose="02000000000000000000" pitchFamily="2" charset="0"/>
                        </a:rPr>
                        <a:t>Coronation</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A year ago</a:t>
                      </a:r>
                    </a:p>
                  </a:txBody>
                  <a:tcPr/>
                </a:tc>
                <a:tc>
                  <a:txBody>
                    <a:bodyPr/>
                    <a:lstStyle/>
                    <a:p>
                      <a:r>
                        <a:rPr lang="en-GB" sz="1400" dirty="0">
                          <a:latin typeface="Twinkl Cursive Unlooped" panose="02000000000000000000" pitchFamily="2" charset="0"/>
                        </a:rPr>
                        <a:t>Many years ago</a:t>
                      </a:r>
                    </a:p>
                  </a:txBody>
                  <a:tcPr/>
                </a:tc>
                <a:tc>
                  <a:txBody>
                    <a:bodyPr/>
                    <a:lstStyle/>
                    <a:p>
                      <a:r>
                        <a:rPr lang="en-GB" sz="1400" dirty="0">
                          <a:latin typeface="Twinkl Cursive Unlooped" panose="02000000000000000000" pitchFamily="2" charset="0"/>
                        </a:rPr>
                        <a:t>Similarity</a:t>
                      </a:r>
                    </a:p>
                  </a:txBody>
                  <a:tcPr/>
                </a:tc>
                <a:tc>
                  <a:txBody>
                    <a:bodyPr/>
                    <a:lstStyle/>
                    <a:p>
                      <a:r>
                        <a:rPr lang="en-GB" sz="1400" dirty="0">
                          <a:latin typeface="Twinkl Cursive Unlooped" panose="02000000000000000000" pitchFamily="2" charset="0"/>
                        </a:rPr>
                        <a:t>Queen Elizabeth</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Beyond living memory</a:t>
                      </a:r>
                    </a:p>
                  </a:txBody>
                  <a:tcPr/>
                </a:tc>
                <a:tc>
                  <a:txBody>
                    <a:bodyPr/>
                    <a:lstStyle/>
                    <a:p>
                      <a:r>
                        <a:rPr lang="en-GB" sz="1400" dirty="0">
                          <a:latin typeface="Twinkl Cursive Unlooped" panose="02000000000000000000" pitchFamily="2" charset="0"/>
                        </a:rPr>
                        <a:t>Yesterday </a:t>
                      </a:r>
                    </a:p>
                  </a:txBody>
                  <a:tcPr/>
                </a:tc>
                <a:tc>
                  <a:txBody>
                    <a:bodyPr/>
                    <a:lstStyle/>
                    <a:p>
                      <a:r>
                        <a:rPr lang="en-GB" sz="1400" dirty="0">
                          <a:latin typeface="Twinkl Cursive Unlooped" panose="02000000000000000000" pitchFamily="2" charset="0"/>
                        </a:rPr>
                        <a:t>Evidence</a:t>
                      </a:r>
                    </a:p>
                  </a:txBody>
                  <a:tcPr/>
                </a:tc>
                <a:tc>
                  <a:txBody>
                    <a:bodyPr/>
                    <a:lstStyle/>
                    <a:p>
                      <a:r>
                        <a:rPr lang="en-GB" sz="1400" dirty="0">
                          <a:latin typeface="Twinkl Cursive Unlooped" panose="02000000000000000000" pitchFamily="2" charset="0"/>
                        </a:rPr>
                        <a:t>King Charles</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Living memory</a:t>
                      </a:r>
                    </a:p>
                  </a:txBody>
                  <a:tcPr/>
                </a:tc>
                <a:tc>
                  <a:txBody>
                    <a:bodyPr/>
                    <a:lstStyle/>
                    <a:p>
                      <a:r>
                        <a:rPr lang="en-GB" sz="1400" dirty="0">
                          <a:latin typeface="Twinkl Cursive Unlooped" panose="02000000000000000000" pitchFamily="2" charset="0"/>
                        </a:rPr>
                        <a:t>Now</a:t>
                      </a:r>
                    </a:p>
                  </a:txBody>
                  <a:tcPr/>
                </a:tc>
                <a:tc>
                  <a:txBody>
                    <a:bodyPr/>
                    <a:lstStyle/>
                    <a:p>
                      <a:r>
                        <a:rPr lang="en-GB" sz="1400" dirty="0">
                          <a:latin typeface="Twinkl Cursive Unlooped" panose="02000000000000000000" pitchFamily="2" charset="0"/>
                        </a:rPr>
                        <a:t>Comparison</a:t>
                      </a:r>
                    </a:p>
                  </a:txBody>
                  <a:tcPr/>
                </a:tc>
                <a:tc>
                  <a:txBody>
                    <a:bodyPr/>
                    <a:lstStyle/>
                    <a:p>
                      <a:r>
                        <a:rPr lang="en-GB" sz="1400" dirty="0">
                          <a:latin typeface="Twinkl Cursive Unlooped" panose="02000000000000000000" pitchFamily="2" charset="0"/>
                        </a:rPr>
                        <a:t>Westminster Abbey</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Days ago</a:t>
                      </a:r>
                    </a:p>
                  </a:txBody>
                  <a:tcPr/>
                </a:tc>
                <a:tc>
                  <a:txBody>
                    <a:bodyPr/>
                    <a:lstStyle/>
                    <a:p>
                      <a:r>
                        <a:rPr lang="en-GB" sz="1400" dirty="0">
                          <a:latin typeface="Twinkl Cursive Unlooped" panose="02000000000000000000" pitchFamily="2" charset="0"/>
                        </a:rPr>
                        <a:t>Today</a:t>
                      </a:r>
                    </a:p>
                  </a:txBody>
                  <a:tcPr/>
                </a:tc>
                <a:tc>
                  <a:txBody>
                    <a:bodyPr/>
                    <a:lstStyle/>
                    <a:p>
                      <a:r>
                        <a:rPr lang="en-GB" sz="1400" dirty="0">
                          <a:latin typeface="Twinkl Cursive Unlooped" panose="02000000000000000000" pitchFamily="2" charset="0"/>
                        </a:rPr>
                        <a:t>Change</a:t>
                      </a:r>
                    </a:p>
                  </a:txBody>
                  <a:tcPr/>
                </a:tc>
                <a:tc>
                  <a:txBody>
                    <a:bodyPr/>
                    <a:lstStyle/>
                    <a:p>
                      <a:r>
                        <a:rPr lang="en-GB" sz="1400" dirty="0">
                          <a:latin typeface="Twinkl Cursive Unlooped" panose="02000000000000000000" pitchFamily="2" charset="0"/>
                        </a:rPr>
                        <a:t>London</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Before</a:t>
                      </a:r>
                    </a:p>
                  </a:txBody>
                  <a:tcPr/>
                </a:tc>
                <a:tc>
                  <a:txBody>
                    <a:bodyPr/>
                    <a:lstStyle/>
                    <a:p>
                      <a:r>
                        <a:rPr lang="en-GB" sz="1400" dirty="0">
                          <a:latin typeface="Twinkl Cursive Unlooped" panose="02000000000000000000" pitchFamily="2" charset="0"/>
                        </a:rPr>
                        <a:t>Next week</a:t>
                      </a:r>
                    </a:p>
                  </a:txBody>
                  <a:tcPr/>
                </a:tc>
                <a:tc>
                  <a:txBody>
                    <a:bodyPr/>
                    <a:lstStyle/>
                    <a:p>
                      <a:r>
                        <a:rPr lang="en-GB" sz="1400" dirty="0">
                          <a:latin typeface="Twinkl Cursive Unlooped" panose="02000000000000000000" pitchFamily="2" charset="0"/>
                        </a:rPr>
                        <a:t>Observation</a:t>
                      </a:r>
                    </a:p>
                  </a:txBody>
                  <a:tcPr/>
                </a:tc>
                <a:tc>
                  <a:txBody>
                    <a:bodyPr/>
                    <a:lstStyle/>
                    <a:p>
                      <a:r>
                        <a:rPr lang="en-GB" sz="1400" dirty="0">
                          <a:latin typeface="Twinkl Cursive Unlooped" panose="02000000000000000000" pitchFamily="2" charset="0"/>
                        </a:rPr>
                        <a:t>Chronology</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Last month</a:t>
                      </a:r>
                    </a:p>
                  </a:txBody>
                  <a:tcPr/>
                </a:tc>
                <a:tc>
                  <a:txBody>
                    <a:bodyPr/>
                    <a:lstStyle/>
                    <a:p>
                      <a:r>
                        <a:rPr lang="en-GB" sz="1400" dirty="0">
                          <a:latin typeface="Twinkl Cursive Unlooped" panose="02000000000000000000" pitchFamily="2" charset="0"/>
                        </a:rPr>
                        <a:t>Next year</a:t>
                      </a:r>
                    </a:p>
                  </a:txBody>
                  <a:tcPr/>
                </a:tc>
                <a:tc>
                  <a:txBody>
                    <a:bodyPr/>
                    <a:lstStyle/>
                    <a:p>
                      <a:r>
                        <a:rPr lang="en-GB" sz="1400" dirty="0">
                          <a:latin typeface="Twinkl Cursive Unlooped" panose="02000000000000000000" pitchFamily="2" charset="0"/>
                        </a:rPr>
                        <a:t>Impact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Tomorrow</a:t>
                      </a:r>
                    </a:p>
                  </a:txBody>
                  <a:tcPr/>
                </a:tc>
                <a:tc>
                  <a:txBody>
                    <a:bodyPr/>
                    <a:lstStyle/>
                    <a:p>
                      <a:r>
                        <a:rPr lang="en-GB" sz="1400" dirty="0">
                          <a:latin typeface="Twinkl Cursive Unlooped" panose="02000000000000000000" pitchFamily="2" charset="0"/>
                        </a:rPr>
                        <a:t>Past</a:t>
                      </a:r>
                    </a:p>
                  </a:txBody>
                  <a:tcPr/>
                </a:tc>
                <a:tc>
                  <a:txBody>
                    <a:bodyPr/>
                    <a:lstStyle/>
                    <a:p>
                      <a:r>
                        <a:rPr lang="en-GB" sz="1400" dirty="0">
                          <a:latin typeface="Twinkl Cursive Unlooped" panose="02000000000000000000" pitchFamily="2" charset="0"/>
                        </a:rPr>
                        <a:t>First-hand account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Present</a:t>
                      </a:r>
                    </a:p>
                  </a:txBody>
                  <a:tcPr/>
                </a:tc>
                <a:tc>
                  <a:txBody>
                    <a:bodyPr/>
                    <a:lstStyle/>
                    <a:p>
                      <a:r>
                        <a:rPr lang="en-GB" sz="1400" dirty="0">
                          <a:latin typeface="Twinkl Cursive Unlooped" panose="02000000000000000000" pitchFamily="2" charset="0"/>
                        </a:rPr>
                        <a:t>Artefact </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Childhood – Now and the 1950s</a:t>
            </a:r>
          </a:p>
        </p:txBody>
      </p:sp>
    </p:spTree>
    <p:extLst>
      <p:ext uri="{BB962C8B-B14F-4D97-AF65-F5344CB8AC3E}">
        <p14:creationId xmlns:p14="http://schemas.microsoft.com/office/powerpoint/2010/main" val="222329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2538811" y="420413"/>
            <a:ext cx="4203964" cy="196836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19" name="object 19"/>
          <p:cNvSpPr txBox="1"/>
          <p:nvPr/>
        </p:nvSpPr>
        <p:spPr>
          <a:xfrm>
            <a:off x="3119014" y="738571"/>
            <a:ext cx="3328757" cy="1267655"/>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L1.</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was the Victorian period and what was it like</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9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 aspect of everyday life within or beyond living memory.</a:t>
            </a: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Know when the Victorian period was and recall some facts about it. </a:t>
            </a:r>
          </a:p>
          <a:p>
            <a:pPr algn="l">
              <a:buFont typeface="Arial" panose="020B0604020202020204" pitchFamily="34" charset="0"/>
              <a:buChar char="•"/>
            </a:pPr>
            <a:r>
              <a:rPr lang="en-GB" sz="900" spc="5" dirty="0">
                <a:solidFill>
                  <a:srgbClr val="303030"/>
                </a:solidFill>
                <a:latin typeface="Twinkl Cursive Unlooped" panose="02000000000000000000" pitchFamily="2" charset="0"/>
                <a:cs typeface="Calibri"/>
              </a:rPr>
              <a:t>Discuss the different lives of the rich and the poor.</a:t>
            </a:r>
            <a:endParaRPr lang="en-GB" sz="1400" spc="5" dirty="0">
              <a:latin typeface="Twinkl Cursive Unlooped" panose="02000000000000000000" pitchFamily="2" charset="0"/>
              <a:cs typeface="Calibri"/>
            </a:endParaRPr>
          </a:p>
          <a:p>
            <a:pPr marL="12700" algn="ctr">
              <a:lnSpc>
                <a:spcPct val="100000"/>
              </a:lnSpc>
              <a:spcBef>
                <a:spcPts val="125"/>
              </a:spcBef>
            </a:pPr>
            <a:endParaRPr sz="1600" dirty="0">
              <a:latin typeface="Twinkl Cursive Unlooped" panose="02000000000000000000" pitchFamily="2" charset="0"/>
              <a:cs typeface="Calibri"/>
            </a:endParaRPr>
          </a:p>
        </p:txBody>
      </p:sp>
      <p:grpSp>
        <p:nvGrpSpPr>
          <p:cNvPr id="23" name="object 23"/>
          <p:cNvGrpSpPr/>
          <p:nvPr/>
        </p:nvGrpSpPr>
        <p:grpSpPr>
          <a:xfrm>
            <a:off x="8534400" y="2300374"/>
            <a:ext cx="3604322" cy="1672575"/>
            <a:chOff x="4888229" y="2802254"/>
            <a:chExt cx="4720590" cy="1186815"/>
          </a:xfrm>
        </p:grpSpPr>
        <p:sp>
          <p:nvSpPr>
            <p:cNvPr id="24" name="object 24"/>
            <p:cNvSpPr/>
            <p:nvPr/>
          </p:nvSpPr>
          <p:spPr>
            <a:xfrm>
              <a:off x="4924424" y="2838449"/>
              <a:ext cx="4648200" cy="1114425"/>
            </a:xfrm>
            <a:custGeom>
              <a:avLst/>
              <a:gdLst/>
              <a:ahLst/>
              <a:cxnLst/>
              <a:rect l="l" t="t" r="r" b="b"/>
              <a:pathLst>
                <a:path w="4648200" h="1114425">
                  <a:moveTo>
                    <a:pt x="2324100" y="0"/>
                  </a:moveTo>
                  <a:lnTo>
                    <a:pt x="2250322" y="275"/>
                  </a:lnTo>
                  <a:lnTo>
                    <a:pt x="2177117" y="1096"/>
                  </a:lnTo>
                  <a:lnTo>
                    <a:pt x="2104520" y="2453"/>
                  </a:lnTo>
                  <a:lnTo>
                    <a:pt x="2032565" y="4340"/>
                  </a:lnTo>
                  <a:lnTo>
                    <a:pt x="1961285" y="6748"/>
                  </a:lnTo>
                  <a:lnTo>
                    <a:pt x="1890714" y="9668"/>
                  </a:lnTo>
                  <a:lnTo>
                    <a:pt x="1820887" y="13093"/>
                  </a:lnTo>
                  <a:lnTo>
                    <a:pt x="1751837" y="17014"/>
                  </a:lnTo>
                  <a:lnTo>
                    <a:pt x="1683600" y="21424"/>
                  </a:lnTo>
                  <a:lnTo>
                    <a:pt x="1616207" y="26313"/>
                  </a:lnTo>
                  <a:lnTo>
                    <a:pt x="1549695" y="31675"/>
                  </a:lnTo>
                  <a:lnTo>
                    <a:pt x="1484096" y="37500"/>
                  </a:lnTo>
                  <a:lnTo>
                    <a:pt x="1419445" y="43781"/>
                  </a:lnTo>
                  <a:lnTo>
                    <a:pt x="1355775" y="50509"/>
                  </a:lnTo>
                  <a:lnTo>
                    <a:pt x="1293122" y="57676"/>
                  </a:lnTo>
                  <a:lnTo>
                    <a:pt x="1231518" y="65275"/>
                  </a:lnTo>
                  <a:lnTo>
                    <a:pt x="1170998" y="73297"/>
                  </a:lnTo>
                  <a:lnTo>
                    <a:pt x="1111595" y="81733"/>
                  </a:lnTo>
                  <a:lnTo>
                    <a:pt x="1053345" y="90576"/>
                  </a:lnTo>
                  <a:lnTo>
                    <a:pt x="996281" y="99818"/>
                  </a:lnTo>
                  <a:lnTo>
                    <a:pt x="940436" y="109450"/>
                  </a:lnTo>
                  <a:lnTo>
                    <a:pt x="885846" y="119464"/>
                  </a:lnTo>
                  <a:lnTo>
                    <a:pt x="832543" y="129852"/>
                  </a:lnTo>
                  <a:lnTo>
                    <a:pt x="780563" y="140606"/>
                  </a:lnTo>
                  <a:lnTo>
                    <a:pt x="729938" y="151717"/>
                  </a:lnTo>
                  <a:lnTo>
                    <a:pt x="680704" y="163179"/>
                  </a:lnTo>
                  <a:lnTo>
                    <a:pt x="632893" y="174981"/>
                  </a:lnTo>
                  <a:lnTo>
                    <a:pt x="586541" y="187117"/>
                  </a:lnTo>
                  <a:lnTo>
                    <a:pt x="541681" y="199578"/>
                  </a:lnTo>
                  <a:lnTo>
                    <a:pt x="498347" y="212356"/>
                  </a:lnTo>
                  <a:lnTo>
                    <a:pt x="456574" y="225443"/>
                  </a:lnTo>
                  <a:lnTo>
                    <a:pt x="416394" y="238830"/>
                  </a:lnTo>
                  <a:lnTo>
                    <a:pt x="377843" y="252510"/>
                  </a:lnTo>
                  <a:lnTo>
                    <a:pt x="340954" y="266474"/>
                  </a:lnTo>
                  <a:lnTo>
                    <a:pt x="272300" y="295223"/>
                  </a:lnTo>
                  <a:lnTo>
                    <a:pt x="210702" y="325011"/>
                  </a:lnTo>
                  <a:lnTo>
                    <a:pt x="156435" y="355773"/>
                  </a:lnTo>
                  <a:lnTo>
                    <a:pt x="109769" y="387444"/>
                  </a:lnTo>
                  <a:lnTo>
                    <a:pt x="70978" y="419959"/>
                  </a:lnTo>
                  <a:lnTo>
                    <a:pt x="40333" y="453252"/>
                  </a:lnTo>
                  <a:lnTo>
                    <a:pt x="18107" y="487258"/>
                  </a:lnTo>
                  <a:lnTo>
                    <a:pt x="1148" y="539461"/>
                  </a:lnTo>
                  <a:lnTo>
                    <a:pt x="0" y="557149"/>
                  </a:lnTo>
                  <a:lnTo>
                    <a:pt x="1148" y="574843"/>
                  </a:lnTo>
                  <a:lnTo>
                    <a:pt x="18107" y="627066"/>
                  </a:lnTo>
                  <a:lnTo>
                    <a:pt x="40333" y="661085"/>
                  </a:lnTo>
                  <a:lnTo>
                    <a:pt x="70978" y="694389"/>
                  </a:lnTo>
                  <a:lnTo>
                    <a:pt x="109769" y="726913"/>
                  </a:lnTo>
                  <a:lnTo>
                    <a:pt x="156435" y="758593"/>
                  </a:lnTo>
                  <a:lnTo>
                    <a:pt x="210702" y="789364"/>
                  </a:lnTo>
                  <a:lnTo>
                    <a:pt x="272300" y="819159"/>
                  </a:lnTo>
                  <a:lnTo>
                    <a:pt x="340954" y="847914"/>
                  </a:lnTo>
                  <a:lnTo>
                    <a:pt x="377843" y="861881"/>
                  </a:lnTo>
                  <a:lnTo>
                    <a:pt x="416394" y="875564"/>
                  </a:lnTo>
                  <a:lnTo>
                    <a:pt x="456574" y="888954"/>
                  </a:lnTo>
                  <a:lnTo>
                    <a:pt x="498347" y="902043"/>
                  </a:lnTo>
                  <a:lnTo>
                    <a:pt x="541681" y="914824"/>
                  </a:lnTo>
                  <a:lnTo>
                    <a:pt x="586541" y="927287"/>
                  </a:lnTo>
                  <a:lnTo>
                    <a:pt x="632893" y="939425"/>
                  </a:lnTo>
                  <a:lnTo>
                    <a:pt x="680704" y="951230"/>
                  </a:lnTo>
                  <a:lnTo>
                    <a:pt x="729938" y="962693"/>
                  </a:lnTo>
                  <a:lnTo>
                    <a:pt x="780563" y="973806"/>
                  </a:lnTo>
                  <a:lnTo>
                    <a:pt x="832543" y="984561"/>
                  </a:lnTo>
                  <a:lnTo>
                    <a:pt x="885846" y="994951"/>
                  </a:lnTo>
                  <a:lnTo>
                    <a:pt x="940436" y="1004966"/>
                  </a:lnTo>
                  <a:lnTo>
                    <a:pt x="996281" y="1014599"/>
                  </a:lnTo>
                  <a:lnTo>
                    <a:pt x="1053345" y="1023842"/>
                  </a:lnTo>
                  <a:lnTo>
                    <a:pt x="1111595" y="1032686"/>
                  </a:lnTo>
                  <a:lnTo>
                    <a:pt x="1170998" y="1041123"/>
                  </a:lnTo>
                  <a:lnTo>
                    <a:pt x="1231518" y="1049145"/>
                  </a:lnTo>
                  <a:lnTo>
                    <a:pt x="1293122" y="1056744"/>
                  </a:lnTo>
                  <a:lnTo>
                    <a:pt x="1355775" y="1063913"/>
                  </a:lnTo>
                  <a:lnTo>
                    <a:pt x="1419445" y="1070641"/>
                  </a:lnTo>
                  <a:lnTo>
                    <a:pt x="1484096" y="1076922"/>
                  </a:lnTo>
                  <a:lnTo>
                    <a:pt x="1549695" y="1082748"/>
                  </a:lnTo>
                  <a:lnTo>
                    <a:pt x="1616207" y="1088110"/>
                  </a:lnTo>
                  <a:lnTo>
                    <a:pt x="1683600" y="1092999"/>
                  </a:lnTo>
                  <a:lnTo>
                    <a:pt x="1751838" y="1097409"/>
                  </a:lnTo>
                  <a:lnTo>
                    <a:pt x="1820887" y="1101331"/>
                  </a:lnTo>
                  <a:lnTo>
                    <a:pt x="1890714" y="1104756"/>
                  </a:lnTo>
                  <a:lnTo>
                    <a:pt x="1961285" y="1107676"/>
                  </a:lnTo>
                  <a:lnTo>
                    <a:pt x="2032565" y="1110084"/>
                  </a:lnTo>
                  <a:lnTo>
                    <a:pt x="2104520" y="1111971"/>
                  </a:lnTo>
                  <a:lnTo>
                    <a:pt x="2177117" y="1113328"/>
                  </a:lnTo>
                  <a:lnTo>
                    <a:pt x="2250322" y="1114149"/>
                  </a:lnTo>
                  <a:lnTo>
                    <a:pt x="2324100" y="1114425"/>
                  </a:lnTo>
                  <a:lnTo>
                    <a:pt x="2397877" y="1114149"/>
                  </a:lnTo>
                  <a:lnTo>
                    <a:pt x="2471082" y="1113328"/>
                  </a:lnTo>
                  <a:lnTo>
                    <a:pt x="2543679" y="1111971"/>
                  </a:lnTo>
                  <a:lnTo>
                    <a:pt x="2615634" y="1110084"/>
                  </a:lnTo>
                  <a:lnTo>
                    <a:pt x="2686914" y="1107676"/>
                  </a:lnTo>
                  <a:lnTo>
                    <a:pt x="2757485" y="1104756"/>
                  </a:lnTo>
                  <a:lnTo>
                    <a:pt x="2827312" y="1101331"/>
                  </a:lnTo>
                  <a:lnTo>
                    <a:pt x="2896362" y="1097409"/>
                  </a:lnTo>
                  <a:lnTo>
                    <a:pt x="2964599" y="1092999"/>
                  </a:lnTo>
                  <a:lnTo>
                    <a:pt x="3031992" y="1088110"/>
                  </a:lnTo>
                  <a:lnTo>
                    <a:pt x="3098504" y="1082748"/>
                  </a:lnTo>
                  <a:lnTo>
                    <a:pt x="3164103" y="1076922"/>
                  </a:lnTo>
                  <a:lnTo>
                    <a:pt x="3228754" y="1070641"/>
                  </a:lnTo>
                  <a:lnTo>
                    <a:pt x="3292424" y="1063913"/>
                  </a:lnTo>
                  <a:lnTo>
                    <a:pt x="3355077" y="1056744"/>
                  </a:lnTo>
                  <a:lnTo>
                    <a:pt x="3416681" y="1049145"/>
                  </a:lnTo>
                  <a:lnTo>
                    <a:pt x="3477201" y="1041123"/>
                  </a:lnTo>
                  <a:lnTo>
                    <a:pt x="3536604" y="1032686"/>
                  </a:lnTo>
                  <a:lnTo>
                    <a:pt x="3594854" y="1023842"/>
                  </a:lnTo>
                  <a:lnTo>
                    <a:pt x="3651918" y="1014599"/>
                  </a:lnTo>
                  <a:lnTo>
                    <a:pt x="3707763" y="1004966"/>
                  </a:lnTo>
                  <a:lnTo>
                    <a:pt x="3762353" y="994951"/>
                  </a:lnTo>
                  <a:lnTo>
                    <a:pt x="3815656" y="984561"/>
                  </a:lnTo>
                  <a:lnTo>
                    <a:pt x="3867636" y="973806"/>
                  </a:lnTo>
                  <a:lnTo>
                    <a:pt x="3918261" y="962693"/>
                  </a:lnTo>
                  <a:lnTo>
                    <a:pt x="3967495" y="951229"/>
                  </a:lnTo>
                  <a:lnTo>
                    <a:pt x="4015306" y="939425"/>
                  </a:lnTo>
                  <a:lnTo>
                    <a:pt x="4061658" y="927287"/>
                  </a:lnTo>
                  <a:lnTo>
                    <a:pt x="4106518" y="914824"/>
                  </a:lnTo>
                  <a:lnTo>
                    <a:pt x="4149852" y="902043"/>
                  </a:lnTo>
                  <a:lnTo>
                    <a:pt x="4191625" y="888954"/>
                  </a:lnTo>
                  <a:lnTo>
                    <a:pt x="4231805" y="875564"/>
                  </a:lnTo>
                  <a:lnTo>
                    <a:pt x="4270356" y="861881"/>
                  </a:lnTo>
                  <a:lnTo>
                    <a:pt x="4307245" y="847914"/>
                  </a:lnTo>
                  <a:lnTo>
                    <a:pt x="4375899" y="819159"/>
                  </a:lnTo>
                  <a:lnTo>
                    <a:pt x="4437497" y="789364"/>
                  </a:lnTo>
                  <a:lnTo>
                    <a:pt x="4491764" y="758593"/>
                  </a:lnTo>
                  <a:lnTo>
                    <a:pt x="4538430" y="726913"/>
                  </a:lnTo>
                  <a:lnTo>
                    <a:pt x="4577221" y="694389"/>
                  </a:lnTo>
                  <a:lnTo>
                    <a:pt x="4607866" y="661085"/>
                  </a:lnTo>
                  <a:lnTo>
                    <a:pt x="4630092" y="627066"/>
                  </a:lnTo>
                  <a:lnTo>
                    <a:pt x="4647051" y="574843"/>
                  </a:lnTo>
                  <a:lnTo>
                    <a:pt x="4648200" y="557149"/>
                  </a:lnTo>
                  <a:lnTo>
                    <a:pt x="4647051" y="539461"/>
                  </a:lnTo>
                  <a:lnTo>
                    <a:pt x="4630092" y="487258"/>
                  </a:lnTo>
                  <a:lnTo>
                    <a:pt x="4607866" y="453252"/>
                  </a:lnTo>
                  <a:lnTo>
                    <a:pt x="4577221" y="419959"/>
                  </a:lnTo>
                  <a:lnTo>
                    <a:pt x="4538430" y="387444"/>
                  </a:lnTo>
                  <a:lnTo>
                    <a:pt x="4491764" y="355773"/>
                  </a:lnTo>
                  <a:lnTo>
                    <a:pt x="4437497" y="325011"/>
                  </a:lnTo>
                  <a:lnTo>
                    <a:pt x="4375899" y="295223"/>
                  </a:lnTo>
                  <a:lnTo>
                    <a:pt x="4307245" y="266474"/>
                  </a:lnTo>
                  <a:lnTo>
                    <a:pt x="4270356" y="252510"/>
                  </a:lnTo>
                  <a:lnTo>
                    <a:pt x="4231805" y="238830"/>
                  </a:lnTo>
                  <a:lnTo>
                    <a:pt x="4191625" y="225443"/>
                  </a:lnTo>
                  <a:lnTo>
                    <a:pt x="4149852" y="212356"/>
                  </a:lnTo>
                  <a:lnTo>
                    <a:pt x="4106518" y="199578"/>
                  </a:lnTo>
                  <a:lnTo>
                    <a:pt x="4061658" y="187117"/>
                  </a:lnTo>
                  <a:lnTo>
                    <a:pt x="4015306" y="174981"/>
                  </a:lnTo>
                  <a:lnTo>
                    <a:pt x="3967495" y="163179"/>
                  </a:lnTo>
                  <a:lnTo>
                    <a:pt x="3918261" y="151717"/>
                  </a:lnTo>
                  <a:lnTo>
                    <a:pt x="3867636" y="140606"/>
                  </a:lnTo>
                  <a:lnTo>
                    <a:pt x="3815656" y="129852"/>
                  </a:lnTo>
                  <a:lnTo>
                    <a:pt x="3762353" y="119464"/>
                  </a:lnTo>
                  <a:lnTo>
                    <a:pt x="3707763" y="109450"/>
                  </a:lnTo>
                  <a:lnTo>
                    <a:pt x="3651918" y="99818"/>
                  </a:lnTo>
                  <a:lnTo>
                    <a:pt x="3594854" y="90576"/>
                  </a:lnTo>
                  <a:lnTo>
                    <a:pt x="3536604" y="81733"/>
                  </a:lnTo>
                  <a:lnTo>
                    <a:pt x="3477201" y="73297"/>
                  </a:lnTo>
                  <a:lnTo>
                    <a:pt x="3416681" y="65275"/>
                  </a:lnTo>
                  <a:lnTo>
                    <a:pt x="3355077" y="57676"/>
                  </a:lnTo>
                  <a:lnTo>
                    <a:pt x="3292424" y="50509"/>
                  </a:lnTo>
                  <a:lnTo>
                    <a:pt x="3228754" y="43781"/>
                  </a:lnTo>
                  <a:lnTo>
                    <a:pt x="3164103" y="37500"/>
                  </a:lnTo>
                  <a:lnTo>
                    <a:pt x="3098504" y="31675"/>
                  </a:lnTo>
                  <a:lnTo>
                    <a:pt x="3031992" y="26313"/>
                  </a:lnTo>
                  <a:lnTo>
                    <a:pt x="2964599" y="21424"/>
                  </a:lnTo>
                  <a:lnTo>
                    <a:pt x="2896361" y="17014"/>
                  </a:lnTo>
                  <a:lnTo>
                    <a:pt x="2827312" y="13093"/>
                  </a:lnTo>
                  <a:lnTo>
                    <a:pt x="2757485" y="9668"/>
                  </a:lnTo>
                  <a:lnTo>
                    <a:pt x="2686914" y="6748"/>
                  </a:lnTo>
                  <a:lnTo>
                    <a:pt x="2615634" y="4340"/>
                  </a:lnTo>
                  <a:lnTo>
                    <a:pt x="2543679" y="2453"/>
                  </a:lnTo>
                  <a:lnTo>
                    <a:pt x="2471082" y="1096"/>
                  </a:lnTo>
                  <a:lnTo>
                    <a:pt x="2397877" y="275"/>
                  </a:lnTo>
                  <a:lnTo>
                    <a:pt x="2324100" y="0"/>
                  </a:lnTo>
                  <a:close/>
                </a:path>
              </a:pathLst>
            </a:custGeom>
            <a:solidFill>
              <a:srgbClr val="FFFFFF"/>
            </a:solidFill>
          </p:spPr>
          <p:txBody>
            <a:bodyPr wrap="square" lIns="0" tIns="0" rIns="0" bIns="0" rtlCol="0"/>
            <a:lstStyle/>
            <a:p>
              <a:endParaRPr dirty="0"/>
            </a:p>
          </p:txBody>
        </p:sp>
        <p:sp>
          <p:nvSpPr>
            <p:cNvPr id="25" name="object 25"/>
            <p:cNvSpPr/>
            <p:nvPr/>
          </p:nvSpPr>
          <p:spPr>
            <a:xfrm>
              <a:off x="4924424" y="2838449"/>
              <a:ext cx="4648200" cy="1114425"/>
            </a:xfrm>
            <a:custGeom>
              <a:avLst/>
              <a:gdLst/>
              <a:ahLst/>
              <a:cxnLst/>
              <a:rect l="l" t="t" r="r" b="b"/>
              <a:pathLst>
                <a:path w="4648200" h="1114425">
                  <a:moveTo>
                    <a:pt x="0" y="557149"/>
                  </a:moveTo>
                  <a:lnTo>
                    <a:pt x="10236" y="504508"/>
                  </a:lnTo>
                  <a:lnTo>
                    <a:pt x="28151" y="470170"/>
                  </a:lnTo>
                  <a:lnTo>
                    <a:pt x="54620" y="436512"/>
                  </a:lnTo>
                  <a:lnTo>
                    <a:pt x="89373" y="403600"/>
                  </a:lnTo>
                  <a:lnTo>
                    <a:pt x="132135" y="371499"/>
                  </a:lnTo>
                  <a:lnTo>
                    <a:pt x="182635" y="340274"/>
                  </a:lnTo>
                  <a:lnTo>
                    <a:pt x="240602" y="309991"/>
                  </a:lnTo>
                  <a:lnTo>
                    <a:pt x="305762" y="280715"/>
                  </a:lnTo>
                  <a:lnTo>
                    <a:pt x="377843" y="252510"/>
                  </a:lnTo>
                  <a:lnTo>
                    <a:pt x="416394" y="238830"/>
                  </a:lnTo>
                  <a:lnTo>
                    <a:pt x="456574" y="225443"/>
                  </a:lnTo>
                  <a:lnTo>
                    <a:pt x="498347" y="212356"/>
                  </a:lnTo>
                  <a:lnTo>
                    <a:pt x="541681" y="199578"/>
                  </a:lnTo>
                  <a:lnTo>
                    <a:pt x="586541" y="187117"/>
                  </a:lnTo>
                  <a:lnTo>
                    <a:pt x="632893" y="174981"/>
                  </a:lnTo>
                  <a:lnTo>
                    <a:pt x="680704" y="163179"/>
                  </a:lnTo>
                  <a:lnTo>
                    <a:pt x="729938" y="151717"/>
                  </a:lnTo>
                  <a:lnTo>
                    <a:pt x="780563" y="140606"/>
                  </a:lnTo>
                  <a:lnTo>
                    <a:pt x="832543" y="129852"/>
                  </a:lnTo>
                  <a:lnTo>
                    <a:pt x="885846" y="119464"/>
                  </a:lnTo>
                  <a:lnTo>
                    <a:pt x="940436" y="109450"/>
                  </a:lnTo>
                  <a:lnTo>
                    <a:pt x="996281" y="99818"/>
                  </a:lnTo>
                  <a:lnTo>
                    <a:pt x="1053345" y="90576"/>
                  </a:lnTo>
                  <a:lnTo>
                    <a:pt x="1111595" y="81733"/>
                  </a:lnTo>
                  <a:lnTo>
                    <a:pt x="1170998" y="73297"/>
                  </a:lnTo>
                  <a:lnTo>
                    <a:pt x="1231518" y="65275"/>
                  </a:lnTo>
                  <a:lnTo>
                    <a:pt x="1293122" y="57676"/>
                  </a:lnTo>
                  <a:lnTo>
                    <a:pt x="1355775" y="50509"/>
                  </a:lnTo>
                  <a:lnTo>
                    <a:pt x="1419445" y="43781"/>
                  </a:lnTo>
                  <a:lnTo>
                    <a:pt x="1484096" y="37500"/>
                  </a:lnTo>
                  <a:lnTo>
                    <a:pt x="1549695" y="31675"/>
                  </a:lnTo>
                  <a:lnTo>
                    <a:pt x="1616207" y="26313"/>
                  </a:lnTo>
                  <a:lnTo>
                    <a:pt x="1683600" y="21424"/>
                  </a:lnTo>
                  <a:lnTo>
                    <a:pt x="1751837" y="17014"/>
                  </a:lnTo>
                  <a:lnTo>
                    <a:pt x="1820887" y="13093"/>
                  </a:lnTo>
                  <a:lnTo>
                    <a:pt x="1890714" y="9668"/>
                  </a:lnTo>
                  <a:lnTo>
                    <a:pt x="1961285" y="6748"/>
                  </a:lnTo>
                  <a:lnTo>
                    <a:pt x="2032565" y="4340"/>
                  </a:lnTo>
                  <a:lnTo>
                    <a:pt x="2104520" y="2453"/>
                  </a:lnTo>
                  <a:lnTo>
                    <a:pt x="2177117" y="1096"/>
                  </a:lnTo>
                  <a:lnTo>
                    <a:pt x="2250322" y="275"/>
                  </a:lnTo>
                  <a:lnTo>
                    <a:pt x="2324100" y="0"/>
                  </a:lnTo>
                  <a:lnTo>
                    <a:pt x="2397877" y="275"/>
                  </a:lnTo>
                  <a:lnTo>
                    <a:pt x="2471082" y="1096"/>
                  </a:lnTo>
                  <a:lnTo>
                    <a:pt x="2543679" y="2453"/>
                  </a:lnTo>
                  <a:lnTo>
                    <a:pt x="2615634" y="4340"/>
                  </a:lnTo>
                  <a:lnTo>
                    <a:pt x="2686914" y="6748"/>
                  </a:lnTo>
                  <a:lnTo>
                    <a:pt x="2757485" y="9668"/>
                  </a:lnTo>
                  <a:lnTo>
                    <a:pt x="2827312" y="13093"/>
                  </a:lnTo>
                  <a:lnTo>
                    <a:pt x="2896361" y="17014"/>
                  </a:lnTo>
                  <a:lnTo>
                    <a:pt x="2964599" y="21424"/>
                  </a:lnTo>
                  <a:lnTo>
                    <a:pt x="3031992" y="26313"/>
                  </a:lnTo>
                  <a:lnTo>
                    <a:pt x="3098504" y="31675"/>
                  </a:lnTo>
                  <a:lnTo>
                    <a:pt x="3164103" y="37500"/>
                  </a:lnTo>
                  <a:lnTo>
                    <a:pt x="3228754" y="43781"/>
                  </a:lnTo>
                  <a:lnTo>
                    <a:pt x="3292424" y="50509"/>
                  </a:lnTo>
                  <a:lnTo>
                    <a:pt x="3355077" y="57676"/>
                  </a:lnTo>
                  <a:lnTo>
                    <a:pt x="3416681" y="65275"/>
                  </a:lnTo>
                  <a:lnTo>
                    <a:pt x="3477201" y="73297"/>
                  </a:lnTo>
                  <a:lnTo>
                    <a:pt x="3536604" y="81733"/>
                  </a:lnTo>
                  <a:lnTo>
                    <a:pt x="3594854" y="90576"/>
                  </a:lnTo>
                  <a:lnTo>
                    <a:pt x="3651918" y="99818"/>
                  </a:lnTo>
                  <a:lnTo>
                    <a:pt x="3707763" y="109450"/>
                  </a:lnTo>
                  <a:lnTo>
                    <a:pt x="3762353" y="119464"/>
                  </a:lnTo>
                  <a:lnTo>
                    <a:pt x="3815656" y="129852"/>
                  </a:lnTo>
                  <a:lnTo>
                    <a:pt x="3867636" y="140606"/>
                  </a:lnTo>
                  <a:lnTo>
                    <a:pt x="3918261" y="151717"/>
                  </a:lnTo>
                  <a:lnTo>
                    <a:pt x="3967495" y="163179"/>
                  </a:lnTo>
                  <a:lnTo>
                    <a:pt x="4015306" y="174981"/>
                  </a:lnTo>
                  <a:lnTo>
                    <a:pt x="4061658" y="187117"/>
                  </a:lnTo>
                  <a:lnTo>
                    <a:pt x="4106518" y="199578"/>
                  </a:lnTo>
                  <a:lnTo>
                    <a:pt x="4149852" y="212356"/>
                  </a:lnTo>
                  <a:lnTo>
                    <a:pt x="4191625" y="225443"/>
                  </a:lnTo>
                  <a:lnTo>
                    <a:pt x="4231805" y="238830"/>
                  </a:lnTo>
                  <a:lnTo>
                    <a:pt x="4270356" y="252510"/>
                  </a:lnTo>
                  <a:lnTo>
                    <a:pt x="4307245" y="266474"/>
                  </a:lnTo>
                  <a:lnTo>
                    <a:pt x="4375899" y="295223"/>
                  </a:lnTo>
                  <a:lnTo>
                    <a:pt x="4437497" y="325011"/>
                  </a:lnTo>
                  <a:lnTo>
                    <a:pt x="4491764" y="355773"/>
                  </a:lnTo>
                  <a:lnTo>
                    <a:pt x="4538430" y="387444"/>
                  </a:lnTo>
                  <a:lnTo>
                    <a:pt x="4577221" y="419959"/>
                  </a:lnTo>
                  <a:lnTo>
                    <a:pt x="4607866" y="453252"/>
                  </a:lnTo>
                  <a:lnTo>
                    <a:pt x="4630092" y="487258"/>
                  </a:lnTo>
                  <a:lnTo>
                    <a:pt x="4647051" y="539461"/>
                  </a:lnTo>
                  <a:lnTo>
                    <a:pt x="4648200" y="557149"/>
                  </a:lnTo>
                  <a:lnTo>
                    <a:pt x="4647051" y="574843"/>
                  </a:lnTo>
                  <a:lnTo>
                    <a:pt x="4630092" y="627066"/>
                  </a:lnTo>
                  <a:lnTo>
                    <a:pt x="4607866" y="661085"/>
                  </a:lnTo>
                  <a:lnTo>
                    <a:pt x="4577221" y="694389"/>
                  </a:lnTo>
                  <a:lnTo>
                    <a:pt x="4538430" y="726913"/>
                  </a:lnTo>
                  <a:lnTo>
                    <a:pt x="4491764" y="758593"/>
                  </a:lnTo>
                  <a:lnTo>
                    <a:pt x="4437497" y="789364"/>
                  </a:lnTo>
                  <a:lnTo>
                    <a:pt x="4375899" y="819159"/>
                  </a:lnTo>
                  <a:lnTo>
                    <a:pt x="4307245" y="847914"/>
                  </a:lnTo>
                  <a:lnTo>
                    <a:pt x="4270356" y="861881"/>
                  </a:lnTo>
                  <a:lnTo>
                    <a:pt x="4231805" y="875564"/>
                  </a:lnTo>
                  <a:lnTo>
                    <a:pt x="4191625" y="888954"/>
                  </a:lnTo>
                  <a:lnTo>
                    <a:pt x="4149852" y="902043"/>
                  </a:lnTo>
                  <a:lnTo>
                    <a:pt x="4106518" y="914824"/>
                  </a:lnTo>
                  <a:lnTo>
                    <a:pt x="4061658" y="927287"/>
                  </a:lnTo>
                  <a:lnTo>
                    <a:pt x="4015306" y="939425"/>
                  </a:lnTo>
                  <a:lnTo>
                    <a:pt x="3967495" y="951229"/>
                  </a:lnTo>
                  <a:lnTo>
                    <a:pt x="3918261" y="962693"/>
                  </a:lnTo>
                  <a:lnTo>
                    <a:pt x="3867636" y="973806"/>
                  </a:lnTo>
                  <a:lnTo>
                    <a:pt x="3815656" y="984561"/>
                  </a:lnTo>
                  <a:lnTo>
                    <a:pt x="3762353" y="994951"/>
                  </a:lnTo>
                  <a:lnTo>
                    <a:pt x="3707763" y="1004966"/>
                  </a:lnTo>
                  <a:lnTo>
                    <a:pt x="3651918" y="1014599"/>
                  </a:lnTo>
                  <a:lnTo>
                    <a:pt x="3594854" y="1023842"/>
                  </a:lnTo>
                  <a:lnTo>
                    <a:pt x="3536604" y="1032686"/>
                  </a:lnTo>
                  <a:lnTo>
                    <a:pt x="3477201" y="1041123"/>
                  </a:lnTo>
                  <a:lnTo>
                    <a:pt x="3416681" y="1049145"/>
                  </a:lnTo>
                  <a:lnTo>
                    <a:pt x="3355077" y="1056744"/>
                  </a:lnTo>
                  <a:lnTo>
                    <a:pt x="3292424" y="1063913"/>
                  </a:lnTo>
                  <a:lnTo>
                    <a:pt x="3228754" y="1070641"/>
                  </a:lnTo>
                  <a:lnTo>
                    <a:pt x="3164103" y="1076922"/>
                  </a:lnTo>
                  <a:lnTo>
                    <a:pt x="3098504" y="1082748"/>
                  </a:lnTo>
                  <a:lnTo>
                    <a:pt x="3031992" y="1088110"/>
                  </a:lnTo>
                  <a:lnTo>
                    <a:pt x="2964599" y="1092999"/>
                  </a:lnTo>
                  <a:lnTo>
                    <a:pt x="2896362" y="1097409"/>
                  </a:lnTo>
                  <a:lnTo>
                    <a:pt x="2827312" y="1101331"/>
                  </a:lnTo>
                  <a:lnTo>
                    <a:pt x="2757485" y="1104756"/>
                  </a:lnTo>
                  <a:lnTo>
                    <a:pt x="2686914" y="1107676"/>
                  </a:lnTo>
                  <a:lnTo>
                    <a:pt x="2615634" y="1110084"/>
                  </a:lnTo>
                  <a:lnTo>
                    <a:pt x="2543679" y="1111971"/>
                  </a:lnTo>
                  <a:lnTo>
                    <a:pt x="2471082" y="1113328"/>
                  </a:lnTo>
                  <a:lnTo>
                    <a:pt x="2397877" y="1114149"/>
                  </a:lnTo>
                  <a:lnTo>
                    <a:pt x="2324100" y="1114425"/>
                  </a:lnTo>
                  <a:lnTo>
                    <a:pt x="2250322" y="1114149"/>
                  </a:lnTo>
                  <a:lnTo>
                    <a:pt x="2177117" y="1113328"/>
                  </a:lnTo>
                  <a:lnTo>
                    <a:pt x="2104520" y="1111971"/>
                  </a:lnTo>
                  <a:lnTo>
                    <a:pt x="2032565" y="1110084"/>
                  </a:lnTo>
                  <a:lnTo>
                    <a:pt x="1961285" y="1107676"/>
                  </a:lnTo>
                  <a:lnTo>
                    <a:pt x="1890714" y="1104756"/>
                  </a:lnTo>
                  <a:lnTo>
                    <a:pt x="1820887" y="1101331"/>
                  </a:lnTo>
                  <a:lnTo>
                    <a:pt x="1751838" y="1097409"/>
                  </a:lnTo>
                  <a:lnTo>
                    <a:pt x="1683600" y="1092999"/>
                  </a:lnTo>
                  <a:lnTo>
                    <a:pt x="1616207" y="1088110"/>
                  </a:lnTo>
                  <a:lnTo>
                    <a:pt x="1549695" y="1082748"/>
                  </a:lnTo>
                  <a:lnTo>
                    <a:pt x="1484096" y="1076922"/>
                  </a:lnTo>
                  <a:lnTo>
                    <a:pt x="1419445" y="1070641"/>
                  </a:lnTo>
                  <a:lnTo>
                    <a:pt x="1355775" y="1063913"/>
                  </a:lnTo>
                  <a:lnTo>
                    <a:pt x="1293122" y="1056744"/>
                  </a:lnTo>
                  <a:lnTo>
                    <a:pt x="1231518" y="1049145"/>
                  </a:lnTo>
                  <a:lnTo>
                    <a:pt x="1170998" y="1041123"/>
                  </a:lnTo>
                  <a:lnTo>
                    <a:pt x="1111595" y="1032686"/>
                  </a:lnTo>
                  <a:lnTo>
                    <a:pt x="1053345" y="1023842"/>
                  </a:lnTo>
                  <a:lnTo>
                    <a:pt x="996281" y="1014599"/>
                  </a:lnTo>
                  <a:lnTo>
                    <a:pt x="940436" y="1004966"/>
                  </a:lnTo>
                  <a:lnTo>
                    <a:pt x="885846" y="994951"/>
                  </a:lnTo>
                  <a:lnTo>
                    <a:pt x="832543" y="984561"/>
                  </a:lnTo>
                  <a:lnTo>
                    <a:pt x="780563" y="973806"/>
                  </a:lnTo>
                  <a:lnTo>
                    <a:pt x="729938" y="962693"/>
                  </a:lnTo>
                  <a:lnTo>
                    <a:pt x="680704" y="951230"/>
                  </a:lnTo>
                  <a:lnTo>
                    <a:pt x="632893" y="939425"/>
                  </a:lnTo>
                  <a:lnTo>
                    <a:pt x="586541" y="927287"/>
                  </a:lnTo>
                  <a:lnTo>
                    <a:pt x="541681" y="914824"/>
                  </a:lnTo>
                  <a:lnTo>
                    <a:pt x="498347" y="902043"/>
                  </a:lnTo>
                  <a:lnTo>
                    <a:pt x="456574" y="888954"/>
                  </a:lnTo>
                  <a:lnTo>
                    <a:pt x="416394" y="875564"/>
                  </a:lnTo>
                  <a:lnTo>
                    <a:pt x="377843" y="861881"/>
                  </a:lnTo>
                  <a:lnTo>
                    <a:pt x="340954" y="847914"/>
                  </a:lnTo>
                  <a:lnTo>
                    <a:pt x="272300" y="819159"/>
                  </a:lnTo>
                  <a:lnTo>
                    <a:pt x="210702" y="789364"/>
                  </a:lnTo>
                  <a:lnTo>
                    <a:pt x="156435" y="758593"/>
                  </a:lnTo>
                  <a:lnTo>
                    <a:pt x="109769" y="726913"/>
                  </a:lnTo>
                  <a:lnTo>
                    <a:pt x="70978" y="694389"/>
                  </a:lnTo>
                  <a:lnTo>
                    <a:pt x="40333" y="661085"/>
                  </a:lnTo>
                  <a:lnTo>
                    <a:pt x="18107" y="627066"/>
                  </a:lnTo>
                  <a:lnTo>
                    <a:pt x="1148" y="574843"/>
                  </a:lnTo>
                  <a:lnTo>
                    <a:pt x="0" y="557149"/>
                  </a:lnTo>
                  <a:close/>
                </a:path>
              </a:pathLst>
            </a:custGeom>
            <a:ln w="72390">
              <a:solidFill>
                <a:srgbClr val="1E587C"/>
              </a:solidFill>
            </a:ln>
          </p:spPr>
          <p:txBody>
            <a:bodyPr wrap="square" lIns="0" tIns="0" rIns="0" bIns="0" rtlCol="0"/>
            <a:lstStyle/>
            <a:p>
              <a:endParaRPr/>
            </a:p>
          </p:txBody>
        </p:sp>
      </p:gr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School Days - </a:t>
            </a:r>
            <a:r>
              <a:rPr lang="en-GB" sz="2000" b="1" dirty="0">
                <a:solidFill>
                  <a:schemeClr val="accent5">
                    <a:lumMod val="75000"/>
                  </a:schemeClr>
                </a:solidFill>
                <a:latin typeface="Twinkl Cursive Unlooped" panose="02000000000000000000" pitchFamily="2" charset="0"/>
              </a:rPr>
              <a:t>Victorians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their own school and locality, both today and in the past. They compare schooling in the Victorian era to their experiences today.</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413575"/>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Lessons </a:t>
            </a:r>
          </a:p>
          <a:p>
            <a:pPr marL="12700" algn="ctr">
              <a:lnSpc>
                <a:spcPct val="100000"/>
              </a:lnSpc>
              <a:spcBef>
                <a:spcPts val="125"/>
              </a:spcBef>
            </a:pPr>
            <a:r>
              <a:rPr lang="en-GB" sz="1250" b="1" spc="-90" dirty="0">
                <a:solidFill>
                  <a:srgbClr val="454D54"/>
                </a:solidFill>
                <a:latin typeface="Arial"/>
                <a:cs typeface="Arial"/>
              </a:rPr>
              <a:t>7 &amp; 8</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47" name="object 26">
            <a:extLst>
              <a:ext uri="{FF2B5EF4-FFF2-40B4-BE49-F238E27FC236}">
                <a16:creationId xmlns:a16="http://schemas.microsoft.com/office/drawing/2014/main" id="{E1B5A3A0-32C4-4270-93FD-D2E4EB832841}"/>
              </a:ext>
            </a:extLst>
          </p:cNvPr>
          <p:cNvGrpSpPr/>
          <p:nvPr/>
        </p:nvGrpSpPr>
        <p:grpSpPr>
          <a:xfrm>
            <a:off x="6914560" y="209235"/>
            <a:ext cx="3967752" cy="1955434"/>
            <a:chOff x="8021955" y="668655"/>
            <a:chExt cx="2958465" cy="1243965"/>
          </a:xfrm>
        </p:grpSpPr>
        <p:sp>
          <p:nvSpPr>
            <p:cNvPr id="48" name="object 27">
              <a:extLst>
                <a:ext uri="{FF2B5EF4-FFF2-40B4-BE49-F238E27FC236}">
                  <a16:creationId xmlns:a16="http://schemas.microsoft.com/office/drawing/2014/main" id="{5F2E4663-A583-44BA-B8ED-9D0E402CB92A}"/>
                </a:ext>
              </a:extLst>
            </p:cNvPr>
            <p:cNvSpPr/>
            <p:nvPr/>
          </p:nvSpPr>
          <p:spPr>
            <a:xfrm>
              <a:off x="8058150" y="704850"/>
              <a:ext cx="2886075" cy="1171575"/>
            </a:xfrm>
            <a:custGeom>
              <a:avLst/>
              <a:gdLst/>
              <a:ahLst/>
              <a:cxnLst/>
              <a:rect l="l" t="t" r="r" b="b"/>
              <a:pathLst>
                <a:path w="2886075" h="1171575">
                  <a:moveTo>
                    <a:pt x="1443101" y="0"/>
                  </a:moveTo>
                  <a:lnTo>
                    <a:pt x="1377040" y="602"/>
                  </a:lnTo>
                  <a:lnTo>
                    <a:pt x="1311742" y="2393"/>
                  </a:lnTo>
                  <a:lnTo>
                    <a:pt x="1247270" y="5347"/>
                  </a:lnTo>
                  <a:lnTo>
                    <a:pt x="1183688" y="9437"/>
                  </a:lnTo>
                  <a:lnTo>
                    <a:pt x="1121060" y="14638"/>
                  </a:lnTo>
                  <a:lnTo>
                    <a:pt x="1059450" y="20923"/>
                  </a:lnTo>
                  <a:lnTo>
                    <a:pt x="998921" y="28268"/>
                  </a:lnTo>
                  <a:lnTo>
                    <a:pt x="939536" y="36646"/>
                  </a:lnTo>
                  <a:lnTo>
                    <a:pt x="881360" y="46031"/>
                  </a:lnTo>
                  <a:lnTo>
                    <a:pt x="824455" y="56398"/>
                  </a:lnTo>
                  <a:lnTo>
                    <a:pt x="768887" y="67720"/>
                  </a:lnTo>
                  <a:lnTo>
                    <a:pt x="714718" y="79972"/>
                  </a:lnTo>
                  <a:lnTo>
                    <a:pt x="662012" y="93128"/>
                  </a:lnTo>
                  <a:lnTo>
                    <a:pt x="610832" y="107162"/>
                  </a:lnTo>
                  <a:lnTo>
                    <a:pt x="561244" y="122048"/>
                  </a:lnTo>
                  <a:lnTo>
                    <a:pt x="513309" y="137760"/>
                  </a:lnTo>
                  <a:lnTo>
                    <a:pt x="467091" y="154273"/>
                  </a:lnTo>
                  <a:lnTo>
                    <a:pt x="422655" y="171561"/>
                  </a:lnTo>
                  <a:lnTo>
                    <a:pt x="380065" y="189597"/>
                  </a:lnTo>
                  <a:lnTo>
                    <a:pt x="339383" y="208356"/>
                  </a:lnTo>
                  <a:lnTo>
                    <a:pt x="300673" y="227812"/>
                  </a:lnTo>
                  <a:lnTo>
                    <a:pt x="263999" y="247940"/>
                  </a:lnTo>
                  <a:lnTo>
                    <a:pt x="229425" y="268713"/>
                  </a:lnTo>
                  <a:lnTo>
                    <a:pt x="197014" y="290105"/>
                  </a:lnTo>
                  <a:lnTo>
                    <a:pt x="138937" y="334645"/>
                  </a:lnTo>
                  <a:lnTo>
                    <a:pt x="90278" y="381352"/>
                  </a:lnTo>
                  <a:lnTo>
                    <a:pt x="51545" y="430021"/>
                  </a:lnTo>
                  <a:lnTo>
                    <a:pt x="23248" y="480443"/>
                  </a:lnTo>
                  <a:lnTo>
                    <a:pt x="5897" y="532413"/>
                  </a:lnTo>
                  <a:lnTo>
                    <a:pt x="0" y="585724"/>
                  </a:lnTo>
                  <a:lnTo>
                    <a:pt x="1484" y="612544"/>
                  </a:lnTo>
                  <a:lnTo>
                    <a:pt x="13172" y="665228"/>
                  </a:lnTo>
                  <a:lnTo>
                    <a:pt x="36060" y="716467"/>
                  </a:lnTo>
                  <a:lnTo>
                    <a:pt x="69639" y="766053"/>
                  </a:lnTo>
                  <a:lnTo>
                    <a:pt x="113399" y="813780"/>
                  </a:lnTo>
                  <a:lnTo>
                    <a:pt x="166830" y="859440"/>
                  </a:lnTo>
                  <a:lnTo>
                    <a:pt x="229425" y="902828"/>
                  </a:lnTo>
                  <a:lnTo>
                    <a:pt x="263999" y="923605"/>
                  </a:lnTo>
                  <a:lnTo>
                    <a:pt x="300673" y="943736"/>
                  </a:lnTo>
                  <a:lnTo>
                    <a:pt x="339383" y="963196"/>
                  </a:lnTo>
                  <a:lnTo>
                    <a:pt x="380065" y="981958"/>
                  </a:lnTo>
                  <a:lnTo>
                    <a:pt x="422655" y="999998"/>
                  </a:lnTo>
                  <a:lnTo>
                    <a:pt x="467091" y="1017288"/>
                  </a:lnTo>
                  <a:lnTo>
                    <a:pt x="513309" y="1033803"/>
                  </a:lnTo>
                  <a:lnTo>
                    <a:pt x="561244" y="1049517"/>
                  </a:lnTo>
                  <a:lnTo>
                    <a:pt x="610832" y="1064405"/>
                  </a:lnTo>
                  <a:lnTo>
                    <a:pt x="662012" y="1078440"/>
                  </a:lnTo>
                  <a:lnTo>
                    <a:pt x="714718" y="1091597"/>
                  </a:lnTo>
                  <a:lnTo>
                    <a:pt x="768887" y="1103850"/>
                  </a:lnTo>
                  <a:lnTo>
                    <a:pt x="824455" y="1115174"/>
                  </a:lnTo>
                  <a:lnTo>
                    <a:pt x="881360" y="1125541"/>
                  </a:lnTo>
                  <a:lnTo>
                    <a:pt x="939536" y="1134927"/>
                  </a:lnTo>
                  <a:lnTo>
                    <a:pt x="998921" y="1143305"/>
                  </a:lnTo>
                  <a:lnTo>
                    <a:pt x="1059450" y="1150650"/>
                  </a:lnTo>
                  <a:lnTo>
                    <a:pt x="1121060" y="1156936"/>
                  </a:lnTo>
                  <a:lnTo>
                    <a:pt x="1183688" y="1162137"/>
                  </a:lnTo>
                  <a:lnTo>
                    <a:pt x="1247270" y="1166227"/>
                  </a:lnTo>
                  <a:lnTo>
                    <a:pt x="1311742" y="1169181"/>
                  </a:lnTo>
                  <a:lnTo>
                    <a:pt x="1377040" y="1170972"/>
                  </a:lnTo>
                  <a:lnTo>
                    <a:pt x="1443101" y="1171575"/>
                  </a:lnTo>
                  <a:lnTo>
                    <a:pt x="1509151" y="1170972"/>
                  </a:lnTo>
                  <a:lnTo>
                    <a:pt x="1574439" y="1169181"/>
                  </a:lnTo>
                  <a:lnTo>
                    <a:pt x="1638902" y="1166227"/>
                  </a:lnTo>
                  <a:lnTo>
                    <a:pt x="1702475" y="1162137"/>
                  </a:lnTo>
                  <a:lnTo>
                    <a:pt x="1765095" y="1156936"/>
                  </a:lnTo>
                  <a:lnTo>
                    <a:pt x="1826698" y="1150650"/>
                  </a:lnTo>
                  <a:lnTo>
                    <a:pt x="1887220" y="1143305"/>
                  </a:lnTo>
                  <a:lnTo>
                    <a:pt x="1946598" y="1134927"/>
                  </a:lnTo>
                  <a:lnTo>
                    <a:pt x="2004768" y="1125541"/>
                  </a:lnTo>
                  <a:lnTo>
                    <a:pt x="2061666" y="1115174"/>
                  </a:lnTo>
                  <a:lnTo>
                    <a:pt x="2117230" y="1103850"/>
                  </a:lnTo>
                  <a:lnTo>
                    <a:pt x="2171394" y="1091597"/>
                  </a:lnTo>
                  <a:lnTo>
                    <a:pt x="2224095" y="1078440"/>
                  </a:lnTo>
                  <a:lnTo>
                    <a:pt x="2275271" y="1064405"/>
                  </a:lnTo>
                  <a:lnTo>
                    <a:pt x="2324856" y="1049517"/>
                  </a:lnTo>
                  <a:lnTo>
                    <a:pt x="2372787" y="1033803"/>
                  </a:lnTo>
                  <a:lnTo>
                    <a:pt x="2419001" y="1017288"/>
                  </a:lnTo>
                  <a:lnTo>
                    <a:pt x="2463434" y="999998"/>
                  </a:lnTo>
                  <a:lnTo>
                    <a:pt x="2506023" y="981958"/>
                  </a:lnTo>
                  <a:lnTo>
                    <a:pt x="2546703" y="963196"/>
                  </a:lnTo>
                  <a:lnTo>
                    <a:pt x="2585410" y="943736"/>
                  </a:lnTo>
                  <a:lnTo>
                    <a:pt x="2622083" y="923605"/>
                  </a:lnTo>
                  <a:lnTo>
                    <a:pt x="2656655" y="902828"/>
                  </a:lnTo>
                  <a:lnTo>
                    <a:pt x="2689065" y="881431"/>
                  </a:lnTo>
                  <a:lnTo>
                    <a:pt x="2747139" y="836881"/>
                  </a:lnTo>
                  <a:lnTo>
                    <a:pt x="2795798" y="790162"/>
                  </a:lnTo>
                  <a:lnTo>
                    <a:pt x="2834530" y="741480"/>
                  </a:lnTo>
                  <a:lnTo>
                    <a:pt x="2862826" y="691041"/>
                  </a:lnTo>
                  <a:lnTo>
                    <a:pt x="2880177" y="639054"/>
                  </a:lnTo>
                  <a:lnTo>
                    <a:pt x="2886075" y="585724"/>
                  </a:lnTo>
                  <a:lnTo>
                    <a:pt x="2884590" y="558914"/>
                  </a:lnTo>
                  <a:lnTo>
                    <a:pt x="2872902" y="506248"/>
                  </a:lnTo>
                  <a:lnTo>
                    <a:pt x="2850014" y="455026"/>
                  </a:lnTo>
                  <a:lnTo>
                    <a:pt x="2816436" y="405454"/>
                  </a:lnTo>
                  <a:lnTo>
                    <a:pt x="2772677" y="357741"/>
                  </a:lnTo>
                  <a:lnTo>
                    <a:pt x="2719247" y="312091"/>
                  </a:lnTo>
                  <a:lnTo>
                    <a:pt x="2656655" y="268713"/>
                  </a:lnTo>
                  <a:lnTo>
                    <a:pt x="2622083" y="247940"/>
                  </a:lnTo>
                  <a:lnTo>
                    <a:pt x="2585410" y="227812"/>
                  </a:lnTo>
                  <a:lnTo>
                    <a:pt x="2546703" y="208356"/>
                  </a:lnTo>
                  <a:lnTo>
                    <a:pt x="2506023" y="189597"/>
                  </a:lnTo>
                  <a:lnTo>
                    <a:pt x="2463434" y="171561"/>
                  </a:lnTo>
                  <a:lnTo>
                    <a:pt x="2419001" y="154273"/>
                  </a:lnTo>
                  <a:lnTo>
                    <a:pt x="2372787" y="137760"/>
                  </a:lnTo>
                  <a:lnTo>
                    <a:pt x="2324856" y="122048"/>
                  </a:lnTo>
                  <a:lnTo>
                    <a:pt x="2275271" y="107162"/>
                  </a:lnTo>
                  <a:lnTo>
                    <a:pt x="2224095" y="93128"/>
                  </a:lnTo>
                  <a:lnTo>
                    <a:pt x="2171394" y="79972"/>
                  </a:lnTo>
                  <a:lnTo>
                    <a:pt x="2117230" y="67720"/>
                  </a:lnTo>
                  <a:lnTo>
                    <a:pt x="2061666" y="56398"/>
                  </a:lnTo>
                  <a:lnTo>
                    <a:pt x="2004768" y="46031"/>
                  </a:lnTo>
                  <a:lnTo>
                    <a:pt x="1946598" y="36646"/>
                  </a:lnTo>
                  <a:lnTo>
                    <a:pt x="1887220" y="28268"/>
                  </a:lnTo>
                  <a:lnTo>
                    <a:pt x="1826698" y="20923"/>
                  </a:lnTo>
                  <a:lnTo>
                    <a:pt x="1765095" y="14638"/>
                  </a:lnTo>
                  <a:lnTo>
                    <a:pt x="1702475" y="9437"/>
                  </a:lnTo>
                  <a:lnTo>
                    <a:pt x="1638902" y="5347"/>
                  </a:lnTo>
                  <a:lnTo>
                    <a:pt x="1574439" y="2393"/>
                  </a:lnTo>
                  <a:lnTo>
                    <a:pt x="1509151" y="602"/>
                  </a:lnTo>
                  <a:lnTo>
                    <a:pt x="1443101" y="0"/>
                  </a:lnTo>
                  <a:close/>
                </a:path>
              </a:pathLst>
            </a:custGeom>
            <a:solidFill>
              <a:srgbClr val="FFFFFF"/>
            </a:solidFill>
          </p:spPr>
          <p:txBody>
            <a:bodyPr wrap="square" lIns="0" tIns="0" rIns="0" bIns="0" rtlCol="0"/>
            <a:lstStyle/>
            <a:p>
              <a:endParaRPr/>
            </a:p>
          </p:txBody>
        </p:sp>
        <p:sp>
          <p:nvSpPr>
            <p:cNvPr id="49" name="object 28">
              <a:extLst>
                <a:ext uri="{FF2B5EF4-FFF2-40B4-BE49-F238E27FC236}">
                  <a16:creationId xmlns:a16="http://schemas.microsoft.com/office/drawing/2014/main" id="{04E26EB4-E6B7-4724-9963-7FA60BA622AE}"/>
                </a:ext>
              </a:extLst>
            </p:cNvPr>
            <p:cNvSpPr/>
            <p:nvPr/>
          </p:nvSpPr>
          <p:spPr>
            <a:xfrm>
              <a:off x="8058150" y="704850"/>
              <a:ext cx="2886075" cy="1171575"/>
            </a:xfrm>
            <a:custGeom>
              <a:avLst/>
              <a:gdLst/>
              <a:ahLst/>
              <a:cxnLst/>
              <a:rect l="l" t="t" r="r" b="b"/>
              <a:pathLst>
                <a:path w="2886075" h="1171575">
                  <a:moveTo>
                    <a:pt x="0" y="585724"/>
                  </a:moveTo>
                  <a:lnTo>
                    <a:pt x="5897" y="532413"/>
                  </a:lnTo>
                  <a:lnTo>
                    <a:pt x="23248" y="480443"/>
                  </a:lnTo>
                  <a:lnTo>
                    <a:pt x="51545" y="430021"/>
                  </a:lnTo>
                  <a:lnTo>
                    <a:pt x="90278" y="381352"/>
                  </a:lnTo>
                  <a:lnTo>
                    <a:pt x="138937" y="334645"/>
                  </a:lnTo>
                  <a:lnTo>
                    <a:pt x="197014" y="290105"/>
                  </a:lnTo>
                  <a:lnTo>
                    <a:pt x="229425" y="268713"/>
                  </a:lnTo>
                  <a:lnTo>
                    <a:pt x="263999" y="247940"/>
                  </a:lnTo>
                  <a:lnTo>
                    <a:pt x="300673" y="227812"/>
                  </a:lnTo>
                  <a:lnTo>
                    <a:pt x="339383" y="208356"/>
                  </a:lnTo>
                  <a:lnTo>
                    <a:pt x="380065" y="189597"/>
                  </a:lnTo>
                  <a:lnTo>
                    <a:pt x="422655" y="171561"/>
                  </a:lnTo>
                  <a:lnTo>
                    <a:pt x="467091" y="154273"/>
                  </a:lnTo>
                  <a:lnTo>
                    <a:pt x="513309" y="137760"/>
                  </a:lnTo>
                  <a:lnTo>
                    <a:pt x="561244" y="122048"/>
                  </a:lnTo>
                  <a:lnTo>
                    <a:pt x="610832" y="107162"/>
                  </a:lnTo>
                  <a:lnTo>
                    <a:pt x="662012" y="93128"/>
                  </a:lnTo>
                  <a:lnTo>
                    <a:pt x="714718" y="79972"/>
                  </a:lnTo>
                  <a:lnTo>
                    <a:pt x="768887" y="67720"/>
                  </a:lnTo>
                  <a:lnTo>
                    <a:pt x="824455" y="56398"/>
                  </a:lnTo>
                  <a:lnTo>
                    <a:pt x="881360" y="46031"/>
                  </a:lnTo>
                  <a:lnTo>
                    <a:pt x="939536" y="36646"/>
                  </a:lnTo>
                  <a:lnTo>
                    <a:pt x="998921" y="28268"/>
                  </a:lnTo>
                  <a:lnTo>
                    <a:pt x="1059450" y="20923"/>
                  </a:lnTo>
                  <a:lnTo>
                    <a:pt x="1121060" y="14638"/>
                  </a:lnTo>
                  <a:lnTo>
                    <a:pt x="1183688" y="9437"/>
                  </a:lnTo>
                  <a:lnTo>
                    <a:pt x="1247270" y="5347"/>
                  </a:lnTo>
                  <a:lnTo>
                    <a:pt x="1311742" y="2393"/>
                  </a:lnTo>
                  <a:lnTo>
                    <a:pt x="1377040" y="602"/>
                  </a:lnTo>
                  <a:lnTo>
                    <a:pt x="1443101" y="0"/>
                  </a:lnTo>
                  <a:lnTo>
                    <a:pt x="1509151" y="602"/>
                  </a:lnTo>
                  <a:lnTo>
                    <a:pt x="1574439" y="2393"/>
                  </a:lnTo>
                  <a:lnTo>
                    <a:pt x="1638902" y="5347"/>
                  </a:lnTo>
                  <a:lnTo>
                    <a:pt x="1702475" y="9437"/>
                  </a:lnTo>
                  <a:lnTo>
                    <a:pt x="1765095" y="14638"/>
                  </a:lnTo>
                  <a:lnTo>
                    <a:pt x="1826698" y="20923"/>
                  </a:lnTo>
                  <a:lnTo>
                    <a:pt x="1887220" y="28268"/>
                  </a:lnTo>
                  <a:lnTo>
                    <a:pt x="1946598" y="36646"/>
                  </a:lnTo>
                  <a:lnTo>
                    <a:pt x="2004768" y="46031"/>
                  </a:lnTo>
                  <a:lnTo>
                    <a:pt x="2061666" y="56398"/>
                  </a:lnTo>
                  <a:lnTo>
                    <a:pt x="2117230" y="67720"/>
                  </a:lnTo>
                  <a:lnTo>
                    <a:pt x="2171394" y="79972"/>
                  </a:lnTo>
                  <a:lnTo>
                    <a:pt x="2224095" y="93128"/>
                  </a:lnTo>
                  <a:lnTo>
                    <a:pt x="2275271" y="107162"/>
                  </a:lnTo>
                  <a:lnTo>
                    <a:pt x="2324856" y="122048"/>
                  </a:lnTo>
                  <a:lnTo>
                    <a:pt x="2372787" y="137760"/>
                  </a:lnTo>
                  <a:lnTo>
                    <a:pt x="2419001" y="154273"/>
                  </a:lnTo>
                  <a:lnTo>
                    <a:pt x="2463434" y="171561"/>
                  </a:lnTo>
                  <a:lnTo>
                    <a:pt x="2506023" y="189597"/>
                  </a:lnTo>
                  <a:lnTo>
                    <a:pt x="2546703" y="208356"/>
                  </a:lnTo>
                  <a:lnTo>
                    <a:pt x="2585410" y="227812"/>
                  </a:lnTo>
                  <a:lnTo>
                    <a:pt x="2622083" y="247940"/>
                  </a:lnTo>
                  <a:lnTo>
                    <a:pt x="2656655" y="268713"/>
                  </a:lnTo>
                  <a:lnTo>
                    <a:pt x="2689065" y="290105"/>
                  </a:lnTo>
                  <a:lnTo>
                    <a:pt x="2747139" y="334645"/>
                  </a:lnTo>
                  <a:lnTo>
                    <a:pt x="2795798" y="381352"/>
                  </a:lnTo>
                  <a:lnTo>
                    <a:pt x="2834530" y="430021"/>
                  </a:lnTo>
                  <a:lnTo>
                    <a:pt x="2862826" y="480443"/>
                  </a:lnTo>
                  <a:lnTo>
                    <a:pt x="2880177" y="532413"/>
                  </a:lnTo>
                  <a:lnTo>
                    <a:pt x="2886075" y="585724"/>
                  </a:lnTo>
                  <a:lnTo>
                    <a:pt x="2884590" y="612544"/>
                  </a:lnTo>
                  <a:lnTo>
                    <a:pt x="2872902" y="665228"/>
                  </a:lnTo>
                  <a:lnTo>
                    <a:pt x="2850014" y="716467"/>
                  </a:lnTo>
                  <a:lnTo>
                    <a:pt x="2816436" y="766053"/>
                  </a:lnTo>
                  <a:lnTo>
                    <a:pt x="2772677" y="813780"/>
                  </a:lnTo>
                  <a:lnTo>
                    <a:pt x="2719247" y="859440"/>
                  </a:lnTo>
                  <a:lnTo>
                    <a:pt x="2656655" y="902828"/>
                  </a:lnTo>
                  <a:lnTo>
                    <a:pt x="2622083" y="923605"/>
                  </a:lnTo>
                  <a:lnTo>
                    <a:pt x="2585410" y="943736"/>
                  </a:lnTo>
                  <a:lnTo>
                    <a:pt x="2546703" y="963196"/>
                  </a:lnTo>
                  <a:lnTo>
                    <a:pt x="2506023" y="981958"/>
                  </a:lnTo>
                  <a:lnTo>
                    <a:pt x="2463434" y="999998"/>
                  </a:lnTo>
                  <a:lnTo>
                    <a:pt x="2419001" y="1017288"/>
                  </a:lnTo>
                  <a:lnTo>
                    <a:pt x="2372787" y="1033803"/>
                  </a:lnTo>
                  <a:lnTo>
                    <a:pt x="2324856" y="1049517"/>
                  </a:lnTo>
                  <a:lnTo>
                    <a:pt x="2275271" y="1064405"/>
                  </a:lnTo>
                  <a:lnTo>
                    <a:pt x="2224095" y="1078440"/>
                  </a:lnTo>
                  <a:lnTo>
                    <a:pt x="2171394" y="1091597"/>
                  </a:lnTo>
                  <a:lnTo>
                    <a:pt x="2117230" y="1103850"/>
                  </a:lnTo>
                  <a:lnTo>
                    <a:pt x="2061666" y="1115174"/>
                  </a:lnTo>
                  <a:lnTo>
                    <a:pt x="2004768" y="1125541"/>
                  </a:lnTo>
                  <a:lnTo>
                    <a:pt x="1946598" y="1134927"/>
                  </a:lnTo>
                  <a:lnTo>
                    <a:pt x="1887220" y="1143305"/>
                  </a:lnTo>
                  <a:lnTo>
                    <a:pt x="1826698" y="1150650"/>
                  </a:lnTo>
                  <a:lnTo>
                    <a:pt x="1765095" y="1156936"/>
                  </a:lnTo>
                  <a:lnTo>
                    <a:pt x="1702475" y="1162137"/>
                  </a:lnTo>
                  <a:lnTo>
                    <a:pt x="1638902" y="1166227"/>
                  </a:lnTo>
                  <a:lnTo>
                    <a:pt x="1574439" y="1169181"/>
                  </a:lnTo>
                  <a:lnTo>
                    <a:pt x="1509151" y="1170972"/>
                  </a:lnTo>
                  <a:lnTo>
                    <a:pt x="1443101" y="1171575"/>
                  </a:lnTo>
                  <a:lnTo>
                    <a:pt x="1377040" y="1170972"/>
                  </a:lnTo>
                  <a:lnTo>
                    <a:pt x="1311742" y="1169181"/>
                  </a:lnTo>
                  <a:lnTo>
                    <a:pt x="1247270" y="1166227"/>
                  </a:lnTo>
                  <a:lnTo>
                    <a:pt x="1183688" y="1162137"/>
                  </a:lnTo>
                  <a:lnTo>
                    <a:pt x="1121060" y="1156936"/>
                  </a:lnTo>
                  <a:lnTo>
                    <a:pt x="1059450" y="1150650"/>
                  </a:lnTo>
                  <a:lnTo>
                    <a:pt x="998921" y="1143305"/>
                  </a:lnTo>
                  <a:lnTo>
                    <a:pt x="939536" y="1134927"/>
                  </a:lnTo>
                  <a:lnTo>
                    <a:pt x="881360" y="1125541"/>
                  </a:lnTo>
                  <a:lnTo>
                    <a:pt x="824455" y="1115174"/>
                  </a:lnTo>
                  <a:lnTo>
                    <a:pt x="768887" y="1103850"/>
                  </a:lnTo>
                  <a:lnTo>
                    <a:pt x="714718" y="1091597"/>
                  </a:lnTo>
                  <a:lnTo>
                    <a:pt x="662012" y="1078440"/>
                  </a:lnTo>
                  <a:lnTo>
                    <a:pt x="610832" y="1064405"/>
                  </a:lnTo>
                  <a:lnTo>
                    <a:pt x="561244" y="1049517"/>
                  </a:lnTo>
                  <a:lnTo>
                    <a:pt x="513309" y="1033803"/>
                  </a:lnTo>
                  <a:lnTo>
                    <a:pt x="467091" y="1017288"/>
                  </a:lnTo>
                  <a:lnTo>
                    <a:pt x="422655" y="999998"/>
                  </a:lnTo>
                  <a:lnTo>
                    <a:pt x="380065" y="981958"/>
                  </a:lnTo>
                  <a:lnTo>
                    <a:pt x="339383" y="963196"/>
                  </a:lnTo>
                  <a:lnTo>
                    <a:pt x="300673" y="943736"/>
                  </a:lnTo>
                  <a:lnTo>
                    <a:pt x="263999" y="923605"/>
                  </a:lnTo>
                  <a:lnTo>
                    <a:pt x="229425" y="902828"/>
                  </a:lnTo>
                  <a:lnTo>
                    <a:pt x="197014" y="881431"/>
                  </a:lnTo>
                  <a:lnTo>
                    <a:pt x="138937" y="836881"/>
                  </a:lnTo>
                  <a:lnTo>
                    <a:pt x="90278" y="790162"/>
                  </a:lnTo>
                  <a:lnTo>
                    <a:pt x="51545" y="741480"/>
                  </a:lnTo>
                  <a:lnTo>
                    <a:pt x="23248" y="691041"/>
                  </a:lnTo>
                  <a:lnTo>
                    <a:pt x="5897" y="639054"/>
                  </a:lnTo>
                  <a:lnTo>
                    <a:pt x="0" y="585724"/>
                  </a:lnTo>
                  <a:close/>
                </a:path>
              </a:pathLst>
            </a:custGeom>
            <a:ln w="72390">
              <a:solidFill>
                <a:srgbClr val="2C9F5B"/>
              </a:solidFill>
            </a:ln>
          </p:spPr>
          <p:txBody>
            <a:bodyPr wrap="square" lIns="0" tIns="0" rIns="0" bIns="0" rtlCol="0"/>
            <a:lstStyle/>
            <a:p>
              <a:endParaRPr/>
            </a:p>
          </p:txBody>
        </p:sp>
      </p:grpSp>
      <p:grpSp>
        <p:nvGrpSpPr>
          <p:cNvPr id="52" name="object 43">
            <a:extLst>
              <a:ext uri="{FF2B5EF4-FFF2-40B4-BE49-F238E27FC236}">
                <a16:creationId xmlns:a16="http://schemas.microsoft.com/office/drawing/2014/main" id="{8BBF1A0C-A43E-4CB4-8C12-E1B43F4FA3C5}"/>
              </a:ext>
            </a:extLst>
          </p:cNvPr>
          <p:cNvGrpSpPr/>
          <p:nvPr/>
        </p:nvGrpSpPr>
        <p:grpSpPr>
          <a:xfrm>
            <a:off x="4086584" y="2330016"/>
            <a:ext cx="4295775" cy="1818438"/>
            <a:chOff x="2983229" y="2878454"/>
            <a:chExt cx="3387090" cy="1120140"/>
          </a:xfrm>
        </p:grpSpPr>
        <p:sp>
          <p:nvSpPr>
            <p:cNvPr id="53" name="object 44">
              <a:extLst>
                <a:ext uri="{FF2B5EF4-FFF2-40B4-BE49-F238E27FC236}">
                  <a16:creationId xmlns:a16="http://schemas.microsoft.com/office/drawing/2014/main" id="{98345BB4-AA6F-42EC-B46A-6880440C1F55}"/>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4" name="object 45">
              <a:extLst>
                <a:ext uri="{FF2B5EF4-FFF2-40B4-BE49-F238E27FC236}">
                  <a16:creationId xmlns:a16="http://schemas.microsoft.com/office/drawing/2014/main" id="{0F56BA7B-D6EB-45A9-AE20-E9373074A356}"/>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grpSp>
        <p:nvGrpSpPr>
          <p:cNvPr id="56" name="object 43">
            <a:extLst>
              <a:ext uri="{FF2B5EF4-FFF2-40B4-BE49-F238E27FC236}">
                <a16:creationId xmlns:a16="http://schemas.microsoft.com/office/drawing/2014/main" id="{6BF40FA5-BDCB-497B-ACCE-FBC1052E9C43}"/>
              </a:ext>
            </a:extLst>
          </p:cNvPr>
          <p:cNvGrpSpPr/>
          <p:nvPr/>
        </p:nvGrpSpPr>
        <p:grpSpPr>
          <a:xfrm>
            <a:off x="545673" y="3500904"/>
            <a:ext cx="3813580" cy="1599164"/>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60" name="object 45">
            <a:extLst>
              <a:ext uri="{FF2B5EF4-FFF2-40B4-BE49-F238E27FC236}">
                <a16:creationId xmlns:a16="http://schemas.microsoft.com/office/drawing/2014/main" id="{75290687-4DB4-4C43-A5E8-1378ADD7DF7D}"/>
              </a:ext>
            </a:extLst>
          </p:cNvPr>
          <p:cNvSpPr/>
          <p:nvPr/>
        </p:nvSpPr>
        <p:spPr>
          <a:xfrm>
            <a:off x="4438329" y="4625061"/>
            <a:ext cx="4858071" cy="151671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solidFill>
            <a:schemeClr val="bg1"/>
          </a:solidFill>
          <a:ln w="72390">
            <a:solidFill>
              <a:srgbClr val="AA0A43"/>
            </a:solidFill>
          </a:ln>
        </p:spPr>
        <p:txBody>
          <a:bodyPr wrap="square" lIns="0" tIns="0" rIns="0" bIns="0" rtlCol="0"/>
          <a:lstStyle/>
          <a:p>
            <a:endParaRPr/>
          </a:p>
        </p:txBody>
      </p:sp>
      <p:sp>
        <p:nvSpPr>
          <p:cNvPr id="70" name="TextBox 69">
            <a:extLst>
              <a:ext uri="{FF2B5EF4-FFF2-40B4-BE49-F238E27FC236}">
                <a16:creationId xmlns:a16="http://schemas.microsoft.com/office/drawing/2014/main" id="{85F9F2A4-2D8C-44B2-9608-48909A51CFE9}"/>
              </a:ext>
            </a:extLst>
          </p:cNvPr>
          <p:cNvSpPr txBox="1"/>
          <p:nvPr/>
        </p:nvSpPr>
        <p:spPr>
          <a:xfrm>
            <a:off x="4199324" y="484024"/>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1" name="TextBox 70">
            <a:extLst>
              <a:ext uri="{FF2B5EF4-FFF2-40B4-BE49-F238E27FC236}">
                <a16:creationId xmlns:a16="http://schemas.microsoft.com/office/drawing/2014/main" id="{5CEE301E-7CE5-41B3-808F-CA04419CC0DE}"/>
              </a:ext>
            </a:extLst>
          </p:cNvPr>
          <p:cNvSpPr txBox="1"/>
          <p:nvPr/>
        </p:nvSpPr>
        <p:spPr>
          <a:xfrm>
            <a:off x="8391279" y="311101"/>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SOCIETY</a:t>
            </a:r>
          </a:p>
        </p:txBody>
      </p:sp>
      <p:sp>
        <p:nvSpPr>
          <p:cNvPr id="72" name="TextBox 71">
            <a:extLst>
              <a:ext uri="{FF2B5EF4-FFF2-40B4-BE49-F238E27FC236}">
                <a16:creationId xmlns:a16="http://schemas.microsoft.com/office/drawing/2014/main" id="{47481F25-060D-4156-85CB-4D315F43454C}"/>
              </a:ext>
            </a:extLst>
          </p:cNvPr>
          <p:cNvSpPr txBox="1"/>
          <p:nvPr/>
        </p:nvSpPr>
        <p:spPr>
          <a:xfrm>
            <a:off x="9958217" y="240791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3" name="TextBox 72">
            <a:extLst>
              <a:ext uri="{FF2B5EF4-FFF2-40B4-BE49-F238E27FC236}">
                <a16:creationId xmlns:a16="http://schemas.microsoft.com/office/drawing/2014/main" id="{16C94C1B-70FE-4AB5-824D-B710BACDDB7C}"/>
              </a:ext>
            </a:extLst>
          </p:cNvPr>
          <p:cNvSpPr txBox="1"/>
          <p:nvPr/>
        </p:nvSpPr>
        <p:spPr>
          <a:xfrm>
            <a:off x="5799524" y="2458582"/>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74" name="TextBox 73">
            <a:extLst>
              <a:ext uri="{FF2B5EF4-FFF2-40B4-BE49-F238E27FC236}">
                <a16:creationId xmlns:a16="http://schemas.microsoft.com/office/drawing/2014/main" id="{831F5AE0-AF8B-4B44-A32B-8C2A86F6B4DE}"/>
              </a:ext>
            </a:extLst>
          </p:cNvPr>
          <p:cNvSpPr txBox="1"/>
          <p:nvPr/>
        </p:nvSpPr>
        <p:spPr>
          <a:xfrm>
            <a:off x="1689000" y="3676988"/>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SKILLS/SOCIETY</a:t>
            </a:r>
          </a:p>
        </p:txBody>
      </p:sp>
      <p:sp>
        <p:nvSpPr>
          <p:cNvPr id="75" name="TextBox 74">
            <a:extLst>
              <a:ext uri="{FF2B5EF4-FFF2-40B4-BE49-F238E27FC236}">
                <a16:creationId xmlns:a16="http://schemas.microsoft.com/office/drawing/2014/main" id="{0302D078-03A6-4944-BB38-161965324614}"/>
              </a:ext>
            </a:extLst>
          </p:cNvPr>
          <p:cNvSpPr txBox="1"/>
          <p:nvPr/>
        </p:nvSpPr>
        <p:spPr>
          <a:xfrm>
            <a:off x="6319836" y="473687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50" name="object 19">
            <a:extLst>
              <a:ext uri="{FF2B5EF4-FFF2-40B4-BE49-F238E27FC236}">
                <a16:creationId xmlns:a16="http://schemas.microsoft.com/office/drawing/2014/main" id="{C9AC5303-9E72-407F-B4FB-6D814618AFF1}"/>
              </a:ext>
            </a:extLst>
          </p:cNvPr>
          <p:cNvSpPr txBox="1"/>
          <p:nvPr/>
        </p:nvSpPr>
        <p:spPr>
          <a:xfrm>
            <a:off x="7449703" y="579444"/>
            <a:ext cx="3192470" cy="1544654"/>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2</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schools </a:t>
            </a:r>
            <a:r>
              <a:rPr lang="en-GB" sz="1050" b="1" u="sng" spc="5" dirty="0">
                <a:latin typeface="Twinkl Cursive Unlooped" panose="02000000000000000000" pitchFamily="2" charset="0"/>
                <a:cs typeface="Calibri"/>
              </a:rPr>
              <a:t>like in the Victorian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endParaRPr lang="en-GB" sz="9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Describe an aspect of everyday life within or beyond living memory.</a:t>
            </a:r>
          </a:p>
          <a:p>
            <a:pPr algn="l">
              <a:buFont typeface="Arial" panose="020B0604020202020204" pitchFamily="34" charset="0"/>
              <a:buChar char="•"/>
            </a:pPr>
            <a:r>
              <a:rPr lang="en-GB" sz="900" dirty="0">
                <a:solidFill>
                  <a:srgbClr val="303030"/>
                </a:solidFill>
                <a:latin typeface="Twinkl Cursive Unlooped" panose="02000000000000000000" pitchFamily="2" charset="0"/>
              </a:rPr>
              <a:t>Know that i</a:t>
            </a:r>
            <a:r>
              <a:rPr lang="en-GB" sz="900" b="0" i="0" dirty="0">
                <a:solidFill>
                  <a:srgbClr val="303030"/>
                </a:solidFill>
                <a:effectLst/>
                <a:latin typeface="Twinkl Cursive Unlooped" panose="02000000000000000000" pitchFamily="2" charset="0"/>
              </a:rPr>
              <a:t>n Victorian schools, boys and girls were separated into large classes. They were taught different subjects in the afternoon and reading, writing, arithmetic and religious studies in the mornings. Children were punished harshly if they were rude or lazy.</a:t>
            </a: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51" name="object 19">
            <a:extLst>
              <a:ext uri="{FF2B5EF4-FFF2-40B4-BE49-F238E27FC236}">
                <a16:creationId xmlns:a16="http://schemas.microsoft.com/office/drawing/2014/main" id="{3C156EF0-6E44-4A39-B353-5779083E11B8}"/>
              </a:ext>
            </a:extLst>
          </p:cNvPr>
          <p:cNvSpPr txBox="1"/>
          <p:nvPr/>
        </p:nvSpPr>
        <p:spPr>
          <a:xfrm>
            <a:off x="8789733" y="2714642"/>
            <a:ext cx="3192470"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3</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schools </a:t>
            </a:r>
            <a:r>
              <a:rPr lang="en-GB" sz="1050" b="1" u="sng" spc="5" dirty="0">
                <a:latin typeface="Twinkl Cursive Unlooped" panose="02000000000000000000" pitchFamily="2" charset="0"/>
                <a:cs typeface="Calibri"/>
              </a:rPr>
              <a:t>like in the Victorian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marL="171450" indent="-171450">
              <a:buFont typeface="Arial" panose="020B0604020202020204" pitchFamily="34" charset="0"/>
              <a:buChar char="•"/>
            </a:pPr>
            <a:r>
              <a:rPr lang="en-GB" sz="900" dirty="0">
                <a:solidFill>
                  <a:srgbClr val="303030"/>
                </a:solidFill>
                <a:latin typeface="Twinkl Cursive Unlooped" panose="02000000000000000000" pitchFamily="2" charset="0"/>
              </a:rPr>
              <a:t>Know that f</a:t>
            </a:r>
            <a:r>
              <a:rPr lang="en-GB" sz="900" b="0" i="0" dirty="0">
                <a:solidFill>
                  <a:srgbClr val="303030"/>
                </a:solidFill>
                <a:effectLst/>
                <a:latin typeface="Twinkl Cursive Unlooped" panose="02000000000000000000" pitchFamily="2" charset="0"/>
              </a:rPr>
              <a:t>irst-hand accounts can sometimes be different from one person to the next because of their point of view or opinion.</a:t>
            </a:r>
          </a:p>
          <a:p>
            <a:pPr algn="l"/>
            <a:endParaRPr lang="en-GB" sz="900" b="1" dirty="0">
              <a:solidFill>
                <a:srgbClr val="303030"/>
              </a:solidFill>
              <a:latin typeface="Twinkl Cursive Unlooped" panose="02000000000000000000" pitchFamily="2" charset="0"/>
            </a:endParaRPr>
          </a:p>
        </p:txBody>
      </p:sp>
      <p:sp>
        <p:nvSpPr>
          <p:cNvPr id="55" name="object 19">
            <a:extLst>
              <a:ext uri="{FF2B5EF4-FFF2-40B4-BE49-F238E27FC236}">
                <a16:creationId xmlns:a16="http://schemas.microsoft.com/office/drawing/2014/main" id="{D0FD36EB-264F-47E2-BE28-1FCC0B90FF90}"/>
              </a:ext>
            </a:extLst>
          </p:cNvPr>
          <p:cNvSpPr txBox="1"/>
          <p:nvPr/>
        </p:nvSpPr>
        <p:spPr>
          <a:xfrm>
            <a:off x="4548905" y="2797993"/>
            <a:ext cx="3371131"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4</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do artefacts tell us about Victorian classrooms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historical artefacts to find out about the past.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Express an opinion about a historical source.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similarities and differences between school life in Victorian time to today.</a:t>
            </a:r>
            <a:endParaRPr lang="en-GB" sz="900" b="0" i="0" dirty="0">
              <a:solidFill>
                <a:srgbClr val="303030"/>
              </a:solidFill>
              <a:effectLst/>
              <a:latin typeface="Twinkl Cursive Unlooped" panose="02000000000000000000" pitchFamily="2" charset="0"/>
            </a:endParaRPr>
          </a:p>
          <a:p>
            <a:pPr algn="l"/>
            <a:endParaRPr lang="en-GB" sz="900" b="1" dirty="0">
              <a:solidFill>
                <a:srgbClr val="303030"/>
              </a:solidFill>
              <a:latin typeface="Twinkl Cursive Unlooped" panose="02000000000000000000" pitchFamily="2" charset="0"/>
            </a:endParaRPr>
          </a:p>
        </p:txBody>
      </p:sp>
      <p:sp>
        <p:nvSpPr>
          <p:cNvPr id="59" name="object 19">
            <a:extLst>
              <a:ext uri="{FF2B5EF4-FFF2-40B4-BE49-F238E27FC236}">
                <a16:creationId xmlns:a16="http://schemas.microsoft.com/office/drawing/2014/main" id="{7AACEE98-99A0-427B-980C-EEF181A6F0A7}"/>
              </a:ext>
            </a:extLst>
          </p:cNvPr>
          <p:cNvSpPr txBox="1"/>
          <p:nvPr/>
        </p:nvSpPr>
        <p:spPr>
          <a:xfrm>
            <a:off x="894938" y="3982752"/>
            <a:ext cx="3371131" cy="731611"/>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5</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lessons like in the Victorian times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Create stories, pictures, independent writing and role play about historical events, people and periods.</a:t>
            </a:r>
          </a:p>
          <a:p>
            <a:pPr algn="l"/>
            <a:endParaRPr lang="en-GB" sz="900" b="1" dirty="0">
              <a:solidFill>
                <a:srgbClr val="303030"/>
              </a:solidFill>
              <a:latin typeface="Twinkl Cursive Unlooped" panose="02000000000000000000" pitchFamily="2" charset="0"/>
            </a:endParaRPr>
          </a:p>
        </p:txBody>
      </p:sp>
      <p:sp>
        <p:nvSpPr>
          <p:cNvPr id="61" name="object 19">
            <a:extLst>
              <a:ext uri="{FF2B5EF4-FFF2-40B4-BE49-F238E27FC236}">
                <a16:creationId xmlns:a16="http://schemas.microsoft.com/office/drawing/2014/main" id="{0505CA28-AC5F-424F-A755-FDAE3A06DD0D}"/>
              </a:ext>
            </a:extLst>
          </p:cNvPr>
          <p:cNvSpPr txBox="1"/>
          <p:nvPr/>
        </p:nvSpPr>
        <p:spPr>
          <a:xfrm>
            <a:off x="5063084" y="5044650"/>
            <a:ext cx="3371131" cy="870110"/>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6</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What were playtimes like at Victorian schools</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Participate in simple playground games, following the rules.</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a:t>
            </a:r>
            <a:r>
              <a:rPr lang="en-GB" sz="900" b="0" i="0" dirty="0">
                <a:solidFill>
                  <a:srgbClr val="303030"/>
                </a:solidFill>
                <a:effectLst/>
                <a:latin typeface="Twinkl Cursive Unlooped" panose="02000000000000000000" pitchFamily="2" charset="0"/>
              </a:rPr>
              <a:t>evise a Victorian game or drill exercise using the equipment provided</a:t>
            </a:r>
          </a:p>
          <a:p>
            <a:pPr algn="l">
              <a:buFont typeface="Arial" panose="020B0604020202020204" pitchFamily="34" charset="0"/>
              <a:buChar char="•"/>
            </a:pPr>
            <a:endParaRPr lang="en-GB" sz="900" b="1" dirty="0">
              <a:solidFill>
                <a:srgbClr val="303030"/>
              </a:solidFill>
              <a:latin typeface="Twinkl Cursive Unlooped" panose="02000000000000000000" pitchFamily="2" charset="0"/>
            </a:endParaRPr>
          </a:p>
        </p:txBody>
      </p:sp>
    </p:spTree>
    <p:extLst>
      <p:ext uri="{BB962C8B-B14F-4D97-AF65-F5344CB8AC3E}">
        <p14:creationId xmlns:p14="http://schemas.microsoft.com/office/powerpoint/2010/main" val="3120583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614676" y="3443351"/>
            <a:ext cx="1847850" cy="2057400"/>
          </a:xfrm>
          <a:custGeom>
            <a:avLst/>
            <a:gdLst/>
            <a:ahLst/>
            <a:cxnLst/>
            <a:rect l="l" t="t" r="r" b="b"/>
            <a:pathLst>
              <a:path w="1847850" h="2057400">
                <a:moveTo>
                  <a:pt x="1847850" y="0"/>
                </a:moveTo>
                <a:lnTo>
                  <a:pt x="923925" y="0"/>
                </a:lnTo>
                <a:lnTo>
                  <a:pt x="877810" y="1258"/>
                </a:lnTo>
                <a:lnTo>
                  <a:pt x="832281" y="4995"/>
                </a:lnTo>
                <a:lnTo>
                  <a:pt x="787390" y="11152"/>
                </a:lnTo>
                <a:lnTo>
                  <a:pt x="743190" y="19669"/>
                </a:lnTo>
                <a:lnTo>
                  <a:pt x="699735" y="30487"/>
                </a:lnTo>
                <a:lnTo>
                  <a:pt x="657077" y="43549"/>
                </a:lnTo>
                <a:lnTo>
                  <a:pt x="615269" y="58794"/>
                </a:lnTo>
                <a:lnTo>
                  <a:pt x="574363" y="76163"/>
                </a:lnTo>
                <a:lnTo>
                  <a:pt x="534414" y="95599"/>
                </a:lnTo>
                <a:lnTo>
                  <a:pt x="495473" y="117042"/>
                </a:lnTo>
                <a:lnTo>
                  <a:pt x="457595" y="140433"/>
                </a:lnTo>
                <a:lnTo>
                  <a:pt x="420830" y="165714"/>
                </a:lnTo>
                <a:lnTo>
                  <a:pt x="385234" y="192824"/>
                </a:lnTo>
                <a:lnTo>
                  <a:pt x="350858" y="221706"/>
                </a:lnTo>
                <a:lnTo>
                  <a:pt x="317755" y="252301"/>
                </a:lnTo>
                <a:lnTo>
                  <a:pt x="285979" y="284549"/>
                </a:lnTo>
                <a:lnTo>
                  <a:pt x="255582" y="318392"/>
                </a:lnTo>
                <a:lnTo>
                  <a:pt x="226617" y="353771"/>
                </a:lnTo>
                <a:lnTo>
                  <a:pt x="199138" y="390627"/>
                </a:lnTo>
                <a:lnTo>
                  <a:pt x="173196" y="428901"/>
                </a:lnTo>
                <a:lnTo>
                  <a:pt x="148845" y="468534"/>
                </a:lnTo>
                <a:lnTo>
                  <a:pt x="126139" y="509467"/>
                </a:lnTo>
                <a:lnTo>
                  <a:pt x="105129" y="551642"/>
                </a:lnTo>
                <a:lnTo>
                  <a:pt x="85869" y="594998"/>
                </a:lnTo>
                <a:lnTo>
                  <a:pt x="68411" y="639479"/>
                </a:lnTo>
                <a:lnTo>
                  <a:pt x="52810" y="685024"/>
                </a:lnTo>
                <a:lnTo>
                  <a:pt x="39116" y="731574"/>
                </a:lnTo>
                <a:lnTo>
                  <a:pt x="27384" y="779072"/>
                </a:lnTo>
                <a:lnTo>
                  <a:pt x="17667" y="827457"/>
                </a:lnTo>
                <a:lnTo>
                  <a:pt x="10017" y="876672"/>
                </a:lnTo>
                <a:lnTo>
                  <a:pt x="4487" y="926656"/>
                </a:lnTo>
                <a:lnTo>
                  <a:pt x="1130" y="977352"/>
                </a:lnTo>
                <a:lnTo>
                  <a:pt x="0" y="1028700"/>
                </a:lnTo>
                <a:lnTo>
                  <a:pt x="1130" y="1080037"/>
                </a:lnTo>
                <a:lnTo>
                  <a:pt x="4487" y="1130723"/>
                </a:lnTo>
                <a:lnTo>
                  <a:pt x="10017" y="1180699"/>
                </a:lnTo>
                <a:lnTo>
                  <a:pt x="17667" y="1229906"/>
                </a:lnTo>
                <a:lnTo>
                  <a:pt x="27384" y="1278286"/>
                </a:lnTo>
                <a:lnTo>
                  <a:pt x="39116" y="1325778"/>
                </a:lnTo>
                <a:lnTo>
                  <a:pt x="52810" y="1372325"/>
                </a:lnTo>
                <a:lnTo>
                  <a:pt x="68411" y="1417867"/>
                </a:lnTo>
                <a:lnTo>
                  <a:pt x="85869" y="1462346"/>
                </a:lnTo>
                <a:lnTo>
                  <a:pt x="105129" y="1505701"/>
                </a:lnTo>
                <a:lnTo>
                  <a:pt x="126139" y="1547875"/>
                </a:lnTo>
                <a:lnTo>
                  <a:pt x="148845" y="1588809"/>
                </a:lnTo>
                <a:lnTo>
                  <a:pt x="173196" y="1628443"/>
                </a:lnTo>
                <a:lnTo>
                  <a:pt x="199138" y="1666718"/>
                </a:lnTo>
                <a:lnTo>
                  <a:pt x="226617" y="1703576"/>
                </a:lnTo>
                <a:lnTo>
                  <a:pt x="255582" y="1738958"/>
                </a:lnTo>
                <a:lnTo>
                  <a:pt x="285979" y="1772803"/>
                </a:lnTo>
                <a:lnTo>
                  <a:pt x="317755" y="1805055"/>
                </a:lnTo>
                <a:lnTo>
                  <a:pt x="350858" y="1835653"/>
                </a:lnTo>
                <a:lnTo>
                  <a:pt x="385234" y="1864539"/>
                </a:lnTo>
                <a:lnTo>
                  <a:pt x="420830" y="1891653"/>
                </a:lnTo>
                <a:lnTo>
                  <a:pt x="457595" y="1916937"/>
                </a:lnTo>
                <a:lnTo>
                  <a:pt x="495473" y="1940332"/>
                </a:lnTo>
                <a:lnTo>
                  <a:pt x="534414" y="1961779"/>
                </a:lnTo>
                <a:lnTo>
                  <a:pt x="574363" y="1981219"/>
                </a:lnTo>
                <a:lnTo>
                  <a:pt x="615269" y="1998592"/>
                </a:lnTo>
                <a:lnTo>
                  <a:pt x="657077" y="2013840"/>
                </a:lnTo>
                <a:lnTo>
                  <a:pt x="699735" y="2026904"/>
                </a:lnTo>
                <a:lnTo>
                  <a:pt x="743190" y="2037725"/>
                </a:lnTo>
                <a:lnTo>
                  <a:pt x="787390" y="2046244"/>
                </a:lnTo>
                <a:lnTo>
                  <a:pt x="832281" y="2052402"/>
                </a:lnTo>
                <a:lnTo>
                  <a:pt x="877810" y="2056140"/>
                </a:lnTo>
                <a:lnTo>
                  <a:pt x="923925" y="2057400"/>
                </a:lnTo>
                <a:lnTo>
                  <a:pt x="1847850" y="2057400"/>
                </a:lnTo>
              </a:path>
            </a:pathLst>
          </a:custGeom>
          <a:ln w="355600">
            <a:solidFill>
              <a:srgbClr val="6E0066"/>
            </a:solidFill>
          </a:ln>
        </p:spPr>
        <p:txBody>
          <a:bodyPr wrap="square" lIns="0" tIns="0" rIns="0" bIns="0" rtlCol="0"/>
          <a:lstStyle/>
          <a:p>
            <a:endParaRPr/>
          </a:p>
        </p:txBody>
      </p:sp>
      <p:grpSp>
        <p:nvGrpSpPr>
          <p:cNvPr id="3" name="object 3"/>
          <p:cNvGrpSpPr/>
          <p:nvPr/>
        </p:nvGrpSpPr>
        <p:grpSpPr>
          <a:xfrm>
            <a:off x="0" y="1208150"/>
            <a:ext cx="11527155" cy="2421255"/>
            <a:chOff x="0" y="1208150"/>
            <a:chExt cx="11527155" cy="2421255"/>
          </a:xfrm>
        </p:grpSpPr>
        <p:sp>
          <p:nvSpPr>
            <p:cNvPr id="4" name="object 4"/>
            <p:cNvSpPr/>
            <p:nvPr/>
          </p:nvSpPr>
          <p:spPr>
            <a:xfrm>
              <a:off x="9491726" y="1385950"/>
              <a:ext cx="1857375" cy="2047875"/>
            </a:xfrm>
            <a:custGeom>
              <a:avLst/>
              <a:gdLst/>
              <a:ahLst/>
              <a:cxnLst/>
              <a:rect l="l" t="t" r="r" b="b"/>
              <a:pathLst>
                <a:path w="1857375" h="2047875">
                  <a:moveTo>
                    <a:pt x="0" y="0"/>
                  </a:moveTo>
                  <a:lnTo>
                    <a:pt x="928624" y="0"/>
                  </a:lnTo>
                  <a:lnTo>
                    <a:pt x="974979" y="1252"/>
                  </a:lnTo>
                  <a:lnTo>
                    <a:pt x="1020746" y="4972"/>
                  </a:lnTo>
                  <a:lnTo>
                    <a:pt x="1065872" y="11100"/>
                  </a:lnTo>
                  <a:lnTo>
                    <a:pt x="1110302" y="19577"/>
                  </a:lnTo>
                  <a:lnTo>
                    <a:pt x="1153984" y="30344"/>
                  </a:lnTo>
                  <a:lnTo>
                    <a:pt x="1196866" y="43344"/>
                  </a:lnTo>
                  <a:lnTo>
                    <a:pt x="1238892" y="58518"/>
                  </a:lnTo>
                  <a:lnTo>
                    <a:pt x="1280011" y="75806"/>
                  </a:lnTo>
                  <a:lnTo>
                    <a:pt x="1320169" y="95151"/>
                  </a:lnTo>
                  <a:lnTo>
                    <a:pt x="1359313" y="116493"/>
                  </a:lnTo>
                  <a:lnTo>
                    <a:pt x="1397390" y="139775"/>
                  </a:lnTo>
                  <a:lnTo>
                    <a:pt x="1434346" y="164937"/>
                  </a:lnTo>
                  <a:lnTo>
                    <a:pt x="1470129" y="191920"/>
                  </a:lnTo>
                  <a:lnTo>
                    <a:pt x="1504684" y="220667"/>
                  </a:lnTo>
                  <a:lnTo>
                    <a:pt x="1537960" y="251118"/>
                  </a:lnTo>
                  <a:lnTo>
                    <a:pt x="1569902" y="283215"/>
                  </a:lnTo>
                  <a:lnTo>
                    <a:pt x="1600458" y="316899"/>
                  </a:lnTo>
                  <a:lnTo>
                    <a:pt x="1629574" y="352112"/>
                  </a:lnTo>
                  <a:lnTo>
                    <a:pt x="1657197" y="388795"/>
                  </a:lnTo>
                  <a:lnTo>
                    <a:pt x="1683274" y="426889"/>
                  </a:lnTo>
                  <a:lnTo>
                    <a:pt x="1707752" y="466336"/>
                  </a:lnTo>
                  <a:lnTo>
                    <a:pt x="1730577" y="507078"/>
                  </a:lnTo>
                  <a:lnTo>
                    <a:pt x="1751696" y="549054"/>
                  </a:lnTo>
                  <a:lnTo>
                    <a:pt x="1771057" y="592208"/>
                  </a:lnTo>
                  <a:lnTo>
                    <a:pt x="1788606" y="636479"/>
                  </a:lnTo>
                  <a:lnTo>
                    <a:pt x="1804289" y="681811"/>
                  </a:lnTo>
                  <a:lnTo>
                    <a:pt x="1818054" y="728143"/>
                  </a:lnTo>
                  <a:lnTo>
                    <a:pt x="1829847" y="775417"/>
                  </a:lnTo>
                  <a:lnTo>
                    <a:pt x="1839615" y="823576"/>
                  </a:lnTo>
                  <a:lnTo>
                    <a:pt x="1847305" y="872559"/>
                  </a:lnTo>
                  <a:lnTo>
                    <a:pt x="1852864" y="922309"/>
                  </a:lnTo>
                  <a:lnTo>
                    <a:pt x="1856238" y="972767"/>
                  </a:lnTo>
                  <a:lnTo>
                    <a:pt x="1857375" y="1023874"/>
                  </a:lnTo>
                  <a:lnTo>
                    <a:pt x="1856238" y="1074980"/>
                  </a:lnTo>
                  <a:lnTo>
                    <a:pt x="1852864" y="1125438"/>
                  </a:lnTo>
                  <a:lnTo>
                    <a:pt x="1847305" y="1175188"/>
                  </a:lnTo>
                  <a:lnTo>
                    <a:pt x="1839615" y="1224171"/>
                  </a:lnTo>
                  <a:lnTo>
                    <a:pt x="1829847" y="1272330"/>
                  </a:lnTo>
                  <a:lnTo>
                    <a:pt x="1818054" y="1319604"/>
                  </a:lnTo>
                  <a:lnTo>
                    <a:pt x="1804289" y="1365936"/>
                  </a:lnTo>
                  <a:lnTo>
                    <a:pt x="1788606" y="1411268"/>
                  </a:lnTo>
                  <a:lnTo>
                    <a:pt x="1771057" y="1455539"/>
                  </a:lnTo>
                  <a:lnTo>
                    <a:pt x="1751696" y="1498693"/>
                  </a:lnTo>
                  <a:lnTo>
                    <a:pt x="1730577" y="1540669"/>
                  </a:lnTo>
                  <a:lnTo>
                    <a:pt x="1707752" y="1581411"/>
                  </a:lnTo>
                  <a:lnTo>
                    <a:pt x="1683274" y="1620858"/>
                  </a:lnTo>
                  <a:lnTo>
                    <a:pt x="1657197" y="1658952"/>
                  </a:lnTo>
                  <a:lnTo>
                    <a:pt x="1629574" y="1695635"/>
                  </a:lnTo>
                  <a:lnTo>
                    <a:pt x="1600458" y="1730848"/>
                  </a:lnTo>
                  <a:lnTo>
                    <a:pt x="1569902" y="1764532"/>
                  </a:lnTo>
                  <a:lnTo>
                    <a:pt x="1537960" y="1796629"/>
                  </a:lnTo>
                  <a:lnTo>
                    <a:pt x="1504684" y="1827080"/>
                  </a:lnTo>
                  <a:lnTo>
                    <a:pt x="1470129" y="1855827"/>
                  </a:lnTo>
                  <a:lnTo>
                    <a:pt x="1434346" y="1882810"/>
                  </a:lnTo>
                  <a:lnTo>
                    <a:pt x="1397390" y="1907972"/>
                  </a:lnTo>
                  <a:lnTo>
                    <a:pt x="1359313" y="1931254"/>
                  </a:lnTo>
                  <a:lnTo>
                    <a:pt x="1320169" y="1952596"/>
                  </a:lnTo>
                  <a:lnTo>
                    <a:pt x="1280011" y="1971941"/>
                  </a:lnTo>
                  <a:lnTo>
                    <a:pt x="1238892" y="1989229"/>
                  </a:lnTo>
                  <a:lnTo>
                    <a:pt x="1196866" y="2004403"/>
                  </a:lnTo>
                  <a:lnTo>
                    <a:pt x="1153984" y="2017403"/>
                  </a:lnTo>
                  <a:lnTo>
                    <a:pt x="1110302" y="2028170"/>
                  </a:lnTo>
                  <a:lnTo>
                    <a:pt x="1065872" y="2036647"/>
                  </a:lnTo>
                  <a:lnTo>
                    <a:pt x="1020746" y="2042775"/>
                  </a:lnTo>
                  <a:lnTo>
                    <a:pt x="974979" y="2046495"/>
                  </a:lnTo>
                  <a:lnTo>
                    <a:pt x="928624" y="2047748"/>
                  </a:lnTo>
                  <a:lnTo>
                    <a:pt x="0" y="2047748"/>
                  </a:lnTo>
                </a:path>
              </a:pathLst>
            </a:custGeom>
            <a:ln w="355600">
              <a:solidFill>
                <a:srgbClr val="0C6C82"/>
              </a:solidFill>
            </a:ln>
          </p:spPr>
          <p:txBody>
            <a:bodyPr wrap="square" lIns="0" tIns="0" rIns="0" bIns="0" rtlCol="0"/>
            <a:lstStyle/>
            <a:p>
              <a:endParaRPr/>
            </a:p>
          </p:txBody>
        </p:sp>
        <p:pic>
          <p:nvPicPr>
            <p:cNvPr id="5" name="object 5"/>
            <p:cNvPicPr/>
            <p:nvPr/>
          </p:nvPicPr>
          <p:blipFill>
            <a:blip r:embed="rId2" cstate="print"/>
            <a:stretch>
              <a:fillRect/>
            </a:stretch>
          </p:blipFill>
          <p:spPr>
            <a:xfrm>
              <a:off x="0" y="1209674"/>
              <a:ext cx="9486900" cy="352425"/>
            </a:xfrm>
            <a:prstGeom prst="rect">
              <a:avLst/>
            </a:prstGeom>
          </p:spPr>
        </p:pic>
        <p:pic>
          <p:nvPicPr>
            <p:cNvPr id="6" name="object 6"/>
            <p:cNvPicPr/>
            <p:nvPr/>
          </p:nvPicPr>
          <p:blipFill>
            <a:blip r:embed="rId3" cstate="print"/>
            <a:stretch>
              <a:fillRect/>
            </a:stretch>
          </p:blipFill>
          <p:spPr>
            <a:xfrm>
              <a:off x="4419600" y="3267074"/>
              <a:ext cx="5067300" cy="361950"/>
            </a:xfrm>
            <a:prstGeom prst="rect">
              <a:avLst/>
            </a:prstGeom>
          </p:spPr>
        </p:pic>
      </p:grpSp>
      <p:grpSp>
        <p:nvGrpSpPr>
          <p:cNvPr id="7" name="object 7"/>
          <p:cNvGrpSpPr/>
          <p:nvPr/>
        </p:nvGrpSpPr>
        <p:grpSpPr>
          <a:xfrm>
            <a:off x="4095504" y="4803665"/>
            <a:ext cx="7886699" cy="1295400"/>
            <a:chOff x="4305299" y="4800599"/>
            <a:chExt cx="7886699" cy="1295400"/>
          </a:xfrm>
        </p:grpSpPr>
        <p:pic>
          <p:nvPicPr>
            <p:cNvPr id="8" name="object 8"/>
            <p:cNvPicPr/>
            <p:nvPr/>
          </p:nvPicPr>
          <p:blipFill>
            <a:blip r:embed="rId4" cstate="print"/>
            <a:stretch>
              <a:fillRect/>
            </a:stretch>
          </p:blipFill>
          <p:spPr>
            <a:xfrm>
              <a:off x="4305299" y="5314949"/>
              <a:ext cx="7886699" cy="361950"/>
            </a:xfrm>
            <a:prstGeom prst="rect">
              <a:avLst/>
            </a:prstGeom>
          </p:spPr>
        </p:pic>
        <p:sp>
          <p:nvSpPr>
            <p:cNvPr id="9" name="object 9"/>
            <p:cNvSpPr/>
            <p:nvPr/>
          </p:nvSpPr>
          <p:spPr>
            <a:xfrm>
              <a:off x="4305299" y="4800599"/>
              <a:ext cx="4295775" cy="1295400"/>
            </a:xfrm>
            <a:custGeom>
              <a:avLst/>
              <a:gdLst/>
              <a:ahLst/>
              <a:cxnLst/>
              <a:rect l="l" t="t" r="r" b="b"/>
              <a:pathLst>
                <a:path w="4295775" h="1295400">
                  <a:moveTo>
                    <a:pt x="2147951" y="0"/>
                  </a:moveTo>
                  <a:lnTo>
                    <a:pt x="2077048" y="346"/>
                  </a:lnTo>
                  <a:lnTo>
                    <a:pt x="2006719" y="1377"/>
                  </a:lnTo>
                  <a:lnTo>
                    <a:pt x="1937001" y="3083"/>
                  </a:lnTo>
                  <a:lnTo>
                    <a:pt x="1867928" y="5453"/>
                  </a:lnTo>
                  <a:lnTo>
                    <a:pt x="1799535" y="8476"/>
                  </a:lnTo>
                  <a:lnTo>
                    <a:pt x="1731859" y="12141"/>
                  </a:lnTo>
                  <a:lnTo>
                    <a:pt x="1664934" y="16439"/>
                  </a:lnTo>
                  <a:lnTo>
                    <a:pt x="1598796" y="21357"/>
                  </a:lnTo>
                  <a:lnTo>
                    <a:pt x="1533480" y="26886"/>
                  </a:lnTo>
                  <a:lnTo>
                    <a:pt x="1469022" y="33015"/>
                  </a:lnTo>
                  <a:lnTo>
                    <a:pt x="1405456" y="39734"/>
                  </a:lnTo>
                  <a:lnTo>
                    <a:pt x="1342819" y="47031"/>
                  </a:lnTo>
                  <a:lnTo>
                    <a:pt x="1281146" y="54896"/>
                  </a:lnTo>
                  <a:lnTo>
                    <a:pt x="1220472" y="63318"/>
                  </a:lnTo>
                  <a:lnTo>
                    <a:pt x="1160832" y="72286"/>
                  </a:lnTo>
                  <a:lnTo>
                    <a:pt x="1102262" y="81791"/>
                  </a:lnTo>
                  <a:lnTo>
                    <a:pt x="1044797" y="91821"/>
                  </a:lnTo>
                  <a:lnTo>
                    <a:pt x="988472" y="102365"/>
                  </a:lnTo>
                  <a:lnTo>
                    <a:pt x="933324" y="113414"/>
                  </a:lnTo>
                  <a:lnTo>
                    <a:pt x="879387" y="124955"/>
                  </a:lnTo>
                  <a:lnTo>
                    <a:pt x="826697" y="136980"/>
                  </a:lnTo>
                  <a:lnTo>
                    <a:pt x="775289" y="149476"/>
                  </a:lnTo>
                  <a:lnTo>
                    <a:pt x="725198" y="162433"/>
                  </a:lnTo>
                  <a:lnTo>
                    <a:pt x="676460" y="175842"/>
                  </a:lnTo>
                  <a:lnTo>
                    <a:pt x="629110" y="189690"/>
                  </a:lnTo>
                  <a:lnTo>
                    <a:pt x="583184" y="203967"/>
                  </a:lnTo>
                  <a:lnTo>
                    <a:pt x="538716" y="218664"/>
                  </a:lnTo>
                  <a:lnTo>
                    <a:pt x="495743" y="233768"/>
                  </a:lnTo>
                  <a:lnTo>
                    <a:pt x="454300" y="249269"/>
                  </a:lnTo>
                  <a:lnTo>
                    <a:pt x="414422" y="265157"/>
                  </a:lnTo>
                  <a:lnTo>
                    <a:pt x="376144" y="281421"/>
                  </a:lnTo>
                  <a:lnTo>
                    <a:pt x="339502" y="298051"/>
                  </a:lnTo>
                  <a:lnTo>
                    <a:pt x="304531" y="315035"/>
                  </a:lnTo>
                  <a:lnTo>
                    <a:pt x="239745" y="350025"/>
                  </a:lnTo>
                  <a:lnTo>
                    <a:pt x="182068" y="386305"/>
                  </a:lnTo>
                  <a:lnTo>
                    <a:pt x="131783" y="423791"/>
                  </a:lnTo>
                  <a:lnTo>
                    <a:pt x="89173" y="462397"/>
                  </a:lnTo>
                  <a:lnTo>
                    <a:pt x="54522" y="502038"/>
                  </a:lnTo>
                  <a:lnTo>
                    <a:pt x="28112" y="542628"/>
                  </a:lnTo>
                  <a:lnTo>
                    <a:pt x="10226" y="584083"/>
                  </a:lnTo>
                  <a:lnTo>
                    <a:pt x="1148" y="626317"/>
                  </a:lnTo>
                  <a:lnTo>
                    <a:pt x="0" y="647700"/>
                  </a:lnTo>
                  <a:lnTo>
                    <a:pt x="1148" y="669080"/>
                  </a:lnTo>
                  <a:lnTo>
                    <a:pt x="10226" y="711310"/>
                  </a:lnTo>
                  <a:lnTo>
                    <a:pt x="28112" y="752761"/>
                  </a:lnTo>
                  <a:lnTo>
                    <a:pt x="54522" y="793349"/>
                  </a:lnTo>
                  <a:lnTo>
                    <a:pt x="89173" y="832988"/>
                  </a:lnTo>
                  <a:lnTo>
                    <a:pt x="131783" y="871593"/>
                  </a:lnTo>
                  <a:lnTo>
                    <a:pt x="182068" y="909078"/>
                  </a:lnTo>
                  <a:lnTo>
                    <a:pt x="239745" y="945358"/>
                  </a:lnTo>
                  <a:lnTo>
                    <a:pt x="304531" y="980347"/>
                  </a:lnTo>
                  <a:lnTo>
                    <a:pt x="339502" y="997331"/>
                  </a:lnTo>
                  <a:lnTo>
                    <a:pt x="376144" y="1013961"/>
                  </a:lnTo>
                  <a:lnTo>
                    <a:pt x="414422" y="1030225"/>
                  </a:lnTo>
                  <a:lnTo>
                    <a:pt x="454300" y="1046114"/>
                  </a:lnTo>
                  <a:lnTo>
                    <a:pt x="495743" y="1061616"/>
                  </a:lnTo>
                  <a:lnTo>
                    <a:pt x="538716" y="1076720"/>
                  </a:lnTo>
                  <a:lnTo>
                    <a:pt x="583184" y="1091417"/>
                  </a:lnTo>
                  <a:lnTo>
                    <a:pt x="629110" y="1105695"/>
                  </a:lnTo>
                  <a:lnTo>
                    <a:pt x="676460" y="1119544"/>
                  </a:lnTo>
                  <a:lnTo>
                    <a:pt x="725198" y="1132952"/>
                  </a:lnTo>
                  <a:lnTo>
                    <a:pt x="775289" y="1145911"/>
                  </a:lnTo>
                  <a:lnTo>
                    <a:pt x="826697" y="1158408"/>
                  </a:lnTo>
                  <a:lnTo>
                    <a:pt x="879387" y="1170433"/>
                  </a:lnTo>
                  <a:lnTo>
                    <a:pt x="933324" y="1181975"/>
                  </a:lnTo>
                  <a:lnTo>
                    <a:pt x="988472" y="1193024"/>
                  </a:lnTo>
                  <a:lnTo>
                    <a:pt x="1044797" y="1203570"/>
                  </a:lnTo>
                  <a:lnTo>
                    <a:pt x="1102262" y="1213600"/>
                  </a:lnTo>
                  <a:lnTo>
                    <a:pt x="1160832" y="1223106"/>
                  </a:lnTo>
                  <a:lnTo>
                    <a:pt x="1220472" y="1232075"/>
                  </a:lnTo>
                  <a:lnTo>
                    <a:pt x="1281146" y="1240498"/>
                  </a:lnTo>
                  <a:lnTo>
                    <a:pt x="1342819" y="1248363"/>
                  </a:lnTo>
                  <a:lnTo>
                    <a:pt x="1405456" y="1255661"/>
                  </a:lnTo>
                  <a:lnTo>
                    <a:pt x="1469022" y="1262380"/>
                  </a:lnTo>
                  <a:lnTo>
                    <a:pt x="1533480" y="1268510"/>
                  </a:lnTo>
                  <a:lnTo>
                    <a:pt x="1598796" y="1274039"/>
                  </a:lnTo>
                  <a:lnTo>
                    <a:pt x="1664934" y="1278959"/>
                  </a:lnTo>
                  <a:lnTo>
                    <a:pt x="1731859" y="1283256"/>
                  </a:lnTo>
                  <a:lnTo>
                    <a:pt x="1799535" y="1286922"/>
                  </a:lnTo>
                  <a:lnTo>
                    <a:pt x="1867928" y="1289946"/>
                  </a:lnTo>
                  <a:lnTo>
                    <a:pt x="1937001" y="1292316"/>
                  </a:lnTo>
                  <a:lnTo>
                    <a:pt x="2006719" y="1294022"/>
                  </a:lnTo>
                  <a:lnTo>
                    <a:pt x="2077048" y="1295053"/>
                  </a:lnTo>
                  <a:lnTo>
                    <a:pt x="2147951" y="1295400"/>
                  </a:lnTo>
                  <a:lnTo>
                    <a:pt x="2218846" y="1295053"/>
                  </a:lnTo>
                  <a:lnTo>
                    <a:pt x="2289167" y="1294022"/>
                  </a:lnTo>
                  <a:lnTo>
                    <a:pt x="2358879" y="1292316"/>
                  </a:lnTo>
                  <a:lnTo>
                    <a:pt x="2427945" y="1289946"/>
                  </a:lnTo>
                  <a:lnTo>
                    <a:pt x="2496331" y="1286922"/>
                  </a:lnTo>
                  <a:lnTo>
                    <a:pt x="2564002" y="1283256"/>
                  </a:lnTo>
                  <a:lnTo>
                    <a:pt x="2630921" y="1278959"/>
                  </a:lnTo>
                  <a:lnTo>
                    <a:pt x="2697053" y="1274039"/>
                  </a:lnTo>
                  <a:lnTo>
                    <a:pt x="2762364" y="1268510"/>
                  </a:lnTo>
                  <a:lnTo>
                    <a:pt x="2826817" y="1262380"/>
                  </a:lnTo>
                  <a:lnTo>
                    <a:pt x="2890378" y="1255661"/>
                  </a:lnTo>
                  <a:lnTo>
                    <a:pt x="2953010" y="1248363"/>
                  </a:lnTo>
                  <a:lnTo>
                    <a:pt x="3014680" y="1240498"/>
                  </a:lnTo>
                  <a:lnTo>
                    <a:pt x="3075350" y="1232075"/>
                  </a:lnTo>
                  <a:lnTo>
                    <a:pt x="3134986" y="1223106"/>
                  </a:lnTo>
                  <a:lnTo>
                    <a:pt x="3193552" y="1213600"/>
                  </a:lnTo>
                  <a:lnTo>
                    <a:pt x="3251014" y="1203570"/>
                  </a:lnTo>
                  <a:lnTo>
                    <a:pt x="3307335" y="1193024"/>
                  </a:lnTo>
                  <a:lnTo>
                    <a:pt x="3362480" y="1181975"/>
                  </a:lnTo>
                  <a:lnTo>
                    <a:pt x="3416414" y="1170433"/>
                  </a:lnTo>
                  <a:lnTo>
                    <a:pt x="3469102" y="1158408"/>
                  </a:lnTo>
                  <a:lnTo>
                    <a:pt x="3520508" y="1145911"/>
                  </a:lnTo>
                  <a:lnTo>
                    <a:pt x="3570596" y="1132952"/>
                  </a:lnTo>
                  <a:lnTo>
                    <a:pt x="3619332" y="1119544"/>
                  </a:lnTo>
                  <a:lnTo>
                    <a:pt x="3666680" y="1105695"/>
                  </a:lnTo>
                  <a:lnTo>
                    <a:pt x="3712604" y="1091417"/>
                  </a:lnTo>
                  <a:lnTo>
                    <a:pt x="3757070" y="1076720"/>
                  </a:lnTo>
                  <a:lnTo>
                    <a:pt x="3800041" y="1061616"/>
                  </a:lnTo>
                  <a:lnTo>
                    <a:pt x="3841483" y="1046114"/>
                  </a:lnTo>
                  <a:lnTo>
                    <a:pt x="3881360" y="1030225"/>
                  </a:lnTo>
                  <a:lnTo>
                    <a:pt x="3919637" y="1013961"/>
                  </a:lnTo>
                  <a:lnTo>
                    <a:pt x="3956278" y="997331"/>
                  </a:lnTo>
                  <a:lnTo>
                    <a:pt x="3991248" y="980347"/>
                  </a:lnTo>
                  <a:lnTo>
                    <a:pt x="4056033" y="945358"/>
                  </a:lnTo>
                  <a:lnTo>
                    <a:pt x="4113709" y="909078"/>
                  </a:lnTo>
                  <a:lnTo>
                    <a:pt x="4163993" y="871593"/>
                  </a:lnTo>
                  <a:lnTo>
                    <a:pt x="4206602" y="832988"/>
                  </a:lnTo>
                  <a:lnTo>
                    <a:pt x="4241252" y="793349"/>
                  </a:lnTo>
                  <a:lnTo>
                    <a:pt x="4267662" y="752761"/>
                  </a:lnTo>
                  <a:lnTo>
                    <a:pt x="4285548" y="711310"/>
                  </a:lnTo>
                  <a:lnTo>
                    <a:pt x="4294626" y="669080"/>
                  </a:lnTo>
                  <a:lnTo>
                    <a:pt x="4295775" y="647700"/>
                  </a:lnTo>
                  <a:lnTo>
                    <a:pt x="4294626" y="626317"/>
                  </a:lnTo>
                  <a:lnTo>
                    <a:pt x="4285548" y="584083"/>
                  </a:lnTo>
                  <a:lnTo>
                    <a:pt x="4267662" y="542628"/>
                  </a:lnTo>
                  <a:lnTo>
                    <a:pt x="4241252" y="502038"/>
                  </a:lnTo>
                  <a:lnTo>
                    <a:pt x="4206602" y="462397"/>
                  </a:lnTo>
                  <a:lnTo>
                    <a:pt x="4163993" y="423791"/>
                  </a:lnTo>
                  <a:lnTo>
                    <a:pt x="4113709" y="386305"/>
                  </a:lnTo>
                  <a:lnTo>
                    <a:pt x="4056033" y="350025"/>
                  </a:lnTo>
                  <a:lnTo>
                    <a:pt x="3991248" y="315035"/>
                  </a:lnTo>
                  <a:lnTo>
                    <a:pt x="3956278" y="298051"/>
                  </a:lnTo>
                  <a:lnTo>
                    <a:pt x="3919637" y="281421"/>
                  </a:lnTo>
                  <a:lnTo>
                    <a:pt x="3881360" y="265157"/>
                  </a:lnTo>
                  <a:lnTo>
                    <a:pt x="3841483" y="249269"/>
                  </a:lnTo>
                  <a:lnTo>
                    <a:pt x="3800041" y="233768"/>
                  </a:lnTo>
                  <a:lnTo>
                    <a:pt x="3757070" y="218664"/>
                  </a:lnTo>
                  <a:lnTo>
                    <a:pt x="3712604" y="203967"/>
                  </a:lnTo>
                  <a:lnTo>
                    <a:pt x="3666680" y="189690"/>
                  </a:lnTo>
                  <a:lnTo>
                    <a:pt x="3619332" y="175842"/>
                  </a:lnTo>
                  <a:lnTo>
                    <a:pt x="3570596" y="162433"/>
                  </a:lnTo>
                  <a:lnTo>
                    <a:pt x="3520508" y="149476"/>
                  </a:lnTo>
                  <a:lnTo>
                    <a:pt x="3469102" y="136980"/>
                  </a:lnTo>
                  <a:lnTo>
                    <a:pt x="3416414" y="124955"/>
                  </a:lnTo>
                  <a:lnTo>
                    <a:pt x="3362480" y="113414"/>
                  </a:lnTo>
                  <a:lnTo>
                    <a:pt x="3307335" y="102365"/>
                  </a:lnTo>
                  <a:lnTo>
                    <a:pt x="3251014" y="91821"/>
                  </a:lnTo>
                  <a:lnTo>
                    <a:pt x="3193552" y="81791"/>
                  </a:lnTo>
                  <a:lnTo>
                    <a:pt x="3134986" y="72286"/>
                  </a:lnTo>
                  <a:lnTo>
                    <a:pt x="3075350" y="63318"/>
                  </a:lnTo>
                  <a:lnTo>
                    <a:pt x="3014680" y="54896"/>
                  </a:lnTo>
                  <a:lnTo>
                    <a:pt x="2953010" y="47031"/>
                  </a:lnTo>
                  <a:lnTo>
                    <a:pt x="2890378" y="39734"/>
                  </a:lnTo>
                  <a:lnTo>
                    <a:pt x="2826817" y="33015"/>
                  </a:lnTo>
                  <a:lnTo>
                    <a:pt x="2762364" y="26886"/>
                  </a:lnTo>
                  <a:lnTo>
                    <a:pt x="2697053" y="21357"/>
                  </a:lnTo>
                  <a:lnTo>
                    <a:pt x="2630921" y="16439"/>
                  </a:lnTo>
                  <a:lnTo>
                    <a:pt x="2564002" y="12141"/>
                  </a:lnTo>
                  <a:lnTo>
                    <a:pt x="2496331" y="8476"/>
                  </a:lnTo>
                  <a:lnTo>
                    <a:pt x="2427945" y="5453"/>
                  </a:lnTo>
                  <a:lnTo>
                    <a:pt x="2358879" y="3083"/>
                  </a:lnTo>
                  <a:lnTo>
                    <a:pt x="2289167" y="1377"/>
                  </a:lnTo>
                  <a:lnTo>
                    <a:pt x="2218846" y="346"/>
                  </a:lnTo>
                  <a:lnTo>
                    <a:pt x="2147951" y="0"/>
                  </a:lnTo>
                  <a:close/>
                </a:path>
              </a:pathLst>
            </a:custGeom>
            <a:noFill/>
          </p:spPr>
          <p:txBody>
            <a:bodyPr wrap="square" lIns="0" tIns="0" rIns="0" bIns="0" rtlCol="0"/>
            <a:lstStyle/>
            <a:p>
              <a:endParaRPr/>
            </a:p>
          </p:txBody>
        </p:sp>
      </p:grpSp>
      <p:grpSp>
        <p:nvGrpSpPr>
          <p:cNvPr id="16" name="object 16"/>
          <p:cNvGrpSpPr/>
          <p:nvPr/>
        </p:nvGrpSpPr>
        <p:grpSpPr>
          <a:xfrm>
            <a:off x="5051048" y="344095"/>
            <a:ext cx="4169152" cy="1644862"/>
            <a:chOff x="4888229" y="763905"/>
            <a:chExt cx="4825365" cy="1158240"/>
          </a:xfrm>
        </p:grpSpPr>
        <p:sp>
          <p:nvSpPr>
            <p:cNvPr id="17" name="object 17"/>
            <p:cNvSpPr/>
            <p:nvPr/>
          </p:nvSpPr>
          <p:spPr>
            <a:xfrm>
              <a:off x="4924424" y="800100"/>
              <a:ext cx="4752975" cy="1085850"/>
            </a:xfrm>
            <a:custGeom>
              <a:avLst/>
              <a:gdLst/>
              <a:ahLst/>
              <a:cxnLst/>
              <a:rect l="l" t="t" r="r" b="b"/>
              <a:pathLst>
                <a:path w="4752975" h="1085850">
                  <a:moveTo>
                    <a:pt x="2376551" y="0"/>
                  </a:moveTo>
                  <a:lnTo>
                    <a:pt x="2302526" y="258"/>
                  </a:lnTo>
                  <a:lnTo>
                    <a:pt x="2229066" y="1028"/>
                  </a:lnTo>
                  <a:lnTo>
                    <a:pt x="2156202" y="2302"/>
                  </a:lnTo>
                  <a:lnTo>
                    <a:pt x="2083968" y="4073"/>
                  </a:lnTo>
                  <a:lnTo>
                    <a:pt x="2012396" y="6333"/>
                  </a:lnTo>
                  <a:lnTo>
                    <a:pt x="1941519" y="9075"/>
                  </a:lnTo>
                  <a:lnTo>
                    <a:pt x="1871371" y="12291"/>
                  </a:lnTo>
                  <a:lnTo>
                    <a:pt x="1801983" y="15974"/>
                  </a:lnTo>
                  <a:lnTo>
                    <a:pt x="1733389" y="20115"/>
                  </a:lnTo>
                  <a:lnTo>
                    <a:pt x="1665622" y="24709"/>
                  </a:lnTo>
                  <a:lnTo>
                    <a:pt x="1598714" y="29746"/>
                  </a:lnTo>
                  <a:lnTo>
                    <a:pt x="1532699" y="35220"/>
                  </a:lnTo>
                  <a:lnTo>
                    <a:pt x="1467609" y="41124"/>
                  </a:lnTo>
                  <a:lnTo>
                    <a:pt x="1403477" y="47448"/>
                  </a:lnTo>
                  <a:lnTo>
                    <a:pt x="1340336" y="54187"/>
                  </a:lnTo>
                  <a:lnTo>
                    <a:pt x="1278218" y="61333"/>
                  </a:lnTo>
                  <a:lnTo>
                    <a:pt x="1217158" y="68877"/>
                  </a:lnTo>
                  <a:lnTo>
                    <a:pt x="1157187" y="76814"/>
                  </a:lnTo>
                  <a:lnTo>
                    <a:pt x="1098339" y="85134"/>
                  </a:lnTo>
                  <a:lnTo>
                    <a:pt x="1040646" y="93831"/>
                  </a:lnTo>
                  <a:lnTo>
                    <a:pt x="984141" y="102896"/>
                  </a:lnTo>
                  <a:lnTo>
                    <a:pt x="928857" y="112324"/>
                  </a:lnTo>
                  <a:lnTo>
                    <a:pt x="874827" y="122105"/>
                  </a:lnTo>
                  <a:lnTo>
                    <a:pt x="822083" y="132233"/>
                  </a:lnTo>
                  <a:lnTo>
                    <a:pt x="770660" y="142700"/>
                  </a:lnTo>
                  <a:lnTo>
                    <a:pt x="720589" y="153498"/>
                  </a:lnTo>
                  <a:lnTo>
                    <a:pt x="671903" y="164621"/>
                  </a:lnTo>
                  <a:lnTo>
                    <a:pt x="624635" y="176059"/>
                  </a:lnTo>
                  <a:lnTo>
                    <a:pt x="578819" y="187807"/>
                  </a:lnTo>
                  <a:lnTo>
                    <a:pt x="534487" y="199857"/>
                  </a:lnTo>
                  <a:lnTo>
                    <a:pt x="491671" y="212200"/>
                  </a:lnTo>
                  <a:lnTo>
                    <a:pt x="450405" y="224829"/>
                  </a:lnTo>
                  <a:lnTo>
                    <a:pt x="410721" y="237738"/>
                  </a:lnTo>
                  <a:lnTo>
                    <a:pt x="372653" y="250918"/>
                  </a:lnTo>
                  <a:lnTo>
                    <a:pt x="336234" y="264362"/>
                  </a:lnTo>
                  <a:lnTo>
                    <a:pt x="268470" y="292012"/>
                  </a:lnTo>
                  <a:lnTo>
                    <a:pt x="207695" y="320627"/>
                  </a:lnTo>
                  <a:lnTo>
                    <a:pt x="154169" y="350148"/>
                  </a:lnTo>
                  <a:lnTo>
                    <a:pt x="108157" y="380514"/>
                  </a:lnTo>
                  <a:lnTo>
                    <a:pt x="69922" y="411666"/>
                  </a:lnTo>
                  <a:lnTo>
                    <a:pt x="39725" y="443543"/>
                  </a:lnTo>
                  <a:lnTo>
                    <a:pt x="17831" y="476085"/>
                  </a:lnTo>
                  <a:lnTo>
                    <a:pt x="1130" y="526014"/>
                  </a:lnTo>
                  <a:lnTo>
                    <a:pt x="0" y="542925"/>
                  </a:lnTo>
                  <a:lnTo>
                    <a:pt x="1130" y="559835"/>
                  </a:lnTo>
                  <a:lnTo>
                    <a:pt x="17831" y="609764"/>
                  </a:lnTo>
                  <a:lnTo>
                    <a:pt x="39725" y="642306"/>
                  </a:lnTo>
                  <a:lnTo>
                    <a:pt x="69922" y="674183"/>
                  </a:lnTo>
                  <a:lnTo>
                    <a:pt x="108157" y="705335"/>
                  </a:lnTo>
                  <a:lnTo>
                    <a:pt x="154169" y="735701"/>
                  </a:lnTo>
                  <a:lnTo>
                    <a:pt x="207695" y="765222"/>
                  </a:lnTo>
                  <a:lnTo>
                    <a:pt x="268470" y="793837"/>
                  </a:lnTo>
                  <a:lnTo>
                    <a:pt x="336234" y="821487"/>
                  </a:lnTo>
                  <a:lnTo>
                    <a:pt x="372653" y="834931"/>
                  </a:lnTo>
                  <a:lnTo>
                    <a:pt x="410721" y="848111"/>
                  </a:lnTo>
                  <a:lnTo>
                    <a:pt x="450405" y="861020"/>
                  </a:lnTo>
                  <a:lnTo>
                    <a:pt x="491671" y="873649"/>
                  </a:lnTo>
                  <a:lnTo>
                    <a:pt x="534487" y="885992"/>
                  </a:lnTo>
                  <a:lnTo>
                    <a:pt x="578819" y="898042"/>
                  </a:lnTo>
                  <a:lnTo>
                    <a:pt x="624635" y="909790"/>
                  </a:lnTo>
                  <a:lnTo>
                    <a:pt x="671903" y="921228"/>
                  </a:lnTo>
                  <a:lnTo>
                    <a:pt x="720589" y="932351"/>
                  </a:lnTo>
                  <a:lnTo>
                    <a:pt x="770660" y="943149"/>
                  </a:lnTo>
                  <a:lnTo>
                    <a:pt x="822083" y="953616"/>
                  </a:lnTo>
                  <a:lnTo>
                    <a:pt x="874827" y="963744"/>
                  </a:lnTo>
                  <a:lnTo>
                    <a:pt x="928857" y="973525"/>
                  </a:lnTo>
                  <a:lnTo>
                    <a:pt x="984141" y="982953"/>
                  </a:lnTo>
                  <a:lnTo>
                    <a:pt x="1040646" y="992018"/>
                  </a:lnTo>
                  <a:lnTo>
                    <a:pt x="1098339" y="1000715"/>
                  </a:lnTo>
                  <a:lnTo>
                    <a:pt x="1157187" y="1009035"/>
                  </a:lnTo>
                  <a:lnTo>
                    <a:pt x="1217158" y="1016972"/>
                  </a:lnTo>
                  <a:lnTo>
                    <a:pt x="1278218" y="1024516"/>
                  </a:lnTo>
                  <a:lnTo>
                    <a:pt x="1340336" y="1031662"/>
                  </a:lnTo>
                  <a:lnTo>
                    <a:pt x="1403477" y="1038401"/>
                  </a:lnTo>
                  <a:lnTo>
                    <a:pt x="1467609" y="1044725"/>
                  </a:lnTo>
                  <a:lnTo>
                    <a:pt x="1532699" y="1050629"/>
                  </a:lnTo>
                  <a:lnTo>
                    <a:pt x="1598714" y="1056103"/>
                  </a:lnTo>
                  <a:lnTo>
                    <a:pt x="1665622" y="1061140"/>
                  </a:lnTo>
                  <a:lnTo>
                    <a:pt x="1733389" y="1065734"/>
                  </a:lnTo>
                  <a:lnTo>
                    <a:pt x="1801983" y="1069875"/>
                  </a:lnTo>
                  <a:lnTo>
                    <a:pt x="1871371" y="1073558"/>
                  </a:lnTo>
                  <a:lnTo>
                    <a:pt x="1941519" y="1076774"/>
                  </a:lnTo>
                  <a:lnTo>
                    <a:pt x="2012396" y="1079516"/>
                  </a:lnTo>
                  <a:lnTo>
                    <a:pt x="2083968" y="1081776"/>
                  </a:lnTo>
                  <a:lnTo>
                    <a:pt x="2156202" y="1083547"/>
                  </a:lnTo>
                  <a:lnTo>
                    <a:pt x="2229066" y="1084821"/>
                  </a:lnTo>
                  <a:lnTo>
                    <a:pt x="2302526" y="1085591"/>
                  </a:lnTo>
                  <a:lnTo>
                    <a:pt x="2376551" y="1085850"/>
                  </a:lnTo>
                  <a:lnTo>
                    <a:pt x="2450568" y="1085591"/>
                  </a:lnTo>
                  <a:lnTo>
                    <a:pt x="2524021" y="1084821"/>
                  </a:lnTo>
                  <a:lnTo>
                    <a:pt x="2596878" y="1083547"/>
                  </a:lnTo>
                  <a:lnTo>
                    <a:pt x="2669106" y="1081776"/>
                  </a:lnTo>
                  <a:lnTo>
                    <a:pt x="2740672" y="1079516"/>
                  </a:lnTo>
                  <a:lnTo>
                    <a:pt x="2811543" y="1076774"/>
                  </a:lnTo>
                  <a:lnTo>
                    <a:pt x="2881686" y="1073558"/>
                  </a:lnTo>
                  <a:lnTo>
                    <a:pt x="2951069" y="1069875"/>
                  </a:lnTo>
                  <a:lnTo>
                    <a:pt x="3019658" y="1065734"/>
                  </a:lnTo>
                  <a:lnTo>
                    <a:pt x="3087420" y="1061140"/>
                  </a:lnTo>
                  <a:lnTo>
                    <a:pt x="3154323" y="1056103"/>
                  </a:lnTo>
                  <a:lnTo>
                    <a:pt x="3220334" y="1050629"/>
                  </a:lnTo>
                  <a:lnTo>
                    <a:pt x="3285420" y="1044725"/>
                  </a:lnTo>
                  <a:lnTo>
                    <a:pt x="3349548" y="1038401"/>
                  </a:lnTo>
                  <a:lnTo>
                    <a:pt x="3412685" y="1031662"/>
                  </a:lnTo>
                  <a:lnTo>
                    <a:pt x="3474799" y="1024516"/>
                  </a:lnTo>
                  <a:lnTo>
                    <a:pt x="3535856" y="1016972"/>
                  </a:lnTo>
                  <a:lnTo>
                    <a:pt x="3595823" y="1009035"/>
                  </a:lnTo>
                  <a:lnTo>
                    <a:pt x="3654669" y="1000715"/>
                  </a:lnTo>
                  <a:lnTo>
                    <a:pt x="3712359" y="992018"/>
                  </a:lnTo>
                  <a:lnTo>
                    <a:pt x="3768861" y="982953"/>
                  </a:lnTo>
                  <a:lnTo>
                    <a:pt x="3824143" y="973525"/>
                  </a:lnTo>
                  <a:lnTo>
                    <a:pt x="3878170" y="963744"/>
                  </a:lnTo>
                  <a:lnTo>
                    <a:pt x="3930911" y="953616"/>
                  </a:lnTo>
                  <a:lnTo>
                    <a:pt x="3982333" y="943149"/>
                  </a:lnTo>
                  <a:lnTo>
                    <a:pt x="4032402" y="932351"/>
                  </a:lnTo>
                  <a:lnTo>
                    <a:pt x="4081086" y="921228"/>
                  </a:lnTo>
                  <a:lnTo>
                    <a:pt x="4128352" y="909790"/>
                  </a:lnTo>
                  <a:lnTo>
                    <a:pt x="4174167" y="898042"/>
                  </a:lnTo>
                  <a:lnTo>
                    <a:pt x="4218498" y="885992"/>
                  </a:lnTo>
                  <a:lnTo>
                    <a:pt x="4261312" y="873649"/>
                  </a:lnTo>
                  <a:lnTo>
                    <a:pt x="4302577" y="861020"/>
                  </a:lnTo>
                  <a:lnTo>
                    <a:pt x="4342259" y="848111"/>
                  </a:lnTo>
                  <a:lnTo>
                    <a:pt x="4380326" y="834931"/>
                  </a:lnTo>
                  <a:lnTo>
                    <a:pt x="4416745" y="821487"/>
                  </a:lnTo>
                  <a:lnTo>
                    <a:pt x="4484507" y="793837"/>
                  </a:lnTo>
                  <a:lnTo>
                    <a:pt x="4545282" y="765222"/>
                  </a:lnTo>
                  <a:lnTo>
                    <a:pt x="4598806" y="735701"/>
                  </a:lnTo>
                  <a:lnTo>
                    <a:pt x="4644817" y="705335"/>
                  </a:lnTo>
                  <a:lnTo>
                    <a:pt x="4683053" y="674183"/>
                  </a:lnTo>
                  <a:lnTo>
                    <a:pt x="4713249" y="642306"/>
                  </a:lnTo>
                  <a:lnTo>
                    <a:pt x="4735143" y="609764"/>
                  </a:lnTo>
                  <a:lnTo>
                    <a:pt x="4751844" y="559835"/>
                  </a:lnTo>
                  <a:lnTo>
                    <a:pt x="4752975" y="542925"/>
                  </a:lnTo>
                  <a:lnTo>
                    <a:pt x="4751844" y="526014"/>
                  </a:lnTo>
                  <a:lnTo>
                    <a:pt x="4735143" y="476085"/>
                  </a:lnTo>
                  <a:lnTo>
                    <a:pt x="4713249" y="443543"/>
                  </a:lnTo>
                  <a:lnTo>
                    <a:pt x="4683053" y="411666"/>
                  </a:lnTo>
                  <a:lnTo>
                    <a:pt x="4644817" y="380514"/>
                  </a:lnTo>
                  <a:lnTo>
                    <a:pt x="4598806" y="350148"/>
                  </a:lnTo>
                  <a:lnTo>
                    <a:pt x="4545282" y="320627"/>
                  </a:lnTo>
                  <a:lnTo>
                    <a:pt x="4484507" y="292012"/>
                  </a:lnTo>
                  <a:lnTo>
                    <a:pt x="4416745" y="264362"/>
                  </a:lnTo>
                  <a:lnTo>
                    <a:pt x="4380326" y="250918"/>
                  </a:lnTo>
                  <a:lnTo>
                    <a:pt x="4342259" y="237738"/>
                  </a:lnTo>
                  <a:lnTo>
                    <a:pt x="4302577" y="224829"/>
                  </a:lnTo>
                  <a:lnTo>
                    <a:pt x="4261312" y="212200"/>
                  </a:lnTo>
                  <a:lnTo>
                    <a:pt x="4218498" y="199857"/>
                  </a:lnTo>
                  <a:lnTo>
                    <a:pt x="4174167" y="187807"/>
                  </a:lnTo>
                  <a:lnTo>
                    <a:pt x="4128352" y="176059"/>
                  </a:lnTo>
                  <a:lnTo>
                    <a:pt x="4081086" y="164621"/>
                  </a:lnTo>
                  <a:lnTo>
                    <a:pt x="4032402" y="153498"/>
                  </a:lnTo>
                  <a:lnTo>
                    <a:pt x="3982333" y="142700"/>
                  </a:lnTo>
                  <a:lnTo>
                    <a:pt x="3930911" y="132233"/>
                  </a:lnTo>
                  <a:lnTo>
                    <a:pt x="3878170" y="122105"/>
                  </a:lnTo>
                  <a:lnTo>
                    <a:pt x="3824143" y="112324"/>
                  </a:lnTo>
                  <a:lnTo>
                    <a:pt x="3768861" y="102896"/>
                  </a:lnTo>
                  <a:lnTo>
                    <a:pt x="3712359" y="93831"/>
                  </a:lnTo>
                  <a:lnTo>
                    <a:pt x="3654669" y="85134"/>
                  </a:lnTo>
                  <a:lnTo>
                    <a:pt x="3595823" y="76814"/>
                  </a:lnTo>
                  <a:lnTo>
                    <a:pt x="3535856" y="68877"/>
                  </a:lnTo>
                  <a:lnTo>
                    <a:pt x="3474799" y="61333"/>
                  </a:lnTo>
                  <a:lnTo>
                    <a:pt x="3412685" y="54187"/>
                  </a:lnTo>
                  <a:lnTo>
                    <a:pt x="3349548" y="47448"/>
                  </a:lnTo>
                  <a:lnTo>
                    <a:pt x="3285420" y="41124"/>
                  </a:lnTo>
                  <a:lnTo>
                    <a:pt x="3220334" y="35220"/>
                  </a:lnTo>
                  <a:lnTo>
                    <a:pt x="3154323" y="29746"/>
                  </a:lnTo>
                  <a:lnTo>
                    <a:pt x="3087420" y="24709"/>
                  </a:lnTo>
                  <a:lnTo>
                    <a:pt x="3019658" y="20115"/>
                  </a:lnTo>
                  <a:lnTo>
                    <a:pt x="2951069" y="15974"/>
                  </a:lnTo>
                  <a:lnTo>
                    <a:pt x="2881686" y="12291"/>
                  </a:lnTo>
                  <a:lnTo>
                    <a:pt x="2811543" y="9075"/>
                  </a:lnTo>
                  <a:lnTo>
                    <a:pt x="2740672" y="6333"/>
                  </a:lnTo>
                  <a:lnTo>
                    <a:pt x="2669106" y="4073"/>
                  </a:lnTo>
                  <a:lnTo>
                    <a:pt x="2596878" y="2302"/>
                  </a:lnTo>
                  <a:lnTo>
                    <a:pt x="2524021" y="1028"/>
                  </a:lnTo>
                  <a:lnTo>
                    <a:pt x="2450568" y="258"/>
                  </a:lnTo>
                  <a:lnTo>
                    <a:pt x="2376551" y="0"/>
                  </a:lnTo>
                  <a:close/>
                </a:path>
              </a:pathLst>
            </a:custGeom>
            <a:solidFill>
              <a:srgbClr val="FFFFFF"/>
            </a:solidFill>
          </p:spPr>
          <p:txBody>
            <a:bodyPr wrap="square" lIns="0" tIns="0" rIns="0" bIns="0" rtlCol="0"/>
            <a:lstStyle/>
            <a:p>
              <a:endParaRPr/>
            </a:p>
          </p:txBody>
        </p:sp>
        <p:sp>
          <p:nvSpPr>
            <p:cNvPr id="18" name="object 18"/>
            <p:cNvSpPr/>
            <p:nvPr/>
          </p:nvSpPr>
          <p:spPr>
            <a:xfrm>
              <a:off x="4924424" y="800100"/>
              <a:ext cx="4752975" cy="1085850"/>
            </a:xfrm>
            <a:custGeom>
              <a:avLst/>
              <a:gdLst/>
              <a:ahLst/>
              <a:cxnLst/>
              <a:rect l="l" t="t" r="r" b="b"/>
              <a:pathLst>
                <a:path w="4752975" h="1085850">
                  <a:moveTo>
                    <a:pt x="0" y="542925"/>
                  </a:moveTo>
                  <a:lnTo>
                    <a:pt x="10079" y="492587"/>
                  </a:lnTo>
                  <a:lnTo>
                    <a:pt x="39725" y="443543"/>
                  </a:lnTo>
                  <a:lnTo>
                    <a:pt x="69922" y="411666"/>
                  </a:lnTo>
                  <a:lnTo>
                    <a:pt x="108157" y="380514"/>
                  </a:lnTo>
                  <a:lnTo>
                    <a:pt x="154169" y="350148"/>
                  </a:lnTo>
                  <a:lnTo>
                    <a:pt x="207695" y="320627"/>
                  </a:lnTo>
                  <a:lnTo>
                    <a:pt x="268470" y="292012"/>
                  </a:lnTo>
                  <a:lnTo>
                    <a:pt x="336234" y="264362"/>
                  </a:lnTo>
                  <a:lnTo>
                    <a:pt x="372653" y="250918"/>
                  </a:lnTo>
                  <a:lnTo>
                    <a:pt x="410721" y="237738"/>
                  </a:lnTo>
                  <a:lnTo>
                    <a:pt x="450405" y="224829"/>
                  </a:lnTo>
                  <a:lnTo>
                    <a:pt x="491671" y="212200"/>
                  </a:lnTo>
                  <a:lnTo>
                    <a:pt x="534487" y="199857"/>
                  </a:lnTo>
                  <a:lnTo>
                    <a:pt x="578819" y="187807"/>
                  </a:lnTo>
                  <a:lnTo>
                    <a:pt x="624635" y="176059"/>
                  </a:lnTo>
                  <a:lnTo>
                    <a:pt x="671903" y="164621"/>
                  </a:lnTo>
                  <a:lnTo>
                    <a:pt x="720589" y="153498"/>
                  </a:lnTo>
                  <a:lnTo>
                    <a:pt x="770660" y="142700"/>
                  </a:lnTo>
                  <a:lnTo>
                    <a:pt x="822083" y="132233"/>
                  </a:lnTo>
                  <a:lnTo>
                    <a:pt x="874827" y="122105"/>
                  </a:lnTo>
                  <a:lnTo>
                    <a:pt x="928857" y="112324"/>
                  </a:lnTo>
                  <a:lnTo>
                    <a:pt x="984141" y="102896"/>
                  </a:lnTo>
                  <a:lnTo>
                    <a:pt x="1040646" y="93831"/>
                  </a:lnTo>
                  <a:lnTo>
                    <a:pt x="1098339" y="85134"/>
                  </a:lnTo>
                  <a:lnTo>
                    <a:pt x="1157187" y="76814"/>
                  </a:lnTo>
                  <a:lnTo>
                    <a:pt x="1217158" y="68877"/>
                  </a:lnTo>
                  <a:lnTo>
                    <a:pt x="1278218" y="61333"/>
                  </a:lnTo>
                  <a:lnTo>
                    <a:pt x="1340336" y="54187"/>
                  </a:lnTo>
                  <a:lnTo>
                    <a:pt x="1403477" y="47448"/>
                  </a:lnTo>
                  <a:lnTo>
                    <a:pt x="1467609" y="41124"/>
                  </a:lnTo>
                  <a:lnTo>
                    <a:pt x="1532699" y="35220"/>
                  </a:lnTo>
                  <a:lnTo>
                    <a:pt x="1598714" y="29746"/>
                  </a:lnTo>
                  <a:lnTo>
                    <a:pt x="1665622" y="24709"/>
                  </a:lnTo>
                  <a:lnTo>
                    <a:pt x="1733389" y="20115"/>
                  </a:lnTo>
                  <a:lnTo>
                    <a:pt x="1801983" y="15974"/>
                  </a:lnTo>
                  <a:lnTo>
                    <a:pt x="1871371" y="12291"/>
                  </a:lnTo>
                  <a:lnTo>
                    <a:pt x="1941519" y="9075"/>
                  </a:lnTo>
                  <a:lnTo>
                    <a:pt x="2012396" y="6333"/>
                  </a:lnTo>
                  <a:lnTo>
                    <a:pt x="2083968" y="4073"/>
                  </a:lnTo>
                  <a:lnTo>
                    <a:pt x="2156202" y="2302"/>
                  </a:lnTo>
                  <a:lnTo>
                    <a:pt x="2229066" y="1028"/>
                  </a:lnTo>
                  <a:lnTo>
                    <a:pt x="2302526" y="258"/>
                  </a:lnTo>
                  <a:lnTo>
                    <a:pt x="2376551" y="0"/>
                  </a:lnTo>
                  <a:lnTo>
                    <a:pt x="2450568" y="258"/>
                  </a:lnTo>
                  <a:lnTo>
                    <a:pt x="2524021" y="1028"/>
                  </a:lnTo>
                  <a:lnTo>
                    <a:pt x="2596878" y="2302"/>
                  </a:lnTo>
                  <a:lnTo>
                    <a:pt x="2669106" y="4073"/>
                  </a:lnTo>
                  <a:lnTo>
                    <a:pt x="2740672" y="6333"/>
                  </a:lnTo>
                  <a:lnTo>
                    <a:pt x="2811543" y="9075"/>
                  </a:lnTo>
                  <a:lnTo>
                    <a:pt x="2881686" y="12291"/>
                  </a:lnTo>
                  <a:lnTo>
                    <a:pt x="2951069" y="15974"/>
                  </a:lnTo>
                  <a:lnTo>
                    <a:pt x="3019658" y="20115"/>
                  </a:lnTo>
                  <a:lnTo>
                    <a:pt x="3087420" y="24709"/>
                  </a:lnTo>
                  <a:lnTo>
                    <a:pt x="3154323" y="29746"/>
                  </a:lnTo>
                  <a:lnTo>
                    <a:pt x="3220334" y="35220"/>
                  </a:lnTo>
                  <a:lnTo>
                    <a:pt x="3285420" y="41124"/>
                  </a:lnTo>
                  <a:lnTo>
                    <a:pt x="3349548" y="47448"/>
                  </a:lnTo>
                  <a:lnTo>
                    <a:pt x="3412685" y="54187"/>
                  </a:lnTo>
                  <a:lnTo>
                    <a:pt x="3474799" y="61333"/>
                  </a:lnTo>
                  <a:lnTo>
                    <a:pt x="3535856" y="68877"/>
                  </a:lnTo>
                  <a:lnTo>
                    <a:pt x="3595823" y="76814"/>
                  </a:lnTo>
                  <a:lnTo>
                    <a:pt x="3654669" y="85134"/>
                  </a:lnTo>
                  <a:lnTo>
                    <a:pt x="3712359" y="93831"/>
                  </a:lnTo>
                  <a:lnTo>
                    <a:pt x="3768861" y="102896"/>
                  </a:lnTo>
                  <a:lnTo>
                    <a:pt x="3824143" y="112324"/>
                  </a:lnTo>
                  <a:lnTo>
                    <a:pt x="3878170" y="122105"/>
                  </a:lnTo>
                  <a:lnTo>
                    <a:pt x="3930911" y="132233"/>
                  </a:lnTo>
                  <a:lnTo>
                    <a:pt x="3982333" y="142700"/>
                  </a:lnTo>
                  <a:lnTo>
                    <a:pt x="4032402" y="153498"/>
                  </a:lnTo>
                  <a:lnTo>
                    <a:pt x="4081086" y="164621"/>
                  </a:lnTo>
                  <a:lnTo>
                    <a:pt x="4128352" y="176059"/>
                  </a:lnTo>
                  <a:lnTo>
                    <a:pt x="4174167" y="187807"/>
                  </a:lnTo>
                  <a:lnTo>
                    <a:pt x="4218498" y="199857"/>
                  </a:lnTo>
                  <a:lnTo>
                    <a:pt x="4261312" y="212200"/>
                  </a:lnTo>
                  <a:lnTo>
                    <a:pt x="4302577" y="224829"/>
                  </a:lnTo>
                  <a:lnTo>
                    <a:pt x="4342259" y="237738"/>
                  </a:lnTo>
                  <a:lnTo>
                    <a:pt x="4380326" y="250918"/>
                  </a:lnTo>
                  <a:lnTo>
                    <a:pt x="4416745" y="264362"/>
                  </a:lnTo>
                  <a:lnTo>
                    <a:pt x="4484507" y="292012"/>
                  </a:lnTo>
                  <a:lnTo>
                    <a:pt x="4545282" y="320627"/>
                  </a:lnTo>
                  <a:lnTo>
                    <a:pt x="4598806" y="350148"/>
                  </a:lnTo>
                  <a:lnTo>
                    <a:pt x="4644817" y="380514"/>
                  </a:lnTo>
                  <a:lnTo>
                    <a:pt x="4683053" y="411666"/>
                  </a:lnTo>
                  <a:lnTo>
                    <a:pt x="4713249" y="443543"/>
                  </a:lnTo>
                  <a:lnTo>
                    <a:pt x="4735143" y="476085"/>
                  </a:lnTo>
                  <a:lnTo>
                    <a:pt x="4751844" y="526014"/>
                  </a:lnTo>
                  <a:lnTo>
                    <a:pt x="4752975" y="542925"/>
                  </a:lnTo>
                  <a:lnTo>
                    <a:pt x="4751844" y="559835"/>
                  </a:lnTo>
                  <a:lnTo>
                    <a:pt x="4735143" y="609764"/>
                  </a:lnTo>
                  <a:lnTo>
                    <a:pt x="4713249" y="642306"/>
                  </a:lnTo>
                  <a:lnTo>
                    <a:pt x="4683053" y="674183"/>
                  </a:lnTo>
                  <a:lnTo>
                    <a:pt x="4644817" y="705335"/>
                  </a:lnTo>
                  <a:lnTo>
                    <a:pt x="4598806" y="735701"/>
                  </a:lnTo>
                  <a:lnTo>
                    <a:pt x="4545282" y="765222"/>
                  </a:lnTo>
                  <a:lnTo>
                    <a:pt x="4484507" y="793837"/>
                  </a:lnTo>
                  <a:lnTo>
                    <a:pt x="4416745" y="821487"/>
                  </a:lnTo>
                  <a:lnTo>
                    <a:pt x="4380326" y="834931"/>
                  </a:lnTo>
                  <a:lnTo>
                    <a:pt x="4342259" y="848111"/>
                  </a:lnTo>
                  <a:lnTo>
                    <a:pt x="4302577" y="861020"/>
                  </a:lnTo>
                  <a:lnTo>
                    <a:pt x="4261312" y="873649"/>
                  </a:lnTo>
                  <a:lnTo>
                    <a:pt x="4218498" y="885992"/>
                  </a:lnTo>
                  <a:lnTo>
                    <a:pt x="4174167" y="898042"/>
                  </a:lnTo>
                  <a:lnTo>
                    <a:pt x="4128352" y="909790"/>
                  </a:lnTo>
                  <a:lnTo>
                    <a:pt x="4081086" y="921228"/>
                  </a:lnTo>
                  <a:lnTo>
                    <a:pt x="4032402" y="932351"/>
                  </a:lnTo>
                  <a:lnTo>
                    <a:pt x="3982333" y="943149"/>
                  </a:lnTo>
                  <a:lnTo>
                    <a:pt x="3930911" y="953616"/>
                  </a:lnTo>
                  <a:lnTo>
                    <a:pt x="3878170" y="963744"/>
                  </a:lnTo>
                  <a:lnTo>
                    <a:pt x="3824143" y="973525"/>
                  </a:lnTo>
                  <a:lnTo>
                    <a:pt x="3768861" y="982953"/>
                  </a:lnTo>
                  <a:lnTo>
                    <a:pt x="3712359" y="992018"/>
                  </a:lnTo>
                  <a:lnTo>
                    <a:pt x="3654669" y="1000715"/>
                  </a:lnTo>
                  <a:lnTo>
                    <a:pt x="3595823" y="1009035"/>
                  </a:lnTo>
                  <a:lnTo>
                    <a:pt x="3535856" y="1016972"/>
                  </a:lnTo>
                  <a:lnTo>
                    <a:pt x="3474799" y="1024516"/>
                  </a:lnTo>
                  <a:lnTo>
                    <a:pt x="3412685" y="1031662"/>
                  </a:lnTo>
                  <a:lnTo>
                    <a:pt x="3349548" y="1038401"/>
                  </a:lnTo>
                  <a:lnTo>
                    <a:pt x="3285420" y="1044725"/>
                  </a:lnTo>
                  <a:lnTo>
                    <a:pt x="3220334" y="1050629"/>
                  </a:lnTo>
                  <a:lnTo>
                    <a:pt x="3154323" y="1056103"/>
                  </a:lnTo>
                  <a:lnTo>
                    <a:pt x="3087420" y="1061140"/>
                  </a:lnTo>
                  <a:lnTo>
                    <a:pt x="3019658" y="1065734"/>
                  </a:lnTo>
                  <a:lnTo>
                    <a:pt x="2951069" y="1069875"/>
                  </a:lnTo>
                  <a:lnTo>
                    <a:pt x="2881686" y="1073558"/>
                  </a:lnTo>
                  <a:lnTo>
                    <a:pt x="2811543" y="1076774"/>
                  </a:lnTo>
                  <a:lnTo>
                    <a:pt x="2740672" y="1079516"/>
                  </a:lnTo>
                  <a:lnTo>
                    <a:pt x="2669106" y="1081776"/>
                  </a:lnTo>
                  <a:lnTo>
                    <a:pt x="2596878" y="1083547"/>
                  </a:lnTo>
                  <a:lnTo>
                    <a:pt x="2524021" y="1084821"/>
                  </a:lnTo>
                  <a:lnTo>
                    <a:pt x="2450568" y="1085591"/>
                  </a:lnTo>
                  <a:lnTo>
                    <a:pt x="2376551" y="1085850"/>
                  </a:lnTo>
                  <a:lnTo>
                    <a:pt x="2302526" y="1085591"/>
                  </a:lnTo>
                  <a:lnTo>
                    <a:pt x="2229066" y="1084821"/>
                  </a:lnTo>
                  <a:lnTo>
                    <a:pt x="2156202" y="1083547"/>
                  </a:lnTo>
                  <a:lnTo>
                    <a:pt x="2083968" y="1081776"/>
                  </a:lnTo>
                  <a:lnTo>
                    <a:pt x="2012396" y="1079516"/>
                  </a:lnTo>
                  <a:lnTo>
                    <a:pt x="1941519" y="1076774"/>
                  </a:lnTo>
                  <a:lnTo>
                    <a:pt x="1871371" y="1073558"/>
                  </a:lnTo>
                  <a:lnTo>
                    <a:pt x="1801983" y="1069875"/>
                  </a:lnTo>
                  <a:lnTo>
                    <a:pt x="1733389" y="1065734"/>
                  </a:lnTo>
                  <a:lnTo>
                    <a:pt x="1665622" y="1061140"/>
                  </a:lnTo>
                  <a:lnTo>
                    <a:pt x="1598714" y="1056103"/>
                  </a:lnTo>
                  <a:lnTo>
                    <a:pt x="1532699" y="1050629"/>
                  </a:lnTo>
                  <a:lnTo>
                    <a:pt x="1467609" y="1044725"/>
                  </a:lnTo>
                  <a:lnTo>
                    <a:pt x="1403477" y="1038401"/>
                  </a:lnTo>
                  <a:lnTo>
                    <a:pt x="1340336" y="1031662"/>
                  </a:lnTo>
                  <a:lnTo>
                    <a:pt x="1278218" y="1024516"/>
                  </a:lnTo>
                  <a:lnTo>
                    <a:pt x="1217158" y="1016972"/>
                  </a:lnTo>
                  <a:lnTo>
                    <a:pt x="1157187" y="1009035"/>
                  </a:lnTo>
                  <a:lnTo>
                    <a:pt x="1098339" y="1000715"/>
                  </a:lnTo>
                  <a:lnTo>
                    <a:pt x="1040646" y="992018"/>
                  </a:lnTo>
                  <a:lnTo>
                    <a:pt x="984141" y="982953"/>
                  </a:lnTo>
                  <a:lnTo>
                    <a:pt x="928857" y="973525"/>
                  </a:lnTo>
                  <a:lnTo>
                    <a:pt x="874827" y="963744"/>
                  </a:lnTo>
                  <a:lnTo>
                    <a:pt x="822083" y="953616"/>
                  </a:lnTo>
                  <a:lnTo>
                    <a:pt x="770660" y="943149"/>
                  </a:lnTo>
                  <a:lnTo>
                    <a:pt x="720589" y="932351"/>
                  </a:lnTo>
                  <a:lnTo>
                    <a:pt x="671903" y="921228"/>
                  </a:lnTo>
                  <a:lnTo>
                    <a:pt x="624635" y="909790"/>
                  </a:lnTo>
                  <a:lnTo>
                    <a:pt x="578819" y="898042"/>
                  </a:lnTo>
                  <a:lnTo>
                    <a:pt x="534487" y="885992"/>
                  </a:lnTo>
                  <a:lnTo>
                    <a:pt x="491671" y="873649"/>
                  </a:lnTo>
                  <a:lnTo>
                    <a:pt x="450405" y="861020"/>
                  </a:lnTo>
                  <a:lnTo>
                    <a:pt x="410721" y="848111"/>
                  </a:lnTo>
                  <a:lnTo>
                    <a:pt x="372653" y="834931"/>
                  </a:lnTo>
                  <a:lnTo>
                    <a:pt x="336234" y="821487"/>
                  </a:lnTo>
                  <a:lnTo>
                    <a:pt x="268470" y="793837"/>
                  </a:lnTo>
                  <a:lnTo>
                    <a:pt x="207695" y="765222"/>
                  </a:lnTo>
                  <a:lnTo>
                    <a:pt x="154169" y="735701"/>
                  </a:lnTo>
                  <a:lnTo>
                    <a:pt x="108157" y="705335"/>
                  </a:lnTo>
                  <a:lnTo>
                    <a:pt x="69922" y="674183"/>
                  </a:lnTo>
                  <a:lnTo>
                    <a:pt x="39725" y="642306"/>
                  </a:lnTo>
                  <a:lnTo>
                    <a:pt x="17831" y="609764"/>
                  </a:lnTo>
                  <a:lnTo>
                    <a:pt x="1130" y="559835"/>
                  </a:lnTo>
                  <a:lnTo>
                    <a:pt x="0" y="542925"/>
                  </a:lnTo>
                  <a:close/>
                </a:path>
              </a:pathLst>
            </a:custGeom>
            <a:ln w="72390">
              <a:solidFill>
                <a:srgbClr val="B9C72E"/>
              </a:solidFill>
            </a:ln>
          </p:spPr>
          <p:txBody>
            <a:bodyPr wrap="square" lIns="0" tIns="0" rIns="0" bIns="0" rtlCol="0"/>
            <a:lstStyle/>
            <a:p>
              <a:endParaRPr/>
            </a:p>
          </p:txBody>
        </p:sp>
      </p:grpSp>
      <p:sp>
        <p:nvSpPr>
          <p:cNvPr id="31" name="object 31"/>
          <p:cNvSpPr txBox="1"/>
          <p:nvPr/>
        </p:nvSpPr>
        <p:spPr>
          <a:xfrm>
            <a:off x="210748" y="512127"/>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School Days - </a:t>
            </a:r>
            <a:r>
              <a:rPr lang="en-GB" sz="2000" b="1" dirty="0">
                <a:solidFill>
                  <a:schemeClr val="accent5">
                    <a:lumMod val="75000"/>
                  </a:schemeClr>
                </a:solidFill>
                <a:latin typeface="Twinkl Cursive Unlooped" panose="02000000000000000000" pitchFamily="2" charset="0"/>
              </a:rPr>
              <a:t>Victorians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their own school and locality, both today and in the past. They compare schooling in the Victorian era to their experiences today.</a:t>
            </a:r>
            <a:endParaRPr sz="1100" dirty="0">
              <a:latin typeface="Twinkl Cursive Unlooped" panose="02000000000000000000" pitchFamily="2" charset="0"/>
              <a:cs typeface="Arial"/>
            </a:endParaRPr>
          </a:p>
        </p:txBody>
      </p:sp>
      <p:sp>
        <p:nvSpPr>
          <p:cNvPr id="32" name="object 32"/>
          <p:cNvSpPr txBox="1"/>
          <p:nvPr/>
        </p:nvSpPr>
        <p:spPr>
          <a:xfrm>
            <a:off x="184785" y="136207"/>
            <a:ext cx="2065020" cy="300355"/>
          </a:xfrm>
          <a:prstGeom prst="rect">
            <a:avLst/>
          </a:prstGeom>
        </p:spPr>
        <p:txBody>
          <a:bodyPr vert="horz" wrap="square" lIns="0" tIns="12700" rIns="0" bIns="0" rtlCol="0">
            <a:spAutoFit/>
          </a:bodyPr>
          <a:lstStyle/>
          <a:p>
            <a:pPr marL="12700">
              <a:lnSpc>
                <a:spcPct val="100000"/>
              </a:lnSpc>
              <a:spcBef>
                <a:spcPts val="100"/>
              </a:spcBef>
            </a:pPr>
            <a:r>
              <a:rPr lang="en-GB" sz="1800" spc="-35" dirty="0">
                <a:solidFill>
                  <a:srgbClr val="0C6C82"/>
                </a:solidFill>
                <a:latin typeface="Segoe UI"/>
                <a:cs typeface="Segoe UI"/>
              </a:rPr>
              <a:t>Summer</a:t>
            </a:r>
            <a:r>
              <a:rPr sz="1800" spc="25" dirty="0">
                <a:solidFill>
                  <a:srgbClr val="0C6C82"/>
                </a:solidFill>
                <a:latin typeface="Segoe UI"/>
                <a:cs typeface="Segoe UI"/>
              </a:rPr>
              <a:t>-</a:t>
            </a:r>
            <a:r>
              <a:rPr sz="1800" spc="-175" dirty="0">
                <a:solidFill>
                  <a:srgbClr val="0C6C82"/>
                </a:solidFill>
                <a:latin typeface="Segoe UI"/>
                <a:cs typeface="Segoe UI"/>
              </a:rPr>
              <a:t>Y</a:t>
            </a:r>
            <a:r>
              <a:rPr sz="1800" spc="30" dirty="0">
                <a:solidFill>
                  <a:srgbClr val="0C6C82"/>
                </a:solidFill>
                <a:latin typeface="Segoe UI"/>
                <a:cs typeface="Segoe UI"/>
              </a:rPr>
              <a:t>e</a:t>
            </a:r>
            <a:r>
              <a:rPr sz="1800" spc="-20" dirty="0">
                <a:solidFill>
                  <a:srgbClr val="0C6C82"/>
                </a:solidFill>
                <a:latin typeface="Segoe UI"/>
                <a:cs typeface="Segoe UI"/>
              </a:rPr>
              <a:t>a</a:t>
            </a:r>
            <a:r>
              <a:rPr sz="1800" dirty="0">
                <a:solidFill>
                  <a:srgbClr val="0C6C82"/>
                </a:solidFill>
                <a:latin typeface="Segoe UI"/>
                <a:cs typeface="Segoe UI"/>
              </a:rPr>
              <a:t>r</a:t>
            </a:r>
            <a:r>
              <a:rPr sz="1800" spc="-70" dirty="0">
                <a:solidFill>
                  <a:srgbClr val="0C6C82"/>
                </a:solidFill>
                <a:latin typeface="Segoe UI"/>
                <a:cs typeface="Segoe UI"/>
              </a:rPr>
              <a:t> </a:t>
            </a:r>
            <a:r>
              <a:rPr sz="1800" dirty="0">
                <a:solidFill>
                  <a:srgbClr val="0C6C82"/>
                </a:solidFill>
                <a:latin typeface="Segoe UI"/>
                <a:cs typeface="Segoe UI"/>
              </a:rPr>
              <a:t>1</a:t>
            </a:r>
            <a:endParaRPr sz="1800" dirty="0">
              <a:latin typeface="Segoe UI"/>
              <a:cs typeface="Segoe UI"/>
            </a:endParaRPr>
          </a:p>
        </p:txBody>
      </p:sp>
      <p:grpSp>
        <p:nvGrpSpPr>
          <p:cNvPr id="33" name="object 33"/>
          <p:cNvGrpSpPr/>
          <p:nvPr/>
        </p:nvGrpSpPr>
        <p:grpSpPr>
          <a:xfrm>
            <a:off x="10761347" y="4888229"/>
            <a:ext cx="1304924" cy="1295400"/>
            <a:chOff x="10955655" y="4888229"/>
            <a:chExt cx="1110615" cy="1120140"/>
          </a:xfrm>
        </p:grpSpPr>
        <p:sp>
          <p:nvSpPr>
            <p:cNvPr id="34" name="object 34"/>
            <p:cNvSpPr/>
            <p:nvPr/>
          </p:nvSpPr>
          <p:spPr>
            <a:xfrm>
              <a:off x="10991850" y="4924424"/>
              <a:ext cx="1038225" cy="1047750"/>
            </a:xfrm>
            <a:custGeom>
              <a:avLst/>
              <a:gdLst/>
              <a:ahLst/>
              <a:cxnLst/>
              <a:rect l="l" t="t" r="r" b="b"/>
              <a:pathLst>
                <a:path w="1038225" h="1047750">
                  <a:moveTo>
                    <a:pt x="519175" y="0"/>
                  </a:moveTo>
                  <a:lnTo>
                    <a:pt x="471915" y="2141"/>
                  </a:lnTo>
                  <a:lnTo>
                    <a:pt x="425844" y="8441"/>
                  </a:lnTo>
                  <a:lnTo>
                    <a:pt x="381146" y="18714"/>
                  </a:lnTo>
                  <a:lnTo>
                    <a:pt x="338005" y="32777"/>
                  </a:lnTo>
                  <a:lnTo>
                    <a:pt x="296603" y="50443"/>
                  </a:lnTo>
                  <a:lnTo>
                    <a:pt x="257123" y="71529"/>
                  </a:lnTo>
                  <a:lnTo>
                    <a:pt x="219749" y="95848"/>
                  </a:lnTo>
                  <a:lnTo>
                    <a:pt x="184663" y="123216"/>
                  </a:lnTo>
                  <a:lnTo>
                    <a:pt x="152050" y="153447"/>
                  </a:lnTo>
                  <a:lnTo>
                    <a:pt x="122092" y="186358"/>
                  </a:lnTo>
                  <a:lnTo>
                    <a:pt x="94973" y="221762"/>
                  </a:lnTo>
                  <a:lnTo>
                    <a:pt x="70875" y="259475"/>
                  </a:lnTo>
                  <a:lnTo>
                    <a:pt x="49982" y="299311"/>
                  </a:lnTo>
                  <a:lnTo>
                    <a:pt x="32477" y="341086"/>
                  </a:lnTo>
                  <a:lnTo>
                    <a:pt x="18543" y="384615"/>
                  </a:lnTo>
                  <a:lnTo>
                    <a:pt x="8363" y="429713"/>
                  </a:lnTo>
                  <a:lnTo>
                    <a:pt x="2121" y="476194"/>
                  </a:lnTo>
                  <a:lnTo>
                    <a:pt x="0" y="523875"/>
                  </a:lnTo>
                  <a:lnTo>
                    <a:pt x="2121" y="571558"/>
                  </a:lnTo>
                  <a:lnTo>
                    <a:pt x="8363" y="618043"/>
                  </a:lnTo>
                  <a:lnTo>
                    <a:pt x="18543" y="663142"/>
                  </a:lnTo>
                  <a:lnTo>
                    <a:pt x="32477" y="706673"/>
                  </a:lnTo>
                  <a:lnTo>
                    <a:pt x="49982" y="748449"/>
                  </a:lnTo>
                  <a:lnTo>
                    <a:pt x="70875" y="788286"/>
                  </a:lnTo>
                  <a:lnTo>
                    <a:pt x="94973" y="825998"/>
                  </a:lnTo>
                  <a:lnTo>
                    <a:pt x="122092" y="861402"/>
                  </a:lnTo>
                  <a:lnTo>
                    <a:pt x="152050" y="894311"/>
                  </a:lnTo>
                  <a:lnTo>
                    <a:pt x="184663" y="924542"/>
                  </a:lnTo>
                  <a:lnTo>
                    <a:pt x="219749" y="951908"/>
                  </a:lnTo>
                  <a:lnTo>
                    <a:pt x="257123" y="976226"/>
                  </a:lnTo>
                  <a:lnTo>
                    <a:pt x="296603" y="997310"/>
                  </a:lnTo>
                  <a:lnTo>
                    <a:pt x="338005" y="1014975"/>
                  </a:lnTo>
                  <a:lnTo>
                    <a:pt x="381146" y="1029036"/>
                  </a:lnTo>
                  <a:lnTo>
                    <a:pt x="425844" y="1039309"/>
                  </a:lnTo>
                  <a:lnTo>
                    <a:pt x="471915" y="1045609"/>
                  </a:lnTo>
                  <a:lnTo>
                    <a:pt x="519175" y="1047750"/>
                  </a:lnTo>
                  <a:lnTo>
                    <a:pt x="566416" y="1045609"/>
                  </a:lnTo>
                  <a:lnTo>
                    <a:pt x="612469" y="1039309"/>
                  </a:lnTo>
                  <a:lnTo>
                    <a:pt x="657151" y="1029036"/>
                  </a:lnTo>
                  <a:lnTo>
                    <a:pt x="700279" y="1014975"/>
                  </a:lnTo>
                  <a:lnTo>
                    <a:pt x="741669" y="997310"/>
                  </a:lnTo>
                  <a:lnTo>
                    <a:pt x="781139" y="976226"/>
                  </a:lnTo>
                  <a:lnTo>
                    <a:pt x="818504" y="951908"/>
                  </a:lnTo>
                  <a:lnTo>
                    <a:pt x="853582" y="924542"/>
                  </a:lnTo>
                  <a:lnTo>
                    <a:pt x="886190" y="894311"/>
                  </a:lnTo>
                  <a:lnTo>
                    <a:pt x="916143" y="861402"/>
                  </a:lnTo>
                  <a:lnTo>
                    <a:pt x="943259" y="825998"/>
                  </a:lnTo>
                  <a:lnTo>
                    <a:pt x="967354" y="788286"/>
                  </a:lnTo>
                  <a:lnTo>
                    <a:pt x="988245" y="748449"/>
                  </a:lnTo>
                  <a:lnTo>
                    <a:pt x="1005749" y="706673"/>
                  </a:lnTo>
                  <a:lnTo>
                    <a:pt x="1019682" y="663142"/>
                  </a:lnTo>
                  <a:lnTo>
                    <a:pt x="1029861" y="618043"/>
                  </a:lnTo>
                  <a:lnTo>
                    <a:pt x="1036103" y="571558"/>
                  </a:lnTo>
                  <a:lnTo>
                    <a:pt x="1038225" y="523875"/>
                  </a:lnTo>
                  <a:lnTo>
                    <a:pt x="1036103" y="476194"/>
                  </a:lnTo>
                  <a:lnTo>
                    <a:pt x="1029861" y="429713"/>
                  </a:lnTo>
                  <a:lnTo>
                    <a:pt x="1019682" y="384615"/>
                  </a:lnTo>
                  <a:lnTo>
                    <a:pt x="1005749" y="341086"/>
                  </a:lnTo>
                  <a:lnTo>
                    <a:pt x="988245" y="299311"/>
                  </a:lnTo>
                  <a:lnTo>
                    <a:pt x="967354" y="259475"/>
                  </a:lnTo>
                  <a:lnTo>
                    <a:pt x="943259" y="221762"/>
                  </a:lnTo>
                  <a:lnTo>
                    <a:pt x="916143" y="186358"/>
                  </a:lnTo>
                  <a:lnTo>
                    <a:pt x="886190" y="153447"/>
                  </a:lnTo>
                  <a:lnTo>
                    <a:pt x="853582" y="123216"/>
                  </a:lnTo>
                  <a:lnTo>
                    <a:pt x="818504" y="95848"/>
                  </a:lnTo>
                  <a:lnTo>
                    <a:pt x="781139" y="71529"/>
                  </a:lnTo>
                  <a:lnTo>
                    <a:pt x="741669" y="50443"/>
                  </a:lnTo>
                  <a:lnTo>
                    <a:pt x="700279" y="32777"/>
                  </a:lnTo>
                  <a:lnTo>
                    <a:pt x="657151" y="18714"/>
                  </a:lnTo>
                  <a:lnTo>
                    <a:pt x="612469" y="8441"/>
                  </a:lnTo>
                  <a:lnTo>
                    <a:pt x="566416" y="2141"/>
                  </a:lnTo>
                  <a:lnTo>
                    <a:pt x="519175" y="0"/>
                  </a:lnTo>
                  <a:close/>
                </a:path>
              </a:pathLst>
            </a:custGeom>
            <a:solidFill>
              <a:srgbClr val="F39D20"/>
            </a:solidFill>
          </p:spPr>
          <p:txBody>
            <a:bodyPr wrap="square" lIns="0" tIns="0" rIns="0" bIns="0" rtlCol="0"/>
            <a:lstStyle/>
            <a:p>
              <a:endParaRPr/>
            </a:p>
          </p:txBody>
        </p:sp>
        <p:sp>
          <p:nvSpPr>
            <p:cNvPr id="35" name="object 35"/>
            <p:cNvSpPr/>
            <p:nvPr/>
          </p:nvSpPr>
          <p:spPr>
            <a:xfrm>
              <a:off x="10991850" y="4924424"/>
              <a:ext cx="1038225" cy="1047750"/>
            </a:xfrm>
            <a:custGeom>
              <a:avLst/>
              <a:gdLst/>
              <a:ahLst/>
              <a:cxnLst/>
              <a:rect l="l" t="t" r="r" b="b"/>
              <a:pathLst>
                <a:path w="1038225" h="1047750">
                  <a:moveTo>
                    <a:pt x="0" y="523875"/>
                  </a:moveTo>
                  <a:lnTo>
                    <a:pt x="2121" y="476194"/>
                  </a:lnTo>
                  <a:lnTo>
                    <a:pt x="8363" y="429713"/>
                  </a:lnTo>
                  <a:lnTo>
                    <a:pt x="18543" y="384615"/>
                  </a:lnTo>
                  <a:lnTo>
                    <a:pt x="32477" y="341086"/>
                  </a:lnTo>
                  <a:lnTo>
                    <a:pt x="49982" y="299311"/>
                  </a:lnTo>
                  <a:lnTo>
                    <a:pt x="70875" y="259475"/>
                  </a:lnTo>
                  <a:lnTo>
                    <a:pt x="94973" y="221762"/>
                  </a:lnTo>
                  <a:lnTo>
                    <a:pt x="122092" y="186358"/>
                  </a:lnTo>
                  <a:lnTo>
                    <a:pt x="152050" y="153447"/>
                  </a:lnTo>
                  <a:lnTo>
                    <a:pt x="184663" y="123216"/>
                  </a:lnTo>
                  <a:lnTo>
                    <a:pt x="219749" y="95848"/>
                  </a:lnTo>
                  <a:lnTo>
                    <a:pt x="257123" y="71529"/>
                  </a:lnTo>
                  <a:lnTo>
                    <a:pt x="296603" y="50443"/>
                  </a:lnTo>
                  <a:lnTo>
                    <a:pt x="338005" y="32777"/>
                  </a:lnTo>
                  <a:lnTo>
                    <a:pt x="381146" y="18714"/>
                  </a:lnTo>
                  <a:lnTo>
                    <a:pt x="425844" y="8441"/>
                  </a:lnTo>
                  <a:lnTo>
                    <a:pt x="471915" y="2141"/>
                  </a:lnTo>
                  <a:lnTo>
                    <a:pt x="519175" y="0"/>
                  </a:lnTo>
                  <a:lnTo>
                    <a:pt x="566416" y="2141"/>
                  </a:lnTo>
                  <a:lnTo>
                    <a:pt x="612469" y="8441"/>
                  </a:lnTo>
                  <a:lnTo>
                    <a:pt x="657151" y="18714"/>
                  </a:lnTo>
                  <a:lnTo>
                    <a:pt x="700279" y="32777"/>
                  </a:lnTo>
                  <a:lnTo>
                    <a:pt x="741669" y="50443"/>
                  </a:lnTo>
                  <a:lnTo>
                    <a:pt x="781139" y="71529"/>
                  </a:lnTo>
                  <a:lnTo>
                    <a:pt x="818504" y="95848"/>
                  </a:lnTo>
                  <a:lnTo>
                    <a:pt x="853582" y="123216"/>
                  </a:lnTo>
                  <a:lnTo>
                    <a:pt x="886190" y="153447"/>
                  </a:lnTo>
                  <a:lnTo>
                    <a:pt x="916143" y="186358"/>
                  </a:lnTo>
                  <a:lnTo>
                    <a:pt x="943259" y="221762"/>
                  </a:lnTo>
                  <a:lnTo>
                    <a:pt x="967354" y="259475"/>
                  </a:lnTo>
                  <a:lnTo>
                    <a:pt x="988245" y="299311"/>
                  </a:lnTo>
                  <a:lnTo>
                    <a:pt x="1005749" y="341086"/>
                  </a:lnTo>
                  <a:lnTo>
                    <a:pt x="1019682" y="384615"/>
                  </a:lnTo>
                  <a:lnTo>
                    <a:pt x="1029861" y="429713"/>
                  </a:lnTo>
                  <a:lnTo>
                    <a:pt x="1036103" y="476194"/>
                  </a:lnTo>
                  <a:lnTo>
                    <a:pt x="1038225" y="523875"/>
                  </a:lnTo>
                  <a:lnTo>
                    <a:pt x="1036103" y="571558"/>
                  </a:lnTo>
                  <a:lnTo>
                    <a:pt x="1029861" y="618043"/>
                  </a:lnTo>
                  <a:lnTo>
                    <a:pt x="1019682" y="663142"/>
                  </a:lnTo>
                  <a:lnTo>
                    <a:pt x="1005749" y="706673"/>
                  </a:lnTo>
                  <a:lnTo>
                    <a:pt x="988245" y="748449"/>
                  </a:lnTo>
                  <a:lnTo>
                    <a:pt x="967354" y="788286"/>
                  </a:lnTo>
                  <a:lnTo>
                    <a:pt x="943259" y="825998"/>
                  </a:lnTo>
                  <a:lnTo>
                    <a:pt x="916143" y="861402"/>
                  </a:lnTo>
                  <a:lnTo>
                    <a:pt x="886190" y="894311"/>
                  </a:lnTo>
                  <a:lnTo>
                    <a:pt x="853582" y="924542"/>
                  </a:lnTo>
                  <a:lnTo>
                    <a:pt x="818504" y="951908"/>
                  </a:lnTo>
                  <a:lnTo>
                    <a:pt x="781139" y="976226"/>
                  </a:lnTo>
                  <a:lnTo>
                    <a:pt x="741669" y="997310"/>
                  </a:lnTo>
                  <a:lnTo>
                    <a:pt x="700279" y="1014975"/>
                  </a:lnTo>
                  <a:lnTo>
                    <a:pt x="657151" y="1029036"/>
                  </a:lnTo>
                  <a:lnTo>
                    <a:pt x="612469" y="1039309"/>
                  </a:lnTo>
                  <a:lnTo>
                    <a:pt x="566416" y="1045609"/>
                  </a:lnTo>
                  <a:lnTo>
                    <a:pt x="519175" y="1047750"/>
                  </a:lnTo>
                  <a:lnTo>
                    <a:pt x="471915" y="1045609"/>
                  </a:lnTo>
                  <a:lnTo>
                    <a:pt x="425844" y="1039309"/>
                  </a:lnTo>
                  <a:lnTo>
                    <a:pt x="381146" y="1029036"/>
                  </a:lnTo>
                  <a:lnTo>
                    <a:pt x="338005" y="1014975"/>
                  </a:lnTo>
                  <a:lnTo>
                    <a:pt x="296603" y="997310"/>
                  </a:lnTo>
                  <a:lnTo>
                    <a:pt x="257123" y="976226"/>
                  </a:lnTo>
                  <a:lnTo>
                    <a:pt x="219749" y="951908"/>
                  </a:lnTo>
                  <a:lnTo>
                    <a:pt x="184663" y="924542"/>
                  </a:lnTo>
                  <a:lnTo>
                    <a:pt x="152050" y="894311"/>
                  </a:lnTo>
                  <a:lnTo>
                    <a:pt x="122092" y="861402"/>
                  </a:lnTo>
                  <a:lnTo>
                    <a:pt x="94973" y="825998"/>
                  </a:lnTo>
                  <a:lnTo>
                    <a:pt x="70875" y="788286"/>
                  </a:lnTo>
                  <a:lnTo>
                    <a:pt x="49982" y="748449"/>
                  </a:lnTo>
                  <a:lnTo>
                    <a:pt x="32477" y="706673"/>
                  </a:lnTo>
                  <a:lnTo>
                    <a:pt x="18543" y="663142"/>
                  </a:lnTo>
                  <a:lnTo>
                    <a:pt x="8363" y="618043"/>
                  </a:lnTo>
                  <a:lnTo>
                    <a:pt x="2121" y="571558"/>
                  </a:lnTo>
                  <a:lnTo>
                    <a:pt x="0" y="523875"/>
                  </a:lnTo>
                  <a:close/>
                </a:path>
              </a:pathLst>
            </a:custGeom>
            <a:ln w="72390">
              <a:solidFill>
                <a:srgbClr val="FFFFFF"/>
              </a:solidFill>
            </a:ln>
          </p:spPr>
          <p:txBody>
            <a:bodyPr wrap="square" lIns="0" tIns="0" rIns="0" bIns="0" rtlCol="0"/>
            <a:lstStyle/>
            <a:p>
              <a:endParaRPr/>
            </a:p>
          </p:txBody>
        </p:sp>
      </p:grpSp>
      <p:sp>
        <p:nvSpPr>
          <p:cNvPr id="39" name="object 39"/>
          <p:cNvSpPr txBox="1"/>
          <p:nvPr/>
        </p:nvSpPr>
        <p:spPr>
          <a:xfrm>
            <a:off x="10882312" y="5318015"/>
            <a:ext cx="1055559" cy="208390"/>
          </a:xfrm>
          <a:prstGeom prst="rect">
            <a:avLst/>
          </a:prstGeom>
        </p:spPr>
        <p:txBody>
          <a:bodyPr vert="horz" wrap="square" lIns="0" tIns="15875" rIns="0" bIns="0" rtlCol="0">
            <a:spAutoFit/>
          </a:bodyPr>
          <a:lstStyle/>
          <a:p>
            <a:pPr marL="12700" algn="ctr">
              <a:lnSpc>
                <a:spcPct val="100000"/>
              </a:lnSpc>
              <a:spcBef>
                <a:spcPts val="125"/>
              </a:spcBef>
            </a:pPr>
            <a:r>
              <a:rPr lang="en-GB" sz="1250" b="1" spc="-90" dirty="0">
                <a:solidFill>
                  <a:srgbClr val="454D54"/>
                </a:solidFill>
                <a:latin typeface="Arial"/>
                <a:cs typeface="Arial"/>
              </a:rPr>
              <a:t>Year 2</a:t>
            </a:r>
            <a:endParaRPr sz="1250" dirty="0">
              <a:latin typeface="Arial"/>
              <a:cs typeface="Arial"/>
            </a:endParaRPr>
          </a:p>
        </p:txBody>
      </p:sp>
      <p:sp>
        <p:nvSpPr>
          <p:cNvPr id="42" name="object 42"/>
          <p:cNvSpPr/>
          <p:nvPr/>
        </p:nvSpPr>
        <p:spPr>
          <a:xfrm>
            <a:off x="9572625" y="6581775"/>
            <a:ext cx="2619375" cy="276225"/>
          </a:xfrm>
          <a:custGeom>
            <a:avLst/>
            <a:gdLst/>
            <a:ahLst/>
            <a:cxnLst/>
            <a:rect l="l" t="t" r="r" b="b"/>
            <a:pathLst>
              <a:path w="2619375" h="276225">
                <a:moveTo>
                  <a:pt x="2619375" y="0"/>
                </a:moveTo>
                <a:lnTo>
                  <a:pt x="0" y="0"/>
                </a:lnTo>
                <a:lnTo>
                  <a:pt x="0" y="276225"/>
                </a:lnTo>
                <a:lnTo>
                  <a:pt x="2619375" y="276225"/>
                </a:lnTo>
                <a:lnTo>
                  <a:pt x="2619375" y="0"/>
                </a:lnTo>
                <a:close/>
              </a:path>
            </a:pathLst>
          </a:custGeom>
          <a:solidFill>
            <a:srgbClr val="78DDF3"/>
          </a:solidFill>
        </p:spPr>
        <p:txBody>
          <a:bodyPr wrap="square" lIns="0" tIns="0" rIns="0" bIns="0" rtlCol="0"/>
          <a:lstStyle/>
          <a:p>
            <a:endParaRPr/>
          </a:p>
        </p:txBody>
      </p:sp>
      <p:pic>
        <p:nvPicPr>
          <p:cNvPr id="45" name="Picture 44">
            <a:extLst>
              <a:ext uri="{FF2B5EF4-FFF2-40B4-BE49-F238E27FC236}">
                <a16:creationId xmlns:a16="http://schemas.microsoft.com/office/drawing/2014/main" id="{ACAA23BE-07ED-4E59-A8F6-F1D569E97D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61" y="5819775"/>
            <a:ext cx="3714656" cy="1038225"/>
          </a:xfrm>
          <a:prstGeom prst="rect">
            <a:avLst/>
          </a:prstGeom>
        </p:spPr>
      </p:pic>
      <p:pic>
        <p:nvPicPr>
          <p:cNvPr id="46" name="Picture 45">
            <a:extLst>
              <a:ext uri="{FF2B5EF4-FFF2-40B4-BE49-F238E27FC236}">
                <a16:creationId xmlns:a16="http://schemas.microsoft.com/office/drawing/2014/main" id="{272A9FB5-8B63-4BC4-9BA9-551C739E0C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grpSp>
        <p:nvGrpSpPr>
          <p:cNvPr id="56" name="object 43">
            <a:extLst>
              <a:ext uri="{FF2B5EF4-FFF2-40B4-BE49-F238E27FC236}">
                <a16:creationId xmlns:a16="http://schemas.microsoft.com/office/drawing/2014/main" id="{6BF40FA5-BDCB-497B-ACCE-FBC1052E9C43}"/>
              </a:ext>
            </a:extLst>
          </p:cNvPr>
          <p:cNvGrpSpPr/>
          <p:nvPr/>
        </p:nvGrpSpPr>
        <p:grpSpPr>
          <a:xfrm>
            <a:off x="3345874" y="2777434"/>
            <a:ext cx="4401148" cy="1739377"/>
            <a:chOff x="2983229" y="2878454"/>
            <a:chExt cx="3387090" cy="1120140"/>
          </a:xfrm>
        </p:grpSpPr>
        <p:sp>
          <p:nvSpPr>
            <p:cNvPr id="57" name="object 44">
              <a:extLst>
                <a:ext uri="{FF2B5EF4-FFF2-40B4-BE49-F238E27FC236}">
                  <a16:creationId xmlns:a16="http://schemas.microsoft.com/office/drawing/2014/main" id="{0B9940C4-B4BF-4CFB-BFF2-3C844EAFEA7C}"/>
                </a:ext>
              </a:extLst>
            </p:cNvPr>
            <p:cNvSpPr/>
            <p:nvPr/>
          </p:nvSpPr>
          <p:spPr>
            <a:xfrm>
              <a:off x="3019424" y="2914649"/>
              <a:ext cx="3314700" cy="1047750"/>
            </a:xfrm>
            <a:custGeom>
              <a:avLst/>
              <a:gdLst/>
              <a:ahLst/>
              <a:cxnLst/>
              <a:rect l="l" t="t" r="r" b="b"/>
              <a:pathLst>
                <a:path w="3314700" h="1047750">
                  <a:moveTo>
                    <a:pt x="1657350" y="0"/>
                  </a:moveTo>
                  <a:lnTo>
                    <a:pt x="1587294" y="459"/>
                  </a:lnTo>
                  <a:lnTo>
                    <a:pt x="1517979" y="1826"/>
                  </a:lnTo>
                  <a:lnTo>
                    <a:pt x="1449463" y="4082"/>
                  </a:lnTo>
                  <a:lnTo>
                    <a:pt x="1381803" y="7208"/>
                  </a:lnTo>
                  <a:lnTo>
                    <a:pt x="1315056" y="11187"/>
                  </a:lnTo>
                  <a:lnTo>
                    <a:pt x="1249280" y="16000"/>
                  </a:lnTo>
                  <a:lnTo>
                    <a:pt x="1184533" y="21630"/>
                  </a:lnTo>
                  <a:lnTo>
                    <a:pt x="1120872" y="28058"/>
                  </a:lnTo>
                  <a:lnTo>
                    <a:pt x="1058354" y="35265"/>
                  </a:lnTo>
                  <a:lnTo>
                    <a:pt x="997038" y="43234"/>
                  </a:lnTo>
                  <a:lnTo>
                    <a:pt x="936980" y="51946"/>
                  </a:lnTo>
                  <a:lnTo>
                    <a:pt x="878239" y="61384"/>
                  </a:lnTo>
                  <a:lnTo>
                    <a:pt x="820871" y="71529"/>
                  </a:lnTo>
                  <a:lnTo>
                    <a:pt x="764935" y="82362"/>
                  </a:lnTo>
                  <a:lnTo>
                    <a:pt x="710487" y="93866"/>
                  </a:lnTo>
                  <a:lnTo>
                    <a:pt x="657586" y="106023"/>
                  </a:lnTo>
                  <a:lnTo>
                    <a:pt x="606289" y="118814"/>
                  </a:lnTo>
                  <a:lnTo>
                    <a:pt x="556654" y="132221"/>
                  </a:lnTo>
                  <a:lnTo>
                    <a:pt x="508737" y="146226"/>
                  </a:lnTo>
                  <a:lnTo>
                    <a:pt x="462597" y="160811"/>
                  </a:lnTo>
                  <a:lnTo>
                    <a:pt x="418291" y="175957"/>
                  </a:lnTo>
                  <a:lnTo>
                    <a:pt x="375876" y="191647"/>
                  </a:lnTo>
                  <a:lnTo>
                    <a:pt x="335411" y="207861"/>
                  </a:lnTo>
                  <a:lnTo>
                    <a:pt x="296952" y="224583"/>
                  </a:lnTo>
                  <a:lnTo>
                    <a:pt x="260558" y="241794"/>
                  </a:lnTo>
                  <a:lnTo>
                    <a:pt x="226285" y="259475"/>
                  </a:lnTo>
                  <a:lnTo>
                    <a:pt x="164335" y="296176"/>
                  </a:lnTo>
                  <a:lnTo>
                    <a:pt x="111563" y="334541"/>
                  </a:lnTo>
                  <a:lnTo>
                    <a:pt x="68428" y="374424"/>
                  </a:lnTo>
                  <a:lnTo>
                    <a:pt x="35392" y="415681"/>
                  </a:lnTo>
                  <a:lnTo>
                    <a:pt x="12913" y="458165"/>
                  </a:lnTo>
                  <a:lnTo>
                    <a:pt x="1454" y="501731"/>
                  </a:lnTo>
                  <a:lnTo>
                    <a:pt x="0" y="523875"/>
                  </a:lnTo>
                  <a:lnTo>
                    <a:pt x="1454" y="546018"/>
                  </a:lnTo>
                  <a:lnTo>
                    <a:pt x="12913" y="589584"/>
                  </a:lnTo>
                  <a:lnTo>
                    <a:pt x="35392" y="632068"/>
                  </a:lnTo>
                  <a:lnTo>
                    <a:pt x="68428" y="673325"/>
                  </a:lnTo>
                  <a:lnTo>
                    <a:pt x="111563" y="713208"/>
                  </a:lnTo>
                  <a:lnTo>
                    <a:pt x="164335" y="751573"/>
                  </a:lnTo>
                  <a:lnTo>
                    <a:pt x="226285" y="788274"/>
                  </a:lnTo>
                  <a:lnTo>
                    <a:pt x="260558" y="805955"/>
                  </a:lnTo>
                  <a:lnTo>
                    <a:pt x="296952" y="823166"/>
                  </a:lnTo>
                  <a:lnTo>
                    <a:pt x="335411" y="839888"/>
                  </a:lnTo>
                  <a:lnTo>
                    <a:pt x="375876" y="856102"/>
                  </a:lnTo>
                  <a:lnTo>
                    <a:pt x="418291" y="871792"/>
                  </a:lnTo>
                  <a:lnTo>
                    <a:pt x="462597" y="886938"/>
                  </a:lnTo>
                  <a:lnTo>
                    <a:pt x="508737" y="901523"/>
                  </a:lnTo>
                  <a:lnTo>
                    <a:pt x="556654" y="915528"/>
                  </a:lnTo>
                  <a:lnTo>
                    <a:pt x="606289" y="928935"/>
                  </a:lnTo>
                  <a:lnTo>
                    <a:pt x="657586" y="941726"/>
                  </a:lnTo>
                  <a:lnTo>
                    <a:pt x="710487" y="953883"/>
                  </a:lnTo>
                  <a:lnTo>
                    <a:pt x="764935" y="965387"/>
                  </a:lnTo>
                  <a:lnTo>
                    <a:pt x="820871" y="976220"/>
                  </a:lnTo>
                  <a:lnTo>
                    <a:pt x="878239" y="986365"/>
                  </a:lnTo>
                  <a:lnTo>
                    <a:pt x="936980" y="995803"/>
                  </a:lnTo>
                  <a:lnTo>
                    <a:pt x="997038" y="1004515"/>
                  </a:lnTo>
                  <a:lnTo>
                    <a:pt x="1058354" y="1012484"/>
                  </a:lnTo>
                  <a:lnTo>
                    <a:pt x="1120872" y="1019691"/>
                  </a:lnTo>
                  <a:lnTo>
                    <a:pt x="1184533" y="1026119"/>
                  </a:lnTo>
                  <a:lnTo>
                    <a:pt x="1249280" y="1031749"/>
                  </a:lnTo>
                  <a:lnTo>
                    <a:pt x="1315056" y="1036562"/>
                  </a:lnTo>
                  <a:lnTo>
                    <a:pt x="1381803" y="1040541"/>
                  </a:lnTo>
                  <a:lnTo>
                    <a:pt x="1449463" y="1043667"/>
                  </a:lnTo>
                  <a:lnTo>
                    <a:pt x="1517979" y="1045923"/>
                  </a:lnTo>
                  <a:lnTo>
                    <a:pt x="1587294" y="1047290"/>
                  </a:lnTo>
                  <a:lnTo>
                    <a:pt x="1657350" y="1047750"/>
                  </a:lnTo>
                  <a:lnTo>
                    <a:pt x="1727405" y="1047290"/>
                  </a:lnTo>
                  <a:lnTo>
                    <a:pt x="1796720" y="1045923"/>
                  </a:lnTo>
                  <a:lnTo>
                    <a:pt x="1865236" y="1043667"/>
                  </a:lnTo>
                  <a:lnTo>
                    <a:pt x="1932896" y="1040541"/>
                  </a:lnTo>
                  <a:lnTo>
                    <a:pt x="1999643" y="1036562"/>
                  </a:lnTo>
                  <a:lnTo>
                    <a:pt x="2065419" y="1031749"/>
                  </a:lnTo>
                  <a:lnTo>
                    <a:pt x="2130166" y="1026119"/>
                  </a:lnTo>
                  <a:lnTo>
                    <a:pt x="2193827" y="1019691"/>
                  </a:lnTo>
                  <a:lnTo>
                    <a:pt x="2256345" y="1012484"/>
                  </a:lnTo>
                  <a:lnTo>
                    <a:pt x="2317661" y="1004515"/>
                  </a:lnTo>
                  <a:lnTo>
                    <a:pt x="2377719" y="995803"/>
                  </a:lnTo>
                  <a:lnTo>
                    <a:pt x="2436460" y="986365"/>
                  </a:lnTo>
                  <a:lnTo>
                    <a:pt x="2493828" y="976220"/>
                  </a:lnTo>
                  <a:lnTo>
                    <a:pt x="2549764" y="965387"/>
                  </a:lnTo>
                  <a:lnTo>
                    <a:pt x="2604212" y="953883"/>
                  </a:lnTo>
                  <a:lnTo>
                    <a:pt x="2657113" y="941726"/>
                  </a:lnTo>
                  <a:lnTo>
                    <a:pt x="2708410" y="928935"/>
                  </a:lnTo>
                  <a:lnTo>
                    <a:pt x="2758045" y="915528"/>
                  </a:lnTo>
                  <a:lnTo>
                    <a:pt x="2805962" y="901523"/>
                  </a:lnTo>
                  <a:lnTo>
                    <a:pt x="2852102" y="886938"/>
                  </a:lnTo>
                  <a:lnTo>
                    <a:pt x="2896408" y="871792"/>
                  </a:lnTo>
                  <a:lnTo>
                    <a:pt x="2938823" y="856102"/>
                  </a:lnTo>
                  <a:lnTo>
                    <a:pt x="2979288" y="839888"/>
                  </a:lnTo>
                  <a:lnTo>
                    <a:pt x="3017747" y="823166"/>
                  </a:lnTo>
                  <a:lnTo>
                    <a:pt x="3054141" y="805955"/>
                  </a:lnTo>
                  <a:lnTo>
                    <a:pt x="3088414" y="788274"/>
                  </a:lnTo>
                  <a:lnTo>
                    <a:pt x="3150364" y="751573"/>
                  </a:lnTo>
                  <a:lnTo>
                    <a:pt x="3203136" y="713208"/>
                  </a:lnTo>
                  <a:lnTo>
                    <a:pt x="3246271" y="673325"/>
                  </a:lnTo>
                  <a:lnTo>
                    <a:pt x="3279307" y="632068"/>
                  </a:lnTo>
                  <a:lnTo>
                    <a:pt x="3301786" y="589584"/>
                  </a:lnTo>
                  <a:lnTo>
                    <a:pt x="3313245" y="546018"/>
                  </a:lnTo>
                  <a:lnTo>
                    <a:pt x="3314700" y="523875"/>
                  </a:lnTo>
                  <a:lnTo>
                    <a:pt x="3313245" y="501731"/>
                  </a:lnTo>
                  <a:lnTo>
                    <a:pt x="3301786" y="458165"/>
                  </a:lnTo>
                  <a:lnTo>
                    <a:pt x="3279307" y="415681"/>
                  </a:lnTo>
                  <a:lnTo>
                    <a:pt x="3246271" y="374424"/>
                  </a:lnTo>
                  <a:lnTo>
                    <a:pt x="3203136" y="334541"/>
                  </a:lnTo>
                  <a:lnTo>
                    <a:pt x="3150364" y="296176"/>
                  </a:lnTo>
                  <a:lnTo>
                    <a:pt x="3088414" y="259475"/>
                  </a:lnTo>
                  <a:lnTo>
                    <a:pt x="3054141" y="241794"/>
                  </a:lnTo>
                  <a:lnTo>
                    <a:pt x="3017747" y="224583"/>
                  </a:lnTo>
                  <a:lnTo>
                    <a:pt x="2979288" y="207861"/>
                  </a:lnTo>
                  <a:lnTo>
                    <a:pt x="2938823" y="191647"/>
                  </a:lnTo>
                  <a:lnTo>
                    <a:pt x="2896408" y="175957"/>
                  </a:lnTo>
                  <a:lnTo>
                    <a:pt x="2852102" y="160811"/>
                  </a:lnTo>
                  <a:lnTo>
                    <a:pt x="2805962" y="146226"/>
                  </a:lnTo>
                  <a:lnTo>
                    <a:pt x="2758045" y="132221"/>
                  </a:lnTo>
                  <a:lnTo>
                    <a:pt x="2708410" y="118814"/>
                  </a:lnTo>
                  <a:lnTo>
                    <a:pt x="2657113" y="106023"/>
                  </a:lnTo>
                  <a:lnTo>
                    <a:pt x="2604212" y="93866"/>
                  </a:lnTo>
                  <a:lnTo>
                    <a:pt x="2549764" y="82362"/>
                  </a:lnTo>
                  <a:lnTo>
                    <a:pt x="2493828" y="71529"/>
                  </a:lnTo>
                  <a:lnTo>
                    <a:pt x="2436460" y="61384"/>
                  </a:lnTo>
                  <a:lnTo>
                    <a:pt x="2377719" y="51946"/>
                  </a:lnTo>
                  <a:lnTo>
                    <a:pt x="2317661" y="43234"/>
                  </a:lnTo>
                  <a:lnTo>
                    <a:pt x="2256345" y="35265"/>
                  </a:lnTo>
                  <a:lnTo>
                    <a:pt x="2193827" y="28058"/>
                  </a:lnTo>
                  <a:lnTo>
                    <a:pt x="2130166" y="21630"/>
                  </a:lnTo>
                  <a:lnTo>
                    <a:pt x="2065419" y="16000"/>
                  </a:lnTo>
                  <a:lnTo>
                    <a:pt x="1999643" y="11187"/>
                  </a:lnTo>
                  <a:lnTo>
                    <a:pt x="1932896" y="7208"/>
                  </a:lnTo>
                  <a:lnTo>
                    <a:pt x="1865236" y="4082"/>
                  </a:lnTo>
                  <a:lnTo>
                    <a:pt x="1796720" y="1826"/>
                  </a:lnTo>
                  <a:lnTo>
                    <a:pt x="1727405" y="459"/>
                  </a:lnTo>
                  <a:lnTo>
                    <a:pt x="1657350" y="0"/>
                  </a:lnTo>
                  <a:close/>
                </a:path>
              </a:pathLst>
            </a:custGeom>
            <a:solidFill>
              <a:srgbClr val="FFFFFF"/>
            </a:solidFill>
          </p:spPr>
          <p:txBody>
            <a:bodyPr wrap="square" lIns="0" tIns="0" rIns="0" bIns="0" rtlCol="0"/>
            <a:lstStyle/>
            <a:p>
              <a:endParaRPr/>
            </a:p>
          </p:txBody>
        </p:sp>
        <p:sp>
          <p:nvSpPr>
            <p:cNvPr id="58" name="object 45">
              <a:extLst>
                <a:ext uri="{FF2B5EF4-FFF2-40B4-BE49-F238E27FC236}">
                  <a16:creationId xmlns:a16="http://schemas.microsoft.com/office/drawing/2014/main" id="{164826E3-2777-4E4D-A353-63C63E005E4D}"/>
                </a:ext>
              </a:extLst>
            </p:cNvPr>
            <p:cNvSpPr/>
            <p:nvPr/>
          </p:nvSpPr>
          <p:spPr>
            <a:xfrm>
              <a:off x="3019424" y="2914649"/>
              <a:ext cx="3314700" cy="1047750"/>
            </a:xfrm>
            <a:custGeom>
              <a:avLst/>
              <a:gdLst/>
              <a:ahLst/>
              <a:cxnLst/>
              <a:rect l="l" t="t" r="r" b="b"/>
              <a:pathLst>
                <a:path w="3314700" h="1047750">
                  <a:moveTo>
                    <a:pt x="0" y="523875"/>
                  </a:moveTo>
                  <a:lnTo>
                    <a:pt x="5777" y="479822"/>
                  </a:lnTo>
                  <a:lnTo>
                    <a:pt x="22804" y="436779"/>
                  </a:lnTo>
                  <a:lnTo>
                    <a:pt x="50619" y="394890"/>
                  </a:lnTo>
                  <a:lnTo>
                    <a:pt x="88762" y="354302"/>
                  </a:lnTo>
                  <a:lnTo>
                    <a:pt x="136773" y="315159"/>
                  </a:lnTo>
                  <a:lnTo>
                    <a:pt x="194192" y="277608"/>
                  </a:lnTo>
                  <a:lnTo>
                    <a:pt x="260558" y="241794"/>
                  </a:lnTo>
                  <a:lnTo>
                    <a:pt x="296952" y="224583"/>
                  </a:lnTo>
                  <a:lnTo>
                    <a:pt x="335411" y="207861"/>
                  </a:lnTo>
                  <a:lnTo>
                    <a:pt x="375876" y="191647"/>
                  </a:lnTo>
                  <a:lnTo>
                    <a:pt x="418291" y="175957"/>
                  </a:lnTo>
                  <a:lnTo>
                    <a:pt x="462597" y="160811"/>
                  </a:lnTo>
                  <a:lnTo>
                    <a:pt x="508737" y="146226"/>
                  </a:lnTo>
                  <a:lnTo>
                    <a:pt x="556654" y="132221"/>
                  </a:lnTo>
                  <a:lnTo>
                    <a:pt x="606289" y="118814"/>
                  </a:lnTo>
                  <a:lnTo>
                    <a:pt x="657586" y="106023"/>
                  </a:lnTo>
                  <a:lnTo>
                    <a:pt x="710487" y="93866"/>
                  </a:lnTo>
                  <a:lnTo>
                    <a:pt x="764935" y="82362"/>
                  </a:lnTo>
                  <a:lnTo>
                    <a:pt x="820871" y="71529"/>
                  </a:lnTo>
                  <a:lnTo>
                    <a:pt x="878239" y="61384"/>
                  </a:lnTo>
                  <a:lnTo>
                    <a:pt x="936980" y="51946"/>
                  </a:lnTo>
                  <a:lnTo>
                    <a:pt x="997038" y="43234"/>
                  </a:lnTo>
                  <a:lnTo>
                    <a:pt x="1058354" y="35265"/>
                  </a:lnTo>
                  <a:lnTo>
                    <a:pt x="1120872" y="28058"/>
                  </a:lnTo>
                  <a:lnTo>
                    <a:pt x="1184533" y="21630"/>
                  </a:lnTo>
                  <a:lnTo>
                    <a:pt x="1249280" y="16000"/>
                  </a:lnTo>
                  <a:lnTo>
                    <a:pt x="1315056" y="11187"/>
                  </a:lnTo>
                  <a:lnTo>
                    <a:pt x="1381803" y="7208"/>
                  </a:lnTo>
                  <a:lnTo>
                    <a:pt x="1449463" y="4082"/>
                  </a:lnTo>
                  <a:lnTo>
                    <a:pt x="1517979" y="1826"/>
                  </a:lnTo>
                  <a:lnTo>
                    <a:pt x="1587294" y="459"/>
                  </a:lnTo>
                  <a:lnTo>
                    <a:pt x="1657350" y="0"/>
                  </a:lnTo>
                  <a:lnTo>
                    <a:pt x="1727405" y="459"/>
                  </a:lnTo>
                  <a:lnTo>
                    <a:pt x="1796720" y="1826"/>
                  </a:lnTo>
                  <a:lnTo>
                    <a:pt x="1865236" y="4082"/>
                  </a:lnTo>
                  <a:lnTo>
                    <a:pt x="1932896" y="7208"/>
                  </a:lnTo>
                  <a:lnTo>
                    <a:pt x="1999643" y="11187"/>
                  </a:lnTo>
                  <a:lnTo>
                    <a:pt x="2065419" y="16000"/>
                  </a:lnTo>
                  <a:lnTo>
                    <a:pt x="2130166" y="21630"/>
                  </a:lnTo>
                  <a:lnTo>
                    <a:pt x="2193827" y="28058"/>
                  </a:lnTo>
                  <a:lnTo>
                    <a:pt x="2256345" y="35265"/>
                  </a:lnTo>
                  <a:lnTo>
                    <a:pt x="2317661" y="43234"/>
                  </a:lnTo>
                  <a:lnTo>
                    <a:pt x="2377719" y="51946"/>
                  </a:lnTo>
                  <a:lnTo>
                    <a:pt x="2436460" y="61384"/>
                  </a:lnTo>
                  <a:lnTo>
                    <a:pt x="2493828" y="71529"/>
                  </a:lnTo>
                  <a:lnTo>
                    <a:pt x="2549764" y="82362"/>
                  </a:lnTo>
                  <a:lnTo>
                    <a:pt x="2604212" y="93866"/>
                  </a:lnTo>
                  <a:lnTo>
                    <a:pt x="2657113" y="106023"/>
                  </a:lnTo>
                  <a:lnTo>
                    <a:pt x="2708410" y="118814"/>
                  </a:lnTo>
                  <a:lnTo>
                    <a:pt x="2758045" y="132221"/>
                  </a:lnTo>
                  <a:lnTo>
                    <a:pt x="2805962" y="146226"/>
                  </a:lnTo>
                  <a:lnTo>
                    <a:pt x="2852102" y="160811"/>
                  </a:lnTo>
                  <a:lnTo>
                    <a:pt x="2896408" y="175957"/>
                  </a:lnTo>
                  <a:lnTo>
                    <a:pt x="2938823" y="191647"/>
                  </a:lnTo>
                  <a:lnTo>
                    <a:pt x="2979288" y="207861"/>
                  </a:lnTo>
                  <a:lnTo>
                    <a:pt x="3017747" y="224583"/>
                  </a:lnTo>
                  <a:lnTo>
                    <a:pt x="3054141" y="241794"/>
                  </a:lnTo>
                  <a:lnTo>
                    <a:pt x="3088414" y="259475"/>
                  </a:lnTo>
                  <a:lnTo>
                    <a:pt x="3150364" y="296176"/>
                  </a:lnTo>
                  <a:lnTo>
                    <a:pt x="3203136" y="334541"/>
                  </a:lnTo>
                  <a:lnTo>
                    <a:pt x="3246271" y="374424"/>
                  </a:lnTo>
                  <a:lnTo>
                    <a:pt x="3279307" y="415681"/>
                  </a:lnTo>
                  <a:lnTo>
                    <a:pt x="3301786" y="458165"/>
                  </a:lnTo>
                  <a:lnTo>
                    <a:pt x="3313245" y="501731"/>
                  </a:lnTo>
                  <a:lnTo>
                    <a:pt x="3314700" y="523875"/>
                  </a:lnTo>
                  <a:lnTo>
                    <a:pt x="3313245" y="546018"/>
                  </a:lnTo>
                  <a:lnTo>
                    <a:pt x="3301786" y="589584"/>
                  </a:lnTo>
                  <a:lnTo>
                    <a:pt x="3279307" y="632068"/>
                  </a:lnTo>
                  <a:lnTo>
                    <a:pt x="3246271" y="673325"/>
                  </a:lnTo>
                  <a:lnTo>
                    <a:pt x="3203136" y="713208"/>
                  </a:lnTo>
                  <a:lnTo>
                    <a:pt x="3150364" y="751573"/>
                  </a:lnTo>
                  <a:lnTo>
                    <a:pt x="3088414" y="788274"/>
                  </a:lnTo>
                  <a:lnTo>
                    <a:pt x="3054141" y="805955"/>
                  </a:lnTo>
                  <a:lnTo>
                    <a:pt x="3017747" y="823166"/>
                  </a:lnTo>
                  <a:lnTo>
                    <a:pt x="2979288" y="839888"/>
                  </a:lnTo>
                  <a:lnTo>
                    <a:pt x="2938823" y="856102"/>
                  </a:lnTo>
                  <a:lnTo>
                    <a:pt x="2896408" y="871792"/>
                  </a:lnTo>
                  <a:lnTo>
                    <a:pt x="2852102" y="886938"/>
                  </a:lnTo>
                  <a:lnTo>
                    <a:pt x="2805962" y="901523"/>
                  </a:lnTo>
                  <a:lnTo>
                    <a:pt x="2758045" y="915528"/>
                  </a:lnTo>
                  <a:lnTo>
                    <a:pt x="2708410" y="928935"/>
                  </a:lnTo>
                  <a:lnTo>
                    <a:pt x="2657113" y="941726"/>
                  </a:lnTo>
                  <a:lnTo>
                    <a:pt x="2604212" y="953883"/>
                  </a:lnTo>
                  <a:lnTo>
                    <a:pt x="2549764" y="965387"/>
                  </a:lnTo>
                  <a:lnTo>
                    <a:pt x="2493828" y="976220"/>
                  </a:lnTo>
                  <a:lnTo>
                    <a:pt x="2436460" y="986365"/>
                  </a:lnTo>
                  <a:lnTo>
                    <a:pt x="2377719" y="995803"/>
                  </a:lnTo>
                  <a:lnTo>
                    <a:pt x="2317661" y="1004515"/>
                  </a:lnTo>
                  <a:lnTo>
                    <a:pt x="2256345" y="1012484"/>
                  </a:lnTo>
                  <a:lnTo>
                    <a:pt x="2193827" y="1019691"/>
                  </a:lnTo>
                  <a:lnTo>
                    <a:pt x="2130166" y="1026119"/>
                  </a:lnTo>
                  <a:lnTo>
                    <a:pt x="2065419" y="1031749"/>
                  </a:lnTo>
                  <a:lnTo>
                    <a:pt x="1999643" y="1036562"/>
                  </a:lnTo>
                  <a:lnTo>
                    <a:pt x="1932896" y="1040541"/>
                  </a:lnTo>
                  <a:lnTo>
                    <a:pt x="1865236" y="1043667"/>
                  </a:lnTo>
                  <a:lnTo>
                    <a:pt x="1796720" y="1045923"/>
                  </a:lnTo>
                  <a:lnTo>
                    <a:pt x="1727405" y="1047290"/>
                  </a:lnTo>
                  <a:lnTo>
                    <a:pt x="1657350" y="1047750"/>
                  </a:lnTo>
                  <a:lnTo>
                    <a:pt x="1587294" y="1047290"/>
                  </a:lnTo>
                  <a:lnTo>
                    <a:pt x="1517979" y="1045923"/>
                  </a:lnTo>
                  <a:lnTo>
                    <a:pt x="1449463" y="1043667"/>
                  </a:lnTo>
                  <a:lnTo>
                    <a:pt x="1381803" y="1040541"/>
                  </a:lnTo>
                  <a:lnTo>
                    <a:pt x="1315056" y="1036562"/>
                  </a:lnTo>
                  <a:lnTo>
                    <a:pt x="1249280" y="1031749"/>
                  </a:lnTo>
                  <a:lnTo>
                    <a:pt x="1184533" y="1026119"/>
                  </a:lnTo>
                  <a:lnTo>
                    <a:pt x="1120872" y="1019691"/>
                  </a:lnTo>
                  <a:lnTo>
                    <a:pt x="1058354" y="1012484"/>
                  </a:lnTo>
                  <a:lnTo>
                    <a:pt x="997038" y="1004515"/>
                  </a:lnTo>
                  <a:lnTo>
                    <a:pt x="936980" y="995803"/>
                  </a:lnTo>
                  <a:lnTo>
                    <a:pt x="878239" y="986365"/>
                  </a:lnTo>
                  <a:lnTo>
                    <a:pt x="820871" y="976220"/>
                  </a:lnTo>
                  <a:lnTo>
                    <a:pt x="764935" y="965387"/>
                  </a:lnTo>
                  <a:lnTo>
                    <a:pt x="710487" y="953883"/>
                  </a:lnTo>
                  <a:lnTo>
                    <a:pt x="657586" y="941726"/>
                  </a:lnTo>
                  <a:lnTo>
                    <a:pt x="606289" y="928935"/>
                  </a:lnTo>
                  <a:lnTo>
                    <a:pt x="556654" y="915528"/>
                  </a:lnTo>
                  <a:lnTo>
                    <a:pt x="508737" y="901523"/>
                  </a:lnTo>
                  <a:lnTo>
                    <a:pt x="462597" y="886938"/>
                  </a:lnTo>
                  <a:lnTo>
                    <a:pt x="418291" y="871792"/>
                  </a:lnTo>
                  <a:lnTo>
                    <a:pt x="375876" y="856102"/>
                  </a:lnTo>
                  <a:lnTo>
                    <a:pt x="335411" y="839888"/>
                  </a:lnTo>
                  <a:lnTo>
                    <a:pt x="296952" y="823166"/>
                  </a:lnTo>
                  <a:lnTo>
                    <a:pt x="260558" y="805955"/>
                  </a:lnTo>
                  <a:lnTo>
                    <a:pt x="226285" y="788274"/>
                  </a:lnTo>
                  <a:lnTo>
                    <a:pt x="164335" y="751573"/>
                  </a:lnTo>
                  <a:lnTo>
                    <a:pt x="111563" y="713208"/>
                  </a:lnTo>
                  <a:lnTo>
                    <a:pt x="68428" y="673325"/>
                  </a:lnTo>
                  <a:lnTo>
                    <a:pt x="35392" y="632068"/>
                  </a:lnTo>
                  <a:lnTo>
                    <a:pt x="12913" y="589584"/>
                  </a:lnTo>
                  <a:lnTo>
                    <a:pt x="1454" y="546018"/>
                  </a:lnTo>
                  <a:lnTo>
                    <a:pt x="0" y="523875"/>
                  </a:lnTo>
                  <a:close/>
                </a:path>
              </a:pathLst>
            </a:custGeom>
            <a:ln w="72390">
              <a:solidFill>
                <a:srgbClr val="6E0066"/>
              </a:solidFill>
            </a:ln>
          </p:spPr>
          <p:txBody>
            <a:bodyPr wrap="square" lIns="0" tIns="0" rIns="0" bIns="0" rtlCol="0"/>
            <a:lstStyle/>
            <a:p>
              <a:endParaRPr/>
            </a:p>
          </p:txBody>
        </p:sp>
      </p:grpSp>
      <p:sp>
        <p:nvSpPr>
          <p:cNvPr id="70" name="TextBox 69">
            <a:extLst>
              <a:ext uri="{FF2B5EF4-FFF2-40B4-BE49-F238E27FC236}">
                <a16:creationId xmlns:a16="http://schemas.microsoft.com/office/drawing/2014/main" id="{85F9F2A4-2D8C-44B2-9608-48909A51CFE9}"/>
              </a:ext>
            </a:extLst>
          </p:cNvPr>
          <p:cNvSpPr txBox="1"/>
          <p:nvPr/>
        </p:nvSpPr>
        <p:spPr>
          <a:xfrm>
            <a:off x="5106417" y="2890767"/>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SKILLS</a:t>
            </a:r>
          </a:p>
        </p:txBody>
      </p:sp>
      <p:sp>
        <p:nvSpPr>
          <p:cNvPr id="62" name="object 19">
            <a:extLst>
              <a:ext uri="{FF2B5EF4-FFF2-40B4-BE49-F238E27FC236}">
                <a16:creationId xmlns:a16="http://schemas.microsoft.com/office/drawing/2014/main" id="{73D57034-9403-46C6-B19F-D62B29A9F6D6}"/>
              </a:ext>
            </a:extLst>
          </p:cNvPr>
          <p:cNvSpPr txBox="1"/>
          <p:nvPr/>
        </p:nvSpPr>
        <p:spPr>
          <a:xfrm>
            <a:off x="5486400" y="705369"/>
            <a:ext cx="3371131" cy="1008609"/>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7</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Who is Samuel </a:t>
            </a:r>
            <a:r>
              <a:rPr lang="en-GB" sz="1050" b="1" u="sng" spc="-5" dirty="0" err="1">
                <a:latin typeface="Twinkl Cursive Unlooped" panose="02000000000000000000" pitchFamily="2" charset="0"/>
                <a:cs typeface="Calibri"/>
              </a:rPr>
              <a:t>Wilderspin</a:t>
            </a:r>
            <a:r>
              <a:rPr lang="en-GB" sz="1050" b="1" u="sng" spc="-5" dirty="0">
                <a:latin typeface="Twinkl Cursive Unlooped" panose="02000000000000000000" pitchFamily="2" charset="0"/>
                <a:cs typeface="Calibri"/>
              </a:rPr>
              <a:t> and why is he significant</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algn="l"/>
            <a:r>
              <a:rPr lang="en-GB" sz="900" b="1" i="0" dirty="0">
                <a:solidFill>
                  <a:srgbClr val="303030"/>
                </a:solidFill>
                <a:effectLst/>
                <a:latin typeface="Twinkl Cursive Unlooped" panose="02000000000000000000" pitchFamily="2" charset="0"/>
              </a:rPr>
              <a:t>By the end of this lesson children should:</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Understand the term significant and explain why a significant individual is important.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Identify some key features of a significant historical event beyond living memory.</a:t>
            </a:r>
          </a:p>
          <a:p>
            <a:pPr algn="l"/>
            <a:endParaRPr lang="en-GB" sz="900" b="1" dirty="0">
              <a:solidFill>
                <a:srgbClr val="303030"/>
              </a:solidFill>
              <a:latin typeface="Twinkl Cursive Unlooped" panose="02000000000000000000" pitchFamily="2" charset="0"/>
            </a:endParaRPr>
          </a:p>
        </p:txBody>
      </p:sp>
      <p:sp>
        <p:nvSpPr>
          <p:cNvPr id="19" name="object 19"/>
          <p:cNvSpPr txBox="1"/>
          <p:nvPr/>
        </p:nvSpPr>
        <p:spPr>
          <a:xfrm>
            <a:off x="4255164" y="3133366"/>
            <a:ext cx="3089102" cy="1303562"/>
          </a:xfrm>
          <a:prstGeom prst="rect">
            <a:avLst/>
          </a:prstGeom>
        </p:spPr>
        <p:txBody>
          <a:bodyPr vert="horz" wrap="square" lIns="0" tIns="15875" rIns="0" bIns="0" rtlCol="0">
            <a:spAutoFit/>
          </a:bodyPr>
          <a:lstStyle/>
          <a:p>
            <a:pPr marL="12700">
              <a:lnSpc>
                <a:spcPct val="100000"/>
              </a:lnSpc>
              <a:spcBef>
                <a:spcPts val="125"/>
              </a:spcBef>
            </a:pPr>
            <a:r>
              <a:rPr sz="1050" b="1" u="sng" spc="15" dirty="0">
                <a:latin typeface="Twinkl Cursive Unlooped" panose="02000000000000000000" pitchFamily="2" charset="0"/>
                <a:cs typeface="Calibri"/>
              </a:rPr>
              <a:t>L</a:t>
            </a:r>
            <a:r>
              <a:rPr lang="en-GB" sz="1050" b="1" u="sng" spc="15" dirty="0">
                <a:latin typeface="Twinkl Cursive Unlooped" panose="02000000000000000000" pitchFamily="2" charset="0"/>
                <a:cs typeface="Calibri"/>
              </a:rPr>
              <a:t>8</a:t>
            </a:r>
            <a:r>
              <a:rPr sz="1050" b="1" u="sng" spc="15" dirty="0">
                <a:latin typeface="Twinkl Cursive Unlooped" panose="02000000000000000000" pitchFamily="2" charset="0"/>
                <a:cs typeface="Calibri"/>
              </a:rPr>
              <a:t>.</a:t>
            </a:r>
            <a:r>
              <a:rPr sz="1050" b="1" u="sng" spc="-30" dirty="0">
                <a:latin typeface="Twinkl Cursive Unlooped" panose="02000000000000000000" pitchFamily="2" charset="0"/>
                <a:cs typeface="Calibri"/>
              </a:rPr>
              <a:t> </a:t>
            </a:r>
            <a:r>
              <a:rPr lang="en-GB" sz="1050" b="1" u="sng" spc="-5" dirty="0">
                <a:latin typeface="Twinkl Cursive Unlooped" panose="02000000000000000000" pitchFamily="2" charset="0"/>
                <a:cs typeface="Calibri"/>
              </a:rPr>
              <a:t>When would you rather go to school</a:t>
            </a:r>
            <a:r>
              <a:rPr sz="1050" b="1" u="sng" spc="5" dirty="0">
                <a:latin typeface="Twinkl Cursive Unlooped" panose="02000000000000000000" pitchFamily="2" charset="0"/>
                <a:cs typeface="Calibri"/>
              </a:rPr>
              <a:t>?</a:t>
            </a:r>
            <a:endParaRPr lang="en-GB" sz="1050" b="1" u="sng" spc="5" dirty="0">
              <a:latin typeface="Twinkl Cursive Unlooped" panose="02000000000000000000" pitchFamily="2" charset="0"/>
              <a:cs typeface="Calibri"/>
            </a:endParaRPr>
          </a:p>
          <a:p>
            <a:pPr marL="12700">
              <a:lnSpc>
                <a:spcPct val="100000"/>
              </a:lnSpc>
              <a:spcBef>
                <a:spcPts val="125"/>
              </a:spcBef>
            </a:pPr>
            <a:r>
              <a:rPr lang="en-GB" sz="1050" b="1" u="sng" spc="5" dirty="0">
                <a:latin typeface="Twinkl Cursive Unlooped" panose="02000000000000000000" pitchFamily="2" charset="0"/>
                <a:cs typeface="Calibri"/>
              </a:rPr>
              <a:t>DEBATE</a:t>
            </a:r>
          </a:p>
          <a:p>
            <a:pPr algn="l"/>
            <a:r>
              <a:rPr lang="en-GB" sz="900" b="1" i="0" dirty="0">
                <a:solidFill>
                  <a:srgbClr val="303030"/>
                </a:solidFill>
                <a:effectLst/>
                <a:latin typeface="Twinkl Cursive Unlooped" panose="02000000000000000000" pitchFamily="2" charset="0"/>
              </a:rPr>
              <a:t>By the end of this lesson children should:</a:t>
            </a:r>
            <a:endParaRPr lang="en-GB" sz="900" b="1" dirty="0">
              <a:solidFill>
                <a:srgbClr val="303030"/>
              </a:solidFill>
              <a:latin typeface="Twinkl Cursive Unlooped" panose="02000000000000000000" pitchFamily="2" charset="0"/>
            </a:endParaRP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Use a range of historical artefacts to find out about the past.</a:t>
            </a:r>
          </a:p>
          <a:p>
            <a:pPr algn="l">
              <a:buFont typeface="Arial" panose="020B0604020202020204" pitchFamily="34" charset="0"/>
              <a:buChar char="•"/>
            </a:pPr>
            <a:r>
              <a:rPr lang="en-GB" sz="900" b="0" i="0" dirty="0">
                <a:solidFill>
                  <a:srgbClr val="303030"/>
                </a:solidFill>
                <a:effectLst/>
                <a:latin typeface="Twinkl Cursive Unlooped" panose="02000000000000000000" pitchFamily="2" charset="0"/>
              </a:rPr>
              <a:t>Express an opinion about a historical source.</a:t>
            </a:r>
          </a:p>
          <a:p>
            <a:pPr algn="l">
              <a:buFont typeface="Arial" panose="020B0604020202020204" pitchFamily="34" charset="0"/>
              <a:buChar char="•"/>
            </a:pPr>
            <a:r>
              <a:rPr lang="en-GB" sz="900" dirty="0">
                <a:solidFill>
                  <a:srgbClr val="303030"/>
                </a:solidFill>
                <a:latin typeface="Twinkl Cursive Unlooped" panose="02000000000000000000" pitchFamily="2" charset="0"/>
              </a:rPr>
              <a:t>Discuss similarities and differences between school life in Victorian time to today.</a:t>
            </a:r>
            <a:endParaRPr lang="en-GB" sz="900" b="0" i="0" dirty="0">
              <a:solidFill>
                <a:srgbClr val="303030"/>
              </a:solidFill>
              <a:effectLst/>
              <a:latin typeface="Twinkl Cursive Unlooped" panose="02000000000000000000" pitchFamily="2" charset="0"/>
            </a:endParaRPr>
          </a:p>
          <a:p>
            <a:pPr marL="12700" algn="ctr">
              <a:lnSpc>
                <a:spcPct val="100000"/>
              </a:lnSpc>
              <a:spcBef>
                <a:spcPts val="125"/>
              </a:spcBef>
            </a:pPr>
            <a:endParaRPr sz="1600" dirty="0">
              <a:latin typeface="Twinkl Cursive Unlooped" panose="02000000000000000000" pitchFamily="2" charset="0"/>
              <a:cs typeface="Calibri"/>
            </a:endParaRPr>
          </a:p>
        </p:txBody>
      </p:sp>
      <p:sp>
        <p:nvSpPr>
          <p:cNvPr id="63" name="TextBox 62">
            <a:extLst>
              <a:ext uri="{FF2B5EF4-FFF2-40B4-BE49-F238E27FC236}">
                <a16:creationId xmlns:a16="http://schemas.microsoft.com/office/drawing/2014/main" id="{97D41154-212A-4C2D-A726-4121896EBC29}"/>
              </a:ext>
            </a:extLst>
          </p:cNvPr>
          <p:cNvSpPr txBox="1"/>
          <p:nvPr/>
        </p:nvSpPr>
        <p:spPr>
          <a:xfrm>
            <a:off x="6567089" y="453663"/>
            <a:ext cx="1600200" cy="307777"/>
          </a:xfrm>
          <a:prstGeom prst="rect">
            <a:avLst/>
          </a:prstGeom>
          <a:noFill/>
        </p:spPr>
        <p:txBody>
          <a:bodyPr wrap="square" rtlCol="0">
            <a:spAutoFit/>
          </a:bodyPr>
          <a:lstStyle/>
          <a:p>
            <a:r>
              <a:rPr lang="en-GB" sz="1400" b="1" dirty="0">
                <a:solidFill>
                  <a:schemeClr val="accent5">
                    <a:lumMod val="75000"/>
                  </a:schemeClr>
                </a:solidFill>
                <a:latin typeface="Twinkl Cursive Unlooped" panose="02000000000000000000" pitchFamily="2" charset="0"/>
              </a:rPr>
              <a:t>LEGACY</a:t>
            </a:r>
          </a:p>
        </p:txBody>
      </p:sp>
    </p:spTree>
    <p:extLst>
      <p:ext uri="{BB962C8B-B14F-4D97-AF65-F5344CB8AC3E}">
        <p14:creationId xmlns:p14="http://schemas.microsoft.com/office/powerpoint/2010/main" val="86275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5737" y="1795526"/>
            <a:ext cx="2372360" cy="4591050"/>
          </a:xfrm>
          <a:custGeom>
            <a:avLst/>
            <a:gdLst/>
            <a:ahLst/>
            <a:cxnLst/>
            <a:rect l="l" t="t" r="r" b="b"/>
            <a:pathLst>
              <a:path w="2372360" h="4591050">
                <a:moveTo>
                  <a:pt x="0" y="183387"/>
                </a:moveTo>
                <a:lnTo>
                  <a:pt x="6552" y="134614"/>
                </a:lnTo>
                <a:lnTo>
                  <a:pt x="25044" y="90800"/>
                </a:lnTo>
                <a:lnTo>
                  <a:pt x="53727" y="53689"/>
                </a:lnTo>
                <a:lnTo>
                  <a:pt x="90851" y="25023"/>
                </a:lnTo>
                <a:lnTo>
                  <a:pt x="134667" y="6546"/>
                </a:lnTo>
                <a:lnTo>
                  <a:pt x="183426" y="0"/>
                </a:lnTo>
                <a:lnTo>
                  <a:pt x="2188273" y="0"/>
                </a:lnTo>
                <a:lnTo>
                  <a:pt x="2237056" y="6546"/>
                </a:lnTo>
                <a:lnTo>
                  <a:pt x="2280894" y="25023"/>
                </a:lnTo>
                <a:lnTo>
                  <a:pt x="2318035" y="53689"/>
                </a:lnTo>
                <a:lnTo>
                  <a:pt x="2346731" y="90800"/>
                </a:lnTo>
                <a:lnTo>
                  <a:pt x="2365232" y="134614"/>
                </a:lnTo>
                <a:lnTo>
                  <a:pt x="2371788" y="183387"/>
                </a:lnTo>
                <a:lnTo>
                  <a:pt x="2371788" y="4407560"/>
                </a:lnTo>
                <a:lnTo>
                  <a:pt x="2365232" y="4456323"/>
                </a:lnTo>
                <a:lnTo>
                  <a:pt x="2346731" y="4500141"/>
                </a:lnTo>
                <a:lnTo>
                  <a:pt x="2318035" y="4537263"/>
                </a:lnTo>
                <a:lnTo>
                  <a:pt x="2280894" y="4565944"/>
                </a:lnTo>
                <a:lnTo>
                  <a:pt x="2237056" y="4584434"/>
                </a:lnTo>
                <a:lnTo>
                  <a:pt x="2188273" y="4590986"/>
                </a:lnTo>
                <a:lnTo>
                  <a:pt x="183426" y="4590986"/>
                </a:lnTo>
                <a:lnTo>
                  <a:pt x="134667" y="4584434"/>
                </a:lnTo>
                <a:lnTo>
                  <a:pt x="90851" y="4565944"/>
                </a:lnTo>
                <a:lnTo>
                  <a:pt x="53727" y="4537263"/>
                </a:lnTo>
                <a:lnTo>
                  <a:pt x="25044" y="4500141"/>
                </a:lnTo>
                <a:lnTo>
                  <a:pt x="6552" y="4456323"/>
                </a:lnTo>
                <a:lnTo>
                  <a:pt x="0" y="4407560"/>
                </a:lnTo>
                <a:lnTo>
                  <a:pt x="0" y="183387"/>
                </a:lnTo>
                <a:close/>
              </a:path>
            </a:pathLst>
          </a:custGeom>
          <a:ln w="25400">
            <a:solidFill>
              <a:srgbClr val="561B6C"/>
            </a:solidFill>
          </a:ln>
        </p:spPr>
        <p:txBody>
          <a:bodyPr wrap="square" lIns="0" tIns="0" rIns="0" bIns="0" rtlCol="0"/>
          <a:lstStyle/>
          <a:p>
            <a:endParaRPr/>
          </a:p>
        </p:txBody>
      </p:sp>
      <p:sp>
        <p:nvSpPr>
          <p:cNvPr id="4" name="object 4"/>
          <p:cNvSpPr txBox="1"/>
          <p:nvPr/>
        </p:nvSpPr>
        <p:spPr>
          <a:xfrm>
            <a:off x="838835" y="2982912"/>
            <a:ext cx="1052195" cy="390525"/>
          </a:xfrm>
          <a:prstGeom prst="rect">
            <a:avLst/>
          </a:prstGeom>
        </p:spPr>
        <p:txBody>
          <a:bodyPr vert="horz" wrap="square" lIns="0" tIns="19685" rIns="0" bIns="0" rtlCol="0">
            <a:spAutoFit/>
          </a:bodyPr>
          <a:lstStyle/>
          <a:p>
            <a:pPr marL="355600" marR="5080" indent="-343535">
              <a:lnSpc>
                <a:spcPts val="1430"/>
              </a:lnSpc>
              <a:spcBef>
                <a:spcPts val="155"/>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0"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5"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  </a:t>
            </a: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5" name="object 5"/>
          <p:cNvSpPr txBox="1"/>
          <p:nvPr/>
        </p:nvSpPr>
        <p:spPr>
          <a:xfrm>
            <a:off x="450850" y="3623881"/>
            <a:ext cx="1754505" cy="2239074"/>
          </a:xfrm>
          <a:prstGeom prst="rect">
            <a:avLst/>
          </a:prstGeom>
        </p:spPr>
        <p:txBody>
          <a:bodyPr vert="horz" wrap="square" lIns="0" tIns="12700" rIns="0" bIns="0" rtlCol="0">
            <a:spAutoFit/>
          </a:bodyPr>
          <a:lstStyle/>
          <a:p>
            <a:pPr marL="12700" marR="5080" indent="5080" algn="ctr">
              <a:lnSpc>
                <a:spcPct val="100099"/>
              </a:lnSpc>
              <a:spcBef>
                <a:spcPts val="100"/>
              </a:spcBef>
            </a:pPr>
            <a:r>
              <a:rPr sz="1100" dirty="0">
                <a:latin typeface="Twinkl Cursive Unlooped" panose="02000000000000000000" pitchFamily="2" charset="0"/>
                <a:cs typeface="Segoe UI"/>
              </a:rPr>
              <a:t>C</a:t>
            </a:r>
            <a:r>
              <a:rPr sz="1100" spc="-10"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5" dirty="0">
                <a:latin typeface="Twinkl Cursive Unlooped" panose="02000000000000000000" pitchFamily="2" charset="0"/>
                <a:cs typeface="Segoe UI"/>
              </a:rPr>
              <a:t>i</a:t>
            </a:r>
            <a:r>
              <a:rPr sz="1100" dirty="0">
                <a:latin typeface="Twinkl Cursive Unlooped" panose="02000000000000000000" pitchFamily="2" charset="0"/>
                <a:cs typeface="Segoe UI"/>
              </a:rPr>
              <a:t>n</a:t>
            </a:r>
            <a:r>
              <a:rPr sz="1100" spc="-40" dirty="0">
                <a:latin typeface="Twinkl Cursive Unlooped" panose="02000000000000000000" pitchFamily="2" charset="0"/>
                <a:cs typeface="Segoe UI"/>
              </a:rPr>
              <a:t> </a:t>
            </a:r>
            <a:r>
              <a:rPr sz="1100" spc="-10" dirty="0">
                <a:latin typeface="Twinkl Cursive Unlooped" panose="02000000000000000000" pitchFamily="2" charset="0"/>
                <a:cs typeface="Segoe UI"/>
              </a:rPr>
              <a:t>E</a:t>
            </a:r>
            <a:r>
              <a:rPr sz="1100" spc="5" dirty="0">
                <a:latin typeface="Twinkl Cursive Unlooped" panose="02000000000000000000" pitchFamily="2" charset="0"/>
                <a:cs typeface="Segoe UI"/>
              </a:rPr>
              <a:t>Y</a:t>
            </a:r>
            <a:r>
              <a:rPr sz="1100" spc="10" dirty="0">
                <a:latin typeface="Twinkl Cursive Unlooped" panose="02000000000000000000" pitchFamily="2" charset="0"/>
                <a:cs typeface="Segoe UI"/>
              </a:rPr>
              <a:t>F</a:t>
            </a:r>
            <a:r>
              <a:rPr sz="1100" dirty="0">
                <a:latin typeface="Twinkl Cursive Unlooped" panose="02000000000000000000" pitchFamily="2" charset="0"/>
                <a:cs typeface="Segoe UI"/>
              </a:rPr>
              <a:t>S</a:t>
            </a:r>
            <a:r>
              <a:rPr sz="1100" spc="5" dirty="0">
                <a:latin typeface="Twinkl Cursive Unlooped" panose="02000000000000000000" pitchFamily="2" charset="0"/>
                <a:cs typeface="Segoe UI"/>
              </a:rPr>
              <a:t> </a:t>
            </a:r>
            <a:r>
              <a:rPr sz="1100" spc="25"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100" dirty="0">
                <a:latin typeface="Twinkl Cursive Unlooped" panose="02000000000000000000" pitchFamily="2" charset="0"/>
                <a:cs typeface="Segoe UI"/>
              </a:rPr>
              <a:t> </a:t>
            </a:r>
            <a:r>
              <a:rPr sz="1100" spc="-10" dirty="0">
                <a:latin typeface="Twinkl Cursive Unlooped" panose="02000000000000000000" pitchFamily="2" charset="0"/>
                <a:cs typeface="Segoe UI"/>
              </a:rPr>
              <a:t>h</a:t>
            </a:r>
            <a:r>
              <a:rPr sz="1100" spc="-15" dirty="0">
                <a:latin typeface="Twinkl Cursive Unlooped" panose="02000000000000000000" pitchFamily="2" charset="0"/>
                <a:cs typeface="Segoe UI"/>
              </a:rPr>
              <a:t>a</a:t>
            </a:r>
            <a:r>
              <a:rPr sz="1100" spc="20" dirty="0">
                <a:latin typeface="Twinkl Cursive Unlooped" panose="02000000000000000000" pitchFamily="2" charset="0"/>
                <a:cs typeface="Segoe UI"/>
              </a:rPr>
              <a:t>v</a:t>
            </a:r>
            <a:r>
              <a:rPr sz="1100" dirty="0">
                <a:latin typeface="Twinkl Cursive Unlooped" panose="02000000000000000000" pitchFamily="2" charset="0"/>
                <a:cs typeface="Segoe UI"/>
              </a:rPr>
              <a:t>e  </a:t>
            </a:r>
            <a:r>
              <a:rPr lang="en-GB" sz="1100" spc="-25" dirty="0">
                <a:latin typeface="Twinkl Cursive Unlooped" panose="02000000000000000000" pitchFamily="2" charset="0"/>
                <a:cs typeface="Segoe UI"/>
              </a:rPr>
              <a:t>talked about the</a:t>
            </a:r>
            <a:r>
              <a:rPr lang="en-GB" sz="1100" dirty="0"/>
              <a:t> </a:t>
            </a:r>
            <a:r>
              <a:rPr lang="en-GB" sz="1100" dirty="0">
                <a:latin typeface="Twinkl Cursive Unlooped" panose="02000000000000000000" pitchFamily="2" charset="0"/>
              </a:rPr>
              <a:t>and understood changes in their own lifetime, by creating a personal timeline. </a:t>
            </a:r>
          </a:p>
          <a:p>
            <a:pPr marL="12700" marR="5080" indent="5080" algn="ctr">
              <a:lnSpc>
                <a:spcPct val="100099"/>
              </a:lnSpc>
              <a:spcBef>
                <a:spcPts val="100"/>
              </a:spcBef>
            </a:pPr>
            <a:endParaRPr lang="en-GB" sz="1100" dirty="0">
              <a:latin typeface="Twinkl Cursive Unlooped" panose="02000000000000000000" pitchFamily="2" charset="0"/>
              <a:cs typeface="Segoe UI"/>
            </a:endParaRPr>
          </a:p>
          <a:p>
            <a:pPr marL="12700" marR="5080" indent="5080" algn="ctr">
              <a:lnSpc>
                <a:spcPct val="100099"/>
              </a:lnSpc>
              <a:spcBef>
                <a:spcPts val="100"/>
              </a:spcBef>
            </a:pPr>
            <a:r>
              <a:rPr lang="en-GB" sz="1100" dirty="0">
                <a:latin typeface="Twinkl Cursive Unlooped" panose="02000000000000000000" pitchFamily="2" charset="0"/>
              </a:rPr>
              <a:t>They will have used the language of time when talking about past/present events in their own lives and in the lives of others including people they have learnt about through books. </a:t>
            </a:r>
            <a:endParaRPr sz="1100" dirty="0">
              <a:latin typeface="Twinkl Cursive Unlooped" panose="02000000000000000000" pitchFamily="2" charset="0"/>
              <a:cs typeface="Segoe UI"/>
            </a:endParaRPr>
          </a:p>
        </p:txBody>
      </p:sp>
      <p:sp>
        <p:nvSpPr>
          <p:cNvPr id="6" name="object 6"/>
          <p:cNvSpPr/>
          <p:nvPr/>
        </p:nvSpPr>
        <p:spPr>
          <a:xfrm>
            <a:off x="1098359" y="1858645"/>
            <a:ext cx="1476375" cy="857250"/>
          </a:xfrm>
          <a:custGeom>
            <a:avLst/>
            <a:gdLst/>
            <a:ahLst/>
            <a:cxnLst/>
            <a:rect l="l" t="t" r="r" b="b"/>
            <a:pathLst>
              <a:path w="1476375" h="857250">
                <a:moveTo>
                  <a:pt x="716914" y="0"/>
                </a:moveTo>
                <a:lnTo>
                  <a:pt x="0" y="428625"/>
                </a:lnTo>
                <a:lnTo>
                  <a:pt x="716914" y="857250"/>
                </a:lnTo>
                <a:lnTo>
                  <a:pt x="716914" y="707771"/>
                </a:lnTo>
                <a:lnTo>
                  <a:pt x="1476375" y="707771"/>
                </a:lnTo>
                <a:lnTo>
                  <a:pt x="1476375" y="149478"/>
                </a:lnTo>
                <a:lnTo>
                  <a:pt x="716914" y="149478"/>
                </a:lnTo>
                <a:lnTo>
                  <a:pt x="716914" y="0"/>
                </a:lnTo>
                <a:close/>
              </a:path>
            </a:pathLst>
          </a:custGeom>
          <a:solidFill>
            <a:schemeClr val="accent5">
              <a:lumMod val="75000"/>
            </a:schemeClr>
          </a:solidFill>
        </p:spPr>
        <p:txBody>
          <a:bodyPr wrap="square" lIns="0" tIns="0" rIns="0" bIns="0" rtlCol="0"/>
          <a:lstStyle/>
          <a:p>
            <a:endParaRPr>
              <a:solidFill>
                <a:schemeClr val="accent5">
                  <a:lumMod val="75000"/>
                </a:schemeClr>
              </a:solidFill>
            </a:endParaRPr>
          </a:p>
        </p:txBody>
      </p:sp>
      <p:grpSp>
        <p:nvGrpSpPr>
          <p:cNvPr id="7" name="object 7"/>
          <p:cNvGrpSpPr/>
          <p:nvPr/>
        </p:nvGrpSpPr>
        <p:grpSpPr>
          <a:xfrm>
            <a:off x="2640076" y="1344675"/>
            <a:ext cx="2311400" cy="5054600"/>
            <a:chOff x="2640076" y="1344675"/>
            <a:chExt cx="2311400" cy="5054600"/>
          </a:xfrm>
        </p:grpSpPr>
        <p:sp>
          <p:nvSpPr>
            <p:cNvPr id="8" name="object 8"/>
            <p:cNvSpPr/>
            <p:nvPr/>
          </p:nvSpPr>
          <p:spPr>
            <a:xfrm>
              <a:off x="2652776" y="1357375"/>
              <a:ext cx="2286000" cy="5029200"/>
            </a:xfrm>
            <a:custGeom>
              <a:avLst/>
              <a:gdLst/>
              <a:ahLst/>
              <a:cxnLst/>
              <a:rect l="l" t="t" r="r" b="b"/>
              <a:pathLst>
                <a:path w="2286000" h="5029200">
                  <a:moveTo>
                    <a:pt x="2109089" y="0"/>
                  </a:moveTo>
                  <a:lnTo>
                    <a:pt x="176784" y="0"/>
                  </a:lnTo>
                  <a:lnTo>
                    <a:pt x="129778" y="6312"/>
                  </a:lnTo>
                  <a:lnTo>
                    <a:pt x="87545" y="24129"/>
                  </a:lnTo>
                  <a:lnTo>
                    <a:pt x="51768" y="51768"/>
                  </a:lnTo>
                  <a:lnTo>
                    <a:pt x="24130" y="87545"/>
                  </a:lnTo>
                  <a:lnTo>
                    <a:pt x="6312" y="129778"/>
                  </a:lnTo>
                  <a:lnTo>
                    <a:pt x="0" y="176784"/>
                  </a:lnTo>
                  <a:lnTo>
                    <a:pt x="0" y="4852339"/>
                  </a:lnTo>
                  <a:lnTo>
                    <a:pt x="6312" y="4899337"/>
                  </a:lnTo>
                  <a:lnTo>
                    <a:pt x="24130" y="4941570"/>
                  </a:lnTo>
                  <a:lnTo>
                    <a:pt x="51768" y="4977352"/>
                  </a:lnTo>
                  <a:lnTo>
                    <a:pt x="87545" y="5004997"/>
                  </a:lnTo>
                  <a:lnTo>
                    <a:pt x="129778" y="5022820"/>
                  </a:lnTo>
                  <a:lnTo>
                    <a:pt x="176784" y="5029136"/>
                  </a:lnTo>
                  <a:lnTo>
                    <a:pt x="2109089" y="5029136"/>
                  </a:lnTo>
                  <a:lnTo>
                    <a:pt x="2156104" y="5022820"/>
                  </a:lnTo>
                  <a:lnTo>
                    <a:pt x="2198360" y="5004997"/>
                  </a:lnTo>
                  <a:lnTo>
                    <a:pt x="2234168" y="4977352"/>
                  </a:lnTo>
                  <a:lnTo>
                    <a:pt x="2261837" y="4941570"/>
                  </a:lnTo>
                  <a:lnTo>
                    <a:pt x="2279677" y="4899337"/>
                  </a:lnTo>
                  <a:lnTo>
                    <a:pt x="2286000" y="4852339"/>
                  </a:lnTo>
                  <a:lnTo>
                    <a:pt x="2286000" y="176784"/>
                  </a:lnTo>
                  <a:lnTo>
                    <a:pt x="2279677" y="129778"/>
                  </a:lnTo>
                  <a:lnTo>
                    <a:pt x="2261837" y="87545"/>
                  </a:lnTo>
                  <a:lnTo>
                    <a:pt x="2234168" y="51768"/>
                  </a:lnTo>
                  <a:lnTo>
                    <a:pt x="2198360" y="24129"/>
                  </a:lnTo>
                  <a:lnTo>
                    <a:pt x="2156104" y="6312"/>
                  </a:lnTo>
                  <a:lnTo>
                    <a:pt x="2109089" y="0"/>
                  </a:lnTo>
                  <a:close/>
                </a:path>
              </a:pathLst>
            </a:custGeom>
            <a:solidFill>
              <a:srgbClr val="FFFFFF"/>
            </a:solidFill>
          </p:spPr>
          <p:txBody>
            <a:bodyPr wrap="square" lIns="0" tIns="0" rIns="0" bIns="0" rtlCol="0"/>
            <a:lstStyle/>
            <a:p>
              <a:endParaRPr/>
            </a:p>
          </p:txBody>
        </p:sp>
        <p:sp>
          <p:nvSpPr>
            <p:cNvPr id="9" name="object 9"/>
            <p:cNvSpPr/>
            <p:nvPr/>
          </p:nvSpPr>
          <p:spPr>
            <a:xfrm>
              <a:off x="2652776" y="1357375"/>
              <a:ext cx="2286000" cy="5029200"/>
            </a:xfrm>
            <a:custGeom>
              <a:avLst/>
              <a:gdLst/>
              <a:ahLst/>
              <a:cxnLst/>
              <a:rect l="l" t="t" r="r" b="b"/>
              <a:pathLst>
                <a:path w="2286000" h="5029200">
                  <a:moveTo>
                    <a:pt x="0" y="176784"/>
                  </a:moveTo>
                  <a:lnTo>
                    <a:pt x="6312" y="129778"/>
                  </a:lnTo>
                  <a:lnTo>
                    <a:pt x="24130" y="87545"/>
                  </a:lnTo>
                  <a:lnTo>
                    <a:pt x="51768" y="51768"/>
                  </a:lnTo>
                  <a:lnTo>
                    <a:pt x="87545" y="24129"/>
                  </a:lnTo>
                  <a:lnTo>
                    <a:pt x="129778" y="6312"/>
                  </a:lnTo>
                  <a:lnTo>
                    <a:pt x="176784" y="0"/>
                  </a:lnTo>
                  <a:lnTo>
                    <a:pt x="2109089" y="0"/>
                  </a:lnTo>
                  <a:lnTo>
                    <a:pt x="2156104" y="6312"/>
                  </a:lnTo>
                  <a:lnTo>
                    <a:pt x="2198360" y="24129"/>
                  </a:lnTo>
                  <a:lnTo>
                    <a:pt x="2234168" y="51768"/>
                  </a:lnTo>
                  <a:lnTo>
                    <a:pt x="2261837" y="87545"/>
                  </a:lnTo>
                  <a:lnTo>
                    <a:pt x="2279677" y="129778"/>
                  </a:lnTo>
                  <a:lnTo>
                    <a:pt x="2286000" y="176784"/>
                  </a:lnTo>
                  <a:lnTo>
                    <a:pt x="2286000" y="4852339"/>
                  </a:lnTo>
                  <a:lnTo>
                    <a:pt x="2279677" y="4899337"/>
                  </a:lnTo>
                  <a:lnTo>
                    <a:pt x="2261837" y="4941570"/>
                  </a:lnTo>
                  <a:lnTo>
                    <a:pt x="2234168" y="4977352"/>
                  </a:lnTo>
                  <a:lnTo>
                    <a:pt x="2198360" y="5004997"/>
                  </a:lnTo>
                  <a:lnTo>
                    <a:pt x="2156104" y="5022820"/>
                  </a:lnTo>
                  <a:lnTo>
                    <a:pt x="2109089" y="5029136"/>
                  </a:lnTo>
                  <a:lnTo>
                    <a:pt x="176784" y="5029136"/>
                  </a:lnTo>
                  <a:lnTo>
                    <a:pt x="129778" y="5022820"/>
                  </a:lnTo>
                  <a:lnTo>
                    <a:pt x="87545" y="5004997"/>
                  </a:lnTo>
                  <a:lnTo>
                    <a:pt x="51768" y="4977352"/>
                  </a:lnTo>
                  <a:lnTo>
                    <a:pt x="24130" y="4941570"/>
                  </a:lnTo>
                  <a:lnTo>
                    <a:pt x="6312" y="4899337"/>
                  </a:lnTo>
                  <a:lnTo>
                    <a:pt x="0" y="4852339"/>
                  </a:lnTo>
                  <a:lnTo>
                    <a:pt x="0" y="176784"/>
                  </a:lnTo>
                  <a:close/>
                </a:path>
              </a:pathLst>
            </a:custGeom>
            <a:ln w="25400">
              <a:solidFill>
                <a:srgbClr val="2C9F5B"/>
              </a:solidFill>
            </a:ln>
          </p:spPr>
          <p:txBody>
            <a:bodyPr wrap="square" lIns="0" tIns="0" rIns="0" bIns="0" rtlCol="0"/>
            <a:lstStyle/>
            <a:p>
              <a:endParaRPr/>
            </a:p>
          </p:txBody>
        </p:sp>
      </p:grpSp>
      <p:sp>
        <p:nvSpPr>
          <p:cNvPr id="10" name="object 10"/>
          <p:cNvSpPr txBox="1"/>
          <p:nvPr/>
        </p:nvSpPr>
        <p:spPr>
          <a:xfrm>
            <a:off x="3283201" y="2450641"/>
            <a:ext cx="1052195" cy="371897"/>
          </a:xfrm>
          <a:prstGeom prst="rect">
            <a:avLst/>
          </a:prstGeom>
        </p:spPr>
        <p:txBody>
          <a:bodyPr vert="horz" wrap="square" lIns="0" tIns="12700" rIns="0" bIns="0" rtlCol="0">
            <a:spAutoFit/>
          </a:bodyPr>
          <a:lstStyle/>
          <a:p>
            <a:pPr algn="ctr">
              <a:lnSpc>
                <a:spcPts val="1430"/>
              </a:lnSpc>
              <a:spcBef>
                <a:spcPts val="100"/>
              </a:spcBef>
            </a:pPr>
            <a:r>
              <a:rPr sz="1200" b="1" spc="10" dirty="0">
                <a:latin typeface="Twinkl Cursive Unlooped" panose="02000000000000000000" pitchFamily="2" charset="0"/>
                <a:cs typeface="Segoe UI"/>
              </a:rPr>
              <a:t>P</a:t>
            </a:r>
            <a:r>
              <a:rPr sz="1200" b="1" spc="-30" dirty="0">
                <a:latin typeface="Twinkl Cursive Unlooped" panose="02000000000000000000" pitchFamily="2" charset="0"/>
                <a:cs typeface="Segoe UI"/>
              </a:rPr>
              <a:t>r</a:t>
            </a:r>
            <a:r>
              <a:rPr sz="1200" b="1" spc="30" dirty="0">
                <a:latin typeface="Twinkl Cursive Unlooped" panose="02000000000000000000" pitchFamily="2" charset="0"/>
                <a:cs typeface="Segoe UI"/>
              </a:rPr>
              <a:t>i</a:t>
            </a:r>
            <a:r>
              <a:rPr sz="1200" b="1" spc="15" dirty="0">
                <a:latin typeface="Twinkl Cursive Unlooped" panose="02000000000000000000" pitchFamily="2" charset="0"/>
                <a:cs typeface="Segoe UI"/>
              </a:rPr>
              <a:t>o</a:t>
            </a:r>
            <a:r>
              <a:rPr sz="1200" b="1" dirty="0">
                <a:latin typeface="Twinkl Cursive Unlooped" panose="02000000000000000000" pitchFamily="2" charset="0"/>
                <a:cs typeface="Segoe UI"/>
              </a:rPr>
              <a:t>r</a:t>
            </a:r>
            <a:r>
              <a:rPr sz="1200" b="1" spc="-60" dirty="0">
                <a:latin typeface="Twinkl Cursive Unlooped" panose="02000000000000000000" pitchFamily="2" charset="0"/>
                <a:cs typeface="Segoe UI"/>
              </a:rPr>
              <a:t> </a:t>
            </a:r>
            <a:r>
              <a:rPr sz="1200" b="1" spc="-15" dirty="0">
                <a:latin typeface="Twinkl Cursive Unlooped" panose="02000000000000000000" pitchFamily="2" charset="0"/>
                <a:cs typeface="Segoe UI"/>
              </a:rPr>
              <a:t>L</a:t>
            </a:r>
            <a:r>
              <a:rPr sz="1200" b="1" spc="20" dirty="0">
                <a:latin typeface="Twinkl Cursive Unlooped" panose="02000000000000000000" pitchFamily="2" charset="0"/>
                <a:cs typeface="Segoe UI"/>
              </a:rPr>
              <a:t>e</a:t>
            </a:r>
            <a:r>
              <a:rPr sz="1200" b="1" spc="25" dirty="0">
                <a:latin typeface="Twinkl Cursive Unlooped" panose="02000000000000000000" pitchFamily="2" charset="0"/>
                <a:cs typeface="Segoe UI"/>
              </a:rPr>
              <a:t>a</a:t>
            </a:r>
            <a:r>
              <a:rPr sz="1200" b="1" spc="-30" dirty="0">
                <a:latin typeface="Twinkl Cursive Unlooped" panose="02000000000000000000" pitchFamily="2" charset="0"/>
                <a:cs typeface="Segoe UI"/>
              </a:rPr>
              <a:t>r</a:t>
            </a:r>
            <a:r>
              <a:rPr sz="1200" b="1" spc="20" dirty="0">
                <a:latin typeface="Twinkl Cursive Unlooped" panose="02000000000000000000" pitchFamily="2" charset="0"/>
                <a:cs typeface="Segoe UI"/>
              </a:rPr>
              <a:t>n</a:t>
            </a:r>
            <a:r>
              <a:rPr sz="1200" b="1" spc="30" dirty="0">
                <a:latin typeface="Twinkl Cursive Unlooped" panose="02000000000000000000" pitchFamily="2" charset="0"/>
                <a:cs typeface="Segoe UI"/>
              </a:rPr>
              <a:t>i</a:t>
            </a:r>
            <a:r>
              <a:rPr sz="1200" b="1" spc="20" dirty="0">
                <a:latin typeface="Twinkl Cursive Unlooped" panose="02000000000000000000" pitchFamily="2" charset="0"/>
                <a:cs typeface="Segoe UI"/>
              </a:rPr>
              <a:t>n</a:t>
            </a:r>
            <a:r>
              <a:rPr sz="1200" b="1" dirty="0">
                <a:latin typeface="Twinkl Cursive Unlooped" panose="02000000000000000000" pitchFamily="2" charset="0"/>
                <a:cs typeface="Segoe UI"/>
              </a:rPr>
              <a:t>g</a:t>
            </a:r>
            <a:endParaRPr sz="1200" dirty="0">
              <a:latin typeface="Twinkl Cursive Unlooped" panose="02000000000000000000" pitchFamily="2" charset="0"/>
              <a:cs typeface="Segoe UI"/>
            </a:endParaRPr>
          </a:p>
          <a:p>
            <a:pPr marL="40640" algn="ctr">
              <a:lnSpc>
                <a:spcPts val="1430"/>
              </a:lnSpc>
            </a:pPr>
            <a:r>
              <a:rPr sz="1200" b="1" spc="5" dirty="0">
                <a:latin typeface="Twinkl Cursive Unlooped" panose="02000000000000000000" pitchFamily="2" charset="0"/>
                <a:cs typeface="Segoe UI"/>
              </a:rPr>
              <a:t>EYFS</a:t>
            </a:r>
            <a:endParaRPr sz="1200" dirty="0">
              <a:latin typeface="Twinkl Cursive Unlooped" panose="02000000000000000000" pitchFamily="2" charset="0"/>
              <a:cs typeface="Segoe UI"/>
            </a:endParaRPr>
          </a:p>
        </p:txBody>
      </p:sp>
      <p:sp>
        <p:nvSpPr>
          <p:cNvPr id="11" name="object 11"/>
          <p:cNvSpPr/>
          <p:nvPr/>
        </p:nvSpPr>
        <p:spPr>
          <a:xfrm>
            <a:off x="3495675" y="1447800"/>
            <a:ext cx="1476375" cy="857250"/>
          </a:xfrm>
          <a:custGeom>
            <a:avLst/>
            <a:gdLst/>
            <a:ahLst/>
            <a:cxnLst/>
            <a:rect l="l" t="t" r="r" b="b"/>
            <a:pathLst>
              <a:path w="1476375" h="857250">
                <a:moveTo>
                  <a:pt x="725297" y="0"/>
                </a:moveTo>
                <a:lnTo>
                  <a:pt x="0" y="428625"/>
                </a:lnTo>
                <a:lnTo>
                  <a:pt x="725297" y="857250"/>
                </a:lnTo>
                <a:lnTo>
                  <a:pt x="725297" y="707771"/>
                </a:lnTo>
                <a:lnTo>
                  <a:pt x="1476375" y="707771"/>
                </a:lnTo>
                <a:lnTo>
                  <a:pt x="1476375" y="149478"/>
                </a:lnTo>
                <a:lnTo>
                  <a:pt x="725297" y="149478"/>
                </a:lnTo>
                <a:lnTo>
                  <a:pt x="725297" y="0"/>
                </a:lnTo>
                <a:close/>
              </a:path>
            </a:pathLst>
          </a:custGeom>
          <a:solidFill>
            <a:schemeClr val="accent5">
              <a:lumMod val="75000"/>
            </a:schemeClr>
          </a:solidFill>
        </p:spPr>
        <p:txBody>
          <a:bodyPr wrap="square" lIns="0" tIns="0" rIns="0" bIns="0" rtlCol="0"/>
          <a:lstStyle/>
          <a:p>
            <a:endParaRPr/>
          </a:p>
        </p:txBody>
      </p:sp>
      <p:sp>
        <p:nvSpPr>
          <p:cNvPr id="12" name="object 12"/>
          <p:cNvSpPr/>
          <p:nvPr/>
        </p:nvSpPr>
        <p:spPr>
          <a:xfrm>
            <a:off x="7253351" y="1357375"/>
            <a:ext cx="2333625" cy="5029200"/>
          </a:xfrm>
          <a:custGeom>
            <a:avLst/>
            <a:gdLst/>
            <a:ahLst/>
            <a:cxnLst/>
            <a:rect l="l" t="t" r="r" b="b"/>
            <a:pathLst>
              <a:path w="2333625" h="5029200">
                <a:moveTo>
                  <a:pt x="0" y="180466"/>
                </a:moveTo>
                <a:lnTo>
                  <a:pt x="6444" y="132482"/>
                </a:lnTo>
                <a:lnTo>
                  <a:pt x="24633" y="89370"/>
                </a:lnTo>
                <a:lnTo>
                  <a:pt x="52847" y="52847"/>
                </a:lnTo>
                <a:lnTo>
                  <a:pt x="89370" y="24633"/>
                </a:lnTo>
                <a:lnTo>
                  <a:pt x="132482" y="6444"/>
                </a:lnTo>
                <a:lnTo>
                  <a:pt x="180467" y="0"/>
                </a:lnTo>
                <a:lnTo>
                  <a:pt x="2153030" y="0"/>
                </a:lnTo>
                <a:lnTo>
                  <a:pt x="2201024" y="6444"/>
                </a:lnTo>
                <a:lnTo>
                  <a:pt x="2244160" y="24633"/>
                </a:lnTo>
                <a:lnTo>
                  <a:pt x="2280713" y="52847"/>
                </a:lnTo>
                <a:lnTo>
                  <a:pt x="2308958" y="89370"/>
                </a:lnTo>
                <a:lnTo>
                  <a:pt x="2327170" y="132482"/>
                </a:lnTo>
                <a:lnTo>
                  <a:pt x="2333625" y="180466"/>
                </a:lnTo>
                <a:lnTo>
                  <a:pt x="2333625" y="4848656"/>
                </a:lnTo>
                <a:lnTo>
                  <a:pt x="2327170" y="4896633"/>
                </a:lnTo>
                <a:lnTo>
                  <a:pt x="2308958" y="4939745"/>
                </a:lnTo>
                <a:lnTo>
                  <a:pt x="2280713" y="4976272"/>
                </a:lnTo>
                <a:lnTo>
                  <a:pt x="2244160" y="5004494"/>
                </a:lnTo>
                <a:lnTo>
                  <a:pt x="2201024" y="5022689"/>
                </a:lnTo>
                <a:lnTo>
                  <a:pt x="2153030" y="5029136"/>
                </a:lnTo>
                <a:lnTo>
                  <a:pt x="180467" y="5029136"/>
                </a:lnTo>
                <a:lnTo>
                  <a:pt x="132482" y="5022689"/>
                </a:lnTo>
                <a:lnTo>
                  <a:pt x="89370" y="5004494"/>
                </a:lnTo>
                <a:lnTo>
                  <a:pt x="52847" y="4976272"/>
                </a:lnTo>
                <a:lnTo>
                  <a:pt x="24633" y="4939745"/>
                </a:lnTo>
                <a:lnTo>
                  <a:pt x="6444" y="4896633"/>
                </a:lnTo>
                <a:lnTo>
                  <a:pt x="0" y="4848656"/>
                </a:lnTo>
                <a:lnTo>
                  <a:pt x="0" y="180466"/>
                </a:lnTo>
                <a:close/>
              </a:path>
            </a:pathLst>
          </a:custGeom>
          <a:ln w="25400">
            <a:solidFill>
              <a:srgbClr val="C80A23"/>
            </a:solidFill>
          </a:ln>
        </p:spPr>
        <p:txBody>
          <a:bodyPr wrap="square" lIns="0" tIns="0" rIns="0" bIns="0" rtlCol="0"/>
          <a:lstStyle/>
          <a:p>
            <a:endParaRPr/>
          </a:p>
        </p:txBody>
      </p:sp>
      <p:sp>
        <p:nvSpPr>
          <p:cNvPr id="13" name="object 13"/>
          <p:cNvSpPr txBox="1"/>
          <p:nvPr/>
        </p:nvSpPr>
        <p:spPr>
          <a:xfrm>
            <a:off x="8052816" y="2662491"/>
            <a:ext cx="806450" cy="390525"/>
          </a:xfrm>
          <a:prstGeom prst="rect">
            <a:avLst/>
          </a:prstGeom>
        </p:spPr>
        <p:txBody>
          <a:bodyPr vert="horz" wrap="square" lIns="0" tIns="19685" rIns="0" bIns="0" rtlCol="0">
            <a:spAutoFit/>
          </a:bodyPr>
          <a:lstStyle/>
          <a:p>
            <a:pPr marL="193675" marR="5080" indent="-180975">
              <a:lnSpc>
                <a:spcPts val="1430"/>
              </a:lnSpc>
              <a:spcBef>
                <a:spcPts val="155"/>
              </a:spcBef>
            </a:pPr>
            <a:r>
              <a:rPr sz="1200" b="1" spc="20" dirty="0">
                <a:latin typeface="Twinkl Cursive Unlooped" panose="02000000000000000000" pitchFamily="2" charset="0"/>
                <a:cs typeface="Segoe UI"/>
              </a:rPr>
              <a:t>Ne</a:t>
            </a:r>
            <a:r>
              <a:rPr sz="1200" b="1" spc="5" dirty="0">
                <a:latin typeface="Twinkl Cursive Unlooped" panose="02000000000000000000" pitchFamily="2" charset="0"/>
                <a:cs typeface="Segoe UI"/>
              </a:rPr>
              <a:t>x</a:t>
            </a:r>
            <a:r>
              <a:rPr sz="1200" b="1" dirty="0">
                <a:latin typeface="Twinkl Cursive Unlooped" panose="02000000000000000000" pitchFamily="2" charset="0"/>
                <a:cs typeface="Segoe UI"/>
              </a:rPr>
              <a:t>t</a:t>
            </a:r>
            <a:r>
              <a:rPr sz="1200" b="1" spc="-50" dirty="0">
                <a:latin typeface="Twinkl Cursive Unlooped" panose="02000000000000000000" pitchFamily="2" charset="0"/>
                <a:cs typeface="Segoe UI"/>
              </a:rPr>
              <a:t> </a:t>
            </a:r>
            <a:r>
              <a:rPr sz="1200" b="1" dirty="0">
                <a:latin typeface="Twinkl Cursive Unlooped" panose="02000000000000000000" pitchFamily="2" charset="0"/>
                <a:cs typeface="Segoe UI"/>
              </a:rPr>
              <a:t>S</a:t>
            </a:r>
            <a:r>
              <a:rPr sz="1200" b="1" spc="-20" dirty="0">
                <a:latin typeface="Twinkl Cursive Unlooped" panose="02000000000000000000" pitchFamily="2" charset="0"/>
                <a:cs typeface="Segoe UI"/>
              </a:rPr>
              <a:t>t</a:t>
            </a:r>
            <a:r>
              <a:rPr sz="1200" b="1" spc="20" dirty="0">
                <a:latin typeface="Twinkl Cursive Unlooped" panose="02000000000000000000" pitchFamily="2" charset="0"/>
                <a:cs typeface="Segoe UI"/>
              </a:rPr>
              <a:t>e</a:t>
            </a:r>
            <a:r>
              <a:rPr sz="1200" b="1" dirty="0">
                <a:latin typeface="Twinkl Cursive Unlooped" panose="02000000000000000000" pitchFamily="2" charset="0"/>
                <a:cs typeface="Segoe UI"/>
              </a:rPr>
              <a:t>ps  </a:t>
            </a:r>
            <a:r>
              <a:rPr lang="en-GB" sz="1200" b="1" spc="-60" dirty="0">
                <a:latin typeface="Twinkl Cursive Unlooped" panose="02000000000000000000" pitchFamily="2" charset="0"/>
                <a:cs typeface="Segoe UI"/>
              </a:rPr>
              <a:t>KS1</a:t>
            </a:r>
            <a:endParaRPr sz="1200" dirty="0">
              <a:latin typeface="Twinkl Cursive Unlooped" panose="02000000000000000000" pitchFamily="2" charset="0"/>
              <a:cs typeface="Segoe UI"/>
            </a:endParaRPr>
          </a:p>
        </p:txBody>
      </p:sp>
      <p:sp>
        <p:nvSpPr>
          <p:cNvPr id="14" name="object 14"/>
          <p:cNvSpPr/>
          <p:nvPr/>
        </p:nvSpPr>
        <p:spPr>
          <a:xfrm>
            <a:off x="7289019" y="1434559"/>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nvGrpSpPr>
          <p:cNvPr id="15" name="object 15"/>
          <p:cNvGrpSpPr/>
          <p:nvPr/>
        </p:nvGrpSpPr>
        <p:grpSpPr>
          <a:xfrm>
            <a:off x="9669526" y="1782826"/>
            <a:ext cx="2178050" cy="4616450"/>
            <a:chOff x="9669526" y="1782826"/>
            <a:chExt cx="2178050" cy="4616450"/>
          </a:xfrm>
        </p:grpSpPr>
        <p:sp>
          <p:nvSpPr>
            <p:cNvPr id="16" name="object 16"/>
            <p:cNvSpPr/>
            <p:nvPr/>
          </p:nvSpPr>
          <p:spPr>
            <a:xfrm>
              <a:off x="9682226" y="1795526"/>
              <a:ext cx="2152650" cy="4591050"/>
            </a:xfrm>
            <a:custGeom>
              <a:avLst/>
              <a:gdLst/>
              <a:ahLst/>
              <a:cxnLst/>
              <a:rect l="l" t="t" r="r" b="b"/>
              <a:pathLst>
                <a:path w="2152650" h="4591050">
                  <a:moveTo>
                    <a:pt x="0" y="166370"/>
                  </a:moveTo>
                  <a:lnTo>
                    <a:pt x="5938" y="122119"/>
                  </a:lnTo>
                  <a:lnTo>
                    <a:pt x="22700" y="82371"/>
                  </a:lnTo>
                  <a:lnTo>
                    <a:pt x="48704" y="48704"/>
                  </a:lnTo>
                  <a:lnTo>
                    <a:pt x="82371" y="22700"/>
                  </a:lnTo>
                  <a:lnTo>
                    <a:pt x="122119" y="5938"/>
                  </a:lnTo>
                  <a:lnTo>
                    <a:pt x="166370" y="0"/>
                  </a:lnTo>
                  <a:lnTo>
                    <a:pt x="1986152" y="0"/>
                  </a:lnTo>
                  <a:lnTo>
                    <a:pt x="2030412" y="5938"/>
                  </a:lnTo>
                  <a:lnTo>
                    <a:pt x="2070184" y="22700"/>
                  </a:lnTo>
                  <a:lnTo>
                    <a:pt x="2103881" y="48704"/>
                  </a:lnTo>
                  <a:lnTo>
                    <a:pt x="2129916" y="82371"/>
                  </a:lnTo>
                  <a:lnTo>
                    <a:pt x="2146702" y="122119"/>
                  </a:lnTo>
                  <a:lnTo>
                    <a:pt x="2152650" y="166370"/>
                  </a:lnTo>
                  <a:lnTo>
                    <a:pt x="2152650" y="4424502"/>
                  </a:lnTo>
                  <a:lnTo>
                    <a:pt x="2146702" y="4468760"/>
                  </a:lnTo>
                  <a:lnTo>
                    <a:pt x="2129916" y="4508530"/>
                  </a:lnTo>
                  <a:lnTo>
                    <a:pt x="2103881" y="4542224"/>
                  </a:lnTo>
                  <a:lnTo>
                    <a:pt x="2070184" y="4568256"/>
                  </a:lnTo>
                  <a:lnTo>
                    <a:pt x="2030412" y="4585039"/>
                  </a:lnTo>
                  <a:lnTo>
                    <a:pt x="1986152" y="4590986"/>
                  </a:lnTo>
                  <a:lnTo>
                    <a:pt x="166370" y="4590986"/>
                  </a:lnTo>
                  <a:lnTo>
                    <a:pt x="122119" y="4585039"/>
                  </a:lnTo>
                  <a:lnTo>
                    <a:pt x="82371" y="4568256"/>
                  </a:lnTo>
                  <a:lnTo>
                    <a:pt x="48704" y="4542224"/>
                  </a:lnTo>
                  <a:lnTo>
                    <a:pt x="22700" y="4508530"/>
                  </a:lnTo>
                  <a:lnTo>
                    <a:pt x="5938" y="4468760"/>
                  </a:lnTo>
                  <a:lnTo>
                    <a:pt x="0" y="4424502"/>
                  </a:lnTo>
                  <a:lnTo>
                    <a:pt x="0" y="166370"/>
                  </a:lnTo>
                  <a:close/>
                </a:path>
              </a:pathLst>
            </a:custGeom>
            <a:ln w="25399">
              <a:solidFill>
                <a:srgbClr val="E8601D"/>
              </a:solidFill>
            </a:ln>
          </p:spPr>
          <p:txBody>
            <a:bodyPr wrap="square" lIns="0" tIns="0" rIns="0" bIns="0" rtlCol="0"/>
            <a:lstStyle/>
            <a:p>
              <a:endParaRPr/>
            </a:p>
          </p:txBody>
        </p:sp>
        <p:sp>
          <p:nvSpPr>
            <p:cNvPr id="17" name="object 17"/>
            <p:cNvSpPr/>
            <p:nvPr/>
          </p:nvSpPr>
          <p:spPr>
            <a:xfrm>
              <a:off x="9677400" y="1962150"/>
              <a:ext cx="1476375" cy="866775"/>
            </a:xfrm>
            <a:custGeom>
              <a:avLst/>
              <a:gdLst/>
              <a:ahLst/>
              <a:cxnLst/>
              <a:rect l="l" t="t" r="r" b="b"/>
              <a:pathLst>
                <a:path w="1476375" h="866775">
                  <a:moveTo>
                    <a:pt x="742950" y="0"/>
                  </a:moveTo>
                  <a:lnTo>
                    <a:pt x="742950" y="151129"/>
                  </a:lnTo>
                  <a:lnTo>
                    <a:pt x="0" y="151129"/>
                  </a:lnTo>
                  <a:lnTo>
                    <a:pt x="0" y="715645"/>
                  </a:lnTo>
                  <a:lnTo>
                    <a:pt x="742950" y="715645"/>
                  </a:lnTo>
                  <a:lnTo>
                    <a:pt x="742950" y="866775"/>
                  </a:lnTo>
                  <a:lnTo>
                    <a:pt x="1476375" y="433450"/>
                  </a:lnTo>
                  <a:lnTo>
                    <a:pt x="742950" y="0"/>
                  </a:lnTo>
                  <a:close/>
                </a:path>
              </a:pathLst>
            </a:custGeom>
            <a:solidFill>
              <a:schemeClr val="accent5">
                <a:lumMod val="75000"/>
              </a:schemeClr>
            </a:solidFill>
          </p:spPr>
          <p:txBody>
            <a:bodyPr wrap="square" lIns="0" tIns="0" rIns="0" bIns="0" rtlCol="0"/>
            <a:lstStyle/>
            <a:p>
              <a:endParaRPr/>
            </a:p>
          </p:txBody>
        </p:sp>
      </p:grpSp>
      <p:sp>
        <p:nvSpPr>
          <p:cNvPr id="18" name="object 18"/>
          <p:cNvSpPr txBox="1"/>
          <p:nvPr/>
        </p:nvSpPr>
        <p:spPr>
          <a:xfrm>
            <a:off x="9883775" y="2983928"/>
            <a:ext cx="1740535" cy="2925801"/>
          </a:xfrm>
          <a:prstGeom prst="rect">
            <a:avLst/>
          </a:prstGeom>
        </p:spPr>
        <p:txBody>
          <a:bodyPr vert="horz" wrap="square" lIns="0" tIns="19685" rIns="0" bIns="0" rtlCol="0">
            <a:spAutoFit/>
          </a:bodyPr>
          <a:lstStyle/>
          <a:p>
            <a:pPr marL="477520" marR="473709" algn="ctr">
              <a:lnSpc>
                <a:spcPts val="1430"/>
              </a:lnSpc>
              <a:spcBef>
                <a:spcPts val="155"/>
              </a:spcBef>
            </a:pPr>
            <a:r>
              <a:rPr lang="en-GB" sz="1200" b="1" spc="20" dirty="0">
                <a:latin typeface="Segoe UI"/>
                <a:cs typeface="Segoe UI"/>
              </a:rPr>
              <a:t>Ne</a:t>
            </a:r>
            <a:r>
              <a:rPr lang="en-GB" sz="1200" b="1" spc="5" dirty="0">
                <a:latin typeface="Segoe UI"/>
                <a:cs typeface="Segoe UI"/>
              </a:rPr>
              <a:t>x</a:t>
            </a:r>
            <a:r>
              <a:rPr lang="en-GB" sz="1200" b="1" dirty="0">
                <a:latin typeface="Segoe UI"/>
                <a:cs typeface="Segoe UI"/>
              </a:rPr>
              <a:t>t</a:t>
            </a:r>
            <a:r>
              <a:rPr lang="en-GB" sz="1200" b="1" spc="-50" dirty="0">
                <a:latin typeface="Segoe UI"/>
                <a:cs typeface="Segoe UI"/>
              </a:rPr>
              <a:t> </a:t>
            </a:r>
            <a:r>
              <a:rPr lang="en-GB" sz="1200" b="1" dirty="0">
                <a:latin typeface="Segoe UI"/>
                <a:cs typeface="Segoe UI"/>
              </a:rPr>
              <a:t>S</a:t>
            </a:r>
            <a:r>
              <a:rPr lang="en-GB" sz="1200" b="1" spc="-20" dirty="0">
                <a:latin typeface="Segoe UI"/>
                <a:cs typeface="Segoe UI"/>
              </a:rPr>
              <a:t>t</a:t>
            </a:r>
            <a:r>
              <a:rPr lang="en-GB" sz="1200" b="1" spc="20" dirty="0">
                <a:latin typeface="Segoe UI"/>
                <a:cs typeface="Segoe UI"/>
              </a:rPr>
              <a:t>e</a:t>
            </a:r>
            <a:r>
              <a:rPr lang="en-GB" sz="1200" b="1" dirty="0">
                <a:latin typeface="Segoe UI"/>
                <a:cs typeface="Segoe UI"/>
              </a:rPr>
              <a:t>ps  </a:t>
            </a:r>
            <a:r>
              <a:rPr lang="en-GB" sz="1200" b="1" spc="-10" dirty="0">
                <a:latin typeface="Segoe UI"/>
                <a:cs typeface="Segoe UI"/>
              </a:rPr>
              <a:t>KS2</a:t>
            </a:r>
            <a:endParaRPr lang="en-GB" sz="1200" dirty="0">
              <a:latin typeface="Segoe UI"/>
              <a:cs typeface="Segoe UI"/>
            </a:endParaRPr>
          </a:p>
          <a:p>
            <a:pPr marL="12700" marR="5080" indent="3175" algn="ctr">
              <a:lnSpc>
                <a:spcPct val="100499"/>
              </a:lnSpc>
              <a:spcBef>
                <a:spcPts val="900"/>
              </a:spcBef>
            </a:pPr>
            <a:r>
              <a:rPr lang="en-GB" sz="1100" spc="-10" dirty="0">
                <a:latin typeface="Twinkl Cursive Unlooped" panose="02000000000000000000" pitchFamily="2" charset="0"/>
                <a:cs typeface="Segoe UI"/>
              </a:rPr>
              <a:t>Children will i</a:t>
            </a:r>
            <a:r>
              <a:rPr lang="en-GB" sz="1100" dirty="0">
                <a:latin typeface="Twinkl Cursive Unlooped" panose="02000000000000000000" pitchFamily="2" charset="0"/>
              </a:rPr>
              <a:t>dentify and discuss different viewpoints in a range of historical materials and primary and secondary sources. </a:t>
            </a:r>
          </a:p>
          <a:p>
            <a:pPr marL="12700" marR="5080" indent="3175" algn="ctr">
              <a:lnSpc>
                <a:spcPct val="100499"/>
              </a:lnSpc>
              <a:spcBef>
                <a:spcPts val="900"/>
              </a:spcBef>
            </a:pPr>
            <a:r>
              <a:rPr lang="en-GB" sz="1100" dirty="0">
                <a:latin typeface="Twinkl Cursive Unlooped" panose="02000000000000000000" pitchFamily="2" charset="0"/>
              </a:rPr>
              <a:t>They will explain the similarities and differences between two periods of history. </a:t>
            </a:r>
          </a:p>
          <a:p>
            <a:pPr marL="12700" marR="5080" indent="3175" algn="ctr">
              <a:lnSpc>
                <a:spcPct val="100499"/>
              </a:lnSpc>
              <a:spcBef>
                <a:spcPts val="900"/>
              </a:spcBef>
            </a:pPr>
            <a:r>
              <a:rPr lang="en-GB" sz="1100" dirty="0">
                <a:latin typeface="Twinkl Cursive Unlooped" panose="02000000000000000000" pitchFamily="2" charset="0"/>
                <a:cs typeface="Segoe UI"/>
              </a:rPr>
              <a:t>In LKS2, they will go further back in time to Britain during the Ages and The Roman era. </a:t>
            </a:r>
          </a:p>
        </p:txBody>
      </p:sp>
      <p:sp>
        <p:nvSpPr>
          <p:cNvPr id="19" name="object 19"/>
          <p:cNvSpPr txBox="1">
            <a:spLocks noGrp="1"/>
          </p:cNvSpPr>
          <p:nvPr>
            <p:ph type="title"/>
          </p:nvPr>
        </p:nvSpPr>
        <p:spPr>
          <a:xfrm>
            <a:off x="40957" y="124713"/>
            <a:ext cx="8990965" cy="323294"/>
          </a:xfrm>
          <a:prstGeom prst="rect">
            <a:avLst/>
          </a:prstGeom>
        </p:spPr>
        <p:txBody>
          <a:bodyPr vert="horz" wrap="square" lIns="0" tIns="13335" rIns="0" bIns="0" rtlCol="0">
            <a:spAutoFit/>
          </a:bodyPr>
          <a:lstStyle/>
          <a:p>
            <a:pPr marL="12700">
              <a:lnSpc>
                <a:spcPts val="2345"/>
              </a:lnSpc>
              <a:spcBef>
                <a:spcPts val="105"/>
              </a:spcBef>
            </a:pPr>
            <a:r>
              <a:rPr sz="2400" b="0" spc="-55" dirty="0">
                <a:latin typeface="Twinkl Cursive Unlooped" panose="02000000000000000000" pitchFamily="2" charset="0"/>
                <a:cs typeface="Segoe UI"/>
              </a:rPr>
              <a:t>Year</a:t>
            </a:r>
            <a:r>
              <a:rPr sz="2400" b="0" dirty="0">
                <a:latin typeface="Twinkl Cursive Unlooped" panose="02000000000000000000" pitchFamily="2" charset="0"/>
                <a:cs typeface="Segoe UI"/>
              </a:rPr>
              <a:t> 1</a:t>
            </a:r>
            <a:endParaRPr sz="2400" dirty="0">
              <a:latin typeface="Twinkl Cursive Unlooped" panose="02000000000000000000" pitchFamily="2" charset="0"/>
              <a:cs typeface="Segoe UI"/>
            </a:endParaRPr>
          </a:p>
        </p:txBody>
      </p:sp>
      <p:sp>
        <p:nvSpPr>
          <p:cNvPr id="21" name="object 21"/>
          <p:cNvSpPr txBox="1"/>
          <p:nvPr/>
        </p:nvSpPr>
        <p:spPr>
          <a:xfrm>
            <a:off x="2899660" y="2944563"/>
            <a:ext cx="1819275" cy="684546"/>
          </a:xfrm>
          <a:prstGeom prst="rect">
            <a:avLst/>
          </a:prstGeom>
        </p:spPr>
        <p:txBody>
          <a:bodyPr vert="horz" wrap="square" lIns="0" tIns="13970" rIns="0" bIns="0" rtlCol="0">
            <a:spAutoFit/>
          </a:bodyPr>
          <a:lstStyle/>
          <a:p>
            <a:pPr marL="12700" marR="5080" algn="ctr">
              <a:lnSpc>
                <a:spcPct val="99100"/>
              </a:lnSpc>
              <a:spcBef>
                <a:spcPts val="110"/>
              </a:spcBef>
            </a:pPr>
            <a:r>
              <a:rPr sz="1100" spc="5" dirty="0">
                <a:latin typeface="Twinkl Cursive Unlooped" panose="02000000000000000000" pitchFamily="2" charset="0"/>
                <a:cs typeface="Segoe UI"/>
              </a:rPr>
              <a:t>C</a:t>
            </a:r>
            <a:r>
              <a:rPr sz="1100" spc="-5" dirty="0">
                <a:latin typeface="Twinkl Cursive Unlooped" panose="02000000000000000000" pitchFamily="2" charset="0"/>
                <a:cs typeface="Segoe UI"/>
              </a:rPr>
              <a:t>h</a:t>
            </a:r>
            <a:r>
              <a:rPr sz="1100" spc="5" dirty="0">
                <a:latin typeface="Twinkl Cursive Unlooped" panose="02000000000000000000" pitchFamily="2" charset="0"/>
                <a:cs typeface="Segoe UI"/>
              </a:rPr>
              <a:t>il</a:t>
            </a:r>
            <a:r>
              <a:rPr sz="1100" spc="-35" dirty="0">
                <a:latin typeface="Twinkl Cursive Unlooped" panose="02000000000000000000" pitchFamily="2" charset="0"/>
                <a:cs typeface="Segoe UI"/>
              </a:rPr>
              <a:t>d</a:t>
            </a:r>
            <a:r>
              <a:rPr sz="1100" spc="30" dirty="0">
                <a:latin typeface="Twinkl Cursive Unlooped" panose="02000000000000000000" pitchFamily="2" charset="0"/>
                <a:cs typeface="Segoe UI"/>
              </a:rPr>
              <a:t>r</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n</a:t>
            </a:r>
            <a:r>
              <a:rPr sz="1100" spc="-3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5"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lang="en-GB" sz="1100" dirty="0"/>
              <a:t> </a:t>
            </a:r>
            <a:r>
              <a:rPr lang="en-GB" sz="1100" dirty="0">
                <a:latin typeface="Twinkl Cursive Unlooped" panose="02000000000000000000" pitchFamily="2" charset="0"/>
              </a:rPr>
              <a:t>know that you can find out information from different sources e.g. internet, books</a:t>
            </a:r>
            <a:endParaRPr sz="1100" dirty="0">
              <a:latin typeface="Twinkl Cursive Unlooped" panose="02000000000000000000" pitchFamily="2" charset="0"/>
              <a:cs typeface="Segoe UI"/>
            </a:endParaRPr>
          </a:p>
        </p:txBody>
      </p:sp>
      <p:sp>
        <p:nvSpPr>
          <p:cNvPr id="22" name="object 22"/>
          <p:cNvSpPr txBox="1"/>
          <p:nvPr/>
        </p:nvSpPr>
        <p:spPr>
          <a:xfrm>
            <a:off x="3013456" y="4100792"/>
            <a:ext cx="1564640" cy="1536318"/>
          </a:xfrm>
          <a:prstGeom prst="rect">
            <a:avLst/>
          </a:prstGeom>
        </p:spPr>
        <p:txBody>
          <a:bodyPr vert="horz" wrap="square" lIns="0" tIns="12700" rIns="0" bIns="0" rtlCol="0">
            <a:spAutoFit/>
          </a:bodyPr>
          <a:lstStyle/>
          <a:p>
            <a:pPr marL="12700" marR="5080" indent="12700" algn="ctr">
              <a:lnSpc>
                <a:spcPct val="100000"/>
              </a:lnSpc>
              <a:spcBef>
                <a:spcPts val="100"/>
              </a:spcBef>
            </a:pPr>
            <a:r>
              <a:rPr sz="1100" spc="-30" dirty="0">
                <a:latin typeface="Twinkl Cursive Unlooped" panose="02000000000000000000" pitchFamily="2" charset="0"/>
                <a:cs typeface="Segoe UI"/>
              </a:rPr>
              <a:t>T</a:t>
            </a:r>
            <a:r>
              <a:rPr sz="1100" dirty="0">
                <a:latin typeface="Twinkl Cursive Unlooped" panose="02000000000000000000" pitchFamily="2" charset="0"/>
                <a:cs typeface="Segoe UI"/>
              </a:rPr>
              <a:t>h</a:t>
            </a:r>
            <a:r>
              <a:rPr sz="1100" spc="-30" dirty="0">
                <a:latin typeface="Twinkl Cursive Unlooped" panose="02000000000000000000" pitchFamily="2" charset="0"/>
                <a:cs typeface="Segoe UI"/>
              </a:rPr>
              <a:t>e</a:t>
            </a:r>
            <a:r>
              <a:rPr sz="1100" dirty="0">
                <a:latin typeface="Twinkl Cursive Unlooped" panose="02000000000000000000" pitchFamily="2" charset="0"/>
                <a:cs typeface="Segoe UI"/>
              </a:rPr>
              <a:t>y</a:t>
            </a:r>
            <a:r>
              <a:rPr sz="1100" spc="65" dirty="0">
                <a:latin typeface="Twinkl Cursive Unlooped" panose="02000000000000000000" pitchFamily="2" charset="0"/>
                <a:cs typeface="Segoe UI"/>
              </a:rPr>
              <a:t> </a:t>
            </a:r>
            <a:r>
              <a:rPr sz="1100" spc="30" dirty="0">
                <a:latin typeface="Twinkl Cursive Unlooped" panose="02000000000000000000" pitchFamily="2" charset="0"/>
                <a:cs typeface="Segoe UI"/>
              </a:rPr>
              <a:t>w</a:t>
            </a:r>
            <a:r>
              <a:rPr sz="1100" spc="10" dirty="0">
                <a:latin typeface="Twinkl Cursive Unlooped" panose="02000000000000000000" pitchFamily="2" charset="0"/>
                <a:cs typeface="Segoe UI"/>
              </a:rPr>
              <a:t>il</a:t>
            </a:r>
            <a:r>
              <a:rPr sz="1100" dirty="0">
                <a:latin typeface="Twinkl Cursive Unlooped" panose="02000000000000000000" pitchFamily="2" charset="0"/>
                <a:cs typeface="Segoe UI"/>
              </a:rPr>
              <a:t>l</a:t>
            </a:r>
            <a:r>
              <a:rPr sz="1100" spc="-95" dirty="0">
                <a:latin typeface="Twinkl Cursive Unlooped" panose="02000000000000000000" pitchFamily="2" charset="0"/>
                <a:cs typeface="Segoe UI"/>
              </a:rPr>
              <a:t> </a:t>
            </a:r>
            <a:r>
              <a:rPr lang="en-GB" sz="1100" spc="-95" dirty="0">
                <a:latin typeface="Twinkl Cursive Unlooped" panose="02000000000000000000" pitchFamily="2" charset="0"/>
                <a:cs typeface="Segoe UI"/>
              </a:rPr>
              <a:t>have  c</a:t>
            </a:r>
            <a:r>
              <a:rPr lang="en-GB" sz="1100" dirty="0">
                <a:latin typeface="Twinkl Cursive Unlooped" panose="02000000000000000000" pitchFamily="2" charset="0"/>
              </a:rPr>
              <a:t>ommented on images of familiar situations in the past. Describe features of objects, people, places at different times and make comparisons. Talk about what is the same and different </a:t>
            </a:r>
            <a:endParaRPr sz="1100" dirty="0">
              <a:latin typeface="Twinkl Cursive Unlooped" panose="02000000000000000000" pitchFamily="2" charset="0"/>
              <a:cs typeface="Segoe UI"/>
            </a:endParaRPr>
          </a:p>
        </p:txBody>
      </p:sp>
      <p:sp>
        <p:nvSpPr>
          <p:cNvPr id="23" name="object 23"/>
          <p:cNvSpPr txBox="1"/>
          <p:nvPr/>
        </p:nvSpPr>
        <p:spPr>
          <a:xfrm>
            <a:off x="7532672" y="3178174"/>
            <a:ext cx="1819910" cy="1382430"/>
          </a:xfrm>
          <a:prstGeom prst="rect">
            <a:avLst/>
          </a:prstGeom>
        </p:spPr>
        <p:txBody>
          <a:bodyPr vert="horz" wrap="square" lIns="0" tIns="15240" rIns="0" bIns="0" rtlCol="0">
            <a:spAutoFit/>
          </a:bodyPr>
          <a:lstStyle/>
          <a:p>
            <a:pPr marL="12065" marR="5080" indent="5715" algn="ctr">
              <a:lnSpc>
                <a:spcPct val="100099"/>
              </a:lnSpc>
              <a:spcBef>
                <a:spcPts val="120"/>
              </a:spcBef>
            </a:pPr>
            <a:endParaRPr lang="en-GB" sz="1100" spc="35" dirty="0">
              <a:latin typeface="Twinkl Cursive Unlooped" panose="02000000000000000000" pitchFamily="2" charset="0"/>
              <a:cs typeface="Segoe UI"/>
            </a:endParaRPr>
          </a:p>
          <a:p>
            <a:pPr marL="12065" marR="5080" indent="5715" algn="ctr">
              <a:lnSpc>
                <a:spcPct val="100099"/>
              </a:lnSpc>
              <a:spcBef>
                <a:spcPts val="120"/>
              </a:spcBef>
            </a:pPr>
            <a:r>
              <a:rPr lang="en-GB" sz="1100" spc="35" dirty="0">
                <a:latin typeface="Twinkl Cursive Unlooped" panose="02000000000000000000" pitchFamily="2" charset="0"/>
                <a:cs typeface="Segoe UI"/>
              </a:rPr>
              <a:t>Children will e</a:t>
            </a:r>
            <a:r>
              <a:rPr lang="en-GB" sz="1100" dirty="0">
                <a:latin typeface="Twinkl Cursive Unlooped" panose="02000000000000000000" pitchFamily="2" charset="0"/>
              </a:rPr>
              <a:t>xamine an artefact and suggest what it is, where it is from, when and why it was made and who owned it and use historical sources to begin to identify viewpoint.</a:t>
            </a:r>
            <a:endParaRPr lang="en-GB" sz="1100" spc="35" dirty="0">
              <a:latin typeface="Twinkl Cursive Unlooped" panose="02000000000000000000" pitchFamily="2" charset="0"/>
              <a:cs typeface="Segoe UI"/>
            </a:endParaRPr>
          </a:p>
        </p:txBody>
      </p:sp>
      <p:pic>
        <p:nvPicPr>
          <p:cNvPr id="27" name="Picture 26">
            <a:extLst>
              <a:ext uri="{FF2B5EF4-FFF2-40B4-BE49-F238E27FC236}">
                <a16:creationId xmlns:a16="http://schemas.microsoft.com/office/drawing/2014/main" id="{09523F7B-9165-4AE7-ACD4-F76F194E2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9951" y="15397"/>
            <a:ext cx="913936" cy="914072"/>
          </a:xfrm>
          <a:prstGeom prst="rect">
            <a:avLst/>
          </a:prstGeom>
        </p:spPr>
      </p:pic>
      <p:sp>
        <p:nvSpPr>
          <p:cNvPr id="28" name="TextBox 27">
            <a:extLst>
              <a:ext uri="{FF2B5EF4-FFF2-40B4-BE49-F238E27FC236}">
                <a16:creationId xmlns:a16="http://schemas.microsoft.com/office/drawing/2014/main" id="{8A34F35A-C95A-4313-BC49-04C632F3836A}"/>
              </a:ext>
            </a:extLst>
          </p:cNvPr>
          <p:cNvSpPr txBox="1"/>
          <p:nvPr/>
        </p:nvSpPr>
        <p:spPr>
          <a:xfrm>
            <a:off x="2899660" y="428058"/>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School Days - Victorians</a:t>
            </a:r>
          </a:p>
        </p:txBody>
      </p:sp>
      <p:sp>
        <p:nvSpPr>
          <p:cNvPr id="25" name="object 31">
            <a:extLst>
              <a:ext uri="{FF2B5EF4-FFF2-40B4-BE49-F238E27FC236}">
                <a16:creationId xmlns:a16="http://schemas.microsoft.com/office/drawing/2014/main" id="{4EAA6FF4-E75B-4198-9D6A-9D8B7C23CD35}"/>
              </a:ext>
            </a:extLst>
          </p:cNvPr>
          <p:cNvSpPr txBox="1"/>
          <p:nvPr/>
        </p:nvSpPr>
        <p:spPr>
          <a:xfrm>
            <a:off x="5093172" y="2828925"/>
            <a:ext cx="2039058" cy="1712007"/>
          </a:xfrm>
          <a:prstGeom prst="rect">
            <a:avLst/>
          </a:prstGeom>
          <a:solidFill>
            <a:schemeClr val="bg1"/>
          </a:solidFill>
          <a:ln w="57150">
            <a:solidFill>
              <a:schemeClr val="accent3">
                <a:lumMod val="60000"/>
                <a:lumOff val="40000"/>
              </a:schemeClr>
            </a:solidFill>
          </a:ln>
        </p:spPr>
        <p:txBody>
          <a:bodyPr vert="horz" wrap="square" lIns="0" tIns="80010" rIns="0" bIns="0" rtlCol="0">
            <a:spAutoFit/>
          </a:bodyPr>
          <a:lstStyle/>
          <a:p>
            <a:pPr marL="12700" marR="5080"/>
            <a:r>
              <a:rPr lang="en-GB" sz="2000" b="1" i="0" dirty="0">
                <a:solidFill>
                  <a:schemeClr val="accent5">
                    <a:lumMod val="75000"/>
                  </a:schemeClr>
                </a:solidFill>
                <a:effectLst/>
                <a:latin typeface="Twinkl Cursive Unlooped" panose="02000000000000000000" pitchFamily="2" charset="0"/>
              </a:rPr>
              <a:t>School Days - </a:t>
            </a:r>
            <a:r>
              <a:rPr lang="en-GB" sz="2000" b="1" dirty="0">
                <a:solidFill>
                  <a:schemeClr val="accent5">
                    <a:lumMod val="75000"/>
                  </a:schemeClr>
                </a:solidFill>
                <a:latin typeface="Twinkl Cursive Unlooped" panose="02000000000000000000" pitchFamily="2" charset="0"/>
              </a:rPr>
              <a:t>Victorians</a:t>
            </a:r>
            <a:endParaRPr lang="en-GB" sz="2000" b="1" i="0" dirty="0">
              <a:solidFill>
                <a:schemeClr val="accent5">
                  <a:lumMod val="75000"/>
                </a:schemeClr>
              </a:solidFill>
              <a:effectLst/>
              <a:latin typeface="Twinkl Cursive Unlooped" panose="02000000000000000000" pitchFamily="2" charset="0"/>
            </a:endParaRPr>
          </a:p>
          <a:p>
            <a:pPr marL="12700" marR="5080"/>
            <a:r>
              <a:rPr lang="en-GB" sz="1100" b="0" i="0" dirty="0">
                <a:solidFill>
                  <a:srgbClr val="303030"/>
                </a:solidFill>
                <a:effectLst/>
                <a:latin typeface="Twinkl Cursive Unlooped" panose="02000000000000000000" pitchFamily="2" charset="0"/>
              </a:rPr>
              <a:t>This project teaches children about their own school and locality, both today and in the past. They compare schooling in the Victorian era to their experiences today.</a:t>
            </a:r>
            <a:endParaRPr sz="1100" dirty="0">
              <a:latin typeface="Twinkl Cursive Unlooped" panose="02000000000000000000" pitchFamily="2" charset="0"/>
              <a:cs typeface="Arial"/>
            </a:endParaRPr>
          </a:p>
        </p:txBody>
      </p:sp>
    </p:spTree>
    <p:extLst>
      <p:ext uri="{BB962C8B-B14F-4D97-AF65-F5344CB8AC3E}">
        <p14:creationId xmlns:p14="http://schemas.microsoft.com/office/powerpoint/2010/main" val="194900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31797" y="58707"/>
            <a:ext cx="3411220" cy="391795"/>
          </a:xfrm>
          <a:prstGeom prst="rect">
            <a:avLst/>
          </a:prstGeom>
        </p:spPr>
        <p:txBody>
          <a:bodyPr vert="horz" wrap="square" lIns="0" tIns="12700" rIns="0" bIns="0" rtlCol="0">
            <a:spAutoFit/>
          </a:bodyPr>
          <a:lstStyle/>
          <a:p>
            <a:pPr marL="12700">
              <a:lnSpc>
                <a:spcPct val="100000"/>
              </a:lnSpc>
              <a:spcBef>
                <a:spcPts val="100"/>
              </a:spcBef>
            </a:pPr>
            <a:r>
              <a:rPr lang="en-GB" sz="2400" spc="-5" dirty="0">
                <a:latin typeface="Twinkl Cursive Unlooped" panose="02000000000000000000" pitchFamily="2" charset="0"/>
                <a:cs typeface="Segoe UI"/>
              </a:rPr>
              <a:t>Year 1</a:t>
            </a:r>
            <a:endParaRPr sz="2400" dirty="0">
              <a:latin typeface="Twinkl Cursive Unlooped" panose="02000000000000000000" pitchFamily="2" charset="0"/>
              <a:cs typeface="Segoe UI"/>
            </a:endParaRPr>
          </a:p>
        </p:txBody>
      </p:sp>
      <p:sp>
        <p:nvSpPr>
          <p:cNvPr id="46" name="object 46"/>
          <p:cNvSpPr txBox="1"/>
          <p:nvPr/>
        </p:nvSpPr>
        <p:spPr>
          <a:xfrm>
            <a:off x="304800" y="1399908"/>
            <a:ext cx="1774189" cy="448945"/>
          </a:xfrm>
          <a:prstGeom prst="rect">
            <a:avLst/>
          </a:prstGeom>
        </p:spPr>
        <p:txBody>
          <a:bodyPr vert="horz" wrap="square" lIns="0" tIns="15875" rIns="0" bIns="0" rtlCol="0">
            <a:spAutoFit/>
          </a:bodyPr>
          <a:lstStyle/>
          <a:p>
            <a:pPr marL="12700">
              <a:lnSpc>
                <a:spcPct val="100000"/>
              </a:lnSpc>
              <a:spcBef>
                <a:spcPts val="125"/>
              </a:spcBef>
            </a:pPr>
            <a:r>
              <a:rPr sz="2750" b="1" spc="-110" dirty="0">
                <a:solidFill>
                  <a:srgbClr val="1E587C"/>
                </a:solidFill>
                <a:latin typeface="Twinkl Cursive Unlooped" panose="02000000000000000000" pitchFamily="2" charset="0"/>
                <a:cs typeface="Arial"/>
              </a:rPr>
              <a:t>Vocabulary</a:t>
            </a:r>
            <a:endParaRPr sz="2750" dirty="0">
              <a:latin typeface="Twinkl Cursive Unlooped" panose="02000000000000000000" pitchFamily="2" charset="0"/>
              <a:cs typeface="Arial"/>
            </a:endParaRPr>
          </a:p>
        </p:txBody>
      </p:sp>
      <p:sp>
        <p:nvSpPr>
          <p:cNvPr id="78" name="TextBox 77">
            <a:extLst>
              <a:ext uri="{FF2B5EF4-FFF2-40B4-BE49-F238E27FC236}">
                <a16:creationId xmlns:a16="http://schemas.microsoft.com/office/drawing/2014/main" id="{199C6C72-96E9-44FC-B116-51EEF342201C}"/>
              </a:ext>
            </a:extLst>
          </p:cNvPr>
          <p:cNvSpPr txBox="1"/>
          <p:nvPr/>
        </p:nvSpPr>
        <p:spPr>
          <a:xfrm>
            <a:off x="254962" y="1848853"/>
            <a:ext cx="1806193" cy="938719"/>
          </a:xfrm>
          <a:prstGeom prst="rect">
            <a:avLst/>
          </a:prstGeom>
          <a:noFill/>
        </p:spPr>
        <p:txBody>
          <a:bodyPr wrap="square" rtlCol="0">
            <a:spAutoFit/>
          </a:bodyPr>
          <a:lstStyle/>
          <a:p>
            <a:r>
              <a:rPr lang="en-GB" sz="1100" dirty="0">
                <a:latin typeface="Twinkl Cursive Unlooped" panose="02000000000000000000" pitchFamily="2" charset="0"/>
              </a:rPr>
              <a:t>Children will be expected to know and use this key vocabulary in their work and when discussing their learning. </a:t>
            </a:r>
          </a:p>
        </p:txBody>
      </p:sp>
      <p:pic>
        <p:nvPicPr>
          <p:cNvPr id="82" name="Picture 81">
            <a:extLst>
              <a:ext uri="{FF2B5EF4-FFF2-40B4-BE49-F238E27FC236}">
                <a16:creationId xmlns:a16="http://schemas.microsoft.com/office/drawing/2014/main" id="{BF3369F5-A120-40DF-90EF-DA7EC1E0B1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5366" y="-20474"/>
            <a:ext cx="913936" cy="914072"/>
          </a:xfrm>
          <a:prstGeom prst="rect">
            <a:avLst/>
          </a:prstGeom>
        </p:spPr>
      </p:pic>
      <p:pic>
        <p:nvPicPr>
          <p:cNvPr id="83" name="Picture 82">
            <a:extLst>
              <a:ext uri="{FF2B5EF4-FFF2-40B4-BE49-F238E27FC236}">
                <a16:creationId xmlns:a16="http://schemas.microsoft.com/office/drawing/2014/main" id="{60227256-1ECF-49F2-9133-717CA126C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26" y="6176496"/>
            <a:ext cx="2524665" cy="705629"/>
          </a:xfrm>
          <a:prstGeom prst="rect">
            <a:avLst/>
          </a:prstGeom>
        </p:spPr>
      </p:pic>
      <p:graphicFrame>
        <p:nvGraphicFramePr>
          <p:cNvPr id="84" name="Table 84">
            <a:extLst>
              <a:ext uri="{FF2B5EF4-FFF2-40B4-BE49-F238E27FC236}">
                <a16:creationId xmlns:a16="http://schemas.microsoft.com/office/drawing/2014/main" id="{DE5E1301-E386-4A08-A105-FA6D8D4A8BD1}"/>
              </a:ext>
            </a:extLst>
          </p:cNvPr>
          <p:cNvGraphicFramePr>
            <a:graphicFrameLocks noGrp="1"/>
          </p:cNvGraphicFramePr>
          <p:nvPr>
            <p:extLst>
              <p:ext uri="{D42A27DB-BD31-4B8C-83A1-F6EECF244321}">
                <p14:modId xmlns:p14="http://schemas.microsoft.com/office/powerpoint/2010/main" val="1543528495"/>
              </p:ext>
            </p:extLst>
          </p:nvPr>
        </p:nvGraphicFramePr>
        <p:xfrm>
          <a:off x="2473453" y="1311979"/>
          <a:ext cx="8423147" cy="3708400"/>
        </p:xfrm>
        <a:graphic>
          <a:graphicData uri="http://schemas.openxmlformats.org/drawingml/2006/table">
            <a:tbl>
              <a:tblPr firstRow="1" bandRow="1">
                <a:tableStyleId>{BDBED569-4797-4DF1-A0F4-6AAB3CD982D8}</a:tableStyleId>
              </a:tblPr>
              <a:tblGrid>
                <a:gridCol w="2022347">
                  <a:extLst>
                    <a:ext uri="{9D8B030D-6E8A-4147-A177-3AD203B41FA5}">
                      <a16:colId xmlns:a16="http://schemas.microsoft.com/office/drawing/2014/main" val="1839290384"/>
                    </a:ext>
                  </a:extLst>
                </a:gridCol>
                <a:gridCol w="1641346">
                  <a:extLst>
                    <a:ext uri="{9D8B030D-6E8A-4147-A177-3AD203B41FA5}">
                      <a16:colId xmlns:a16="http://schemas.microsoft.com/office/drawing/2014/main" val="2992277105"/>
                    </a:ext>
                  </a:extLst>
                </a:gridCol>
                <a:gridCol w="1787654">
                  <a:extLst>
                    <a:ext uri="{9D8B030D-6E8A-4147-A177-3AD203B41FA5}">
                      <a16:colId xmlns:a16="http://schemas.microsoft.com/office/drawing/2014/main" val="3413062883"/>
                    </a:ext>
                  </a:extLst>
                </a:gridCol>
                <a:gridCol w="1600200">
                  <a:extLst>
                    <a:ext uri="{9D8B030D-6E8A-4147-A177-3AD203B41FA5}">
                      <a16:colId xmlns:a16="http://schemas.microsoft.com/office/drawing/2014/main" val="1560111918"/>
                    </a:ext>
                  </a:extLst>
                </a:gridCol>
                <a:gridCol w="1371600">
                  <a:extLst>
                    <a:ext uri="{9D8B030D-6E8A-4147-A177-3AD203B41FA5}">
                      <a16:colId xmlns:a16="http://schemas.microsoft.com/office/drawing/2014/main" val="4139101626"/>
                    </a:ext>
                  </a:extLst>
                </a:gridCol>
              </a:tblGrid>
              <a:tr h="370840">
                <a:tc>
                  <a:txBody>
                    <a:bodyPr/>
                    <a:lstStyle/>
                    <a:p>
                      <a:r>
                        <a:rPr lang="en-GB" sz="1400" b="0" dirty="0">
                          <a:latin typeface="Twinkl Cursive Unlooped" panose="02000000000000000000" pitchFamily="2" charset="0"/>
                        </a:rPr>
                        <a:t>A long time ago</a:t>
                      </a:r>
                    </a:p>
                  </a:txBody>
                  <a:tcPr/>
                </a:tc>
                <a:tc>
                  <a:txBody>
                    <a:bodyPr/>
                    <a:lstStyle/>
                    <a:p>
                      <a:r>
                        <a:rPr lang="en-GB" sz="1400" b="0" dirty="0">
                          <a:latin typeface="Twinkl Cursive Unlooped" panose="02000000000000000000" pitchFamily="2" charset="0"/>
                        </a:rPr>
                        <a:t>Weeks ago</a:t>
                      </a:r>
                    </a:p>
                  </a:txBody>
                  <a:tcPr/>
                </a:tc>
                <a:tc>
                  <a:txBody>
                    <a:bodyPr/>
                    <a:lstStyle/>
                    <a:p>
                      <a:r>
                        <a:rPr lang="en-GB" sz="1400" b="0" dirty="0">
                          <a:latin typeface="Twinkl Cursive Unlooped" panose="02000000000000000000" pitchFamily="2" charset="0"/>
                        </a:rPr>
                        <a:t>Difference</a:t>
                      </a:r>
                    </a:p>
                  </a:txBody>
                  <a:tcPr/>
                </a:tc>
                <a:tc>
                  <a:txBody>
                    <a:bodyPr/>
                    <a:lstStyle/>
                    <a:p>
                      <a:r>
                        <a:rPr lang="en-GB" sz="1400" b="0" dirty="0">
                          <a:latin typeface="Twinkl Cursive Unlooped" panose="02000000000000000000" pitchFamily="2" charset="0"/>
                        </a:rPr>
                        <a:t>Monarch</a:t>
                      </a:r>
                    </a:p>
                  </a:txBody>
                  <a:tcPr/>
                </a:tc>
                <a:tc>
                  <a:txBody>
                    <a:bodyPr/>
                    <a:lstStyle/>
                    <a:p>
                      <a:r>
                        <a:rPr lang="en-GB" sz="1400" b="0" dirty="0">
                          <a:latin typeface="Twinkl Cursive Unlooped" panose="02000000000000000000" pitchFamily="2" charset="0"/>
                        </a:rPr>
                        <a:t>Hula hoop</a:t>
                      </a:r>
                    </a:p>
                  </a:txBody>
                  <a:tcPr/>
                </a:tc>
                <a:extLst>
                  <a:ext uri="{0D108BD9-81ED-4DB2-BD59-A6C34878D82A}">
                    <a16:rowId xmlns:a16="http://schemas.microsoft.com/office/drawing/2014/main" val="2127023597"/>
                  </a:ext>
                </a:extLst>
              </a:tr>
              <a:tr h="370840">
                <a:tc>
                  <a:txBody>
                    <a:bodyPr/>
                    <a:lstStyle/>
                    <a:p>
                      <a:r>
                        <a:rPr lang="en-GB" sz="1400" dirty="0">
                          <a:latin typeface="Twinkl Cursive Unlooped" panose="02000000000000000000" pitchFamily="2" charset="0"/>
                        </a:rPr>
                        <a:t>A year ago</a:t>
                      </a:r>
                    </a:p>
                  </a:txBody>
                  <a:tcPr/>
                </a:tc>
                <a:tc>
                  <a:txBody>
                    <a:bodyPr/>
                    <a:lstStyle/>
                    <a:p>
                      <a:r>
                        <a:rPr lang="en-GB" sz="1400" dirty="0">
                          <a:latin typeface="Twinkl Cursive Unlooped" panose="02000000000000000000" pitchFamily="2" charset="0"/>
                        </a:rPr>
                        <a:t>Many years ago</a:t>
                      </a:r>
                    </a:p>
                  </a:txBody>
                  <a:tcPr/>
                </a:tc>
                <a:tc>
                  <a:txBody>
                    <a:bodyPr/>
                    <a:lstStyle/>
                    <a:p>
                      <a:r>
                        <a:rPr lang="en-GB" sz="1400" dirty="0">
                          <a:latin typeface="Twinkl Cursive Unlooped" panose="02000000000000000000" pitchFamily="2" charset="0"/>
                        </a:rPr>
                        <a:t>Similarity</a:t>
                      </a:r>
                    </a:p>
                  </a:txBody>
                  <a:tcPr/>
                </a:tc>
                <a:tc>
                  <a:txBody>
                    <a:bodyPr/>
                    <a:lstStyle/>
                    <a:p>
                      <a:r>
                        <a:rPr lang="en-GB" sz="1400" dirty="0">
                          <a:latin typeface="Twinkl Cursive Unlooped" panose="02000000000000000000" pitchFamily="2" charset="0"/>
                        </a:rPr>
                        <a:t>Queen Victoria</a:t>
                      </a:r>
                    </a:p>
                  </a:txBody>
                  <a:tcPr/>
                </a:tc>
                <a:tc>
                  <a:txBody>
                    <a:bodyPr/>
                    <a:lstStyle/>
                    <a:p>
                      <a:r>
                        <a:rPr lang="en-GB" sz="1400" dirty="0">
                          <a:latin typeface="Twinkl Cursive Unlooped" panose="02000000000000000000" pitchFamily="2" charset="0"/>
                        </a:rPr>
                        <a:t>Skipping rope</a:t>
                      </a:r>
                    </a:p>
                  </a:txBody>
                  <a:tcPr/>
                </a:tc>
                <a:extLst>
                  <a:ext uri="{0D108BD9-81ED-4DB2-BD59-A6C34878D82A}">
                    <a16:rowId xmlns:a16="http://schemas.microsoft.com/office/drawing/2014/main" val="2942176537"/>
                  </a:ext>
                </a:extLst>
              </a:tr>
              <a:tr h="370840">
                <a:tc>
                  <a:txBody>
                    <a:bodyPr/>
                    <a:lstStyle/>
                    <a:p>
                      <a:r>
                        <a:rPr lang="en-GB" sz="1400" dirty="0">
                          <a:latin typeface="Twinkl Cursive Unlooped" panose="02000000000000000000" pitchFamily="2" charset="0"/>
                        </a:rPr>
                        <a:t>Beyond living memory</a:t>
                      </a:r>
                    </a:p>
                  </a:txBody>
                  <a:tcPr/>
                </a:tc>
                <a:tc>
                  <a:txBody>
                    <a:bodyPr/>
                    <a:lstStyle/>
                    <a:p>
                      <a:r>
                        <a:rPr lang="en-GB" sz="1400" dirty="0">
                          <a:latin typeface="Twinkl Cursive Unlooped" panose="02000000000000000000" pitchFamily="2" charset="0"/>
                        </a:rPr>
                        <a:t>Yesterday </a:t>
                      </a:r>
                    </a:p>
                  </a:txBody>
                  <a:tcPr/>
                </a:tc>
                <a:tc>
                  <a:txBody>
                    <a:bodyPr/>
                    <a:lstStyle/>
                    <a:p>
                      <a:r>
                        <a:rPr lang="en-GB" sz="1400" dirty="0">
                          <a:latin typeface="Twinkl Cursive Unlooped" panose="02000000000000000000" pitchFamily="2" charset="0"/>
                        </a:rPr>
                        <a:t>Evidence</a:t>
                      </a:r>
                    </a:p>
                  </a:txBody>
                  <a:tcPr/>
                </a:tc>
                <a:tc>
                  <a:txBody>
                    <a:bodyPr/>
                    <a:lstStyle/>
                    <a:p>
                      <a:r>
                        <a:rPr lang="en-GB" sz="1400" dirty="0">
                          <a:latin typeface="Twinkl Cursive Unlooped" panose="02000000000000000000" pitchFamily="2" charset="0"/>
                        </a:rPr>
                        <a:t>Childhood</a:t>
                      </a:r>
                    </a:p>
                  </a:txBody>
                  <a:tcPr/>
                </a:tc>
                <a:tc>
                  <a:txBody>
                    <a:bodyPr/>
                    <a:lstStyle/>
                    <a:p>
                      <a:r>
                        <a:rPr lang="en-GB" sz="1400" dirty="0">
                          <a:latin typeface="Twinkl Cursive Unlooped" panose="02000000000000000000" pitchFamily="2" charset="0"/>
                        </a:rPr>
                        <a:t>Hopscotch</a:t>
                      </a:r>
                    </a:p>
                  </a:txBody>
                  <a:tcPr/>
                </a:tc>
                <a:extLst>
                  <a:ext uri="{0D108BD9-81ED-4DB2-BD59-A6C34878D82A}">
                    <a16:rowId xmlns:a16="http://schemas.microsoft.com/office/drawing/2014/main" val="2518623503"/>
                  </a:ext>
                </a:extLst>
              </a:tr>
              <a:tr h="370840">
                <a:tc>
                  <a:txBody>
                    <a:bodyPr/>
                    <a:lstStyle/>
                    <a:p>
                      <a:r>
                        <a:rPr lang="en-GB" sz="1400" dirty="0">
                          <a:latin typeface="Twinkl Cursive Unlooped" panose="02000000000000000000" pitchFamily="2" charset="0"/>
                        </a:rPr>
                        <a:t>Living memory</a:t>
                      </a:r>
                    </a:p>
                  </a:txBody>
                  <a:tcPr/>
                </a:tc>
                <a:tc>
                  <a:txBody>
                    <a:bodyPr/>
                    <a:lstStyle/>
                    <a:p>
                      <a:r>
                        <a:rPr lang="en-GB" sz="1400" dirty="0">
                          <a:latin typeface="Twinkl Cursive Unlooped" panose="02000000000000000000" pitchFamily="2" charset="0"/>
                        </a:rPr>
                        <a:t>Now</a:t>
                      </a:r>
                    </a:p>
                  </a:txBody>
                  <a:tcPr/>
                </a:tc>
                <a:tc>
                  <a:txBody>
                    <a:bodyPr/>
                    <a:lstStyle/>
                    <a:p>
                      <a:r>
                        <a:rPr lang="en-GB" sz="1400" dirty="0">
                          <a:latin typeface="Twinkl Cursive Unlooped" panose="02000000000000000000" pitchFamily="2" charset="0"/>
                        </a:rPr>
                        <a:t>Comparison</a:t>
                      </a:r>
                    </a:p>
                  </a:txBody>
                  <a:tcPr/>
                </a:tc>
                <a:tc>
                  <a:txBody>
                    <a:bodyPr/>
                    <a:lstStyle/>
                    <a:p>
                      <a:r>
                        <a:rPr lang="en-GB" sz="1400" dirty="0">
                          <a:latin typeface="Twinkl Cursive Unlooped" panose="02000000000000000000" pitchFamily="2" charset="0"/>
                        </a:rPr>
                        <a:t>Housewife</a:t>
                      </a:r>
                    </a:p>
                  </a:txBody>
                  <a:tcPr/>
                </a:tc>
                <a:tc>
                  <a:txBody>
                    <a:bodyPr/>
                    <a:lstStyle/>
                    <a:p>
                      <a:r>
                        <a:rPr lang="en-GB" sz="1400" dirty="0">
                          <a:latin typeface="Twinkl Cursive Unlooped" panose="02000000000000000000" pitchFamily="2" charset="0"/>
                        </a:rPr>
                        <a:t>Skittles </a:t>
                      </a:r>
                    </a:p>
                  </a:txBody>
                  <a:tcPr/>
                </a:tc>
                <a:extLst>
                  <a:ext uri="{0D108BD9-81ED-4DB2-BD59-A6C34878D82A}">
                    <a16:rowId xmlns:a16="http://schemas.microsoft.com/office/drawing/2014/main" val="2802856763"/>
                  </a:ext>
                </a:extLst>
              </a:tr>
              <a:tr h="370840">
                <a:tc>
                  <a:txBody>
                    <a:bodyPr/>
                    <a:lstStyle/>
                    <a:p>
                      <a:r>
                        <a:rPr lang="en-GB" sz="1400" dirty="0">
                          <a:latin typeface="Twinkl Cursive Unlooped" panose="02000000000000000000" pitchFamily="2" charset="0"/>
                        </a:rPr>
                        <a:t>Days ago</a:t>
                      </a:r>
                    </a:p>
                  </a:txBody>
                  <a:tcPr/>
                </a:tc>
                <a:tc>
                  <a:txBody>
                    <a:bodyPr/>
                    <a:lstStyle/>
                    <a:p>
                      <a:r>
                        <a:rPr lang="en-GB" sz="1400" dirty="0">
                          <a:latin typeface="Twinkl Cursive Unlooped" panose="02000000000000000000" pitchFamily="2" charset="0"/>
                        </a:rPr>
                        <a:t>Today</a:t>
                      </a:r>
                    </a:p>
                  </a:txBody>
                  <a:tcPr/>
                </a:tc>
                <a:tc>
                  <a:txBody>
                    <a:bodyPr/>
                    <a:lstStyle/>
                    <a:p>
                      <a:r>
                        <a:rPr lang="en-GB" sz="1400" dirty="0">
                          <a:latin typeface="Twinkl Cursive Unlooped" panose="02000000000000000000" pitchFamily="2" charset="0"/>
                        </a:rPr>
                        <a:t>Change</a:t>
                      </a:r>
                    </a:p>
                  </a:txBody>
                  <a:tcPr/>
                </a:tc>
                <a:tc>
                  <a:txBody>
                    <a:bodyPr/>
                    <a:lstStyle/>
                    <a:p>
                      <a:r>
                        <a:rPr lang="en-GB" sz="1400" dirty="0">
                          <a:latin typeface="Twinkl Cursive Unlooped" panose="02000000000000000000" pitchFamily="2" charset="0"/>
                        </a:rPr>
                        <a:t>Victorian</a:t>
                      </a:r>
                    </a:p>
                  </a:txBody>
                  <a:tcPr/>
                </a:tc>
                <a:tc>
                  <a:txBody>
                    <a:bodyPr/>
                    <a:lstStyle/>
                    <a:p>
                      <a:r>
                        <a:rPr lang="en-GB" sz="1400" dirty="0">
                          <a:latin typeface="Twinkl Cursive Unlooped" panose="02000000000000000000" pitchFamily="2" charset="0"/>
                        </a:rPr>
                        <a:t>Games</a:t>
                      </a:r>
                    </a:p>
                  </a:txBody>
                  <a:tcPr/>
                </a:tc>
                <a:extLst>
                  <a:ext uri="{0D108BD9-81ED-4DB2-BD59-A6C34878D82A}">
                    <a16:rowId xmlns:a16="http://schemas.microsoft.com/office/drawing/2014/main" val="46448667"/>
                  </a:ext>
                </a:extLst>
              </a:tr>
              <a:tr h="370840">
                <a:tc>
                  <a:txBody>
                    <a:bodyPr/>
                    <a:lstStyle/>
                    <a:p>
                      <a:r>
                        <a:rPr lang="en-GB" sz="1400" dirty="0">
                          <a:latin typeface="Twinkl Cursive Unlooped" panose="02000000000000000000" pitchFamily="2" charset="0"/>
                        </a:rPr>
                        <a:t>Before</a:t>
                      </a:r>
                    </a:p>
                  </a:txBody>
                  <a:tcPr/>
                </a:tc>
                <a:tc>
                  <a:txBody>
                    <a:bodyPr/>
                    <a:lstStyle/>
                    <a:p>
                      <a:r>
                        <a:rPr lang="en-GB" sz="1400" dirty="0">
                          <a:latin typeface="Twinkl Cursive Unlooped" panose="02000000000000000000" pitchFamily="2" charset="0"/>
                        </a:rPr>
                        <a:t>Next week</a:t>
                      </a:r>
                    </a:p>
                  </a:txBody>
                  <a:tcPr/>
                </a:tc>
                <a:tc>
                  <a:txBody>
                    <a:bodyPr/>
                    <a:lstStyle/>
                    <a:p>
                      <a:r>
                        <a:rPr lang="en-GB" sz="1400" dirty="0">
                          <a:latin typeface="Twinkl Cursive Unlooped" panose="02000000000000000000" pitchFamily="2" charset="0"/>
                        </a:rPr>
                        <a:t>Observation</a:t>
                      </a:r>
                    </a:p>
                  </a:txBody>
                  <a:tcPr/>
                </a:tc>
                <a:tc>
                  <a:txBody>
                    <a:bodyPr/>
                    <a:lstStyle/>
                    <a:p>
                      <a:r>
                        <a:rPr lang="en-GB" sz="1400" dirty="0">
                          <a:latin typeface="Twinkl Cursive Unlooped" panose="02000000000000000000" pitchFamily="2" charset="0"/>
                        </a:rPr>
                        <a:t>Arithmetic</a:t>
                      </a:r>
                    </a:p>
                  </a:txBody>
                  <a:tcPr/>
                </a:tc>
                <a:tc>
                  <a:txBody>
                    <a:bodyPr/>
                    <a:lstStyle/>
                    <a:p>
                      <a:r>
                        <a:rPr lang="en-GB" sz="1400" dirty="0">
                          <a:latin typeface="Twinkl Cursive Unlooped" panose="02000000000000000000" pitchFamily="2" charset="0"/>
                        </a:rPr>
                        <a:t>Drills</a:t>
                      </a:r>
                    </a:p>
                  </a:txBody>
                  <a:tcPr/>
                </a:tc>
                <a:extLst>
                  <a:ext uri="{0D108BD9-81ED-4DB2-BD59-A6C34878D82A}">
                    <a16:rowId xmlns:a16="http://schemas.microsoft.com/office/drawing/2014/main" val="719473866"/>
                  </a:ext>
                </a:extLst>
              </a:tr>
              <a:tr h="370840">
                <a:tc>
                  <a:txBody>
                    <a:bodyPr/>
                    <a:lstStyle/>
                    <a:p>
                      <a:r>
                        <a:rPr lang="en-GB" sz="1400" dirty="0">
                          <a:latin typeface="Twinkl Cursive Unlooped" panose="02000000000000000000" pitchFamily="2" charset="0"/>
                        </a:rPr>
                        <a:t>Last month</a:t>
                      </a:r>
                    </a:p>
                  </a:txBody>
                  <a:tcPr/>
                </a:tc>
                <a:tc>
                  <a:txBody>
                    <a:bodyPr/>
                    <a:lstStyle/>
                    <a:p>
                      <a:r>
                        <a:rPr lang="en-GB" sz="1400" dirty="0">
                          <a:latin typeface="Twinkl Cursive Unlooped" panose="02000000000000000000" pitchFamily="2" charset="0"/>
                        </a:rPr>
                        <a:t>Next year</a:t>
                      </a:r>
                    </a:p>
                  </a:txBody>
                  <a:tcPr/>
                </a:tc>
                <a:tc>
                  <a:txBody>
                    <a:bodyPr/>
                    <a:lstStyle/>
                    <a:p>
                      <a:r>
                        <a:rPr lang="en-GB" sz="1400" dirty="0">
                          <a:latin typeface="Twinkl Cursive Unlooped" panose="02000000000000000000" pitchFamily="2" charset="0"/>
                        </a:rPr>
                        <a:t>Impact</a:t>
                      </a:r>
                    </a:p>
                  </a:txBody>
                  <a:tcPr/>
                </a:tc>
                <a:tc>
                  <a:txBody>
                    <a:bodyPr/>
                    <a:lstStyle/>
                    <a:p>
                      <a:r>
                        <a:rPr lang="en-GB" sz="1400" dirty="0">
                          <a:latin typeface="Twinkl Cursive Unlooped" panose="02000000000000000000" pitchFamily="2" charset="0"/>
                        </a:rPr>
                        <a:t>Cane</a:t>
                      </a:r>
                    </a:p>
                  </a:txBody>
                  <a:tcPr/>
                </a:tc>
                <a:tc>
                  <a:txBody>
                    <a:bodyPr/>
                    <a:lstStyle/>
                    <a:p>
                      <a:r>
                        <a:rPr lang="en-GB" sz="1400" dirty="0">
                          <a:latin typeface="Twinkl Cursive Unlooped" panose="02000000000000000000" pitchFamily="2" charset="0"/>
                        </a:rPr>
                        <a:t>Exercise </a:t>
                      </a:r>
                    </a:p>
                  </a:txBody>
                  <a:tcPr/>
                </a:tc>
                <a:extLst>
                  <a:ext uri="{0D108BD9-81ED-4DB2-BD59-A6C34878D82A}">
                    <a16:rowId xmlns:a16="http://schemas.microsoft.com/office/drawing/2014/main" val="1424210"/>
                  </a:ext>
                </a:extLst>
              </a:tr>
              <a:tr h="370840">
                <a:tc>
                  <a:txBody>
                    <a:bodyPr/>
                    <a:lstStyle/>
                    <a:p>
                      <a:r>
                        <a:rPr lang="en-GB" sz="1400" dirty="0">
                          <a:latin typeface="Twinkl Cursive Unlooped" panose="02000000000000000000" pitchFamily="2" charset="0"/>
                        </a:rPr>
                        <a:t>Tomorrow</a:t>
                      </a:r>
                    </a:p>
                  </a:txBody>
                  <a:tcPr/>
                </a:tc>
                <a:tc>
                  <a:txBody>
                    <a:bodyPr/>
                    <a:lstStyle/>
                    <a:p>
                      <a:r>
                        <a:rPr lang="en-GB" sz="1400" dirty="0">
                          <a:latin typeface="Twinkl Cursive Unlooped" panose="02000000000000000000" pitchFamily="2" charset="0"/>
                        </a:rPr>
                        <a:t>Past</a:t>
                      </a:r>
                    </a:p>
                  </a:txBody>
                  <a:tcPr/>
                </a:tc>
                <a:tc>
                  <a:txBody>
                    <a:bodyPr/>
                    <a:lstStyle/>
                    <a:p>
                      <a:r>
                        <a:rPr lang="en-GB" sz="1400" dirty="0">
                          <a:latin typeface="Twinkl Cursive Unlooped" panose="02000000000000000000" pitchFamily="2" charset="0"/>
                        </a:rPr>
                        <a:t>First-hand account</a:t>
                      </a:r>
                    </a:p>
                  </a:txBody>
                  <a:tcPr/>
                </a:tc>
                <a:tc>
                  <a:txBody>
                    <a:bodyPr/>
                    <a:lstStyle/>
                    <a:p>
                      <a:r>
                        <a:rPr lang="en-GB" sz="1400" dirty="0">
                          <a:latin typeface="Twinkl Cursive Unlooped" panose="02000000000000000000" pitchFamily="2" charset="0"/>
                        </a:rPr>
                        <a:t>Dunce’s cap</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888172883"/>
                  </a:ext>
                </a:extLst>
              </a:tr>
              <a:tr h="370840">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Present</a:t>
                      </a:r>
                    </a:p>
                  </a:txBody>
                  <a:tcPr/>
                </a:tc>
                <a:tc>
                  <a:txBody>
                    <a:bodyPr/>
                    <a:lstStyle/>
                    <a:p>
                      <a:r>
                        <a:rPr lang="en-GB" sz="1400" dirty="0">
                          <a:latin typeface="Twinkl Cursive Unlooped" panose="02000000000000000000" pitchFamily="2" charset="0"/>
                        </a:rPr>
                        <a:t>Artefact </a:t>
                      </a:r>
                    </a:p>
                  </a:txBody>
                  <a:tcPr/>
                </a:tc>
                <a:tc>
                  <a:txBody>
                    <a:bodyPr/>
                    <a:lstStyle/>
                    <a:p>
                      <a:r>
                        <a:rPr lang="en-GB" sz="1400" dirty="0">
                          <a:latin typeface="Twinkl Cursive Unlooped" panose="02000000000000000000" pitchFamily="2" charset="0"/>
                        </a:rPr>
                        <a:t>Punishment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1624332100"/>
                  </a:ext>
                </a:extLst>
              </a:tr>
              <a:tr h="370840">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endParaRPr lang="en-GB" sz="1400" dirty="0">
                        <a:latin typeface="Twinkl Cursive Unlooped" panose="02000000000000000000" pitchFamily="2" charset="0"/>
                      </a:endParaRPr>
                    </a:p>
                  </a:txBody>
                  <a:tcPr/>
                </a:tc>
                <a:tc>
                  <a:txBody>
                    <a:bodyPr/>
                    <a:lstStyle/>
                    <a:p>
                      <a:r>
                        <a:rPr lang="en-GB" sz="1400" dirty="0">
                          <a:latin typeface="Twinkl Cursive Unlooped" panose="02000000000000000000" pitchFamily="2" charset="0"/>
                        </a:rPr>
                        <a:t>Strict</a:t>
                      </a:r>
                    </a:p>
                  </a:txBody>
                  <a:tcPr/>
                </a:tc>
                <a:tc>
                  <a:txBody>
                    <a:bodyPr/>
                    <a:lstStyle/>
                    <a:p>
                      <a:endParaRPr lang="en-GB" sz="1400" dirty="0">
                        <a:latin typeface="Twinkl Cursive Unlooped" panose="02000000000000000000" pitchFamily="2" charset="0"/>
                      </a:endParaRPr>
                    </a:p>
                  </a:txBody>
                  <a:tcPr/>
                </a:tc>
                <a:extLst>
                  <a:ext uri="{0D108BD9-81ED-4DB2-BD59-A6C34878D82A}">
                    <a16:rowId xmlns:a16="http://schemas.microsoft.com/office/drawing/2014/main" val="3220600031"/>
                  </a:ext>
                </a:extLst>
              </a:tr>
            </a:tbl>
          </a:graphicData>
        </a:graphic>
      </p:graphicFrame>
      <p:sp>
        <p:nvSpPr>
          <p:cNvPr id="9" name="TextBox 8">
            <a:extLst>
              <a:ext uri="{FF2B5EF4-FFF2-40B4-BE49-F238E27FC236}">
                <a16:creationId xmlns:a16="http://schemas.microsoft.com/office/drawing/2014/main" id="{1DC80C74-62D9-4DAE-8C8D-C0C28C140AF8}"/>
              </a:ext>
            </a:extLst>
          </p:cNvPr>
          <p:cNvSpPr txBox="1"/>
          <p:nvPr/>
        </p:nvSpPr>
        <p:spPr>
          <a:xfrm>
            <a:off x="2438400" y="427195"/>
            <a:ext cx="7543799" cy="707886"/>
          </a:xfrm>
          <a:prstGeom prst="rect">
            <a:avLst/>
          </a:prstGeom>
          <a:noFill/>
        </p:spPr>
        <p:txBody>
          <a:bodyPr wrap="square" rtlCol="0">
            <a:spAutoFit/>
          </a:bodyPr>
          <a:lstStyle/>
          <a:p>
            <a:r>
              <a:rPr lang="en-GB" sz="4000" dirty="0">
                <a:solidFill>
                  <a:schemeClr val="accent5">
                    <a:lumMod val="75000"/>
                  </a:schemeClr>
                </a:solidFill>
                <a:latin typeface="Twinkl Cursive Unlooped" panose="02000000000000000000" pitchFamily="2" charset="0"/>
              </a:rPr>
              <a:t>School Days - Victorians</a:t>
            </a:r>
          </a:p>
        </p:txBody>
      </p:sp>
    </p:spTree>
    <p:extLst>
      <p:ext uri="{BB962C8B-B14F-4D97-AF65-F5344CB8AC3E}">
        <p14:creationId xmlns:p14="http://schemas.microsoft.com/office/powerpoint/2010/main" val="11665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C6C8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F96D6B0A3E3B42A8F754A3BC10923B" ma:contentTypeVersion="18" ma:contentTypeDescription="Create a new document." ma:contentTypeScope="" ma:versionID="6967873846610242cc70dc0886e162c6">
  <xsd:schema xmlns:xsd="http://www.w3.org/2001/XMLSchema" xmlns:xs="http://www.w3.org/2001/XMLSchema" xmlns:p="http://schemas.microsoft.com/office/2006/metadata/properties" xmlns:ns2="4130f798-555d-4283-877d-47ca23db3ba0" xmlns:ns3="beab8350-a27f-4811-8d61-4b617fe51f81" targetNamespace="http://schemas.microsoft.com/office/2006/metadata/properties" ma:root="true" ma:fieldsID="83b9f72aaebed8d62e154685198cd71d" ns2:_="" ns3:_="">
    <xsd:import namespace="4130f798-555d-4283-877d-47ca23db3ba0"/>
    <xsd:import namespace="beab8350-a27f-4811-8d61-4b617fe51f8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Location" minOccurs="0"/>
                <xsd:element ref="ns3:MediaServiceOCR" minOccurs="0"/>
                <xsd:element ref="ns3:MediaServiceGenerationTime" minOccurs="0"/>
                <xsd:element ref="ns3:MediaServiceEventHashCode"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30f798-555d-4283-877d-47ca23db3ba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a852953-3c54-43a3-8143-5d6c744f9f30}" ma:internalName="TaxCatchAll" ma:showField="CatchAllData" ma:web="4130f798-555d-4283-877d-47ca23db3ba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ab8350-a27f-4811-8d61-4b617fe51f8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eb0bf6-483a-4e9b-9636-5eee4a0e499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1AFEE7-8E24-4006-835F-D61C88428B1B}">
  <ds:schemaRefs>
    <ds:schemaRef ds:uri="http://schemas.microsoft.com/sharepoint/v3/contenttype/forms"/>
  </ds:schemaRefs>
</ds:datastoreItem>
</file>

<file path=customXml/itemProps2.xml><?xml version="1.0" encoding="utf-8"?>
<ds:datastoreItem xmlns:ds="http://schemas.openxmlformats.org/officeDocument/2006/customXml" ds:itemID="{C02861A8-35D4-42FD-95F5-8DC2BB4E2D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30f798-555d-4283-877d-47ca23db3ba0"/>
    <ds:schemaRef ds:uri="beab8350-a27f-4811-8d61-4b617fe51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27195</TotalTime>
  <Words>14538</Words>
  <Application>Microsoft Office PowerPoint</Application>
  <PresentationFormat>Widescreen</PresentationFormat>
  <Paragraphs>1675</Paragraphs>
  <Slides>49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Lato</vt:lpstr>
      <vt:lpstr>Segoe UI</vt:lpstr>
      <vt:lpstr>Twinkl Cursive Unlooped</vt:lpstr>
      <vt:lpstr>Office Theme</vt:lpstr>
      <vt:lpstr>PowerPoint Presentation</vt:lpstr>
      <vt:lpstr>PowerPoint Presentation</vt:lpstr>
      <vt:lpstr>PowerPoint Presentation</vt:lpstr>
      <vt:lpstr>Year 1</vt:lpstr>
      <vt:lpstr>PowerPoint Presentation</vt:lpstr>
      <vt:lpstr>PowerPoint Presentation</vt:lpstr>
      <vt:lpstr>PowerPoint Presentation</vt:lpstr>
      <vt:lpstr>Year 1</vt:lpstr>
      <vt:lpstr>PowerPoint Presentation</vt:lpstr>
      <vt:lpstr>PowerPoint Presentation</vt:lpstr>
      <vt:lpstr>PowerPoint Presentation</vt:lpstr>
      <vt:lpstr>Year 2</vt:lpstr>
      <vt:lpstr>PowerPoint Presentation</vt:lpstr>
      <vt:lpstr>PowerPoint Presentation</vt:lpstr>
      <vt:lpstr>PowerPoint Presentation</vt:lpstr>
      <vt:lpstr>Year 2</vt:lpstr>
      <vt:lpstr>PowerPoint Presentation</vt:lpstr>
      <vt:lpstr>PowerPoint Presentation</vt:lpstr>
      <vt:lpstr>PowerPoint Presentation</vt:lpstr>
      <vt:lpstr>Year 3</vt:lpstr>
      <vt:lpstr>PowerPoint Presentation</vt:lpstr>
      <vt:lpstr>PowerPoint Presentation</vt:lpstr>
      <vt:lpstr>PowerPoint Presentation</vt:lpstr>
      <vt:lpstr>Year 3</vt:lpstr>
      <vt:lpstr>PowerPoint Presentation</vt:lpstr>
      <vt:lpstr>PowerPoint Presentation</vt:lpstr>
      <vt:lpstr>PowerPoint Presentation</vt:lpstr>
      <vt:lpstr>Year 4</vt:lpstr>
      <vt:lpstr>PowerPoint Presentation</vt:lpstr>
      <vt:lpstr>PowerPoint Presentation</vt:lpstr>
      <vt:lpstr>PowerPoint Presentation</vt:lpstr>
      <vt:lpstr>Year 4</vt:lpstr>
      <vt:lpstr>PowerPoint Presentation</vt:lpstr>
      <vt:lpstr>PowerPoint Presentation</vt:lpstr>
      <vt:lpstr>PowerPoint Presentation</vt:lpstr>
      <vt:lpstr>Year 5</vt:lpstr>
      <vt:lpstr>PowerPoint Presentation</vt:lpstr>
      <vt:lpstr>PowerPoint Presentation</vt:lpstr>
      <vt:lpstr>PowerPoint Presentation</vt:lpstr>
      <vt:lpstr>Year 5</vt:lpstr>
      <vt:lpstr>PowerPoint Presentation</vt:lpstr>
      <vt:lpstr>PowerPoint Presentation</vt:lpstr>
      <vt:lpstr>PowerPoint Presentation</vt:lpstr>
      <vt:lpstr>Year 6</vt:lpstr>
      <vt:lpstr>PowerPoint Presentation</vt:lpstr>
      <vt:lpstr>PowerPoint Presentation</vt:lpstr>
      <vt:lpstr>PowerPoint Presentation</vt:lpstr>
      <vt:lpstr>Year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Tonks</dc:creator>
  <cp:lastModifiedBy>Carly Tonks</cp:lastModifiedBy>
  <cp:revision>253</cp:revision>
  <cp:lastPrinted>2024-07-17T12:13:20Z</cp:lastPrinted>
  <dcterms:created xsi:type="dcterms:W3CDTF">2024-03-05T11:42:27Z</dcterms:created>
  <dcterms:modified xsi:type="dcterms:W3CDTF">2024-09-05T12:26:52Z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2023-11-12T00:00:00Z</vt:filetime>
  </property>
  <property fmtid="{D5CDD505-2E9C-101B-9397-08002B2CF9AE}" pid="3" name="LastSaved">
    <vt:filetime>2024-03-05T00:00:00Z</vt:filetime>
  </property>
</Properties>
</file>