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00"/>
  </p:notesMasterIdLst>
  <p:sldIdLst>
    <p:sldId id="256" r:id="rId4"/>
    <p:sldId id="358" r:id="rId5"/>
    <p:sldId id="257" r:id="rId6"/>
    <p:sldId id="258" r:id="rId7"/>
    <p:sldId id="305" r:id="rId8"/>
    <p:sldId id="359" r:id="rId9"/>
    <p:sldId id="360" r:id="rId10"/>
    <p:sldId id="361" r:id="rId11"/>
    <p:sldId id="362" r:id="rId12"/>
    <p:sldId id="363" r:id="rId13"/>
    <p:sldId id="364" r:id="rId14"/>
    <p:sldId id="365" r:id="rId15"/>
    <p:sldId id="366" r:id="rId16"/>
    <p:sldId id="367" r:id="rId17"/>
    <p:sldId id="369" r:id="rId18"/>
    <p:sldId id="368" r:id="rId19"/>
    <p:sldId id="370" r:id="rId20"/>
    <p:sldId id="371" r:id="rId21"/>
    <p:sldId id="372" r:id="rId22"/>
    <p:sldId id="373" r:id="rId23"/>
    <p:sldId id="377" r:id="rId24"/>
    <p:sldId id="379" r:id="rId25"/>
    <p:sldId id="378" r:id="rId26"/>
    <p:sldId id="380" r:id="rId27"/>
    <p:sldId id="381" r:id="rId28"/>
    <p:sldId id="382" r:id="rId29"/>
    <p:sldId id="374" r:id="rId30"/>
    <p:sldId id="375" r:id="rId31"/>
    <p:sldId id="376" r:id="rId32"/>
    <p:sldId id="383" r:id="rId33"/>
    <p:sldId id="386" r:id="rId34"/>
    <p:sldId id="385" r:id="rId35"/>
    <p:sldId id="384" r:id="rId36"/>
    <p:sldId id="387" r:id="rId37"/>
    <p:sldId id="388" r:id="rId38"/>
    <p:sldId id="389" r:id="rId39"/>
    <p:sldId id="390" r:id="rId40"/>
    <p:sldId id="391" r:id="rId41"/>
    <p:sldId id="392" r:id="rId42"/>
    <p:sldId id="393" r:id="rId43"/>
    <p:sldId id="394" r:id="rId44"/>
    <p:sldId id="395" r:id="rId45"/>
    <p:sldId id="396" r:id="rId46"/>
    <p:sldId id="397" r:id="rId47"/>
    <p:sldId id="398" r:id="rId48"/>
    <p:sldId id="399" r:id="rId49"/>
    <p:sldId id="400" r:id="rId50"/>
    <p:sldId id="401" r:id="rId51"/>
    <p:sldId id="402" r:id="rId52"/>
    <p:sldId id="403" r:id="rId53"/>
    <p:sldId id="406" r:id="rId54"/>
    <p:sldId id="413" r:id="rId55"/>
    <p:sldId id="414" r:id="rId56"/>
    <p:sldId id="404" r:id="rId57"/>
    <p:sldId id="409" r:id="rId58"/>
    <p:sldId id="410" r:id="rId59"/>
    <p:sldId id="405" r:id="rId60"/>
    <p:sldId id="411" r:id="rId61"/>
    <p:sldId id="412" r:id="rId62"/>
    <p:sldId id="407" r:id="rId63"/>
    <p:sldId id="415" r:id="rId64"/>
    <p:sldId id="416" r:id="rId65"/>
    <p:sldId id="408" r:id="rId66"/>
    <p:sldId id="418" r:id="rId67"/>
    <p:sldId id="417" r:id="rId68"/>
    <p:sldId id="419" r:id="rId69"/>
    <p:sldId id="420" r:id="rId70"/>
    <p:sldId id="421" r:id="rId71"/>
    <p:sldId id="422" r:id="rId72"/>
    <p:sldId id="423" r:id="rId73"/>
    <p:sldId id="424" r:id="rId74"/>
    <p:sldId id="425" r:id="rId75"/>
    <p:sldId id="426" r:id="rId76"/>
    <p:sldId id="427" r:id="rId77"/>
    <p:sldId id="428" r:id="rId78"/>
    <p:sldId id="429" r:id="rId79"/>
    <p:sldId id="430" r:id="rId80"/>
    <p:sldId id="431" r:id="rId81"/>
    <p:sldId id="432" r:id="rId82"/>
    <p:sldId id="433" r:id="rId83"/>
    <p:sldId id="434" r:id="rId84"/>
    <p:sldId id="435" r:id="rId85"/>
    <p:sldId id="436" r:id="rId86"/>
    <p:sldId id="437" r:id="rId87"/>
    <p:sldId id="438" r:id="rId88"/>
    <p:sldId id="439" r:id="rId89"/>
    <p:sldId id="440" r:id="rId90"/>
    <p:sldId id="441" r:id="rId91"/>
    <p:sldId id="442" r:id="rId92"/>
    <p:sldId id="443" r:id="rId93"/>
    <p:sldId id="444" r:id="rId94"/>
    <p:sldId id="445" r:id="rId95"/>
    <p:sldId id="446" r:id="rId96"/>
    <p:sldId id="447" r:id="rId97"/>
    <p:sldId id="448" r:id="rId98"/>
    <p:sldId id="449" r:id="rId99"/>
  </p:sldIdLst>
  <p:sldSz cx="12192000" cy="6858000"/>
  <p:notesSz cx="6888163" cy="100218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66"/>
    <a:srgbClr val="009999"/>
    <a:srgbClr val="339966"/>
    <a:srgbClr val="99CC00"/>
    <a:srgbClr val="AA0A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118" autoAdjust="0"/>
  </p:normalViewPr>
  <p:slideViewPr>
    <p:cSldViewPr>
      <p:cViewPr varScale="1">
        <p:scale>
          <a:sx n="108" d="100"/>
          <a:sy n="108" d="100"/>
        </p:scale>
        <p:origin x="678" y="10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viewProps" Target="viewProps.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tableStyles" Target="tableStyles.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customXml" Target="../customXml/item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notesMaster" Target="notesMasters/notesMaster1.xml"/><Relationship Id="rId105"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1.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rly Tonks" userId="27cc7892-7acb-40e9-b4c5-623257c472fb" providerId="ADAL" clId="{73AE19A4-BDBC-4B08-B81A-ABA66BBC21B9}"/>
    <pc:docChg chg="delSld">
      <pc:chgData name="Carly Tonks" userId="27cc7892-7acb-40e9-b4c5-623257c472fb" providerId="ADAL" clId="{73AE19A4-BDBC-4B08-B81A-ABA66BBC21B9}" dt="2024-09-05T12:46:17.882" v="46" actId="47"/>
      <pc:docMkLst>
        <pc:docMk/>
      </pc:docMkLst>
      <pc:sldChg chg="del">
        <pc:chgData name="Carly Tonks" userId="27cc7892-7acb-40e9-b4c5-623257c472fb" providerId="ADAL" clId="{73AE19A4-BDBC-4B08-B81A-ABA66BBC21B9}" dt="2024-09-05T12:45:22.227" v="0" actId="47"/>
        <pc:sldMkLst>
          <pc:docMk/>
          <pc:sldMk cId="0" sldId="260"/>
        </pc:sldMkLst>
      </pc:sldChg>
      <pc:sldChg chg="del">
        <pc:chgData name="Carly Tonks" userId="27cc7892-7acb-40e9-b4c5-623257c472fb" providerId="ADAL" clId="{73AE19A4-BDBC-4B08-B81A-ABA66BBC21B9}" dt="2024-09-05T12:45:24.679" v="2" actId="47"/>
        <pc:sldMkLst>
          <pc:docMk/>
          <pc:sldMk cId="2822513102" sldId="450"/>
        </pc:sldMkLst>
      </pc:sldChg>
      <pc:sldChg chg="del">
        <pc:chgData name="Carly Tonks" userId="27cc7892-7acb-40e9-b4c5-623257c472fb" providerId="ADAL" clId="{73AE19A4-BDBC-4B08-B81A-ABA66BBC21B9}" dt="2024-09-05T12:45:25.656" v="3" actId="47"/>
        <pc:sldMkLst>
          <pc:docMk/>
          <pc:sldMk cId="1526318672" sldId="451"/>
        </pc:sldMkLst>
      </pc:sldChg>
      <pc:sldChg chg="del">
        <pc:chgData name="Carly Tonks" userId="27cc7892-7acb-40e9-b4c5-623257c472fb" providerId="ADAL" clId="{73AE19A4-BDBC-4B08-B81A-ABA66BBC21B9}" dt="2024-09-05T12:45:27.218" v="4" actId="47"/>
        <pc:sldMkLst>
          <pc:docMk/>
          <pc:sldMk cId="2055497175" sldId="452"/>
        </pc:sldMkLst>
      </pc:sldChg>
      <pc:sldChg chg="del">
        <pc:chgData name="Carly Tonks" userId="27cc7892-7acb-40e9-b4c5-623257c472fb" providerId="ADAL" clId="{73AE19A4-BDBC-4B08-B81A-ABA66BBC21B9}" dt="2024-09-05T12:45:28.691" v="5" actId="47"/>
        <pc:sldMkLst>
          <pc:docMk/>
          <pc:sldMk cId="3256434322" sldId="453"/>
        </pc:sldMkLst>
      </pc:sldChg>
      <pc:sldChg chg="del">
        <pc:chgData name="Carly Tonks" userId="27cc7892-7acb-40e9-b4c5-623257c472fb" providerId="ADAL" clId="{73AE19A4-BDBC-4B08-B81A-ABA66BBC21B9}" dt="2024-09-05T12:45:30.057" v="6" actId="47"/>
        <pc:sldMkLst>
          <pc:docMk/>
          <pc:sldMk cId="4245227349" sldId="454"/>
        </pc:sldMkLst>
      </pc:sldChg>
      <pc:sldChg chg="del">
        <pc:chgData name="Carly Tonks" userId="27cc7892-7acb-40e9-b4c5-623257c472fb" providerId="ADAL" clId="{73AE19A4-BDBC-4B08-B81A-ABA66BBC21B9}" dt="2024-09-05T12:45:34.242" v="9" actId="47"/>
        <pc:sldMkLst>
          <pc:docMk/>
          <pc:sldMk cId="2339503633" sldId="456"/>
        </pc:sldMkLst>
      </pc:sldChg>
      <pc:sldChg chg="del">
        <pc:chgData name="Carly Tonks" userId="27cc7892-7acb-40e9-b4c5-623257c472fb" providerId="ADAL" clId="{73AE19A4-BDBC-4B08-B81A-ABA66BBC21B9}" dt="2024-09-05T12:45:35.808" v="10" actId="47"/>
        <pc:sldMkLst>
          <pc:docMk/>
          <pc:sldMk cId="3408100766" sldId="457"/>
        </pc:sldMkLst>
      </pc:sldChg>
      <pc:sldChg chg="del">
        <pc:chgData name="Carly Tonks" userId="27cc7892-7acb-40e9-b4c5-623257c472fb" providerId="ADAL" clId="{73AE19A4-BDBC-4B08-B81A-ABA66BBC21B9}" dt="2024-09-05T12:45:37.395" v="11" actId="47"/>
        <pc:sldMkLst>
          <pc:docMk/>
          <pc:sldMk cId="4130772813" sldId="458"/>
        </pc:sldMkLst>
      </pc:sldChg>
      <pc:sldChg chg="del">
        <pc:chgData name="Carly Tonks" userId="27cc7892-7acb-40e9-b4c5-623257c472fb" providerId="ADAL" clId="{73AE19A4-BDBC-4B08-B81A-ABA66BBC21B9}" dt="2024-09-05T12:45:38.846" v="12" actId="47"/>
        <pc:sldMkLst>
          <pc:docMk/>
          <pc:sldMk cId="725723859" sldId="459"/>
        </pc:sldMkLst>
      </pc:sldChg>
      <pc:sldChg chg="del">
        <pc:chgData name="Carly Tonks" userId="27cc7892-7acb-40e9-b4c5-623257c472fb" providerId="ADAL" clId="{73AE19A4-BDBC-4B08-B81A-ABA66BBC21B9}" dt="2024-09-05T12:45:40.637" v="13" actId="47"/>
        <pc:sldMkLst>
          <pc:docMk/>
          <pc:sldMk cId="913129620" sldId="460"/>
        </pc:sldMkLst>
      </pc:sldChg>
      <pc:sldChg chg="del">
        <pc:chgData name="Carly Tonks" userId="27cc7892-7acb-40e9-b4c5-623257c472fb" providerId="ADAL" clId="{73AE19A4-BDBC-4B08-B81A-ABA66BBC21B9}" dt="2024-09-05T12:45:42.513" v="15" actId="47"/>
        <pc:sldMkLst>
          <pc:docMk/>
          <pc:sldMk cId="4105281741" sldId="461"/>
        </pc:sldMkLst>
      </pc:sldChg>
      <pc:sldChg chg="del">
        <pc:chgData name="Carly Tonks" userId="27cc7892-7acb-40e9-b4c5-623257c472fb" providerId="ADAL" clId="{73AE19A4-BDBC-4B08-B81A-ABA66BBC21B9}" dt="2024-09-05T12:45:44.520" v="17" actId="47"/>
        <pc:sldMkLst>
          <pc:docMk/>
          <pc:sldMk cId="1899267191" sldId="462"/>
        </pc:sldMkLst>
      </pc:sldChg>
      <pc:sldChg chg="del">
        <pc:chgData name="Carly Tonks" userId="27cc7892-7acb-40e9-b4c5-623257c472fb" providerId="ADAL" clId="{73AE19A4-BDBC-4B08-B81A-ABA66BBC21B9}" dt="2024-09-05T12:45:46.202" v="19" actId="47"/>
        <pc:sldMkLst>
          <pc:docMk/>
          <pc:sldMk cId="2422353968" sldId="463"/>
        </pc:sldMkLst>
      </pc:sldChg>
      <pc:sldChg chg="del">
        <pc:chgData name="Carly Tonks" userId="27cc7892-7acb-40e9-b4c5-623257c472fb" providerId="ADAL" clId="{73AE19A4-BDBC-4B08-B81A-ABA66BBC21B9}" dt="2024-09-05T12:45:48.208" v="21" actId="47"/>
        <pc:sldMkLst>
          <pc:docMk/>
          <pc:sldMk cId="2126824004" sldId="464"/>
        </pc:sldMkLst>
      </pc:sldChg>
      <pc:sldChg chg="del">
        <pc:chgData name="Carly Tonks" userId="27cc7892-7acb-40e9-b4c5-623257c472fb" providerId="ADAL" clId="{73AE19A4-BDBC-4B08-B81A-ABA66BBC21B9}" dt="2024-09-05T12:45:54.643" v="27" actId="47"/>
        <pc:sldMkLst>
          <pc:docMk/>
          <pc:sldMk cId="1434095951" sldId="467"/>
        </pc:sldMkLst>
      </pc:sldChg>
      <pc:sldChg chg="del">
        <pc:chgData name="Carly Tonks" userId="27cc7892-7acb-40e9-b4c5-623257c472fb" providerId="ADAL" clId="{73AE19A4-BDBC-4B08-B81A-ABA66BBC21B9}" dt="2024-09-05T12:45:56.027" v="28" actId="47"/>
        <pc:sldMkLst>
          <pc:docMk/>
          <pc:sldMk cId="2739161590" sldId="468"/>
        </pc:sldMkLst>
      </pc:sldChg>
      <pc:sldChg chg="del">
        <pc:chgData name="Carly Tonks" userId="27cc7892-7acb-40e9-b4c5-623257c472fb" providerId="ADAL" clId="{73AE19A4-BDBC-4B08-B81A-ABA66BBC21B9}" dt="2024-09-05T12:45:57.528" v="29" actId="47"/>
        <pc:sldMkLst>
          <pc:docMk/>
          <pc:sldMk cId="1803898044" sldId="469"/>
        </pc:sldMkLst>
      </pc:sldChg>
      <pc:sldChg chg="del">
        <pc:chgData name="Carly Tonks" userId="27cc7892-7acb-40e9-b4c5-623257c472fb" providerId="ADAL" clId="{73AE19A4-BDBC-4B08-B81A-ABA66BBC21B9}" dt="2024-09-05T12:46:00.187" v="30" actId="47"/>
        <pc:sldMkLst>
          <pc:docMk/>
          <pc:sldMk cId="280625026" sldId="470"/>
        </pc:sldMkLst>
      </pc:sldChg>
      <pc:sldChg chg="del">
        <pc:chgData name="Carly Tonks" userId="27cc7892-7acb-40e9-b4c5-623257c472fb" providerId="ADAL" clId="{73AE19A4-BDBC-4B08-B81A-ABA66BBC21B9}" dt="2024-09-05T12:46:02.948" v="32" actId="47"/>
        <pc:sldMkLst>
          <pc:docMk/>
          <pc:sldMk cId="2701151149" sldId="471"/>
        </pc:sldMkLst>
      </pc:sldChg>
      <pc:sldChg chg="del">
        <pc:chgData name="Carly Tonks" userId="27cc7892-7acb-40e9-b4c5-623257c472fb" providerId="ADAL" clId="{73AE19A4-BDBC-4B08-B81A-ABA66BBC21B9}" dt="2024-09-05T12:46:05.496" v="34" actId="47"/>
        <pc:sldMkLst>
          <pc:docMk/>
          <pc:sldMk cId="1708784839" sldId="472"/>
        </pc:sldMkLst>
      </pc:sldChg>
      <pc:sldChg chg="del">
        <pc:chgData name="Carly Tonks" userId="27cc7892-7acb-40e9-b4c5-623257c472fb" providerId="ADAL" clId="{73AE19A4-BDBC-4B08-B81A-ABA66BBC21B9}" dt="2024-09-05T12:46:07.531" v="36" actId="47"/>
        <pc:sldMkLst>
          <pc:docMk/>
          <pc:sldMk cId="2160256372" sldId="473"/>
        </pc:sldMkLst>
      </pc:sldChg>
      <pc:sldChg chg="del">
        <pc:chgData name="Carly Tonks" userId="27cc7892-7acb-40e9-b4c5-623257c472fb" providerId="ADAL" clId="{73AE19A4-BDBC-4B08-B81A-ABA66BBC21B9}" dt="2024-09-05T12:46:09.317" v="38" actId="47"/>
        <pc:sldMkLst>
          <pc:docMk/>
          <pc:sldMk cId="1667864068" sldId="474"/>
        </pc:sldMkLst>
      </pc:sldChg>
      <pc:sldChg chg="del">
        <pc:chgData name="Carly Tonks" userId="27cc7892-7acb-40e9-b4c5-623257c472fb" providerId="ADAL" clId="{73AE19A4-BDBC-4B08-B81A-ABA66BBC21B9}" dt="2024-09-05T12:46:11.119" v="40" actId="47"/>
        <pc:sldMkLst>
          <pc:docMk/>
          <pc:sldMk cId="3695852808" sldId="475"/>
        </pc:sldMkLst>
      </pc:sldChg>
      <pc:sldChg chg="del">
        <pc:chgData name="Carly Tonks" userId="27cc7892-7acb-40e9-b4c5-623257c472fb" providerId="ADAL" clId="{73AE19A4-BDBC-4B08-B81A-ABA66BBC21B9}" dt="2024-09-05T12:46:12.993" v="42" actId="47"/>
        <pc:sldMkLst>
          <pc:docMk/>
          <pc:sldMk cId="3626743789" sldId="476"/>
        </pc:sldMkLst>
      </pc:sldChg>
      <pc:sldChg chg="del">
        <pc:chgData name="Carly Tonks" userId="27cc7892-7acb-40e9-b4c5-623257c472fb" providerId="ADAL" clId="{73AE19A4-BDBC-4B08-B81A-ABA66BBC21B9}" dt="2024-09-05T12:46:14.687" v="44" actId="47"/>
        <pc:sldMkLst>
          <pc:docMk/>
          <pc:sldMk cId="1433910534" sldId="477"/>
        </pc:sldMkLst>
      </pc:sldChg>
      <pc:sldChg chg="del">
        <pc:chgData name="Carly Tonks" userId="27cc7892-7acb-40e9-b4c5-623257c472fb" providerId="ADAL" clId="{73AE19A4-BDBC-4B08-B81A-ABA66BBC21B9}" dt="2024-09-05T12:46:16.159" v="45" actId="47"/>
        <pc:sldMkLst>
          <pc:docMk/>
          <pc:sldMk cId="2776255148" sldId="478"/>
        </pc:sldMkLst>
      </pc:sldChg>
      <pc:sldChg chg="del">
        <pc:chgData name="Carly Tonks" userId="27cc7892-7acb-40e9-b4c5-623257c472fb" providerId="ADAL" clId="{73AE19A4-BDBC-4B08-B81A-ABA66BBC21B9}" dt="2024-09-05T12:46:17.882" v="46" actId="47"/>
        <pc:sldMkLst>
          <pc:docMk/>
          <pc:sldMk cId="1609564869" sldId="479"/>
        </pc:sldMkLst>
      </pc:sldChg>
      <pc:sldChg chg="del">
        <pc:chgData name="Carly Tonks" userId="27cc7892-7acb-40e9-b4c5-623257c472fb" providerId="ADAL" clId="{73AE19A4-BDBC-4B08-B81A-ABA66BBC21B9}" dt="2024-09-05T12:46:11.408" v="41" actId="47"/>
        <pc:sldMkLst>
          <pc:docMk/>
          <pc:sldMk cId="1111626247" sldId="480"/>
        </pc:sldMkLst>
      </pc:sldChg>
      <pc:sldChg chg="del">
        <pc:chgData name="Carly Tonks" userId="27cc7892-7acb-40e9-b4c5-623257c472fb" providerId="ADAL" clId="{73AE19A4-BDBC-4B08-B81A-ABA66BBC21B9}" dt="2024-09-05T12:46:13.268" v="43" actId="47"/>
        <pc:sldMkLst>
          <pc:docMk/>
          <pc:sldMk cId="2383025133" sldId="481"/>
        </pc:sldMkLst>
      </pc:sldChg>
      <pc:sldChg chg="del">
        <pc:chgData name="Carly Tonks" userId="27cc7892-7acb-40e9-b4c5-623257c472fb" providerId="ADAL" clId="{73AE19A4-BDBC-4B08-B81A-ABA66BBC21B9}" dt="2024-09-05T12:46:00.948" v="31" actId="47"/>
        <pc:sldMkLst>
          <pc:docMk/>
          <pc:sldMk cId="703752001" sldId="482"/>
        </pc:sldMkLst>
      </pc:sldChg>
      <pc:sldChg chg="del">
        <pc:chgData name="Carly Tonks" userId="27cc7892-7acb-40e9-b4c5-623257c472fb" providerId="ADAL" clId="{73AE19A4-BDBC-4B08-B81A-ABA66BBC21B9}" dt="2024-09-05T12:46:03.246" v="33" actId="47"/>
        <pc:sldMkLst>
          <pc:docMk/>
          <pc:sldMk cId="471389854" sldId="483"/>
        </pc:sldMkLst>
      </pc:sldChg>
      <pc:sldChg chg="del">
        <pc:chgData name="Carly Tonks" userId="27cc7892-7acb-40e9-b4c5-623257c472fb" providerId="ADAL" clId="{73AE19A4-BDBC-4B08-B81A-ABA66BBC21B9}" dt="2024-09-05T12:46:05.939" v="35" actId="47"/>
        <pc:sldMkLst>
          <pc:docMk/>
          <pc:sldMk cId="3514775007" sldId="484"/>
        </pc:sldMkLst>
      </pc:sldChg>
      <pc:sldChg chg="del">
        <pc:chgData name="Carly Tonks" userId="27cc7892-7acb-40e9-b4c5-623257c472fb" providerId="ADAL" clId="{73AE19A4-BDBC-4B08-B81A-ABA66BBC21B9}" dt="2024-09-05T12:46:07.794" v="37" actId="47"/>
        <pc:sldMkLst>
          <pc:docMk/>
          <pc:sldMk cId="682349774" sldId="485"/>
        </pc:sldMkLst>
      </pc:sldChg>
      <pc:sldChg chg="del">
        <pc:chgData name="Carly Tonks" userId="27cc7892-7acb-40e9-b4c5-623257c472fb" providerId="ADAL" clId="{73AE19A4-BDBC-4B08-B81A-ABA66BBC21B9}" dt="2024-09-05T12:46:09.649" v="39" actId="47"/>
        <pc:sldMkLst>
          <pc:docMk/>
          <pc:sldMk cId="2795957901" sldId="486"/>
        </pc:sldMkLst>
      </pc:sldChg>
      <pc:sldChg chg="del">
        <pc:chgData name="Carly Tonks" userId="27cc7892-7acb-40e9-b4c5-623257c472fb" providerId="ADAL" clId="{73AE19A4-BDBC-4B08-B81A-ABA66BBC21B9}" dt="2024-09-05T12:45:22.945" v="1" actId="47"/>
        <pc:sldMkLst>
          <pc:docMk/>
          <pc:sldMk cId="4219865794" sldId="487"/>
        </pc:sldMkLst>
      </pc:sldChg>
      <pc:sldChg chg="del">
        <pc:chgData name="Carly Tonks" userId="27cc7892-7acb-40e9-b4c5-623257c472fb" providerId="ADAL" clId="{73AE19A4-BDBC-4B08-B81A-ABA66BBC21B9}" dt="2024-09-05T12:45:49.988" v="23" actId="47"/>
        <pc:sldMkLst>
          <pc:docMk/>
          <pc:sldMk cId="211884668" sldId="488"/>
        </pc:sldMkLst>
      </pc:sldChg>
      <pc:sldChg chg="del">
        <pc:chgData name="Carly Tonks" userId="27cc7892-7acb-40e9-b4c5-623257c472fb" providerId="ADAL" clId="{73AE19A4-BDBC-4B08-B81A-ABA66BBC21B9}" dt="2024-09-05T12:45:50.349" v="24" actId="47"/>
        <pc:sldMkLst>
          <pc:docMk/>
          <pc:sldMk cId="2700044424" sldId="489"/>
        </pc:sldMkLst>
      </pc:sldChg>
      <pc:sldChg chg="del">
        <pc:chgData name="Carly Tonks" userId="27cc7892-7acb-40e9-b4c5-623257c472fb" providerId="ADAL" clId="{73AE19A4-BDBC-4B08-B81A-ABA66BBC21B9}" dt="2024-09-05T12:45:52.754" v="25" actId="47"/>
        <pc:sldMkLst>
          <pc:docMk/>
          <pc:sldMk cId="3844742579" sldId="490"/>
        </pc:sldMkLst>
      </pc:sldChg>
      <pc:sldChg chg="del">
        <pc:chgData name="Carly Tonks" userId="27cc7892-7acb-40e9-b4c5-623257c472fb" providerId="ADAL" clId="{73AE19A4-BDBC-4B08-B81A-ABA66BBC21B9}" dt="2024-09-05T12:45:53.194" v="26" actId="47"/>
        <pc:sldMkLst>
          <pc:docMk/>
          <pc:sldMk cId="2507307654" sldId="491"/>
        </pc:sldMkLst>
      </pc:sldChg>
      <pc:sldChg chg="del">
        <pc:chgData name="Carly Tonks" userId="27cc7892-7acb-40e9-b4c5-623257c472fb" providerId="ADAL" clId="{73AE19A4-BDBC-4B08-B81A-ABA66BBC21B9}" dt="2024-09-05T12:45:40.995" v="14" actId="47"/>
        <pc:sldMkLst>
          <pc:docMk/>
          <pc:sldMk cId="2224235626" sldId="492"/>
        </pc:sldMkLst>
      </pc:sldChg>
      <pc:sldChg chg="del">
        <pc:chgData name="Carly Tonks" userId="27cc7892-7acb-40e9-b4c5-623257c472fb" providerId="ADAL" clId="{73AE19A4-BDBC-4B08-B81A-ABA66BBC21B9}" dt="2024-09-05T12:45:43.093" v="16" actId="47"/>
        <pc:sldMkLst>
          <pc:docMk/>
          <pc:sldMk cId="308925333" sldId="493"/>
        </pc:sldMkLst>
      </pc:sldChg>
      <pc:sldChg chg="del">
        <pc:chgData name="Carly Tonks" userId="27cc7892-7acb-40e9-b4c5-623257c472fb" providerId="ADAL" clId="{73AE19A4-BDBC-4B08-B81A-ABA66BBC21B9}" dt="2024-09-05T12:45:44.851" v="18" actId="47"/>
        <pc:sldMkLst>
          <pc:docMk/>
          <pc:sldMk cId="4127965571" sldId="494"/>
        </pc:sldMkLst>
      </pc:sldChg>
      <pc:sldChg chg="del">
        <pc:chgData name="Carly Tonks" userId="27cc7892-7acb-40e9-b4c5-623257c472fb" providerId="ADAL" clId="{73AE19A4-BDBC-4B08-B81A-ABA66BBC21B9}" dt="2024-09-05T12:45:46.556" v="20" actId="47"/>
        <pc:sldMkLst>
          <pc:docMk/>
          <pc:sldMk cId="898821390" sldId="495"/>
        </pc:sldMkLst>
      </pc:sldChg>
      <pc:sldChg chg="del">
        <pc:chgData name="Carly Tonks" userId="27cc7892-7acb-40e9-b4c5-623257c472fb" providerId="ADAL" clId="{73AE19A4-BDBC-4B08-B81A-ABA66BBC21B9}" dt="2024-09-05T12:45:48.515" v="22" actId="47"/>
        <pc:sldMkLst>
          <pc:docMk/>
          <pc:sldMk cId="543149132" sldId="496"/>
        </pc:sldMkLst>
      </pc:sldChg>
      <pc:sldChg chg="del">
        <pc:chgData name="Carly Tonks" userId="27cc7892-7acb-40e9-b4c5-623257c472fb" providerId="ADAL" clId="{73AE19A4-BDBC-4B08-B81A-ABA66BBC21B9}" dt="2024-09-05T12:45:32.332" v="7" actId="47"/>
        <pc:sldMkLst>
          <pc:docMk/>
          <pc:sldMk cId="2875155056" sldId="497"/>
        </pc:sldMkLst>
      </pc:sldChg>
      <pc:sldChg chg="del">
        <pc:chgData name="Carly Tonks" userId="27cc7892-7acb-40e9-b4c5-623257c472fb" providerId="ADAL" clId="{73AE19A4-BDBC-4B08-B81A-ABA66BBC21B9}" dt="2024-09-05T12:45:32.730" v="8" actId="47"/>
        <pc:sldMkLst>
          <pc:docMk/>
          <pc:sldMk cId="964745818" sldId="49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85341" cy="501549"/>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901647" y="0"/>
            <a:ext cx="2985341" cy="501549"/>
          </a:xfrm>
          <a:prstGeom prst="rect">
            <a:avLst/>
          </a:prstGeom>
        </p:spPr>
        <p:txBody>
          <a:bodyPr vert="horz" lIns="91440" tIns="45720" rIns="91440" bIns="45720" rtlCol="0"/>
          <a:lstStyle>
            <a:lvl1pPr algn="r">
              <a:defRPr sz="1200"/>
            </a:lvl1pPr>
          </a:lstStyle>
          <a:p>
            <a:fld id="{B13AB8E3-764A-4414-AFCF-AEEC0DBCB9BA}" type="datetimeFigureOut">
              <a:rPr lang="en-GB" smtClean="0"/>
              <a:t>05/09/2024</a:t>
            </a:fld>
            <a:endParaRPr lang="en-GB"/>
          </a:p>
        </p:txBody>
      </p:sp>
      <p:sp>
        <p:nvSpPr>
          <p:cNvPr id="4" name="Slide Image Placeholder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9287" y="4822580"/>
            <a:ext cx="5509589" cy="3946572"/>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1" y="9520341"/>
            <a:ext cx="2985341" cy="50154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901647" y="9520341"/>
            <a:ext cx="2985341" cy="501547"/>
          </a:xfrm>
          <a:prstGeom prst="rect">
            <a:avLst/>
          </a:prstGeom>
        </p:spPr>
        <p:txBody>
          <a:bodyPr vert="horz" lIns="91440" tIns="45720" rIns="91440" bIns="45720" rtlCol="0" anchor="b"/>
          <a:lstStyle>
            <a:lvl1pPr algn="r">
              <a:defRPr sz="1200"/>
            </a:lvl1pPr>
          </a:lstStyle>
          <a:p>
            <a:fld id="{5572B6A4-5BEC-4E21-B872-4A3C819EDE90}" type="slidenum">
              <a:rPr lang="en-GB" smtClean="0"/>
              <a:t>‹#›</a:t>
            </a:fld>
            <a:endParaRPr lang="en-GB"/>
          </a:p>
        </p:txBody>
      </p:sp>
    </p:spTree>
    <p:extLst>
      <p:ext uri="{BB962C8B-B14F-4D97-AF65-F5344CB8AC3E}">
        <p14:creationId xmlns:p14="http://schemas.microsoft.com/office/powerpoint/2010/main" val="2009961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rgbClr val="0C6C82"/>
                </a:solidFill>
                <a:latin typeface="Segoe UI"/>
                <a:cs typeface="Segoe UI"/>
              </a:defRPr>
            </a:lvl1pPr>
          </a:lstStyle>
          <a:p>
            <a:pPr marL="12700">
              <a:lnSpc>
                <a:spcPct val="100000"/>
              </a:lnSpc>
              <a:spcBef>
                <a:spcPts val="245"/>
              </a:spcBef>
            </a:pPr>
            <a:r>
              <a:rPr dirty="0"/>
              <a:t>H</a:t>
            </a:r>
            <a:r>
              <a:rPr spc="-10" dirty="0"/>
              <a:t>O</a:t>
            </a:r>
            <a:r>
              <a:rPr spc="30" dirty="0"/>
              <a:t>M</a:t>
            </a:r>
            <a:r>
              <a:rPr dirty="0"/>
              <a:t>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defRPr sz="1800" b="0" i="0">
                <a:solidFill>
                  <a:srgbClr val="0C6C82"/>
                </a:solidFill>
                <a:latin typeface="Segoe UI"/>
                <a:cs typeface="Segoe UI"/>
              </a:defRPr>
            </a:lvl1pPr>
          </a:lstStyle>
          <a:p>
            <a:pPr marL="12700">
              <a:lnSpc>
                <a:spcPct val="100000"/>
              </a:lnSpc>
              <a:spcBef>
                <a:spcPts val="245"/>
              </a:spcBef>
            </a:pPr>
            <a:r>
              <a:rPr dirty="0"/>
              <a:t>H</a:t>
            </a:r>
            <a:r>
              <a:rPr spc="-10" dirty="0"/>
              <a:t>O</a:t>
            </a:r>
            <a:r>
              <a:rPr spc="30" dirty="0"/>
              <a:t>M</a:t>
            </a:r>
            <a:r>
              <a:rPr dirty="0"/>
              <a:t>E</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Arial"/>
                <a:cs typeface="Arial"/>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430390" y="1082611"/>
            <a:ext cx="5413375" cy="3717290"/>
          </a:xfrm>
          <a:prstGeom prst="rect">
            <a:avLst/>
          </a:prstGeom>
        </p:spPr>
        <p:txBody>
          <a:bodyPr wrap="square" lIns="0" tIns="0" rIns="0" bIns="0">
            <a:spAutoFit/>
          </a:bodyPr>
          <a:lstStyle>
            <a:lvl1pPr>
              <a:defRPr sz="1100" b="0" i="0">
                <a:solidFill>
                  <a:srgbClr val="0C6C82"/>
                </a:solidFill>
                <a:latin typeface="Segoe UI"/>
                <a:cs typeface="Segoe UI"/>
              </a:defRPr>
            </a:lvl1pPr>
          </a:lstStyle>
          <a:p>
            <a:endParaRPr/>
          </a:p>
        </p:txBody>
      </p:sp>
      <p:sp>
        <p:nvSpPr>
          <p:cNvPr id="5" name="Holder 5"/>
          <p:cNvSpPr>
            <a:spLocks noGrp="1"/>
          </p:cNvSpPr>
          <p:nvPr>
            <p:ph type="ftr" sz="quarter" idx="5"/>
          </p:nvPr>
        </p:nvSpPr>
        <p:spPr/>
        <p:txBody>
          <a:bodyPr lIns="0" tIns="0" rIns="0" bIns="0"/>
          <a:lstStyle>
            <a:lvl1pPr>
              <a:defRPr sz="1800" b="0" i="0">
                <a:solidFill>
                  <a:srgbClr val="0C6C82"/>
                </a:solidFill>
                <a:latin typeface="Segoe UI"/>
                <a:cs typeface="Segoe UI"/>
              </a:defRPr>
            </a:lvl1pPr>
          </a:lstStyle>
          <a:p>
            <a:pPr marL="12700">
              <a:lnSpc>
                <a:spcPct val="100000"/>
              </a:lnSpc>
              <a:spcBef>
                <a:spcPts val="245"/>
              </a:spcBef>
            </a:pPr>
            <a:r>
              <a:rPr dirty="0"/>
              <a:t>H</a:t>
            </a:r>
            <a:r>
              <a:rPr spc="-10" dirty="0"/>
              <a:t>O</a:t>
            </a:r>
            <a:r>
              <a:rPr spc="30" dirty="0"/>
              <a:t>M</a:t>
            </a:r>
            <a:r>
              <a:rPr dirty="0"/>
              <a:t>E</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800" b="1" i="0">
                <a:solidFill>
                  <a:schemeClr val="tx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defRPr sz="1800" b="0" i="0">
                <a:solidFill>
                  <a:srgbClr val="0C6C82"/>
                </a:solidFill>
                <a:latin typeface="Segoe UI"/>
                <a:cs typeface="Segoe UI"/>
              </a:defRPr>
            </a:lvl1pPr>
          </a:lstStyle>
          <a:p>
            <a:pPr marL="12700">
              <a:lnSpc>
                <a:spcPct val="100000"/>
              </a:lnSpc>
              <a:spcBef>
                <a:spcPts val="245"/>
              </a:spcBef>
            </a:pPr>
            <a:r>
              <a:rPr dirty="0"/>
              <a:t>H</a:t>
            </a:r>
            <a:r>
              <a:rPr spc="-10" dirty="0"/>
              <a:t>O</a:t>
            </a:r>
            <a:r>
              <a:rPr spc="30" dirty="0"/>
              <a:t>M</a:t>
            </a:r>
            <a:r>
              <a:rPr dirty="0"/>
              <a:t>E</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rgbClr val="0C6C82"/>
                </a:solidFill>
                <a:latin typeface="Segoe UI"/>
                <a:cs typeface="Segoe UI"/>
              </a:defRPr>
            </a:lvl1pPr>
          </a:lstStyle>
          <a:p>
            <a:pPr marL="12700">
              <a:lnSpc>
                <a:spcPct val="100000"/>
              </a:lnSpc>
              <a:spcBef>
                <a:spcPts val="245"/>
              </a:spcBef>
            </a:pPr>
            <a:r>
              <a:rPr dirty="0"/>
              <a:t>H</a:t>
            </a:r>
            <a:r>
              <a:rPr spc="-10" dirty="0"/>
              <a:t>O</a:t>
            </a:r>
            <a:r>
              <a:rPr spc="30" dirty="0"/>
              <a:t>M</a:t>
            </a:r>
            <a:r>
              <a:rPr dirty="0"/>
              <a:t>E</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9/5/2024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6600825"/>
            <a:ext cx="1628775" cy="257175"/>
          </a:xfrm>
          <a:custGeom>
            <a:avLst/>
            <a:gdLst/>
            <a:ahLst/>
            <a:cxnLst/>
            <a:rect l="l" t="t" r="r" b="b"/>
            <a:pathLst>
              <a:path w="1628775" h="257175">
                <a:moveTo>
                  <a:pt x="0" y="257175"/>
                </a:moveTo>
                <a:lnTo>
                  <a:pt x="1628775" y="257175"/>
                </a:lnTo>
                <a:lnTo>
                  <a:pt x="1628775" y="0"/>
                </a:lnTo>
                <a:lnTo>
                  <a:pt x="0" y="0"/>
                </a:lnTo>
                <a:lnTo>
                  <a:pt x="0" y="257175"/>
                </a:lnTo>
                <a:close/>
              </a:path>
            </a:pathLst>
          </a:custGeom>
          <a:solidFill>
            <a:srgbClr val="23C6EB"/>
          </a:solidFill>
        </p:spPr>
        <p:txBody>
          <a:bodyPr wrap="square" lIns="0" tIns="0" rIns="0" bIns="0" rtlCol="0"/>
          <a:lstStyle/>
          <a:p>
            <a:endParaRPr/>
          </a:p>
        </p:txBody>
      </p:sp>
      <p:sp>
        <p:nvSpPr>
          <p:cNvPr id="17" name="bg object 17"/>
          <p:cNvSpPr/>
          <p:nvPr/>
        </p:nvSpPr>
        <p:spPr>
          <a:xfrm>
            <a:off x="2533650" y="6600825"/>
            <a:ext cx="9658350" cy="257175"/>
          </a:xfrm>
          <a:custGeom>
            <a:avLst/>
            <a:gdLst/>
            <a:ahLst/>
            <a:cxnLst/>
            <a:rect l="l" t="t" r="r" b="b"/>
            <a:pathLst>
              <a:path w="9658350" h="257175">
                <a:moveTo>
                  <a:pt x="0" y="257175"/>
                </a:moveTo>
                <a:lnTo>
                  <a:pt x="9658350" y="257175"/>
                </a:lnTo>
                <a:lnTo>
                  <a:pt x="9658350" y="0"/>
                </a:lnTo>
                <a:lnTo>
                  <a:pt x="0" y="0"/>
                </a:lnTo>
                <a:lnTo>
                  <a:pt x="0" y="257175"/>
                </a:lnTo>
                <a:close/>
              </a:path>
            </a:pathLst>
          </a:custGeom>
          <a:solidFill>
            <a:srgbClr val="23C6EB"/>
          </a:solidFill>
        </p:spPr>
        <p:txBody>
          <a:bodyPr wrap="square" lIns="0" tIns="0" rIns="0" bIns="0" rtlCol="0"/>
          <a:lstStyle/>
          <a:p>
            <a:endParaRPr/>
          </a:p>
        </p:txBody>
      </p:sp>
      <p:sp>
        <p:nvSpPr>
          <p:cNvPr id="2" name="Holder 2"/>
          <p:cNvSpPr>
            <a:spLocks noGrp="1"/>
          </p:cNvSpPr>
          <p:nvPr>
            <p:ph type="title"/>
          </p:nvPr>
        </p:nvSpPr>
        <p:spPr>
          <a:xfrm>
            <a:off x="3348990" y="269938"/>
            <a:ext cx="5733415" cy="758190"/>
          </a:xfrm>
          <a:prstGeom prst="rect">
            <a:avLst/>
          </a:prstGeom>
        </p:spPr>
        <p:txBody>
          <a:bodyPr wrap="square" lIns="0" tIns="0" rIns="0" bIns="0">
            <a:spAutoFit/>
          </a:bodyPr>
          <a:lstStyle>
            <a:lvl1pPr>
              <a:defRPr sz="4800" b="1" i="0">
                <a:solidFill>
                  <a:schemeClr val="tx1"/>
                </a:solidFill>
                <a:latin typeface="Arial"/>
                <a:cs typeface="Arial"/>
              </a:defRPr>
            </a:lvl1pPr>
          </a:lstStyle>
          <a:p>
            <a:endParaRPr/>
          </a:p>
        </p:txBody>
      </p:sp>
      <p:sp>
        <p:nvSpPr>
          <p:cNvPr id="3" name="Holder 3"/>
          <p:cNvSpPr>
            <a:spLocks noGrp="1"/>
          </p:cNvSpPr>
          <p:nvPr>
            <p:ph type="body" idx="1"/>
          </p:nvPr>
        </p:nvSpPr>
        <p:spPr>
          <a:xfrm>
            <a:off x="609600" y="1577340"/>
            <a:ext cx="109728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1711070" y="6499214"/>
            <a:ext cx="685164" cy="330200"/>
          </a:xfrm>
          <a:prstGeom prst="rect">
            <a:avLst/>
          </a:prstGeom>
        </p:spPr>
        <p:txBody>
          <a:bodyPr wrap="square" lIns="0" tIns="0" rIns="0" bIns="0">
            <a:spAutoFit/>
          </a:bodyPr>
          <a:lstStyle>
            <a:lvl1pPr>
              <a:defRPr sz="1800" b="0" i="0">
                <a:solidFill>
                  <a:srgbClr val="0C6C82"/>
                </a:solidFill>
                <a:latin typeface="Segoe UI"/>
                <a:cs typeface="Segoe UI"/>
              </a:defRPr>
            </a:lvl1pPr>
          </a:lstStyle>
          <a:p>
            <a:pPr marL="12700">
              <a:lnSpc>
                <a:spcPct val="100000"/>
              </a:lnSpc>
              <a:spcBef>
                <a:spcPts val="245"/>
              </a:spcBef>
            </a:pPr>
            <a:r>
              <a:rPr dirty="0"/>
              <a:t>H</a:t>
            </a:r>
            <a:r>
              <a:rPr spc="-10" dirty="0"/>
              <a:t>O</a:t>
            </a:r>
            <a:r>
              <a:rPr spc="30" dirty="0"/>
              <a:t>M</a:t>
            </a:r>
            <a:r>
              <a:rPr dirty="0"/>
              <a:t>E</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9/5/2024</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8.jpeg"/><Relationship Id="rId4" Type="http://schemas.openxmlformats.org/officeDocument/2006/relationships/image" Target="../media/image3.pn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5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6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6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7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9.jpeg"/><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5.jpeg"/><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image" Target="../media/image3.png"/></Relationships>
</file>

<file path=ppt/slides/_rels/slide9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4.jpeg"/><Relationship Id="rId5" Type="http://schemas.openxmlformats.org/officeDocument/2006/relationships/image" Target="../media/image10.jpeg"/><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latin typeface="Twinkl Cursive Unlooped" panose="02000000000000000000" pitchFamily="2" charset="0"/>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latin typeface="Twinkl Cursive Unlooped" panose="02000000000000000000" pitchFamily="2" charset="0"/>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pic>
        <p:nvPicPr>
          <p:cNvPr id="7" name="object 7"/>
          <p:cNvPicPr/>
          <p:nvPr/>
        </p:nvPicPr>
        <p:blipFill>
          <a:blip r:embed="rId4" cstate="print"/>
          <a:stretch>
            <a:fillRect/>
          </a:stretch>
        </p:blipFill>
        <p:spPr>
          <a:xfrm>
            <a:off x="4419600" y="5314950"/>
            <a:ext cx="7772400" cy="361950"/>
          </a:xfrm>
          <a:prstGeom prst="rect">
            <a:avLst/>
          </a:prstGeom>
        </p:spPr>
      </p:pic>
      <p:grpSp>
        <p:nvGrpSpPr>
          <p:cNvPr id="30" name="object 30"/>
          <p:cNvGrpSpPr/>
          <p:nvPr/>
        </p:nvGrpSpPr>
        <p:grpSpPr>
          <a:xfrm>
            <a:off x="316229" y="773430"/>
            <a:ext cx="1110615" cy="1120140"/>
            <a:chOff x="316229" y="773430"/>
            <a:chExt cx="1110615" cy="1120140"/>
          </a:xfrm>
        </p:grpSpPr>
        <p:sp>
          <p:nvSpPr>
            <p:cNvPr id="31" name="object 31"/>
            <p:cNvSpPr/>
            <p:nvPr/>
          </p:nvSpPr>
          <p:spPr>
            <a:xfrm>
              <a:off x="352424" y="809625"/>
              <a:ext cx="1038225" cy="1047750"/>
            </a:xfrm>
            <a:custGeom>
              <a:avLst/>
              <a:gdLst/>
              <a:ahLst/>
              <a:cxnLst/>
              <a:rect l="l" t="t" r="r" b="b"/>
              <a:pathLst>
                <a:path w="1038225" h="1047750">
                  <a:moveTo>
                    <a:pt x="519112" y="0"/>
                  </a:moveTo>
                  <a:lnTo>
                    <a:pt x="471861" y="2141"/>
                  </a:lnTo>
                  <a:lnTo>
                    <a:pt x="425800" y="8441"/>
                  </a:lnTo>
                  <a:lnTo>
                    <a:pt x="381110" y="18714"/>
                  </a:lnTo>
                  <a:lnTo>
                    <a:pt x="337975" y="32777"/>
                  </a:lnTo>
                  <a:lnTo>
                    <a:pt x="296579" y="50443"/>
                  </a:lnTo>
                  <a:lnTo>
                    <a:pt x="257104" y="71529"/>
                  </a:lnTo>
                  <a:lnTo>
                    <a:pt x="219734" y="95848"/>
                  </a:lnTo>
                  <a:lnTo>
                    <a:pt x="184653" y="123216"/>
                  </a:lnTo>
                  <a:lnTo>
                    <a:pt x="152042" y="153447"/>
                  </a:lnTo>
                  <a:lnTo>
                    <a:pt x="122087" y="186358"/>
                  </a:lnTo>
                  <a:lnTo>
                    <a:pt x="94969" y="221762"/>
                  </a:lnTo>
                  <a:lnTo>
                    <a:pt x="70873" y="259475"/>
                  </a:lnTo>
                  <a:lnTo>
                    <a:pt x="49980" y="299311"/>
                  </a:lnTo>
                  <a:lnTo>
                    <a:pt x="32476" y="341086"/>
                  </a:lnTo>
                  <a:lnTo>
                    <a:pt x="18542" y="384615"/>
                  </a:lnTo>
                  <a:lnTo>
                    <a:pt x="8363" y="429713"/>
                  </a:lnTo>
                  <a:lnTo>
                    <a:pt x="2121" y="476194"/>
                  </a:lnTo>
                  <a:lnTo>
                    <a:pt x="0" y="523875"/>
                  </a:lnTo>
                  <a:lnTo>
                    <a:pt x="2121" y="571555"/>
                  </a:lnTo>
                  <a:lnTo>
                    <a:pt x="8363" y="618036"/>
                  </a:lnTo>
                  <a:lnTo>
                    <a:pt x="18542" y="663134"/>
                  </a:lnTo>
                  <a:lnTo>
                    <a:pt x="32476" y="706663"/>
                  </a:lnTo>
                  <a:lnTo>
                    <a:pt x="49980" y="748438"/>
                  </a:lnTo>
                  <a:lnTo>
                    <a:pt x="70873" y="788274"/>
                  </a:lnTo>
                  <a:lnTo>
                    <a:pt x="94969" y="825987"/>
                  </a:lnTo>
                  <a:lnTo>
                    <a:pt x="122087" y="861391"/>
                  </a:lnTo>
                  <a:lnTo>
                    <a:pt x="152042" y="894302"/>
                  </a:lnTo>
                  <a:lnTo>
                    <a:pt x="184653" y="924533"/>
                  </a:lnTo>
                  <a:lnTo>
                    <a:pt x="219734" y="951901"/>
                  </a:lnTo>
                  <a:lnTo>
                    <a:pt x="257104" y="976220"/>
                  </a:lnTo>
                  <a:lnTo>
                    <a:pt x="296579" y="997306"/>
                  </a:lnTo>
                  <a:lnTo>
                    <a:pt x="337975" y="1014972"/>
                  </a:lnTo>
                  <a:lnTo>
                    <a:pt x="381110" y="1029035"/>
                  </a:lnTo>
                  <a:lnTo>
                    <a:pt x="425800" y="1039308"/>
                  </a:lnTo>
                  <a:lnTo>
                    <a:pt x="471861" y="1045608"/>
                  </a:lnTo>
                  <a:lnTo>
                    <a:pt x="519112" y="1047750"/>
                  </a:lnTo>
                  <a:lnTo>
                    <a:pt x="566363" y="1045608"/>
                  </a:lnTo>
                  <a:lnTo>
                    <a:pt x="612424" y="1039308"/>
                  </a:lnTo>
                  <a:lnTo>
                    <a:pt x="657114" y="1029035"/>
                  </a:lnTo>
                  <a:lnTo>
                    <a:pt x="700249" y="1014972"/>
                  </a:lnTo>
                  <a:lnTo>
                    <a:pt x="741645" y="997306"/>
                  </a:lnTo>
                  <a:lnTo>
                    <a:pt x="781120" y="976220"/>
                  </a:lnTo>
                  <a:lnTo>
                    <a:pt x="818490" y="951901"/>
                  </a:lnTo>
                  <a:lnTo>
                    <a:pt x="853571" y="924533"/>
                  </a:lnTo>
                  <a:lnTo>
                    <a:pt x="886182" y="894302"/>
                  </a:lnTo>
                  <a:lnTo>
                    <a:pt x="916137" y="861391"/>
                  </a:lnTo>
                  <a:lnTo>
                    <a:pt x="943255" y="825987"/>
                  </a:lnTo>
                  <a:lnTo>
                    <a:pt x="967351" y="788274"/>
                  </a:lnTo>
                  <a:lnTo>
                    <a:pt x="988244" y="748438"/>
                  </a:lnTo>
                  <a:lnTo>
                    <a:pt x="1005748" y="706663"/>
                  </a:lnTo>
                  <a:lnTo>
                    <a:pt x="1019682" y="663134"/>
                  </a:lnTo>
                  <a:lnTo>
                    <a:pt x="1029861" y="618036"/>
                  </a:lnTo>
                  <a:lnTo>
                    <a:pt x="1036103" y="571555"/>
                  </a:lnTo>
                  <a:lnTo>
                    <a:pt x="1038225" y="523875"/>
                  </a:lnTo>
                  <a:lnTo>
                    <a:pt x="1036103" y="476194"/>
                  </a:lnTo>
                  <a:lnTo>
                    <a:pt x="1029861" y="429713"/>
                  </a:lnTo>
                  <a:lnTo>
                    <a:pt x="1019682" y="384615"/>
                  </a:lnTo>
                  <a:lnTo>
                    <a:pt x="1005748" y="341086"/>
                  </a:lnTo>
                  <a:lnTo>
                    <a:pt x="988244" y="299311"/>
                  </a:lnTo>
                  <a:lnTo>
                    <a:pt x="967351" y="259475"/>
                  </a:lnTo>
                  <a:lnTo>
                    <a:pt x="943255" y="221762"/>
                  </a:lnTo>
                  <a:lnTo>
                    <a:pt x="916137" y="186358"/>
                  </a:lnTo>
                  <a:lnTo>
                    <a:pt x="886182" y="153447"/>
                  </a:lnTo>
                  <a:lnTo>
                    <a:pt x="853571" y="123216"/>
                  </a:lnTo>
                  <a:lnTo>
                    <a:pt x="818490" y="95848"/>
                  </a:lnTo>
                  <a:lnTo>
                    <a:pt x="781120" y="71529"/>
                  </a:lnTo>
                  <a:lnTo>
                    <a:pt x="741645" y="50443"/>
                  </a:lnTo>
                  <a:lnTo>
                    <a:pt x="700249" y="32777"/>
                  </a:lnTo>
                  <a:lnTo>
                    <a:pt x="657114" y="18714"/>
                  </a:lnTo>
                  <a:lnTo>
                    <a:pt x="612424" y="8441"/>
                  </a:lnTo>
                  <a:lnTo>
                    <a:pt x="566363" y="2141"/>
                  </a:lnTo>
                  <a:lnTo>
                    <a:pt x="519112" y="0"/>
                  </a:lnTo>
                  <a:close/>
                </a:path>
              </a:pathLst>
            </a:custGeom>
            <a:solidFill>
              <a:srgbClr val="F39D20"/>
            </a:solidFill>
          </p:spPr>
          <p:txBody>
            <a:bodyPr wrap="square" lIns="0" tIns="0" rIns="0" bIns="0" rtlCol="0"/>
            <a:lstStyle/>
            <a:p>
              <a:endParaRPr>
                <a:latin typeface="Twinkl Cursive Unlooped" panose="02000000000000000000" pitchFamily="2" charset="0"/>
              </a:endParaRPr>
            </a:p>
          </p:txBody>
        </p:sp>
        <p:sp>
          <p:nvSpPr>
            <p:cNvPr id="32" name="object 32"/>
            <p:cNvSpPr/>
            <p:nvPr/>
          </p:nvSpPr>
          <p:spPr>
            <a:xfrm>
              <a:off x="352424" y="809625"/>
              <a:ext cx="1038225" cy="1047750"/>
            </a:xfrm>
            <a:custGeom>
              <a:avLst/>
              <a:gdLst/>
              <a:ahLst/>
              <a:cxnLst/>
              <a:rect l="l" t="t" r="r" b="b"/>
              <a:pathLst>
                <a:path w="1038225" h="1047750">
                  <a:moveTo>
                    <a:pt x="0" y="523875"/>
                  </a:moveTo>
                  <a:lnTo>
                    <a:pt x="2121" y="476194"/>
                  </a:lnTo>
                  <a:lnTo>
                    <a:pt x="8363" y="429713"/>
                  </a:lnTo>
                  <a:lnTo>
                    <a:pt x="18542" y="384615"/>
                  </a:lnTo>
                  <a:lnTo>
                    <a:pt x="32476" y="341086"/>
                  </a:lnTo>
                  <a:lnTo>
                    <a:pt x="49980" y="299311"/>
                  </a:lnTo>
                  <a:lnTo>
                    <a:pt x="70873" y="259475"/>
                  </a:lnTo>
                  <a:lnTo>
                    <a:pt x="94969" y="221762"/>
                  </a:lnTo>
                  <a:lnTo>
                    <a:pt x="122087" y="186358"/>
                  </a:lnTo>
                  <a:lnTo>
                    <a:pt x="152042" y="153447"/>
                  </a:lnTo>
                  <a:lnTo>
                    <a:pt x="184653" y="123216"/>
                  </a:lnTo>
                  <a:lnTo>
                    <a:pt x="219734" y="95848"/>
                  </a:lnTo>
                  <a:lnTo>
                    <a:pt x="257104" y="71529"/>
                  </a:lnTo>
                  <a:lnTo>
                    <a:pt x="296579" y="50443"/>
                  </a:lnTo>
                  <a:lnTo>
                    <a:pt x="337975" y="32777"/>
                  </a:lnTo>
                  <a:lnTo>
                    <a:pt x="381110" y="18714"/>
                  </a:lnTo>
                  <a:lnTo>
                    <a:pt x="425800" y="8441"/>
                  </a:lnTo>
                  <a:lnTo>
                    <a:pt x="471861" y="2141"/>
                  </a:lnTo>
                  <a:lnTo>
                    <a:pt x="519112" y="0"/>
                  </a:lnTo>
                  <a:lnTo>
                    <a:pt x="566363" y="2141"/>
                  </a:lnTo>
                  <a:lnTo>
                    <a:pt x="612424" y="8441"/>
                  </a:lnTo>
                  <a:lnTo>
                    <a:pt x="657114" y="18714"/>
                  </a:lnTo>
                  <a:lnTo>
                    <a:pt x="700249" y="32777"/>
                  </a:lnTo>
                  <a:lnTo>
                    <a:pt x="741645" y="50443"/>
                  </a:lnTo>
                  <a:lnTo>
                    <a:pt x="781120" y="71529"/>
                  </a:lnTo>
                  <a:lnTo>
                    <a:pt x="818490" y="95848"/>
                  </a:lnTo>
                  <a:lnTo>
                    <a:pt x="853571" y="123216"/>
                  </a:lnTo>
                  <a:lnTo>
                    <a:pt x="886182" y="153447"/>
                  </a:lnTo>
                  <a:lnTo>
                    <a:pt x="916137" y="186358"/>
                  </a:lnTo>
                  <a:lnTo>
                    <a:pt x="943255" y="221762"/>
                  </a:lnTo>
                  <a:lnTo>
                    <a:pt x="967351" y="259475"/>
                  </a:lnTo>
                  <a:lnTo>
                    <a:pt x="988244" y="299311"/>
                  </a:lnTo>
                  <a:lnTo>
                    <a:pt x="1005748" y="341086"/>
                  </a:lnTo>
                  <a:lnTo>
                    <a:pt x="1019682" y="384615"/>
                  </a:lnTo>
                  <a:lnTo>
                    <a:pt x="1029861" y="429713"/>
                  </a:lnTo>
                  <a:lnTo>
                    <a:pt x="1036103" y="476194"/>
                  </a:lnTo>
                  <a:lnTo>
                    <a:pt x="1038225" y="523875"/>
                  </a:lnTo>
                  <a:lnTo>
                    <a:pt x="1036103" y="571555"/>
                  </a:lnTo>
                  <a:lnTo>
                    <a:pt x="1029861" y="618036"/>
                  </a:lnTo>
                  <a:lnTo>
                    <a:pt x="1019682" y="663134"/>
                  </a:lnTo>
                  <a:lnTo>
                    <a:pt x="1005748" y="706663"/>
                  </a:lnTo>
                  <a:lnTo>
                    <a:pt x="988244" y="748438"/>
                  </a:lnTo>
                  <a:lnTo>
                    <a:pt x="967351" y="788274"/>
                  </a:lnTo>
                  <a:lnTo>
                    <a:pt x="943255" y="825987"/>
                  </a:lnTo>
                  <a:lnTo>
                    <a:pt x="916137" y="861391"/>
                  </a:lnTo>
                  <a:lnTo>
                    <a:pt x="886182" y="894302"/>
                  </a:lnTo>
                  <a:lnTo>
                    <a:pt x="853571" y="924533"/>
                  </a:lnTo>
                  <a:lnTo>
                    <a:pt x="818490" y="951901"/>
                  </a:lnTo>
                  <a:lnTo>
                    <a:pt x="781120" y="976220"/>
                  </a:lnTo>
                  <a:lnTo>
                    <a:pt x="741645" y="997306"/>
                  </a:lnTo>
                  <a:lnTo>
                    <a:pt x="700249" y="1014972"/>
                  </a:lnTo>
                  <a:lnTo>
                    <a:pt x="657114" y="1029035"/>
                  </a:lnTo>
                  <a:lnTo>
                    <a:pt x="612424" y="1039308"/>
                  </a:lnTo>
                  <a:lnTo>
                    <a:pt x="566363" y="1045608"/>
                  </a:lnTo>
                  <a:lnTo>
                    <a:pt x="519112" y="1047750"/>
                  </a:lnTo>
                  <a:lnTo>
                    <a:pt x="471861" y="1045608"/>
                  </a:lnTo>
                  <a:lnTo>
                    <a:pt x="425800" y="1039308"/>
                  </a:lnTo>
                  <a:lnTo>
                    <a:pt x="381110" y="1029035"/>
                  </a:lnTo>
                  <a:lnTo>
                    <a:pt x="337975" y="1014972"/>
                  </a:lnTo>
                  <a:lnTo>
                    <a:pt x="296579" y="997306"/>
                  </a:lnTo>
                  <a:lnTo>
                    <a:pt x="257104" y="976220"/>
                  </a:lnTo>
                  <a:lnTo>
                    <a:pt x="219734" y="951901"/>
                  </a:lnTo>
                  <a:lnTo>
                    <a:pt x="184653" y="924533"/>
                  </a:lnTo>
                  <a:lnTo>
                    <a:pt x="152042" y="894302"/>
                  </a:lnTo>
                  <a:lnTo>
                    <a:pt x="122087" y="861391"/>
                  </a:lnTo>
                  <a:lnTo>
                    <a:pt x="94969" y="825987"/>
                  </a:lnTo>
                  <a:lnTo>
                    <a:pt x="70873" y="788274"/>
                  </a:lnTo>
                  <a:lnTo>
                    <a:pt x="49980" y="748438"/>
                  </a:lnTo>
                  <a:lnTo>
                    <a:pt x="32476" y="706663"/>
                  </a:lnTo>
                  <a:lnTo>
                    <a:pt x="18542" y="663134"/>
                  </a:lnTo>
                  <a:lnTo>
                    <a:pt x="8363" y="618036"/>
                  </a:lnTo>
                  <a:lnTo>
                    <a:pt x="2121" y="571555"/>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33" name="object 33"/>
          <p:cNvSpPr txBox="1"/>
          <p:nvPr/>
        </p:nvSpPr>
        <p:spPr>
          <a:xfrm>
            <a:off x="546417" y="1134110"/>
            <a:ext cx="643255" cy="358140"/>
          </a:xfrm>
          <a:prstGeom prst="rect">
            <a:avLst/>
          </a:prstGeom>
        </p:spPr>
        <p:txBody>
          <a:bodyPr vert="horz" wrap="square" lIns="0" tIns="16510" rIns="0" bIns="0" rtlCol="0">
            <a:spAutoFit/>
          </a:bodyPr>
          <a:lstStyle/>
          <a:p>
            <a:pPr marL="12700">
              <a:lnSpc>
                <a:spcPct val="100000"/>
              </a:lnSpc>
              <a:spcBef>
                <a:spcPts val="130"/>
              </a:spcBef>
            </a:pPr>
            <a:r>
              <a:rPr sz="2150" b="1" spc="-165" dirty="0">
                <a:solidFill>
                  <a:srgbClr val="454D54"/>
                </a:solidFill>
                <a:latin typeface="Twinkl Cursive Unlooped" panose="02000000000000000000" pitchFamily="2" charset="0"/>
                <a:cs typeface="Arial"/>
              </a:rPr>
              <a:t>E</a:t>
            </a:r>
            <a:r>
              <a:rPr sz="2150" b="1" spc="-315" dirty="0">
                <a:solidFill>
                  <a:srgbClr val="454D54"/>
                </a:solidFill>
                <a:latin typeface="Twinkl Cursive Unlooped" panose="02000000000000000000" pitchFamily="2" charset="0"/>
                <a:cs typeface="Arial"/>
              </a:rPr>
              <a:t>Y</a:t>
            </a:r>
            <a:r>
              <a:rPr sz="2150" b="1" spc="-120" dirty="0">
                <a:solidFill>
                  <a:srgbClr val="454D54"/>
                </a:solidFill>
                <a:latin typeface="Twinkl Cursive Unlooped" panose="02000000000000000000" pitchFamily="2" charset="0"/>
                <a:cs typeface="Arial"/>
              </a:rPr>
              <a:t>F</a:t>
            </a:r>
            <a:r>
              <a:rPr sz="2150" b="1" spc="-170" dirty="0">
                <a:solidFill>
                  <a:srgbClr val="454D54"/>
                </a:solidFill>
                <a:latin typeface="Twinkl Cursive Unlooped" panose="02000000000000000000" pitchFamily="2" charset="0"/>
                <a:cs typeface="Arial"/>
              </a:rPr>
              <a:t>S</a:t>
            </a:r>
            <a:endParaRPr sz="2150">
              <a:latin typeface="Twinkl Cursive Unlooped" panose="02000000000000000000" pitchFamily="2" charset="0"/>
              <a:cs typeface="Arial"/>
            </a:endParaRPr>
          </a:p>
        </p:txBody>
      </p:sp>
      <p:sp>
        <p:nvSpPr>
          <p:cNvPr id="34" name="object 34"/>
          <p:cNvSpPr txBox="1"/>
          <p:nvPr/>
        </p:nvSpPr>
        <p:spPr>
          <a:xfrm>
            <a:off x="3021964" y="306323"/>
            <a:ext cx="44450" cy="116057"/>
          </a:xfrm>
          <a:prstGeom prst="rect">
            <a:avLst/>
          </a:prstGeom>
        </p:spPr>
        <p:txBody>
          <a:bodyPr vert="horz" wrap="square" lIns="0" tIns="15875" rIns="0" bIns="0" rtlCol="0">
            <a:spAutoFit/>
          </a:bodyPr>
          <a:lstStyle/>
          <a:p>
            <a:pPr marL="12700">
              <a:lnSpc>
                <a:spcPct val="100000"/>
              </a:lnSpc>
              <a:spcBef>
                <a:spcPts val="125"/>
              </a:spcBef>
            </a:pPr>
            <a:r>
              <a:rPr sz="650" i="1" spc="5" dirty="0">
                <a:solidFill>
                  <a:srgbClr val="454D54"/>
                </a:solidFill>
                <a:latin typeface="Twinkl Cursive Unlooped" panose="02000000000000000000" pitchFamily="2" charset="0"/>
                <a:cs typeface="Segoe UI"/>
              </a:rPr>
              <a:t>;</a:t>
            </a:r>
            <a:endParaRPr sz="650">
              <a:latin typeface="Twinkl Cursive Unlooped" panose="02000000000000000000" pitchFamily="2" charset="0"/>
              <a:cs typeface="Segoe UI"/>
            </a:endParaRPr>
          </a:p>
        </p:txBody>
      </p:sp>
      <p:sp>
        <p:nvSpPr>
          <p:cNvPr id="49" name="object 49"/>
          <p:cNvSpPr txBox="1"/>
          <p:nvPr/>
        </p:nvSpPr>
        <p:spPr>
          <a:xfrm>
            <a:off x="6200713" y="367526"/>
            <a:ext cx="2488246" cy="318036"/>
          </a:xfrm>
          <a:prstGeom prst="rect">
            <a:avLst/>
          </a:prstGeom>
        </p:spPr>
        <p:txBody>
          <a:bodyPr vert="horz" wrap="square" lIns="0" tIns="86360" rIns="0" bIns="0" rtlCol="0">
            <a:spAutoFit/>
          </a:bodyPr>
          <a:lstStyle/>
          <a:p>
            <a:pPr marL="29845">
              <a:lnSpc>
                <a:spcPts val="1760"/>
              </a:lnSpc>
              <a:tabLst>
                <a:tab pos="1249045" algn="l"/>
              </a:tabLst>
            </a:pPr>
            <a:r>
              <a:rPr sz="1500" b="1" spc="-330" dirty="0">
                <a:solidFill>
                  <a:srgbClr val="2C9F5B"/>
                </a:solidFill>
                <a:latin typeface="Twinkl Cursive Unlooped" panose="02000000000000000000" pitchFamily="2" charset="0"/>
                <a:cs typeface="Arial"/>
              </a:rPr>
              <a:t>Y</a:t>
            </a:r>
            <a:r>
              <a:rPr sz="1500" b="1" spc="-15" dirty="0">
                <a:solidFill>
                  <a:srgbClr val="2C9F5B"/>
                </a:solidFill>
                <a:latin typeface="Twinkl Cursive Unlooped" panose="02000000000000000000" pitchFamily="2" charset="0"/>
                <a:cs typeface="Arial"/>
              </a:rPr>
              <a:t>e</a:t>
            </a:r>
            <a:r>
              <a:rPr sz="1500" b="1" spc="-20" dirty="0">
                <a:solidFill>
                  <a:srgbClr val="2C9F5B"/>
                </a:solidFill>
                <a:latin typeface="Twinkl Cursive Unlooped" panose="02000000000000000000" pitchFamily="2" charset="0"/>
                <a:cs typeface="Arial"/>
              </a:rPr>
              <a:t>a</a:t>
            </a:r>
            <a:r>
              <a:rPr sz="1500" b="1" spc="-65" dirty="0">
                <a:solidFill>
                  <a:srgbClr val="2C9F5B"/>
                </a:solidFill>
                <a:latin typeface="Twinkl Cursive Unlooped" panose="02000000000000000000" pitchFamily="2" charset="0"/>
                <a:cs typeface="Arial"/>
              </a:rPr>
              <a:t>r</a:t>
            </a:r>
            <a:r>
              <a:rPr sz="1500" b="1" spc="-45" dirty="0">
                <a:solidFill>
                  <a:srgbClr val="2C9F5B"/>
                </a:solidFill>
                <a:latin typeface="Twinkl Cursive Unlooped" panose="02000000000000000000" pitchFamily="2" charset="0"/>
                <a:cs typeface="Arial"/>
              </a:rPr>
              <a:t> </a:t>
            </a:r>
            <a:r>
              <a:rPr sz="1500" b="1" spc="45" dirty="0">
                <a:solidFill>
                  <a:srgbClr val="2C9F5B"/>
                </a:solidFill>
                <a:latin typeface="Twinkl Cursive Unlooped" panose="02000000000000000000" pitchFamily="2" charset="0"/>
                <a:cs typeface="Arial"/>
              </a:rPr>
              <a:t>1</a:t>
            </a:r>
            <a:r>
              <a:rPr sz="1500" b="1" dirty="0">
                <a:solidFill>
                  <a:srgbClr val="2C9F5B"/>
                </a:solidFill>
                <a:latin typeface="Twinkl Cursive Unlooped" panose="02000000000000000000" pitchFamily="2" charset="0"/>
                <a:cs typeface="Arial"/>
              </a:rPr>
              <a:t>	</a:t>
            </a:r>
            <a:endParaRPr sz="2250" baseline="1851" dirty="0">
              <a:latin typeface="Twinkl Cursive Unlooped" panose="02000000000000000000" pitchFamily="2" charset="0"/>
              <a:cs typeface="Arial"/>
            </a:endParaRPr>
          </a:p>
        </p:txBody>
      </p:sp>
      <p:grpSp>
        <p:nvGrpSpPr>
          <p:cNvPr id="50" name="object 50"/>
          <p:cNvGrpSpPr/>
          <p:nvPr/>
        </p:nvGrpSpPr>
        <p:grpSpPr>
          <a:xfrm>
            <a:off x="6177025" y="800132"/>
            <a:ext cx="1110615" cy="1110615"/>
            <a:chOff x="8412480" y="830580"/>
            <a:chExt cx="1110615" cy="1110615"/>
          </a:xfrm>
        </p:grpSpPr>
        <p:sp>
          <p:nvSpPr>
            <p:cNvPr id="51" name="object 51"/>
            <p:cNvSpPr/>
            <p:nvPr/>
          </p:nvSpPr>
          <p:spPr>
            <a:xfrm>
              <a:off x="8448675" y="866775"/>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a:ln>
              <a:solidFill>
                <a:srgbClr val="339966"/>
              </a:solidFill>
            </a:ln>
          </p:spPr>
          <p:txBody>
            <a:bodyPr wrap="square" lIns="0" tIns="0" rIns="0" bIns="0" rtlCol="0"/>
            <a:lstStyle/>
            <a:p>
              <a:endParaRPr>
                <a:latin typeface="Twinkl Cursive Unlooped" panose="02000000000000000000" pitchFamily="2" charset="0"/>
              </a:endParaRPr>
            </a:p>
          </p:txBody>
        </p:sp>
        <p:sp>
          <p:nvSpPr>
            <p:cNvPr id="52" name="object 52"/>
            <p:cNvSpPr/>
            <p:nvPr/>
          </p:nvSpPr>
          <p:spPr>
            <a:xfrm>
              <a:off x="8448675" y="866775"/>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339966"/>
              </a:solidFill>
            </a:ln>
          </p:spPr>
          <p:txBody>
            <a:bodyPr wrap="square" lIns="0" tIns="0" rIns="0" bIns="0" rtlCol="0"/>
            <a:lstStyle/>
            <a:p>
              <a:endParaRPr>
                <a:latin typeface="Twinkl Cursive Unlooped" panose="02000000000000000000" pitchFamily="2" charset="0"/>
              </a:endParaRPr>
            </a:p>
          </p:txBody>
        </p:sp>
      </p:grpSp>
      <p:grpSp>
        <p:nvGrpSpPr>
          <p:cNvPr id="57" name="object 57"/>
          <p:cNvGrpSpPr/>
          <p:nvPr/>
        </p:nvGrpSpPr>
        <p:grpSpPr>
          <a:xfrm>
            <a:off x="6376086" y="2931542"/>
            <a:ext cx="1094009" cy="985388"/>
            <a:chOff x="5955029" y="2716529"/>
            <a:chExt cx="1186815" cy="1177290"/>
          </a:xfrm>
        </p:grpSpPr>
        <p:sp>
          <p:nvSpPr>
            <p:cNvPr id="58" name="object 58"/>
            <p:cNvSpPr/>
            <p:nvPr/>
          </p:nvSpPr>
          <p:spPr>
            <a:xfrm>
              <a:off x="5991224" y="2752724"/>
              <a:ext cx="1114425" cy="1104900"/>
            </a:xfrm>
            <a:custGeom>
              <a:avLst/>
              <a:gdLst/>
              <a:ahLst/>
              <a:cxnLst/>
              <a:rect l="l" t="t" r="r" b="b"/>
              <a:pathLst>
                <a:path w="1114425" h="1104900">
                  <a:moveTo>
                    <a:pt x="557276" y="0"/>
                  </a:moveTo>
                  <a:lnTo>
                    <a:pt x="509181" y="2028"/>
                  </a:lnTo>
                  <a:lnTo>
                    <a:pt x="462225" y="8002"/>
                  </a:lnTo>
                  <a:lnTo>
                    <a:pt x="416574" y="17756"/>
                  </a:lnTo>
                  <a:lnTo>
                    <a:pt x="372395" y="31124"/>
                  </a:lnTo>
                  <a:lnTo>
                    <a:pt x="329856" y="47940"/>
                  </a:lnTo>
                  <a:lnTo>
                    <a:pt x="289123" y="68038"/>
                  </a:lnTo>
                  <a:lnTo>
                    <a:pt x="250363" y="91251"/>
                  </a:lnTo>
                  <a:lnTo>
                    <a:pt x="213744" y="117415"/>
                  </a:lnTo>
                  <a:lnTo>
                    <a:pt x="179433" y="146363"/>
                  </a:lnTo>
                  <a:lnTo>
                    <a:pt x="147596" y="177929"/>
                  </a:lnTo>
                  <a:lnTo>
                    <a:pt x="118401" y="211947"/>
                  </a:lnTo>
                  <a:lnTo>
                    <a:pt x="92015" y="248251"/>
                  </a:lnTo>
                  <a:lnTo>
                    <a:pt x="68605" y="286676"/>
                  </a:lnTo>
                  <a:lnTo>
                    <a:pt x="48339" y="327054"/>
                  </a:lnTo>
                  <a:lnTo>
                    <a:pt x="31382" y="369221"/>
                  </a:lnTo>
                  <a:lnTo>
                    <a:pt x="17903" y="413009"/>
                  </a:lnTo>
                  <a:lnTo>
                    <a:pt x="8068" y="458255"/>
                  </a:lnTo>
                  <a:lnTo>
                    <a:pt x="2044" y="504790"/>
                  </a:lnTo>
                  <a:lnTo>
                    <a:pt x="0" y="552450"/>
                  </a:lnTo>
                  <a:lnTo>
                    <a:pt x="2044" y="600109"/>
                  </a:lnTo>
                  <a:lnTo>
                    <a:pt x="8068" y="646644"/>
                  </a:lnTo>
                  <a:lnTo>
                    <a:pt x="17903" y="691890"/>
                  </a:lnTo>
                  <a:lnTo>
                    <a:pt x="31382" y="735678"/>
                  </a:lnTo>
                  <a:lnTo>
                    <a:pt x="48339" y="777845"/>
                  </a:lnTo>
                  <a:lnTo>
                    <a:pt x="68605" y="818223"/>
                  </a:lnTo>
                  <a:lnTo>
                    <a:pt x="92015" y="856648"/>
                  </a:lnTo>
                  <a:lnTo>
                    <a:pt x="118401" y="892952"/>
                  </a:lnTo>
                  <a:lnTo>
                    <a:pt x="147596" y="926970"/>
                  </a:lnTo>
                  <a:lnTo>
                    <a:pt x="179433" y="958536"/>
                  </a:lnTo>
                  <a:lnTo>
                    <a:pt x="213744" y="987484"/>
                  </a:lnTo>
                  <a:lnTo>
                    <a:pt x="250363" y="1013648"/>
                  </a:lnTo>
                  <a:lnTo>
                    <a:pt x="289123" y="1036861"/>
                  </a:lnTo>
                  <a:lnTo>
                    <a:pt x="329856" y="1056959"/>
                  </a:lnTo>
                  <a:lnTo>
                    <a:pt x="372395" y="1073775"/>
                  </a:lnTo>
                  <a:lnTo>
                    <a:pt x="416574" y="1087143"/>
                  </a:lnTo>
                  <a:lnTo>
                    <a:pt x="462225" y="1096897"/>
                  </a:lnTo>
                  <a:lnTo>
                    <a:pt x="509181" y="1102871"/>
                  </a:lnTo>
                  <a:lnTo>
                    <a:pt x="557276" y="1104900"/>
                  </a:lnTo>
                  <a:lnTo>
                    <a:pt x="605351" y="1102871"/>
                  </a:lnTo>
                  <a:lnTo>
                    <a:pt x="652290" y="1096897"/>
                  </a:lnTo>
                  <a:lnTo>
                    <a:pt x="697926" y="1087143"/>
                  </a:lnTo>
                  <a:lnTo>
                    <a:pt x="742091" y="1073775"/>
                  </a:lnTo>
                  <a:lnTo>
                    <a:pt x="784619" y="1056959"/>
                  </a:lnTo>
                  <a:lnTo>
                    <a:pt x="825342" y="1036861"/>
                  </a:lnTo>
                  <a:lnTo>
                    <a:pt x="864093" y="1013648"/>
                  </a:lnTo>
                  <a:lnTo>
                    <a:pt x="900705" y="987484"/>
                  </a:lnTo>
                  <a:lnTo>
                    <a:pt x="935010" y="958536"/>
                  </a:lnTo>
                  <a:lnTo>
                    <a:pt x="966842" y="926970"/>
                  </a:lnTo>
                  <a:lnTo>
                    <a:pt x="996032" y="892952"/>
                  </a:lnTo>
                  <a:lnTo>
                    <a:pt x="1022415" y="856648"/>
                  </a:lnTo>
                  <a:lnTo>
                    <a:pt x="1045823" y="818223"/>
                  </a:lnTo>
                  <a:lnTo>
                    <a:pt x="1066088" y="777845"/>
                  </a:lnTo>
                  <a:lnTo>
                    <a:pt x="1083043" y="735678"/>
                  </a:lnTo>
                  <a:lnTo>
                    <a:pt x="1096522" y="691890"/>
                  </a:lnTo>
                  <a:lnTo>
                    <a:pt x="1106356" y="646644"/>
                  </a:lnTo>
                  <a:lnTo>
                    <a:pt x="1112380" y="600109"/>
                  </a:lnTo>
                  <a:lnTo>
                    <a:pt x="1114425" y="552450"/>
                  </a:lnTo>
                  <a:lnTo>
                    <a:pt x="1112380" y="504790"/>
                  </a:lnTo>
                  <a:lnTo>
                    <a:pt x="1106356" y="458255"/>
                  </a:lnTo>
                  <a:lnTo>
                    <a:pt x="1096522" y="413009"/>
                  </a:lnTo>
                  <a:lnTo>
                    <a:pt x="1083043" y="369221"/>
                  </a:lnTo>
                  <a:lnTo>
                    <a:pt x="1066088" y="327054"/>
                  </a:lnTo>
                  <a:lnTo>
                    <a:pt x="1045823" y="286676"/>
                  </a:lnTo>
                  <a:lnTo>
                    <a:pt x="1022415" y="248251"/>
                  </a:lnTo>
                  <a:lnTo>
                    <a:pt x="996032" y="211947"/>
                  </a:lnTo>
                  <a:lnTo>
                    <a:pt x="966842" y="177929"/>
                  </a:lnTo>
                  <a:lnTo>
                    <a:pt x="935010" y="146363"/>
                  </a:lnTo>
                  <a:lnTo>
                    <a:pt x="900705" y="117415"/>
                  </a:lnTo>
                  <a:lnTo>
                    <a:pt x="864093" y="91251"/>
                  </a:lnTo>
                  <a:lnTo>
                    <a:pt x="825342" y="68038"/>
                  </a:lnTo>
                  <a:lnTo>
                    <a:pt x="784619" y="47940"/>
                  </a:lnTo>
                  <a:lnTo>
                    <a:pt x="742091" y="31124"/>
                  </a:lnTo>
                  <a:lnTo>
                    <a:pt x="697926" y="17756"/>
                  </a:lnTo>
                  <a:lnTo>
                    <a:pt x="652290" y="8002"/>
                  </a:lnTo>
                  <a:lnTo>
                    <a:pt x="605351" y="2028"/>
                  </a:lnTo>
                  <a:lnTo>
                    <a:pt x="557276"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59" name="object 59"/>
            <p:cNvSpPr/>
            <p:nvPr/>
          </p:nvSpPr>
          <p:spPr>
            <a:xfrm>
              <a:off x="5991224" y="2752724"/>
              <a:ext cx="1114425" cy="1104900"/>
            </a:xfrm>
            <a:custGeom>
              <a:avLst/>
              <a:gdLst/>
              <a:ahLst/>
              <a:cxnLst/>
              <a:rect l="l" t="t" r="r" b="b"/>
              <a:pathLst>
                <a:path w="1114425" h="1104900">
                  <a:moveTo>
                    <a:pt x="0" y="552450"/>
                  </a:moveTo>
                  <a:lnTo>
                    <a:pt x="2044" y="504790"/>
                  </a:lnTo>
                  <a:lnTo>
                    <a:pt x="8068" y="458255"/>
                  </a:lnTo>
                  <a:lnTo>
                    <a:pt x="17903" y="413009"/>
                  </a:lnTo>
                  <a:lnTo>
                    <a:pt x="31382" y="369221"/>
                  </a:lnTo>
                  <a:lnTo>
                    <a:pt x="48339" y="327054"/>
                  </a:lnTo>
                  <a:lnTo>
                    <a:pt x="68605" y="286676"/>
                  </a:lnTo>
                  <a:lnTo>
                    <a:pt x="92015" y="248251"/>
                  </a:lnTo>
                  <a:lnTo>
                    <a:pt x="118401" y="211947"/>
                  </a:lnTo>
                  <a:lnTo>
                    <a:pt x="147596" y="177929"/>
                  </a:lnTo>
                  <a:lnTo>
                    <a:pt x="179433" y="146363"/>
                  </a:lnTo>
                  <a:lnTo>
                    <a:pt x="213744" y="117415"/>
                  </a:lnTo>
                  <a:lnTo>
                    <a:pt x="250363" y="91251"/>
                  </a:lnTo>
                  <a:lnTo>
                    <a:pt x="289123" y="68038"/>
                  </a:lnTo>
                  <a:lnTo>
                    <a:pt x="329856" y="47940"/>
                  </a:lnTo>
                  <a:lnTo>
                    <a:pt x="372395" y="31124"/>
                  </a:lnTo>
                  <a:lnTo>
                    <a:pt x="416574" y="17756"/>
                  </a:lnTo>
                  <a:lnTo>
                    <a:pt x="462225" y="8002"/>
                  </a:lnTo>
                  <a:lnTo>
                    <a:pt x="509181" y="2028"/>
                  </a:lnTo>
                  <a:lnTo>
                    <a:pt x="557276" y="0"/>
                  </a:lnTo>
                  <a:lnTo>
                    <a:pt x="605351" y="2028"/>
                  </a:lnTo>
                  <a:lnTo>
                    <a:pt x="652290" y="8002"/>
                  </a:lnTo>
                  <a:lnTo>
                    <a:pt x="697926" y="17756"/>
                  </a:lnTo>
                  <a:lnTo>
                    <a:pt x="742091" y="31124"/>
                  </a:lnTo>
                  <a:lnTo>
                    <a:pt x="784619" y="47940"/>
                  </a:lnTo>
                  <a:lnTo>
                    <a:pt x="825342" y="68038"/>
                  </a:lnTo>
                  <a:lnTo>
                    <a:pt x="864093" y="91251"/>
                  </a:lnTo>
                  <a:lnTo>
                    <a:pt x="900705" y="117415"/>
                  </a:lnTo>
                  <a:lnTo>
                    <a:pt x="935010" y="146363"/>
                  </a:lnTo>
                  <a:lnTo>
                    <a:pt x="966842" y="177929"/>
                  </a:lnTo>
                  <a:lnTo>
                    <a:pt x="996032" y="211947"/>
                  </a:lnTo>
                  <a:lnTo>
                    <a:pt x="1022415" y="248251"/>
                  </a:lnTo>
                  <a:lnTo>
                    <a:pt x="1045823" y="286676"/>
                  </a:lnTo>
                  <a:lnTo>
                    <a:pt x="1066088" y="327054"/>
                  </a:lnTo>
                  <a:lnTo>
                    <a:pt x="1083043" y="369221"/>
                  </a:lnTo>
                  <a:lnTo>
                    <a:pt x="1096522" y="413009"/>
                  </a:lnTo>
                  <a:lnTo>
                    <a:pt x="1106356" y="458255"/>
                  </a:lnTo>
                  <a:lnTo>
                    <a:pt x="1112380" y="504790"/>
                  </a:lnTo>
                  <a:lnTo>
                    <a:pt x="1114425" y="552450"/>
                  </a:lnTo>
                  <a:lnTo>
                    <a:pt x="1112380" y="600109"/>
                  </a:lnTo>
                  <a:lnTo>
                    <a:pt x="1106356" y="646644"/>
                  </a:lnTo>
                  <a:lnTo>
                    <a:pt x="1096522" y="691890"/>
                  </a:lnTo>
                  <a:lnTo>
                    <a:pt x="1083043" y="735678"/>
                  </a:lnTo>
                  <a:lnTo>
                    <a:pt x="1066088" y="777845"/>
                  </a:lnTo>
                  <a:lnTo>
                    <a:pt x="1045823" y="818223"/>
                  </a:lnTo>
                  <a:lnTo>
                    <a:pt x="1022415" y="856648"/>
                  </a:lnTo>
                  <a:lnTo>
                    <a:pt x="996032" y="892952"/>
                  </a:lnTo>
                  <a:lnTo>
                    <a:pt x="966842" y="926970"/>
                  </a:lnTo>
                  <a:lnTo>
                    <a:pt x="935010" y="958536"/>
                  </a:lnTo>
                  <a:lnTo>
                    <a:pt x="900705" y="987484"/>
                  </a:lnTo>
                  <a:lnTo>
                    <a:pt x="864093" y="1013648"/>
                  </a:lnTo>
                  <a:lnTo>
                    <a:pt x="825342" y="1036861"/>
                  </a:lnTo>
                  <a:lnTo>
                    <a:pt x="784619" y="1056959"/>
                  </a:lnTo>
                  <a:lnTo>
                    <a:pt x="742091" y="1073775"/>
                  </a:lnTo>
                  <a:lnTo>
                    <a:pt x="697926" y="1087143"/>
                  </a:lnTo>
                  <a:lnTo>
                    <a:pt x="652290" y="1096897"/>
                  </a:lnTo>
                  <a:lnTo>
                    <a:pt x="605351" y="1102871"/>
                  </a:lnTo>
                  <a:lnTo>
                    <a:pt x="557276" y="1104900"/>
                  </a:lnTo>
                  <a:lnTo>
                    <a:pt x="509181" y="1102871"/>
                  </a:lnTo>
                  <a:lnTo>
                    <a:pt x="462225" y="1096897"/>
                  </a:lnTo>
                  <a:lnTo>
                    <a:pt x="416574" y="1087143"/>
                  </a:lnTo>
                  <a:lnTo>
                    <a:pt x="372395" y="1073775"/>
                  </a:lnTo>
                  <a:lnTo>
                    <a:pt x="329856" y="1056959"/>
                  </a:lnTo>
                  <a:lnTo>
                    <a:pt x="289123" y="1036861"/>
                  </a:lnTo>
                  <a:lnTo>
                    <a:pt x="250363" y="1013648"/>
                  </a:lnTo>
                  <a:lnTo>
                    <a:pt x="213744" y="987484"/>
                  </a:lnTo>
                  <a:lnTo>
                    <a:pt x="179433" y="958536"/>
                  </a:lnTo>
                  <a:lnTo>
                    <a:pt x="147596" y="926970"/>
                  </a:lnTo>
                  <a:lnTo>
                    <a:pt x="118401" y="892952"/>
                  </a:lnTo>
                  <a:lnTo>
                    <a:pt x="92015" y="856648"/>
                  </a:lnTo>
                  <a:lnTo>
                    <a:pt x="68605" y="818223"/>
                  </a:lnTo>
                  <a:lnTo>
                    <a:pt x="48339" y="777845"/>
                  </a:lnTo>
                  <a:lnTo>
                    <a:pt x="31382" y="735678"/>
                  </a:lnTo>
                  <a:lnTo>
                    <a:pt x="17903" y="691890"/>
                  </a:lnTo>
                  <a:lnTo>
                    <a:pt x="8068" y="646644"/>
                  </a:lnTo>
                  <a:lnTo>
                    <a:pt x="2044" y="600109"/>
                  </a:lnTo>
                  <a:lnTo>
                    <a:pt x="0" y="552450"/>
                  </a:lnTo>
                  <a:close/>
                </a:path>
              </a:pathLst>
            </a:custGeom>
            <a:ln w="72390">
              <a:solidFill>
                <a:srgbClr val="16435E"/>
              </a:solidFill>
            </a:ln>
          </p:spPr>
          <p:txBody>
            <a:bodyPr wrap="square" lIns="0" tIns="0" rIns="0" bIns="0" rtlCol="0"/>
            <a:lstStyle/>
            <a:p>
              <a:endParaRPr>
                <a:latin typeface="Twinkl Cursive Unlooped" panose="02000000000000000000" pitchFamily="2" charset="0"/>
              </a:endParaRPr>
            </a:p>
          </p:txBody>
        </p:sp>
      </p:grpSp>
      <p:grpSp>
        <p:nvGrpSpPr>
          <p:cNvPr id="64" name="object 64"/>
          <p:cNvGrpSpPr/>
          <p:nvPr/>
        </p:nvGrpSpPr>
        <p:grpSpPr>
          <a:xfrm>
            <a:off x="2304852" y="3395394"/>
            <a:ext cx="1024066" cy="947848"/>
            <a:chOff x="2945129" y="2868929"/>
            <a:chExt cx="1110615" cy="1110615"/>
          </a:xfrm>
        </p:grpSpPr>
        <p:sp>
          <p:nvSpPr>
            <p:cNvPr id="65" name="object 65"/>
            <p:cNvSpPr/>
            <p:nvPr/>
          </p:nvSpPr>
          <p:spPr>
            <a:xfrm>
              <a:off x="2981324" y="2905124"/>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66" name="object 66"/>
            <p:cNvSpPr/>
            <p:nvPr/>
          </p:nvSpPr>
          <p:spPr>
            <a:xfrm>
              <a:off x="2981324" y="2905124"/>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411352"/>
              </a:solidFill>
            </a:ln>
          </p:spPr>
          <p:txBody>
            <a:bodyPr wrap="square" lIns="0" tIns="0" rIns="0" bIns="0" rtlCol="0"/>
            <a:lstStyle/>
            <a:p>
              <a:endParaRPr>
                <a:latin typeface="Twinkl Cursive Unlooped" panose="02000000000000000000" pitchFamily="2" charset="0"/>
              </a:endParaRPr>
            </a:p>
          </p:txBody>
        </p:sp>
      </p:grpSp>
      <p:grpSp>
        <p:nvGrpSpPr>
          <p:cNvPr id="68" name="object 68"/>
          <p:cNvGrpSpPr/>
          <p:nvPr/>
        </p:nvGrpSpPr>
        <p:grpSpPr>
          <a:xfrm>
            <a:off x="3581213" y="2914859"/>
            <a:ext cx="1024065" cy="949058"/>
            <a:chOff x="4402454" y="2716529"/>
            <a:chExt cx="1110615" cy="1120140"/>
          </a:xfrm>
        </p:grpSpPr>
        <p:sp>
          <p:nvSpPr>
            <p:cNvPr id="69" name="object 69"/>
            <p:cNvSpPr/>
            <p:nvPr/>
          </p:nvSpPr>
          <p:spPr>
            <a:xfrm>
              <a:off x="4438649" y="27527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5"/>
                  </a:lnTo>
                  <a:lnTo>
                    <a:pt x="8363" y="618036"/>
                  </a:lnTo>
                  <a:lnTo>
                    <a:pt x="18543" y="663134"/>
                  </a:lnTo>
                  <a:lnTo>
                    <a:pt x="32477" y="706663"/>
                  </a:lnTo>
                  <a:lnTo>
                    <a:pt x="49982" y="748438"/>
                  </a:lnTo>
                  <a:lnTo>
                    <a:pt x="70875" y="788274"/>
                  </a:lnTo>
                  <a:lnTo>
                    <a:pt x="94973" y="825987"/>
                  </a:lnTo>
                  <a:lnTo>
                    <a:pt x="122092" y="861391"/>
                  </a:lnTo>
                  <a:lnTo>
                    <a:pt x="152050" y="894302"/>
                  </a:lnTo>
                  <a:lnTo>
                    <a:pt x="184663" y="924533"/>
                  </a:lnTo>
                  <a:lnTo>
                    <a:pt x="219749" y="951901"/>
                  </a:lnTo>
                  <a:lnTo>
                    <a:pt x="257123" y="976220"/>
                  </a:lnTo>
                  <a:lnTo>
                    <a:pt x="296603" y="997306"/>
                  </a:lnTo>
                  <a:lnTo>
                    <a:pt x="338005" y="1014972"/>
                  </a:lnTo>
                  <a:lnTo>
                    <a:pt x="381146" y="1029035"/>
                  </a:lnTo>
                  <a:lnTo>
                    <a:pt x="425844" y="1039308"/>
                  </a:lnTo>
                  <a:lnTo>
                    <a:pt x="471915" y="1045608"/>
                  </a:lnTo>
                  <a:lnTo>
                    <a:pt x="519175" y="1047750"/>
                  </a:lnTo>
                  <a:lnTo>
                    <a:pt x="566416" y="1045608"/>
                  </a:lnTo>
                  <a:lnTo>
                    <a:pt x="612469" y="1039308"/>
                  </a:lnTo>
                  <a:lnTo>
                    <a:pt x="657151" y="1029035"/>
                  </a:lnTo>
                  <a:lnTo>
                    <a:pt x="700279" y="1014972"/>
                  </a:lnTo>
                  <a:lnTo>
                    <a:pt x="741669" y="997306"/>
                  </a:lnTo>
                  <a:lnTo>
                    <a:pt x="781139" y="976220"/>
                  </a:lnTo>
                  <a:lnTo>
                    <a:pt x="818504" y="951901"/>
                  </a:lnTo>
                  <a:lnTo>
                    <a:pt x="853582" y="924533"/>
                  </a:lnTo>
                  <a:lnTo>
                    <a:pt x="886190" y="894302"/>
                  </a:lnTo>
                  <a:lnTo>
                    <a:pt x="916143" y="861391"/>
                  </a:lnTo>
                  <a:lnTo>
                    <a:pt x="943259" y="825987"/>
                  </a:lnTo>
                  <a:lnTo>
                    <a:pt x="967354" y="788274"/>
                  </a:lnTo>
                  <a:lnTo>
                    <a:pt x="988245" y="748438"/>
                  </a:lnTo>
                  <a:lnTo>
                    <a:pt x="1005749" y="706663"/>
                  </a:lnTo>
                  <a:lnTo>
                    <a:pt x="1019682" y="663134"/>
                  </a:lnTo>
                  <a:lnTo>
                    <a:pt x="1029861" y="618036"/>
                  </a:lnTo>
                  <a:lnTo>
                    <a:pt x="1036103" y="571555"/>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70" name="object 70"/>
            <p:cNvSpPr/>
            <p:nvPr/>
          </p:nvSpPr>
          <p:spPr>
            <a:xfrm>
              <a:off x="4438649" y="27527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5"/>
                  </a:lnTo>
                  <a:lnTo>
                    <a:pt x="1029861" y="618036"/>
                  </a:lnTo>
                  <a:lnTo>
                    <a:pt x="1019682" y="663134"/>
                  </a:lnTo>
                  <a:lnTo>
                    <a:pt x="1005749" y="706663"/>
                  </a:lnTo>
                  <a:lnTo>
                    <a:pt x="988245" y="748438"/>
                  </a:lnTo>
                  <a:lnTo>
                    <a:pt x="967354" y="788274"/>
                  </a:lnTo>
                  <a:lnTo>
                    <a:pt x="943259" y="825987"/>
                  </a:lnTo>
                  <a:lnTo>
                    <a:pt x="916143" y="861391"/>
                  </a:lnTo>
                  <a:lnTo>
                    <a:pt x="886190" y="894302"/>
                  </a:lnTo>
                  <a:lnTo>
                    <a:pt x="853582" y="924533"/>
                  </a:lnTo>
                  <a:lnTo>
                    <a:pt x="818504" y="951901"/>
                  </a:lnTo>
                  <a:lnTo>
                    <a:pt x="781139" y="976220"/>
                  </a:lnTo>
                  <a:lnTo>
                    <a:pt x="741669" y="997306"/>
                  </a:lnTo>
                  <a:lnTo>
                    <a:pt x="700279" y="1014972"/>
                  </a:lnTo>
                  <a:lnTo>
                    <a:pt x="657151" y="1029035"/>
                  </a:lnTo>
                  <a:lnTo>
                    <a:pt x="612469" y="1039308"/>
                  </a:lnTo>
                  <a:lnTo>
                    <a:pt x="566416" y="1045608"/>
                  </a:lnTo>
                  <a:lnTo>
                    <a:pt x="519175" y="1047750"/>
                  </a:lnTo>
                  <a:lnTo>
                    <a:pt x="471915" y="1045608"/>
                  </a:lnTo>
                  <a:lnTo>
                    <a:pt x="425844" y="1039308"/>
                  </a:lnTo>
                  <a:lnTo>
                    <a:pt x="381146" y="1029035"/>
                  </a:lnTo>
                  <a:lnTo>
                    <a:pt x="338005" y="1014972"/>
                  </a:lnTo>
                  <a:lnTo>
                    <a:pt x="296603" y="997306"/>
                  </a:lnTo>
                  <a:lnTo>
                    <a:pt x="257123" y="976220"/>
                  </a:lnTo>
                  <a:lnTo>
                    <a:pt x="219749" y="951901"/>
                  </a:lnTo>
                  <a:lnTo>
                    <a:pt x="184663" y="924533"/>
                  </a:lnTo>
                  <a:lnTo>
                    <a:pt x="152050" y="894302"/>
                  </a:lnTo>
                  <a:lnTo>
                    <a:pt x="122092" y="861391"/>
                  </a:lnTo>
                  <a:lnTo>
                    <a:pt x="94973" y="825987"/>
                  </a:lnTo>
                  <a:lnTo>
                    <a:pt x="70875" y="788274"/>
                  </a:lnTo>
                  <a:lnTo>
                    <a:pt x="49982" y="748438"/>
                  </a:lnTo>
                  <a:lnTo>
                    <a:pt x="32477" y="706663"/>
                  </a:lnTo>
                  <a:lnTo>
                    <a:pt x="18543" y="663134"/>
                  </a:lnTo>
                  <a:lnTo>
                    <a:pt x="8363" y="618036"/>
                  </a:lnTo>
                  <a:lnTo>
                    <a:pt x="2121" y="571555"/>
                  </a:lnTo>
                  <a:lnTo>
                    <a:pt x="0" y="523875"/>
                  </a:lnTo>
                  <a:close/>
                </a:path>
              </a:pathLst>
            </a:custGeom>
            <a:ln w="72390">
              <a:solidFill>
                <a:srgbClr val="6E0066"/>
              </a:solidFill>
            </a:ln>
          </p:spPr>
          <p:txBody>
            <a:bodyPr wrap="square" lIns="0" tIns="0" rIns="0" bIns="0" rtlCol="0"/>
            <a:lstStyle/>
            <a:p>
              <a:endParaRPr dirty="0">
                <a:latin typeface="Twinkl Cursive Unlooped" panose="02000000000000000000" pitchFamily="2" charset="0"/>
              </a:endParaRPr>
            </a:p>
          </p:txBody>
        </p:sp>
      </p:grpSp>
      <p:grpSp>
        <p:nvGrpSpPr>
          <p:cNvPr id="74" name="object 74"/>
          <p:cNvGrpSpPr/>
          <p:nvPr/>
        </p:nvGrpSpPr>
        <p:grpSpPr>
          <a:xfrm>
            <a:off x="2268657" y="4478210"/>
            <a:ext cx="1110615" cy="1110615"/>
            <a:chOff x="2154554" y="3945254"/>
            <a:chExt cx="1110615" cy="1110615"/>
          </a:xfrm>
        </p:grpSpPr>
        <p:sp>
          <p:nvSpPr>
            <p:cNvPr id="75" name="object 75"/>
            <p:cNvSpPr/>
            <p:nvPr/>
          </p:nvSpPr>
          <p:spPr>
            <a:xfrm>
              <a:off x="2190749" y="3981449"/>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6E0066"/>
            </a:solidFill>
          </p:spPr>
          <p:txBody>
            <a:bodyPr wrap="square" lIns="0" tIns="0" rIns="0" bIns="0" rtlCol="0"/>
            <a:lstStyle/>
            <a:p>
              <a:endParaRPr>
                <a:latin typeface="Twinkl Cursive Unlooped" panose="02000000000000000000" pitchFamily="2" charset="0"/>
              </a:endParaRPr>
            </a:p>
          </p:txBody>
        </p:sp>
        <p:sp>
          <p:nvSpPr>
            <p:cNvPr id="76" name="object 76"/>
            <p:cNvSpPr/>
            <p:nvPr/>
          </p:nvSpPr>
          <p:spPr>
            <a:xfrm>
              <a:off x="2190749" y="3981449"/>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77" name="object 77"/>
          <p:cNvSpPr txBox="1"/>
          <p:nvPr/>
        </p:nvSpPr>
        <p:spPr>
          <a:xfrm>
            <a:off x="2502685" y="4764721"/>
            <a:ext cx="702310" cy="357505"/>
          </a:xfrm>
          <a:prstGeom prst="rect">
            <a:avLst/>
          </a:prstGeom>
        </p:spPr>
        <p:txBody>
          <a:bodyPr vert="horz" wrap="square" lIns="0" tIns="15875" rIns="0" bIns="0" rtlCol="0">
            <a:spAutoFit/>
          </a:bodyPr>
          <a:lstStyle/>
          <a:p>
            <a:pPr marL="12700">
              <a:lnSpc>
                <a:spcPct val="100000"/>
              </a:lnSpc>
              <a:spcBef>
                <a:spcPts val="125"/>
              </a:spcBef>
            </a:pPr>
            <a:r>
              <a:rPr lang="en-GB" sz="2150" b="1" spc="-130" dirty="0">
                <a:solidFill>
                  <a:srgbClr val="FFFFFF"/>
                </a:solidFill>
                <a:latin typeface="Twinkl Cursive Unlooped" panose="02000000000000000000" pitchFamily="2" charset="0"/>
                <a:cs typeface="Arial"/>
              </a:rPr>
              <a:t>L</a:t>
            </a:r>
            <a:r>
              <a:rPr sz="2150" b="1" spc="-204" dirty="0">
                <a:solidFill>
                  <a:srgbClr val="FFFFFF"/>
                </a:solidFill>
                <a:latin typeface="Twinkl Cursive Unlooped" panose="02000000000000000000" pitchFamily="2" charset="0"/>
                <a:cs typeface="Arial"/>
              </a:rPr>
              <a:t>K</a:t>
            </a:r>
            <a:r>
              <a:rPr sz="2150" b="1" spc="-165" dirty="0">
                <a:solidFill>
                  <a:srgbClr val="FFFFFF"/>
                </a:solidFill>
                <a:latin typeface="Twinkl Cursive Unlooped" panose="02000000000000000000" pitchFamily="2" charset="0"/>
                <a:cs typeface="Arial"/>
              </a:rPr>
              <a:t>S</a:t>
            </a:r>
            <a:r>
              <a:rPr sz="2150" b="1" spc="80" dirty="0">
                <a:solidFill>
                  <a:srgbClr val="FFFFFF"/>
                </a:solidFill>
                <a:latin typeface="Twinkl Cursive Unlooped" panose="02000000000000000000" pitchFamily="2" charset="0"/>
                <a:cs typeface="Arial"/>
              </a:rPr>
              <a:t>2</a:t>
            </a:r>
            <a:endParaRPr sz="2150" dirty="0">
              <a:latin typeface="Twinkl Cursive Unlooped" panose="02000000000000000000" pitchFamily="2" charset="0"/>
              <a:cs typeface="Arial"/>
            </a:endParaRPr>
          </a:p>
        </p:txBody>
      </p:sp>
      <p:grpSp>
        <p:nvGrpSpPr>
          <p:cNvPr id="78" name="object 78"/>
          <p:cNvGrpSpPr/>
          <p:nvPr/>
        </p:nvGrpSpPr>
        <p:grpSpPr>
          <a:xfrm>
            <a:off x="3555041" y="4848517"/>
            <a:ext cx="1065916" cy="1073329"/>
            <a:chOff x="3830954" y="4954904"/>
            <a:chExt cx="1120140" cy="1120140"/>
          </a:xfrm>
        </p:grpSpPr>
        <p:sp>
          <p:nvSpPr>
            <p:cNvPr id="79" name="object 79"/>
            <p:cNvSpPr/>
            <p:nvPr/>
          </p:nvSpPr>
          <p:spPr>
            <a:xfrm>
              <a:off x="3867149" y="4991099"/>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8"/>
                  </a:lnTo>
                  <a:lnTo>
                    <a:pt x="8441" y="618043"/>
                  </a:lnTo>
                  <a:lnTo>
                    <a:pt x="18714" y="663142"/>
                  </a:lnTo>
                  <a:lnTo>
                    <a:pt x="32777" y="706673"/>
                  </a:lnTo>
                  <a:lnTo>
                    <a:pt x="50443" y="748449"/>
                  </a:lnTo>
                  <a:lnTo>
                    <a:pt x="71529" y="788286"/>
                  </a:lnTo>
                  <a:lnTo>
                    <a:pt x="95848" y="825998"/>
                  </a:lnTo>
                  <a:lnTo>
                    <a:pt x="123216" y="861402"/>
                  </a:lnTo>
                  <a:lnTo>
                    <a:pt x="153447" y="894311"/>
                  </a:lnTo>
                  <a:lnTo>
                    <a:pt x="186358" y="924542"/>
                  </a:lnTo>
                  <a:lnTo>
                    <a:pt x="221762" y="951908"/>
                  </a:lnTo>
                  <a:lnTo>
                    <a:pt x="259475" y="976226"/>
                  </a:lnTo>
                  <a:lnTo>
                    <a:pt x="299311" y="997310"/>
                  </a:lnTo>
                  <a:lnTo>
                    <a:pt x="341086" y="1014975"/>
                  </a:lnTo>
                  <a:lnTo>
                    <a:pt x="384615" y="1029036"/>
                  </a:lnTo>
                  <a:lnTo>
                    <a:pt x="429713" y="1039309"/>
                  </a:lnTo>
                  <a:lnTo>
                    <a:pt x="476194" y="1045609"/>
                  </a:lnTo>
                  <a:lnTo>
                    <a:pt x="523875" y="1047750"/>
                  </a:lnTo>
                  <a:lnTo>
                    <a:pt x="571555" y="1045609"/>
                  </a:lnTo>
                  <a:lnTo>
                    <a:pt x="618036" y="1039309"/>
                  </a:lnTo>
                  <a:lnTo>
                    <a:pt x="663134" y="1029036"/>
                  </a:lnTo>
                  <a:lnTo>
                    <a:pt x="706663" y="1014975"/>
                  </a:lnTo>
                  <a:lnTo>
                    <a:pt x="748438" y="997310"/>
                  </a:lnTo>
                  <a:lnTo>
                    <a:pt x="788274" y="976226"/>
                  </a:lnTo>
                  <a:lnTo>
                    <a:pt x="825987" y="951908"/>
                  </a:lnTo>
                  <a:lnTo>
                    <a:pt x="861391" y="924542"/>
                  </a:lnTo>
                  <a:lnTo>
                    <a:pt x="894302" y="894311"/>
                  </a:lnTo>
                  <a:lnTo>
                    <a:pt x="924533" y="861402"/>
                  </a:lnTo>
                  <a:lnTo>
                    <a:pt x="951901" y="825998"/>
                  </a:lnTo>
                  <a:lnTo>
                    <a:pt x="976220" y="788286"/>
                  </a:lnTo>
                  <a:lnTo>
                    <a:pt x="997306" y="748449"/>
                  </a:lnTo>
                  <a:lnTo>
                    <a:pt x="1014972" y="706673"/>
                  </a:lnTo>
                  <a:lnTo>
                    <a:pt x="1029035" y="663142"/>
                  </a:lnTo>
                  <a:lnTo>
                    <a:pt x="1039308" y="618043"/>
                  </a:lnTo>
                  <a:lnTo>
                    <a:pt x="1045608" y="571558"/>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80" name="object 80"/>
            <p:cNvSpPr/>
            <p:nvPr/>
          </p:nvSpPr>
          <p:spPr>
            <a:xfrm>
              <a:off x="3867149" y="4991099"/>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8"/>
                  </a:lnTo>
                  <a:lnTo>
                    <a:pt x="1039308" y="618043"/>
                  </a:lnTo>
                  <a:lnTo>
                    <a:pt x="1029035" y="663142"/>
                  </a:lnTo>
                  <a:lnTo>
                    <a:pt x="1014972" y="706673"/>
                  </a:lnTo>
                  <a:lnTo>
                    <a:pt x="997306" y="748449"/>
                  </a:lnTo>
                  <a:lnTo>
                    <a:pt x="976220" y="788286"/>
                  </a:lnTo>
                  <a:lnTo>
                    <a:pt x="951901" y="825998"/>
                  </a:lnTo>
                  <a:lnTo>
                    <a:pt x="924533" y="861402"/>
                  </a:lnTo>
                  <a:lnTo>
                    <a:pt x="894302" y="894311"/>
                  </a:lnTo>
                  <a:lnTo>
                    <a:pt x="861391" y="924542"/>
                  </a:lnTo>
                  <a:lnTo>
                    <a:pt x="825987" y="951908"/>
                  </a:lnTo>
                  <a:lnTo>
                    <a:pt x="788274" y="976226"/>
                  </a:lnTo>
                  <a:lnTo>
                    <a:pt x="748438" y="997310"/>
                  </a:lnTo>
                  <a:lnTo>
                    <a:pt x="706663" y="1014975"/>
                  </a:lnTo>
                  <a:lnTo>
                    <a:pt x="663134" y="1029036"/>
                  </a:lnTo>
                  <a:lnTo>
                    <a:pt x="618036" y="1039309"/>
                  </a:lnTo>
                  <a:lnTo>
                    <a:pt x="571555" y="1045609"/>
                  </a:lnTo>
                  <a:lnTo>
                    <a:pt x="523875" y="1047750"/>
                  </a:lnTo>
                  <a:lnTo>
                    <a:pt x="476194" y="1045609"/>
                  </a:lnTo>
                  <a:lnTo>
                    <a:pt x="429713" y="1039309"/>
                  </a:lnTo>
                  <a:lnTo>
                    <a:pt x="384615" y="1029036"/>
                  </a:lnTo>
                  <a:lnTo>
                    <a:pt x="341086" y="1014975"/>
                  </a:lnTo>
                  <a:lnTo>
                    <a:pt x="299311" y="997310"/>
                  </a:lnTo>
                  <a:lnTo>
                    <a:pt x="259475" y="976226"/>
                  </a:lnTo>
                  <a:lnTo>
                    <a:pt x="221762" y="951908"/>
                  </a:lnTo>
                  <a:lnTo>
                    <a:pt x="186358" y="924542"/>
                  </a:lnTo>
                  <a:lnTo>
                    <a:pt x="153447" y="894311"/>
                  </a:lnTo>
                  <a:lnTo>
                    <a:pt x="123216" y="861402"/>
                  </a:lnTo>
                  <a:lnTo>
                    <a:pt x="95848" y="825998"/>
                  </a:lnTo>
                  <a:lnTo>
                    <a:pt x="71529" y="788286"/>
                  </a:lnTo>
                  <a:lnTo>
                    <a:pt x="50443" y="748449"/>
                  </a:lnTo>
                  <a:lnTo>
                    <a:pt x="32777" y="706673"/>
                  </a:lnTo>
                  <a:lnTo>
                    <a:pt x="18714" y="663142"/>
                  </a:lnTo>
                  <a:lnTo>
                    <a:pt x="8441" y="618043"/>
                  </a:lnTo>
                  <a:lnTo>
                    <a:pt x="2141" y="571558"/>
                  </a:lnTo>
                  <a:lnTo>
                    <a:pt x="0" y="523875"/>
                  </a:lnTo>
                  <a:close/>
                </a:path>
              </a:pathLst>
            </a:custGeom>
            <a:ln w="72390">
              <a:solidFill>
                <a:srgbClr val="6E0066"/>
              </a:solidFill>
            </a:ln>
          </p:spPr>
          <p:txBody>
            <a:bodyPr wrap="square" lIns="0" tIns="0" rIns="0" bIns="0" rtlCol="0"/>
            <a:lstStyle/>
            <a:p>
              <a:endParaRPr>
                <a:latin typeface="Twinkl Cursive Unlooped" panose="02000000000000000000" pitchFamily="2" charset="0"/>
              </a:endParaRPr>
            </a:p>
          </p:txBody>
        </p:sp>
      </p:grpSp>
      <p:sp>
        <p:nvSpPr>
          <p:cNvPr id="83" name="object 83"/>
          <p:cNvSpPr txBox="1"/>
          <p:nvPr/>
        </p:nvSpPr>
        <p:spPr>
          <a:xfrm>
            <a:off x="3837599" y="4526068"/>
            <a:ext cx="1473835" cy="243656"/>
          </a:xfrm>
          <a:prstGeom prst="rect">
            <a:avLst/>
          </a:prstGeom>
        </p:spPr>
        <p:txBody>
          <a:bodyPr vert="horz" wrap="square" lIns="0" tIns="12700" rIns="0" bIns="0" rtlCol="0">
            <a:spAutoFit/>
          </a:bodyPr>
          <a:lstStyle/>
          <a:p>
            <a:pPr marL="12700">
              <a:lnSpc>
                <a:spcPct val="100000"/>
              </a:lnSpc>
              <a:spcBef>
                <a:spcPts val="100"/>
              </a:spcBef>
            </a:pPr>
            <a:r>
              <a:rPr lang="en-GB" sz="1500" b="1" spc="-85" dirty="0">
                <a:solidFill>
                  <a:srgbClr val="6E0066"/>
                </a:solidFill>
                <a:latin typeface="Twinkl Cursive Unlooped" panose="02000000000000000000" pitchFamily="2" charset="0"/>
                <a:cs typeface="Arial"/>
              </a:rPr>
              <a:t>Year 3</a:t>
            </a:r>
            <a:endParaRPr sz="1500" dirty="0">
              <a:latin typeface="Twinkl Cursive Unlooped" panose="02000000000000000000" pitchFamily="2" charset="0"/>
              <a:cs typeface="Arial"/>
            </a:endParaRPr>
          </a:p>
        </p:txBody>
      </p:sp>
      <p:grpSp>
        <p:nvGrpSpPr>
          <p:cNvPr id="84" name="object 84"/>
          <p:cNvGrpSpPr/>
          <p:nvPr/>
        </p:nvGrpSpPr>
        <p:grpSpPr>
          <a:xfrm>
            <a:off x="6442108" y="4914513"/>
            <a:ext cx="1110615" cy="1110615"/>
            <a:chOff x="5726429" y="4935854"/>
            <a:chExt cx="1110615" cy="1110615"/>
          </a:xfrm>
        </p:grpSpPr>
        <p:sp>
          <p:nvSpPr>
            <p:cNvPr id="85" name="object 85"/>
            <p:cNvSpPr/>
            <p:nvPr/>
          </p:nvSpPr>
          <p:spPr>
            <a:xfrm>
              <a:off x="5762624" y="4972049"/>
              <a:ext cx="1038225" cy="1038225"/>
            </a:xfrm>
            <a:custGeom>
              <a:avLst/>
              <a:gdLst/>
              <a:ahLst/>
              <a:cxnLst/>
              <a:rect l="l" t="t" r="r" b="b"/>
              <a:pathLst>
                <a:path w="1038225" h="1038225">
                  <a:moveTo>
                    <a:pt x="519175" y="0"/>
                  </a:moveTo>
                  <a:lnTo>
                    <a:pt x="471915" y="2121"/>
                  </a:lnTo>
                  <a:lnTo>
                    <a:pt x="425844" y="8363"/>
                  </a:lnTo>
                  <a:lnTo>
                    <a:pt x="381146" y="18543"/>
                  </a:lnTo>
                  <a:lnTo>
                    <a:pt x="338005" y="32477"/>
                  </a:lnTo>
                  <a:lnTo>
                    <a:pt x="296603" y="49982"/>
                  </a:lnTo>
                  <a:lnTo>
                    <a:pt x="257123" y="70875"/>
                  </a:lnTo>
                  <a:lnTo>
                    <a:pt x="219749" y="94973"/>
                  </a:lnTo>
                  <a:lnTo>
                    <a:pt x="184663" y="122092"/>
                  </a:lnTo>
                  <a:lnTo>
                    <a:pt x="152050" y="152050"/>
                  </a:lnTo>
                  <a:lnTo>
                    <a:pt x="122092" y="184663"/>
                  </a:lnTo>
                  <a:lnTo>
                    <a:pt x="94973" y="219749"/>
                  </a:lnTo>
                  <a:lnTo>
                    <a:pt x="70875" y="257123"/>
                  </a:lnTo>
                  <a:lnTo>
                    <a:pt x="49982" y="296603"/>
                  </a:lnTo>
                  <a:lnTo>
                    <a:pt x="32477" y="338005"/>
                  </a:lnTo>
                  <a:lnTo>
                    <a:pt x="18543" y="381146"/>
                  </a:lnTo>
                  <a:lnTo>
                    <a:pt x="8363" y="425844"/>
                  </a:lnTo>
                  <a:lnTo>
                    <a:pt x="2121" y="471915"/>
                  </a:lnTo>
                  <a:lnTo>
                    <a:pt x="0" y="519175"/>
                  </a:lnTo>
                  <a:lnTo>
                    <a:pt x="2121" y="566416"/>
                  </a:lnTo>
                  <a:lnTo>
                    <a:pt x="8363" y="612469"/>
                  </a:lnTo>
                  <a:lnTo>
                    <a:pt x="18543" y="657151"/>
                  </a:lnTo>
                  <a:lnTo>
                    <a:pt x="32477" y="700279"/>
                  </a:lnTo>
                  <a:lnTo>
                    <a:pt x="49982" y="741669"/>
                  </a:lnTo>
                  <a:lnTo>
                    <a:pt x="70875" y="781139"/>
                  </a:lnTo>
                  <a:lnTo>
                    <a:pt x="94973" y="818504"/>
                  </a:lnTo>
                  <a:lnTo>
                    <a:pt x="122092" y="853582"/>
                  </a:lnTo>
                  <a:lnTo>
                    <a:pt x="152050" y="886190"/>
                  </a:lnTo>
                  <a:lnTo>
                    <a:pt x="184663" y="916143"/>
                  </a:lnTo>
                  <a:lnTo>
                    <a:pt x="219749" y="943259"/>
                  </a:lnTo>
                  <a:lnTo>
                    <a:pt x="257123" y="967354"/>
                  </a:lnTo>
                  <a:lnTo>
                    <a:pt x="296603" y="988245"/>
                  </a:lnTo>
                  <a:lnTo>
                    <a:pt x="338005" y="1005749"/>
                  </a:lnTo>
                  <a:lnTo>
                    <a:pt x="381146" y="1019682"/>
                  </a:lnTo>
                  <a:lnTo>
                    <a:pt x="425844" y="1029861"/>
                  </a:lnTo>
                  <a:lnTo>
                    <a:pt x="471915" y="1036103"/>
                  </a:lnTo>
                  <a:lnTo>
                    <a:pt x="519175" y="1038225"/>
                  </a:lnTo>
                  <a:lnTo>
                    <a:pt x="566416" y="1036103"/>
                  </a:lnTo>
                  <a:lnTo>
                    <a:pt x="612469" y="1029861"/>
                  </a:lnTo>
                  <a:lnTo>
                    <a:pt x="657151" y="1019682"/>
                  </a:lnTo>
                  <a:lnTo>
                    <a:pt x="700279" y="1005749"/>
                  </a:lnTo>
                  <a:lnTo>
                    <a:pt x="741669" y="988245"/>
                  </a:lnTo>
                  <a:lnTo>
                    <a:pt x="781139" y="967354"/>
                  </a:lnTo>
                  <a:lnTo>
                    <a:pt x="818504" y="943259"/>
                  </a:lnTo>
                  <a:lnTo>
                    <a:pt x="853582" y="916143"/>
                  </a:lnTo>
                  <a:lnTo>
                    <a:pt x="886190" y="886190"/>
                  </a:lnTo>
                  <a:lnTo>
                    <a:pt x="916143" y="853582"/>
                  </a:lnTo>
                  <a:lnTo>
                    <a:pt x="943259" y="818504"/>
                  </a:lnTo>
                  <a:lnTo>
                    <a:pt x="967354" y="781139"/>
                  </a:lnTo>
                  <a:lnTo>
                    <a:pt x="988245" y="741669"/>
                  </a:lnTo>
                  <a:lnTo>
                    <a:pt x="1005749" y="700279"/>
                  </a:lnTo>
                  <a:lnTo>
                    <a:pt x="1019682" y="657151"/>
                  </a:lnTo>
                  <a:lnTo>
                    <a:pt x="1029861" y="612469"/>
                  </a:lnTo>
                  <a:lnTo>
                    <a:pt x="1036103" y="566416"/>
                  </a:lnTo>
                  <a:lnTo>
                    <a:pt x="1038225" y="519175"/>
                  </a:lnTo>
                  <a:lnTo>
                    <a:pt x="1036103" y="471915"/>
                  </a:lnTo>
                  <a:lnTo>
                    <a:pt x="1029861" y="425844"/>
                  </a:lnTo>
                  <a:lnTo>
                    <a:pt x="1019682" y="381146"/>
                  </a:lnTo>
                  <a:lnTo>
                    <a:pt x="1005749" y="338005"/>
                  </a:lnTo>
                  <a:lnTo>
                    <a:pt x="988245" y="296603"/>
                  </a:lnTo>
                  <a:lnTo>
                    <a:pt x="967354" y="257123"/>
                  </a:lnTo>
                  <a:lnTo>
                    <a:pt x="943259" y="219749"/>
                  </a:lnTo>
                  <a:lnTo>
                    <a:pt x="916143" y="184663"/>
                  </a:lnTo>
                  <a:lnTo>
                    <a:pt x="886190" y="152050"/>
                  </a:lnTo>
                  <a:lnTo>
                    <a:pt x="853582" y="122092"/>
                  </a:lnTo>
                  <a:lnTo>
                    <a:pt x="818504" y="94973"/>
                  </a:lnTo>
                  <a:lnTo>
                    <a:pt x="781139" y="70875"/>
                  </a:lnTo>
                  <a:lnTo>
                    <a:pt x="741669" y="49982"/>
                  </a:lnTo>
                  <a:lnTo>
                    <a:pt x="700279" y="32477"/>
                  </a:lnTo>
                  <a:lnTo>
                    <a:pt x="657151" y="18543"/>
                  </a:lnTo>
                  <a:lnTo>
                    <a:pt x="612469" y="8363"/>
                  </a:lnTo>
                  <a:lnTo>
                    <a:pt x="566416" y="212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86" name="object 86"/>
            <p:cNvSpPr/>
            <p:nvPr/>
          </p:nvSpPr>
          <p:spPr>
            <a:xfrm>
              <a:off x="5762624" y="4972049"/>
              <a:ext cx="1038225" cy="1038225"/>
            </a:xfrm>
            <a:custGeom>
              <a:avLst/>
              <a:gdLst/>
              <a:ahLst/>
              <a:cxnLst/>
              <a:rect l="l" t="t" r="r" b="b"/>
              <a:pathLst>
                <a:path w="1038225" h="1038225">
                  <a:moveTo>
                    <a:pt x="0" y="519175"/>
                  </a:moveTo>
                  <a:lnTo>
                    <a:pt x="2121" y="471915"/>
                  </a:lnTo>
                  <a:lnTo>
                    <a:pt x="8363" y="425844"/>
                  </a:lnTo>
                  <a:lnTo>
                    <a:pt x="18543" y="381146"/>
                  </a:lnTo>
                  <a:lnTo>
                    <a:pt x="32477" y="338005"/>
                  </a:lnTo>
                  <a:lnTo>
                    <a:pt x="49982" y="296603"/>
                  </a:lnTo>
                  <a:lnTo>
                    <a:pt x="70875" y="257123"/>
                  </a:lnTo>
                  <a:lnTo>
                    <a:pt x="94973" y="219749"/>
                  </a:lnTo>
                  <a:lnTo>
                    <a:pt x="122092" y="184663"/>
                  </a:lnTo>
                  <a:lnTo>
                    <a:pt x="152050" y="152050"/>
                  </a:lnTo>
                  <a:lnTo>
                    <a:pt x="184663" y="122092"/>
                  </a:lnTo>
                  <a:lnTo>
                    <a:pt x="219749" y="94973"/>
                  </a:lnTo>
                  <a:lnTo>
                    <a:pt x="257123" y="70875"/>
                  </a:lnTo>
                  <a:lnTo>
                    <a:pt x="296603" y="49982"/>
                  </a:lnTo>
                  <a:lnTo>
                    <a:pt x="338005" y="32477"/>
                  </a:lnTo>
                  <a:lnTo>
                    <a:pt x="381146" y="18543"/>
                  </a:lnTo>
                  <a:lnTo>
                    <a:pt x="425844" y="8363"/>
                  </a:lnTo>
                  <a:lnTo>
                    <a:pt x="471915" y="2121"/>
                  </a:lnTo>
                  <a:lnTo>
                    <a:pt x="519175" y="0"/>
                  </a:lnTo>
                  <a:lnTo>
                    <a:pt x="566416" y="2121"/>
                  </a:lnTo>
                  <a:lnTo>
                    <a:pt x="612469" y="8363"/>
                  </a:lnTo>
                  <a:lnTo>
                    <a:pt x="657151" y="18543"/>
                  </a:lnTo>
                  <a:lnTo>
                    <a:pt x="700279" y="32477"/>
                  </a:lnTo>
                  <a:lnTo>
                    <a:pt x="741669" y="49982"/>
                  </a:lnTo>
                  <a:lnTo>
                    <a:pt x="781139" y="70875"/>
                  </a:lnTo>
                  <a:lnTo>
                    <a:pt x="818504" y="94973"/>
                  </a:lnTo>
                  <a:lnTo>
                    <a:pt x="853582" y="122092"/>
                  </a:lnTo>
                  <a:lnTo>
                    <a:pt x="886190" y="152050"/>
                  </a:lnTo>
                  <a:lnTo>
                    <a:pt x="916143" y="184663"/>
                  </a:lnTo>
                  <a:lnTo>
                    <a:pt x="943259" y="219749"/>
                  </a:lnTo>
                  <a:lnTo>
                    <a:pt x="967354" y="257123"/>
                  </a:lnTo>
                  <a:lnTo>
                    <a:pt x="988245" y="296603"/>
                  </a:lnTo>
                  <a:lnTo>
                    <a:pt x="1005749" y="338005"/>
                  </a:lnTo>
                  <a:lnTo>
                    <a:pt x="1019682" y="381146"/>
                  </a:lnTo>
                  <a:lnTo>
                    <a:pt x="1029861" y="425844"/>
                  </a:lnTo>
                  <a:lnTo>
                    <a:pt x="1036103" y="471915"/>
                  </a:lnTo>
                  <a:lnTo>
                    <a:pt x="1038225" y="519175"/>
                  </a:lnTo>
                  <a:lnTo>
                    <a:pt x="1036103" y="566416"/>
                  </a:lnTo>
                  <a:lnTo>
                    <a:pt x="1029861" y="612469"/>
                  </a:lnTo>
                  <a:lnTo>
                    <a:pt x="1019682" y="657151"/>
                  </a:lnTo>
                  <a:lnTo>
                    <a:pt x="1005749" y="700279"/>
                  </a:lnTo>
                  <a:lnTo>
                    <a:pt x="988245" y="741669"/>
                  </a:lnTo>
                  <a:lnTo>
                    <a:pt x="967354" y="781139"/>
                  </a:lnTo>
                  <a:lnTo>
                    <a:pt x="943259" y="818504"/>
                  </a:lnTo>
                  <a:lnTo>
                    <a:pt x="916143" y="853582"/>
                  </a:lnTo>
                  <a:lnTo>
                    <a:pt x="886190" y="886190"/>
                  </a:lnTo>
                  <a:lnTo>
                    <a:pt x="853582" y="916143"/>
                  </a:lnTo>
                  <a:lnTo>
                    <a:pt x="818504" y="943259"/>
                  </a:lnTo>
                  <a:lnTo>
                    <a:pt x="781139" y="967354"/>
                  </a:lnTo>
                  <a:lnTo>
                    <a:pt x="741669" y="988245"/>
                  </a:lnTo>
                  <a:lnTo>
                    <a:pt x="700279" y="1005749"/>
                  </a:lnTo>
                  <a:lnTo>
                    <a:pt x="657151" y="1019682"/>
                  </a:lnTo>
                  <a:lnTo>
                    <a:pt x="612469" y="1029861"/>
                  </a:lnTo>
                  <a:lnTo>
                    <a:pt x="566416" y="1036103"/>
                  </a:lnTo>
                  <a:lnTo>
                    <a:pt x="519175" y="1038225"/>
                  </a:lnTo>
                  <a:lnTo>
                    <a:pt x="471915" y="1036103"/>
                  </a:lnTo>
                  <a:lnTo>
                    <a:pt x="425844" y="1029861"/>
                  </a:lnTo>
                  <a:lnTo>
                    <a:pt x="381146" y="1019682"/>
                  </a:lnTo>
                  <a:lnTo>
                    <a:pt x="338005" y="1005749"/>
                  </a:lnTo>
                  <a:lnTo>
                    <a:pt x="296603" y="988245"/>
                  </a:lnTo>
                  <a:lnTo>
                    <a:pt x="257123" y="967354"/>
                  </a:lnTo>
                  <a:lnTo>
                    <a:pt x="219749" y="943259"/>
                  </a:lnTo>
                  <a:lnTo>
                    <a:pt x="184663" y="916143"/>
                  </a:lnTo>
                  <a:lnTo>
                    <a:pt x="152050" y="886190"/>
                  </a:lnTo>
                  <a:lnTo>
                    <a:pt x="122092" y="853582"/>
                  </a:lnTo>
                  <a:lnTo>
                    <a:pt x="94973" y="818504"/>
                  </a:lnTo>
                  <a:lnTo>
                    <a:pt x="70875" y="781139"/>
                  </a:lnTo>
                  <a:lnTo>
                    <a:pt x="49982" y="741669"/>
                  </a:lnTo>
                  <a:lnTo>
                    <a:pt x="32477" y="700279"/>
                  </a:lnTo>
                  <a:lnTo>
                    <a:pt x="18543" y="657151"/>
                  </a:lnTo>
                  <a:lnTo>
                    <a:pt x="8363" y="612469"/>
                  </a:lnTo>
                  <a:lnTo>
                    <a:pt x="2121" y="566416"/>
                  </a:lnTo>
                  <a:lnTo>
                    <a:pt x="0" y="519175"/>
                  </a:lnTo>
                  <a:close/>
                </a:path>
              </a:pathLst>
            </a:custGeom>
            <a:ln w="72390">
              <a:solidFill>
                <a:srgbClr val="C80A23"/>
              </a:solidFill>
            </a:ln>
          </p:spPr>
          <p:txBody>
            <a:bodyPr wrap="square" lIns="0" tIns="0" rIns="0" bIns="0" rtlCol="0"/>
            <a:lstStyle/>
            <a:p>
              <a:endParaRPr>
                <a:latin typeface="Twinkl Cursive Unlooped" panose="02000000000000000000" pitchFamily="2" charset="0"/>
              </a:endParaRPr>
            </a:p>
          </p:txBody>
        </p:sp>
      </p:grpSp>
      <p:grpSp>
        <p:nvGrpSpPr>
          <p:cNvPr id="90" name="object 90"/>
          <p:cNvGrpSpPr/>
          <p:nvPr/>
        </p:nvGrpSpPr>
        <p:grpSpPr>
          <a:xfrm>
            <a:off x="7784069" y="4909750"/>
            <a:ext cx="1110615" cy="1120140"/>
            <a:chOff x="7231380" y="4907279"/>
            <a:chExt cx="1110615" cy="1120140"/>
          </a:xfrm>
        </p:grpSpPr>
        <p:sp>
          <p:nvSpPr>
            <p:cNvPr id="91" name="object 91"/>
            <p:cNvSpPr/>
            <p:nvPr/>
          </p:nvSpPr>
          <p:spPr>
            <a:xfrm>
              <a:off x="7267575" y="494347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92" name="object 92"/>
            <p:cNvSpPr/>
            <p:nvPr/>
          </p:nvSpPr>
          <p:spPr>
            <a:xfrm>
              <a:off x="7267575" y="494347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E8601D"/>
              </a:solidFill>
            </a:ln>
          </p:spPr>
          <p:txBody>
            <a:bodyPr wrap="square" lIns="0" tIns="0" rIns="0" bIns="0" rtlCol="0"/>
            <a:lstStyle/>
            <a:p>
              <a:endParaRPr>
                <a:latin typeface="Twinkl Cursive Unlooped" panose="02000000000000000000" pitchFamily="2" charset="0"/>
              </a:endParaRPr>
            </a:p>
          </p:txBody>
        </p:sp>
      </p:grpSp>
      <p:grpSp>
        <p:nvGrpSpPr>
          <p:cNvPr id="103" name="object 103"/>
          <p:cNvGrpSpPr/>
          <p:nvPr/>
        </p:nvGrpSpPr>
        <p:grpSpPr>
          <a:xfrm>
            <a:off x="10955655" y="4888229"/>
            <a:ext cx="1110615" cy="1120140"/>
            <a:chOff x="10955655" y="4888229"/>
            <a:chExt cx="1110615" cy="1120140"/>
          </a:xfrm>
        </p:grpSpPr>
        <p:sp>
          <p:nvSpPr>
            <p:cNvPr id="104" name="object 10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latin typeface="Twinkl Cursive Unlooped" panose="02000000000000000000" pitchFamily="2" charset="0"/>
              </a:endParaRPr>
            </a:p>
          </p:txBody>
        </p:sp>
        <p:sp>
          <p:nvSpPr>
            <p:cNvPr id="105" name="object 10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106" name="object 106"/>
          <p:cNvSpPr txBox="1"/>
          <p:nvPr/>
        </p:nvSpPr>
        <p:spPr>
          <a:xfrm>
            <a:off x="11241658" y="5102796"/>
            <a:ext cx="559435" cy="663515"/>
          </a:xfrm>
          <a:prstGeom prst="rect">
            <a:avLst/>
          </a:prstGeom>
        </p:spPr>
        <p:txBody>
          <a:bodyPr vert="horz" wrap="square" lIns="0" tIns="45085" rIns="0" bIns="0" rtlCol="0">
            <a:spAutoFit/>
          </a:bodyPr>
          <a:lstStyle/>
          <a:p>
            <a:pPr marL="193675" marR="5080" indent="-181610">
              <a:lnSpc>
                <a:spcPts val="2400"/>
              </a:lnSpc>
              <a:spcBef>
                <a:spcPts val="355"/>
              </a:spcBef>
            </a:pPr>
            <a:r>
              <a:rPr sz="2150" b="1" spc="-390" dirty="0">
                <a:solidFill>
                  <a:srgbClr val="454D54"/>
                </a:solidFill>
                <a:latin typeface="Twinkl Cursive Unlooped" panose="02000000000000000000" pitchFamily="2" charset="0"/>
                <a:cs typeface="Arial"/>
              </a:rPr>
              <a:t>Y</a:t>
            </a:r>
            <a:r>
              <a:rPr sz="2150" b="1" spc="-5" dirty="0">
                <a:solidFill>
                  <a:srgbClr val="454D54"/>
                </a:solidFill>
                <a:latin typeface="Twinkl Cursive Unlooped" panose="02000000000000000000" pitchFamily="2" charset="0"/>
                <a:cs typeface="Arial"/>
              </a:rPr>
              <a:t>ea</a:t>
            </a:r>
            <a:r>
              <a:rPr sz="2150" b="1" spc="-70" dirty="0">
                <a:solidFill>
                  <a:srgbClr val="454D54"/>
                </a:solidFill>
                <a:latin typeface="Twinkl Cursive Unlooped" panose="02000000000000000000" pitchFamily="2" charset="0"/>
                <a:cs typeface="Arial"/>
              </a:rPr>
              <a:t>r  </a:t>
            </a:r>
            <a:r>
              <a:rPr lang="en-GB" sz="2150" b="1" spc="80" dirty="0">
                <a:solidFill>
                  <a:srgbClr val="454D54"/>
                </a:solidFill>
                <a:latin typeface="Twinkl Cursive Unlooped" panose="02000000000000000000" pitchFamily="2" charset="0"/>
                <a:cs typeface="Arial"/>
              </a:rPr>
              <a:t>4</a:t>
            </a:r>
            <a:endParaRPr sz="2150" dirty="0">
              <a:latin typeface="Twinkl Cursive Unlooped" panose="02000000000000000000" pitchFamily="2" charset="0"/>
              <a:cs typeface="Arial"/>
            </a:endParaRPr>
          </a:p>
        </p:txBody>
      </p:sp>
      <p:grpSp>
        <p:nvGrpSpPr>
          <p:cNvPr id="108" name="object 108"/>
          <p:cNvGrpSpPr/>
          <p:nvPr/>
        </p:nvGrpSpPr>
        <p:grpSpPr>
          <a:xfrm>
            <a:off x="1847702" y="745285"/>
            <a:ext cx="2177415" cy="1682924"/>
            <a:chOff x="1840229" y="754380"/>
            <a:chExt cx="2177415" cy="1110615"/>
          </a:xfrm>
        </p:grpSpPr>
        <p:sp>
          <p:nvSpPr>
            <p:cNvPr id="109" name="object 109"/>
            <p:cNvSpPr/>
            <p:nvPr/>
          </p:nvSpPr>
          <p:spPr>
            <a:xfrm>
              <a:off x="1876424" y="790575"/>
              <a:ext cx="2105025" cy="1038225"/>
            </a:xfrm>
            <a:custGeom>
              <a:avLst/>
              <a:gdLst/>
              <a:ahLst/>
              <a:cxnLst/>
              <a:rect l="l" t="t" r="r" b="b"/>
              <a:pathLst>
                <a:path w="2105025" h="1038225">
                  <a:moveTo>
                    <a:pt x="1052576" y="0"/>
                  </a:moveTo>
                  <a:lnTo>
                    <a:pt x="988447" y="947"/>
                  </a:lnTo>
                  <a:lnTo>
                    <a:pt x="925335" y="3753"/>
                  </a:lnTo>
                  <a:lnTo>
                    <a:pt x="863351" y="8363"/>
                  </a:lnTo>
                  <a:lnTo>
                    <a:pt x="802605" y="14723"/>
                  </a:lnTo>
                  <a:lnTo>
                    <a:pt x="743205" y="22778"/>
                  </a:lnTo>
                  <a:lnTo>
                    <a:pt x="685264" y="32475"/>
                  </a:lnTo>
                  <a:lnTo>
                    <a:pt x="628889" y="43759"/>
                  </a:lnTo>
                  <a:lnTo>
                    <a:pt x="574192" y="56575"/>
                  </a:lnTo>
                  <a:lnTo>
                    <a:pt x="521283" y="70870"/>
                  </a:lnTo>
                  <a:lnTo>
                    <a:pt x="470271" y="86589"/>
                  </a:lnTo>
                  <a:lnTo>
                    <a:pt x="421266" y="103677"/>
                  </a:lnTo>
                  <a:lnTo>
                    <a:pt x="374379" y="122081"/>
                  </a:lnTo>
                  <a:lnTo>
                    <a:pt x="329720" y="141746"/>
                  </a:lnTo>
                  <a:lnTo>
                    <a:pt x="287398" y="162618"/>
                  </a:lnTo>
                  <a:lnTo>
                    <a:pt x="247524" y="184642"/>
                  </a:lnTo>
                  <a:lnTo>
                    <a:pt x="210208" y="207764"/>
                  </a:lnTo>
                  <a:lnTo>
                    <a:pt x="175559" y="231930"/>
                  </a:lnTo>
                  <a:lnTo>
                    <a:pt x="143688" y="257085"/>
                  </a:lnTo>
                  <a:lnTo>
                    <a:pt x="114705" y="283176"/>
                  </a:lnTo>
                  <a:lnTo>
                    <a:pt x="65842" y="337945"/>
                  </a:lnTo>
                  <a:lnTo>
                    <a:pt x="29849" y="395803"/>
                  </a:lnTo>
                  <a:lnTo>
                    <a:pt x="7609" y="456316"/>
                  </a:lnTo>
                  <a:lnTo>
                    <a:pt x="0" y="519049"/>
                  </a:lnTo>
                  <a:lnTo>
                    <a:pt x="1920" y="550679"/>
                  </a:lnTo>
                  <a:lnTo>
                    <a:pt x="16955" y="612380"/>
                  </a:lnTo>
                  <a:lnTo>
                    <a:pt x="46182" y="671640"/>
                  </a:lnTo>
                  <a:lnTo>
                    <a:pt x="88719" y="728025"/>
                  </a:lnTo>
                  <a:lnTo>
                    <a:pt x="143688" y="781101"/>
                  </a:lnTo>
                  <a:lnTo>
                    <a:pt x="175559" y="806263"/>
                  </a:lnTo>
                  <a:lnTo>
                    <a:pt x="210208" y="830434"/>
                  </a:lnTo>
                  <a:lnTo>
                    <a:pt x="247524" y="853561"/>
                  </a:lnTo>
                  <a:lnTo>
                    <a:pt x="287398" y="875589"/>
                  </a:lnTo>
                  <a:lnTo>
                    <a:pt x="329720" y="896464"/>
                  </a:lnTo>
                  <a:lnTo>
                    <a:pt x="374379" y="916132"/>
                  </a:lnTo>
                  <a:lnTo>
                    <a:pt x="421266" y="934538"/>
                  </a:lnTo>
                  <a:lnTo>
                    <a:pt x="470271" y="951629"/>
                  </a:lnTo>
                  <a:lnTo>
                    <a:pt x="521283" y="967349"/>
                  </a:lnTo>
                  <a:lnTo>
                    <a:pt x="574192" y="981645"/>
                  </a:lnTo>
                  <a:lnTo>
                    <a:pt x="628889" y="994463"/>
                  </a:lnTo>
                  <a:lnTo>
                    <a:pt x="685264" y="1005747"/>
                  </a:lnTo>
                  <a:lnTo>
                    <a:pt x="743205" y="1015445"/>
                  </a:lnTo>
                  <a:lnTo>
                    <a:pt x="802605" y="1023501"/>
                  </a:lnTo>
                  <a:lnTo>
                    <a:pt x="863351" y="1029861"/>
                  </a:lnTo>
                  <a:lnTo>
                    <a:pt x="925335" y="1034471"/>
                  </a:lnTo>
                  <a:lnTo>
                    <a:pt x="988447" y="1037277"/>
                  </a:lnTo>
                  <a:lnTo>
                    <a:pt x="1052576" y="1038225"/>
                  </a:lnTo>
                  <a:lnTo>
                    <a:pt x="1116691" y="1037277"/>
                  </a:lnTo>
                  <a:lnTo>
                    <a:pt x="1179789" y="1034471"/>
                  </a:lnTo>
                  <a:lnTo>
                    <a:pt x="1241762" y="1029861"/>
                  </a:lnTo>
                  <a:lnTo>
                    <a:pt x="1302498" y="1023501"/>
                  </a:lnTo>
                  <a:lnTo>
                    <a:pt x="1361887" y="1015445"/>
                  </a:lnTo>
                  <a:lnTo>
                    <a:pt x="1419820" y="1005747"/>
                  </a:lnTo>
                  <a:lnTo>
                    <a:pt x="1476186" y="994463"/>
                  </a:lnTo>
                  <a:lnTo>
                    <a:pt x="1530876" y="981645"/>
                  </a:lnTo>
                  <a:lnTo>
                    <a:pt x="1583779" y="967349"/>
                  </a:lnTo>
                  <a:lnTo>
                    <a:pt x="1634785" y="951629"/>
                  </a:lnTo>
                  <a:lnTo>
                    <a:pt x="1683784" y="934538"/>
                  </a:lnTo>
                  <a:lnTo>
                    <a:pt x="1730666" y="916132"/>
                  </a:lnTo>
                  <a:lnTo>
                    <a:pt x="1775322" y="896464"/>
                  </a:lnTo>
                  <a:lnTo>
                    <a:pt x="1817640" y="875589"/>
                  </a:lnTo>
                  <a:lnTo>
                    <a:pt x="1857511" y="853561"/>
                  </a:lnTo>
                  <a:lnTo>
                    <a:pt x="1894825" y="830434"/>
                  </a:lnTo>
                  <a:lnTo>
                    <a:pt x="1929471" y="806263"/>
                  </a:lnTo>
                  <a:lnTo>
                    <a:pt x="1961340" y="781101"/>
                  </a:lnTo>
                  <a:lnTo>
                    <a:pt x="1990322" y="755004"/>
                  </a:lnTo>
                  <a:lnTo>
                    <a:pt x="2039184" y="700219"/>
                  </a:lnTo>
                  <a:lnTo>
                    <a:pt x="2075175" y="642342"/>
                  </a:lnTo>
                  <a:lnTo>
                    <a:pt x="2097415" y="581807"/>
                  </a:lnTo>
                  <a:lnTo>
                    <a:pt x="2105025" y="519049"/>
                  </a:lnTo>
                  <a:lnTo>
                    <a:pt x="2103104" y="487432"/>
                  </a:lnTo>
                  <a:lnTo>
                    <a:pt x="2088069" y="425755"/>
                  </a:lnTo>
                  <a:lnTo>
                    <a:pt x="2058843" y="366515"/>
                  </a:lnTo>
                  <a:lnTo>
                    <a:pt x="2016307" y="310147"/>
                  </a:lnTo>
                  <a:lnTo>
                    <a:pt x="1961340" y="257085"/>
                  </a:lnTo>
                  <a:lnTo>
                    <a:pt x="1929471" y="231930"/>
                  </a:lnTo>
                  <a:lnTo>
                    <a:pt x="1894825" y="207764"/>
                  </a:lnTo>
                  <a:lnTo>
                    <a:pt x="1857511" y="184642"/>
                  </a:lnTo>
                  <a:lnTo>
                    <a:pt x="1817640" y="162618"/>
                  </a:lnTo>
                  <a:lnTo>
                    <a:pt x="1775322" y="141746"/>
                  </a:lnTo>
                  <a:lnTo>
                    <a:pt x="1730666" y="122081"/>
                  </a:lnTo>
                  <a:lnTo>
                    <a:pt x="1683784" y="103677"/>
                  </a:lnTo>
                  <a:lnTo>
                    <a:pt x="1634785" y="86589"/>
                  </a:lnTo>
                  <a:lnTo>
                    <a:pt x="1583779" y="70870"/>
                  </a:lnTo>
                  <a:lnTo>
                    <a:pt x="1530876" y="56575"/>
                  </a:lnTo>
                  <a:lnTo>
                    <a:pt x="1476186" y="43759"/>
                  </a:lnTo>
                  <a:lnTo>
                    <a:pt x="1419820" y="32475"/>
                  </a:lnTo>
                  <a:lnTo>
                    <a:pt x="1361887" y="22778"/>
                  </a:lnTo>
                  <a:lnTo>
                    <a:pt x="1302498" y="14723"/>
                  </a:lnTo>
                  <a:lnTo>
                    <a:pt x="1241762" y="8363"/>
                  </a:lnTo>
                  <a:lnTo>
                    <a:pt x="1179789" y="3753"/>
                  </a:lnTo>
                  <a:lnTo>
                    <a:pt x="1116691" y="947"/>
                  </a:lnTo>
                  <a:lnTo>
                    <a:pt x="1052576"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10" name="object 110"/>
            <p:cNvSpPr/>
            <p:nvPr/>
          </p:nvSpPr>
          <p:spPr>
            <a:xfrm>
              <a:off x="1876424" y="790575"/>
              <a:ext cx="2105025" cy="1038225"/>
            </a:xfrm>
            <a:custGeom>
              <a:avLst/>
              <a:gdLst/>
              <a:ahLst/>
              <a:cxnLst/>
              <a:rect l="l" t="t" r="r" b="b"/>
              <a:pathLst>
                <a:path w="2105025" h="1038225">
                  <a:moveTo>
                    <a:pt x="0" y="519049"/>
                  </a:moveTo>
                  <a:lnTo>
                    <a:pt x="7609" y="456316"/>
                  </a:lnTo>
                  <a:lnTo>
                    <a:pt x="29849" y="395803"/>
                  </a:lnTo>
                  <a:lnTo>
                    <a:pt x="65842" y="337945"/>
                  </a:lnTo>
                  <a:lnTo>
                    <a:pt x="114705" y="283176"/>
                  </a:lnTo>
                  <a:lnTo>
                    <a:pt x="143688" y="257085"/>
                  </a:lnTo>
                  <a:lnTo>
                    <a:pt x="175559" y="231930"/>
                  </a:lnTo>
                  <a:lnTo>
                    <a:pt x="210208" y="207764"/>
                  </a:lnTo>
                  <a:lnTo>
                    <a:pt x="247524" y="184642"/>
                  </a:lnTo>
                  <a:lnTo>
                    <a:pt x="287398" y="162618"/>
                  </a:lnTo>
                  <a:lnTo>
                    <a:pt x="329720" y="141746"/>
                  </a:lnTo>
                  <a:lnTo>
                    <a:pt x="374379" y="122081"/>
                  </a:lnTo>
                  <a:lnTo>
                    <a:pt x="421266" y="103677"/>
                  </a:lnTo>
                  <a:lnTo>
                    <a:pt x="470271" y="86589"/>
                  </a:lnTo>
                  <a:lnTo>
                    <a:pt x="521283" y="70870"/>
                  </a:lnTo>
                  <a:lnTo>
                    <a:pt x="574192" y="56575"/>
                  </a:lnTo>
                  <a:lnTo>
                    <a:pt x="628889" y="43759"/>
                  </a:lnTo>
                  <a:lnTo>
                    <a:pt x="685264" y="32475"/>
                  </a:lnTo>
                  <a:lnTo>
                    <a:pt x="743205" y="22778"/>
                  </a:lnTo>
                  <a:lnTo>
                    <a:pt x="802605" y="14723"/>
                  </a:lnTo>
                  <a:lnTo>
                    <a:pt x="863351" y="8363"/>
                  </a:lnTo>
                  <a:lnTo>
                    <a:pt x="925335" y="3753"/>
                  </a:lnTo>
                  <a:lnTo>
                    <a:pt x="988447" y="947"/>
                  </a:lnTo>
                  <a:lnTo>
                    <a:pt x="1052576" y="0"/>
                  </a:lnTo>
                  <a:lnTo>
                    <a:pt x="1116691" y="947"/>
                  </a:lnTo>
                  <a:lnTo>
                    <a:pt x="1179789" y="3753"/>
                  </a:lnTo>
                  <a:lnTo>
                    <a:pt x="1241762" y="8363"/>
                  </a:lnTo>
                  <a:lnTo>
                    <a:pt x="1302498" y="14723"/>
                  </a:lnTo>
                  <a:lnTo>
                    <a:pt x="1361887" y="22778"/>
                  </a:lnTo>
                  <a:lnTo>
                    <a:pt x="1419820" y="32475"/>
                  </a:lnTo>
                  <a:lnTo>
                    <a:pt x="1476186" y="43759"/>
                  </a:lnTo>
                  <a:lnTo>
                    <a:pt x="1530876" y="56575"/>
                  </a:lnTo>
                  <a:lnTo>
                    <a:pt x="1583779" y="70870"/>
                  </a:lnTo>
                  <a:lnTo>
                    <a:pt x="1634785" y="86589"/>
                  </a:lnTo>
                  <a:lnTo>
                    <a:pt x="1683784" y="103677"/>
                  </a:lnTo>
                  <a:lnTo>
                    <a:pt x="1730666" y="122081"/>
                  </a:lnTo>
                  <a:lnTo>
                    <a:pt x="1775322" y="141746"/>
                  </a:lnTo>
                  <a:lnTo>
                    <a:pt x="1817640" y="162618"/>
                  </a:lnTo>
                  <a:lnTo>
                    <a:pt x="1857511" y="184642"/>
                  </a:lnTo>
                  <a:lnTo>
                    <a:pt x="1894825" y="207764"/>
                  </a:lnTo>
                  <a:lnTo>
                    <a:pt x="1929471" y="231930"/>
                  </a:lnTo>
                  <a:lnTo>
                    <a:pt x="1961340" y="257085"/>
                  </a:lnTo>
                  <a:lnTo>
                    <a:pt x="1990322" y="283176"/>
                  </a:lnTo>
                  <a:lnTo>
                    <a:pt x="2039184" y="337945"/>
                  </a:lnTo>
                  <a:lnTo>
                    <a:pt x="2075175" y="395803"/>
                  </a:lnTo>
                  <a:lnTo>
                    <a:pt x="2097415" y="456316"/>
                  </a:lnTo>
                  <a:lnTo>
                    <a:pt x="2105025" y="519049"/>
                  </a:lnTo>
                  <a:lnTo>
                    <a:pt x="2103104" y="550679"/>
                  </a:lnTo>
                  <a:lnTo>
                    <a:pt x="2088069" y="612380"/>
                  </a:lnTo>
                  <a:lnTo>
                    <a:pt x="2058843" y="671640"/>
                  </a:lnTo>
                  <a:lnTo>
                    <a:pt x="2016307" y="728025"/>
                  </a:lnTo>
                  <a:lnTo>
                    <a:pt x="1961340" y="781101"/>
                  </a:lnTo>
                  <a:lnTo>
                    <a:pt x="1929471" y="806263"/>
                  </a:lnTo>
                  <a:lnTo>
                    <a:pt x="1894825" y="830434"/>
                  </a:lnTo>
                  <a:lnTo>
                    <a:pt x="1857511" y="853561"/>
                  </a:lnTo>
                  <a:lnTo>
                    <a:pt x="1817640" y="875589"/>
                  </a:lnTo>
                  <a:lnTo>
                    <a:pt x="1775322" y="896464"/>
                  </a:lnTo>
                  <a:lnTo>
                    <a:pt x="1730666" y="916132"/>
                  </a:lnTo>
                  <a:lnTo>
                    <a:pt x="1683784" y="934538"/>
                  </a:lnTo>
                  <a:lnTo>
                    <a:pt x="1634785" y="951629"/>
                  </a:lnTo>
                  <a:lnTo>
                    <a:pt x="1583779" y="967349"/>
                  </a:lnTo>
                  <a:lnTo>
                    <a:pt x="1530876" y="981645"/>
                  </a:lnTo>
                  <a:lnTo>
                    <a:pt x="1476186" y="994463"/>
                  </a:lnTo>
                  <a:lnTo>
                    <a:pt x="1419820" y="1005747"/>
                  </a:lnTo>
                  <a:lnTo>
                    <a:pt x="1361887" y="1015445"/>
                  </a:lnTo>
                  <a:lnTo>
                    <a:pt x="1302498" y="1023501"/>
                  </a:lnTo>
                  <a:lnTo>
                    <a:pt x="1241762" y="1029861"/>
                  </a:lnTo>
                  <a:lnTo>
                    <a:pt x="1179789" y="1034471"/>
                  </a:lnTo>
                  <a:lnTo>
                    <a:pt x="1116691" y="1037277"/>
                  </a:lnTo>
                  <a:lnTo>
                    <a:pt x="1052576" y="1038225"/>
                  </a:lnTo>
                  <a:lnTo>
                    <a:pt x="988447" y="1037277"/>
                  </a:lnTo>
                  <a:lnTo>
                    <a:pt x="925335" y="1034471"/>
                  </a:lnTo>
                  <a:lnTo>
                    <a:pt x="863351" y="1029861"/>
                  </a:lnTo>
                  <a:lnTo>
                    <a:pt x="802605" y="1023501"/>
                  </a:lnTo>
                  <a:lnTo>
                    <a:pt x="743205" y="1015445"/>
                  </a:lnTo>
                  <a:lnTo>
                    <a:pt x="685264" y="1005747"/>
                  </a:lnTo>
                  <a:lnTo>
                    <a:pt x="628889" y="994463"/>
                  </a:lnTo>
                  <a:lnTo>
                    <a:pt x="574192" y="981645"/>
                  </a:lnTo>
                  <a:lnTo>
                    <a:pt x="521283" y="967349"/>
                  </a:lnTo>
                  <a:lnTo>
                    <a:pt x="470271" y="951629"/>
                  </a:lnTo>
                  <a:lnTo>
                    <a:pt x="421266" y="934538"/>
                  </a:lnTo>
                  <a:lnTo>
                    <a:pt x="374379" y="916132"/>
                  </a:lnTo>
                  <a:lnTo>
                    <a:pt x="329720" y="896464"/>
                  </a:lnTo>
                  <a:lnTo>
                    <a:pt x="287398" y="875589"/>
                  </a:lnTo>
                  <a:lnTo>
                    <a:pt x="247524" y="853561"/>
                  </a:lnTo>
                  <a:lnTo>
                    <a:pt x="210208" y="830434"/>
                  </a:lnTo>
                  <a:lnTo>
                    <a:pt x="175559" y="806263"/>
                  </a:lnTo>
                  <a:lnTo>
                    <a:pt x="143688" y="781101"/>
                  </a:lnTo>
                  <a:lnTo>
                    <a:pt x="114705" y="755004"/>
                  </a:lnTo>
                  <a:lnTo>
                    <a:pt x="65842" y="700219"/>
                  </a:lnTo>
                  <a:lnTo>
                    <a:pt x="29849" y="642342"/>
                  </a:lnTo>
                  <a:lnTo>
                    <a:pt x="7609" y="581807"/>
                  </a:lnTo>
                  <a:lnTo>
                    <a:pt x="0" y="519049"/>
                  </a:lnTo>
                  <a:close/>
                </a:path>
              </a:pathLst>
            </a:custGeom>
            <a:ln w="72390">
              <a:solidFill>
                <a:srgbClr val="F1C01F"/>
              </a:solidFill>
            </a:ln>
          </p:spPr>
          <p:txBody>
            <a:bodyPr wrap="square" lIns="0" tIns="0" rIns="0" bIns="0" rtlCol="0"/>
            <a:lstStyle/>
            <a:p>
              <a:endParaRPr>
                <a:latin typeface="Twinkl Cursive Unlooped" panose="02000000000000000000" pitchFamily="2" charset="0"/>
              </a:endParaRPr>
            </a:p>
          </p:txBody>
        </p:sp>
      </p:grpSp>
      <p:grpSp>
        <p:nvGrpSpPr>
          <p:cNvPr id="113" name="object 113"/>
          <p:cNvGrpSpPr/>
          <p:nvPr/>
        </p:nvGrpSpPr>
        <p:grpSpPr>
          <a:xfrm>
            <a:off x="8782629" y="786789"/>
            <a:ext cx="1110615" cy="1110615"/>
            <a:chOff x="9841230" y="859155"/>
            <a:chExt cx="1110615" cy="1110615"/>
          </a:xfrm>
        </p:grpSpPr>
        <p:sp>
          <p:nvSpPr>
            <p:cNvPr id="114" name="object 114"/>
            <p:cNvSpPr/>
            <p:nvPr/>
          </p:nvSpPr>
          <p:spPr>
            <a:xfrm>
              <a:off x="9877425" y="895350"/>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a:ln>
              <a:solidFill>
                <a:srgbClr val="006666"/>
              </a:solidFill>
            </a:ln>
          </p:spPr>
          <p:txBody>
            <a:bodyPr wrap="square" lIns="0" tIns="0" rIns="0" bIns="0" rtlCol="0"/>
            <a:lstStyle/>
            <a:p>
              <a:endParaRPr>
                <a:latin typeface="Twinkl Cursive Unlooped" panose="02000000000000000000" pitchFamily="2" charset="0"/>
              </a:endParaRPr>
            </a:p>
          </p:txBody>
        </p:sp>
        <p:sp>
          <p:nvSpPr>
            <p:cNvPr id="115" name="object 115"/>
            <p:cNvSpPr/>
            <p:nvPr/>
          </p:nvSpPr>
          <p:spPr>
            <a:xfrm>
              <a:off x="9877425" y="895350"/>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006666"/>
              </a:solidFill>
            </a:ln>
          </p:spPr>
          <p:txBody>
            <a:bodyPr wrap="square" lIns="0" tIns="0" rIns="0" bIns="0" rtlCol="0"/>
            <a:lstStyle/>
            <a:p>
              <a:endParaRPr>
                <a:latin typeface="Twinkl Cursive Unlooped" panose="02000000000000000000" pitchFamily="2" charset="0"/>
              </a:endParaRPr>
            </a:p>
          </p:txBody>
        </p:sp>
      </p:grpSp>
      <p:grpSp>
        <p:nvGrpSpPr>
          <p:cNvPr id="117" name="object 117"/>
          <p:cNvGrpSpPr/>
          <p:nvPr/>
        </p:nvGrpSpPr>
        <p:grpSpPr>
          <a:xfrm>
            <a:off x="7737500" y="2965912"/>
            <a:ext cx="1047750" cy="931981"/>
            <a:chOff x="6990574" y="1629834"/>
            <a:chExt cx="1070875" cy="1046444"/>
          </a:xfrm>
        </p:grpSpPr>
        <p:sp>
          <p:nvSpPr>
            <p:cNvPr id="118" name="object 118"/>
            <p:cNvSpPr/>
            <p:nvPr/>
          </p:nvSpPr>
          <p:spPr>
            <a:xfrm>
              <a:off x="7013699" y="1638053"/>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FFFFFF"/>
            </a:solidFill>
          </p:spPr>
          <p:txBody>
            <a:bodyPr wrap="square" lIns="0" tIns="0" rIns="0" bIns="0" rtlCol="0"/>
            <a:lstStyle/>
            <a:p>
              <a:endParaRPr dirty="0">
                <a:latin typeface="Twinkl Cursive Unlooped" panose="02000000000000000000" pitchFamily="2" charset="0"/>
              </a:endParaRPr>
            </a:p>
          </p:txBody>
        </p:sp>
        <p:sp>
          <p:nvSpPr>
            <p:cNvPr id="119" name="object 119"/>
            <p:cNvSpPr/>
            <p:nvPr/>
          </p:nvSpPr>
          <p:spPr>
            <a:xfrm>
              <a:off x="6990574" y="162983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095261"/>
              </a:solidFill>
            </a:ln>
          </p:spPr>
          <p:txBody>
            <a:bodyPr wrap="square" lIns="0" tIns="0" rIns="0" bIns="0" rtlCol="0"/>
            <a:lstStyle/>
            <a:p>
              <a:endParaRPr>
                <a:latin typeface="Twinkl Cursive Unlooped" panose="02000000000000000000" pitchFamily="2" charset="0"/>
              </a:endParaRPr>
            </a:p>
          </p:txBody>
        </p:sp>
      </p:grpSp>
      <p:grpSp>
        <p:nvGrpSpPr>
          <p:cNvPr id="123" name="object 123"/>
          <p:cNvGrpSpPr/>
          <p:nvPr/>
        </p:nvGrpSpPr>
        <p:grpSpPr>
          <a:xfrm>
            <a:off x="4450079" y="754380"/>
            <a:ext cx="1120140" cy="1110615"/>
            <a:chOff x="4450079" y="754380"/>
            <a:chExt cx="1120140" cy="1110615"/>
          </a:xfrm>
        </p:grpSpPr>
        <p:sp>
          <p:nvSpPr>
            <p:cNvPr id="124" name="object 124"/>
            <p:cNvSpPr/>
            <p:nvPr/>
          </p:nvSpPr>
          <p:spPr>
            <a:xfrm>
              <a:off x="4486274" y="790575"/>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B9C72E"/>
            </a:solidFill>
          </p:spPr>
          <p:txBody>
            <a:bodyPr wrap="square" lIns="0" tIns="0" rIns="0" bIns="0" rtlCol="0"/>
            <a:lstStyle/>
            <a:p>
              <a:endParaRPr>
                <a:latin typeface="Twinkl Cursive Unlooped" panose="02000000000000000000" pitchFamily="2" charset="0"/>
              </a:endParaRPr>
            </a:p>
          </p:txBody>
        </p:sp>
        <p:sp>
          <p:nvSpPr>
            <p:cNvPr id="125" name="object 125"/>
            <p:cNvSpPr/>
            <p:nvPr/>
          </p:nvSpPr>
          <p:spPr>
            <a:xfrm>
              <a:off x="4486274" y="790575"/>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126" name="object 126"/>
          <p:cNvSpPr txBox="1"/>
          <p:nvPr/>
        </p:nvSpPr>
        <p:spPr>
          <a:xfrm>
            <a:off x="4771408" y="1081362"/>
            <a:ext cx="689690" cy="346890"/>
          </a:xfrm>
          <a:prstGeom prst="rect">
            <a:avLst/>
          </a:prstGeom>
        </p:spPr>
        <p:txBody>
          <a:bodyPr vert="horz" wrap="square" lIns="0" tIns="15875" rIns="0" bIns="0" rtlCol="0">
            <a:spAutoFit/>
          </a:bodyPr>
          <a:lstStyle/>
          <a:p>
            <a:pPr marL="12700">
              <a:lnSpc>
                <a:spcPct val="100000"/>
              </a:lnSpc>
              <a:spcBef>
                <a:spcPts val="125"/>
              </a:spcBef>
            </a:pPr>
            <a:r>
              <a:rPr lang="en-GB" sz="2150" b="1" spc="-204" dirty="0">
                <a:solidFill>
                  <a:srgbClr val="454D54"/>
                </a:solidFill>
                <a:latin typeface="Twinkl Cursive Unlooped" panose="02000000000000000000" pitchFamily="2" charset="0"/>
                <a:cs typeface="Arial"/>
              </a:rPr>
              <a:t>KS1</a:t>
            </a:r>
            <a:endParaRPr sz="2150" dirty="0">
              <a:latin typeface="Twinkl Cursive Unlooped" panose="02000000000000000000" pitchFamily="2" charset="0"/>
              <a:cs typeface="Arial"/>
            </a:endParaRPr>
          </a:p>
        </p:txBody>
      </p:sp>
      <p:grpSp>
        <p:nvGrpSpPr>
          <p:cNvPr id="127" name="object 127"/>
          <p:cNvGrpSpPr/>
          <p:nvPr/>
        </p:nvGrpSpPr>
        <p:grpSpPr>
          <a:xfrm>
            <a:off x="8812530" y="2868929"/>
            <a:ext cx="1120140" cy="1110615"/>
            <a:chOff x="8812530" y="2868929"/>
            <a:chExt cx="1120140" cy="1110615"/>
          </a:xfrm>
        </p:grpSpPr>
        <p:sp>
          <p:nvSpPr>
            <p:cNvPr id="128" name="object 128"/>
            <p:cNvSpPr/>
            <p:nvPr/>
          </p:nvSpPr>
          <p:spPr>
            <a:xfrm>
              <a:off x="8848725" y="2905124"/>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0C6C82"/>
            </a:solidFill>
          </p:spPr>
          <p:txBody>
            <a:bodyPr wrap="square" lIns="0" tIns="0" rIns="0" bIns="0" rtlCol="0"/>
            <a:lstStyle/>
            <a:p>
              <a:endParaRPr>
                <a:latin typeface="Twinkl Cursive Unlooped" panose="02000000000000000000" pitchFamily="2" charset="0"/>
              </a:endParaRPr>
            </a:p>
          </p:txBody>
        </p:sp>
        <p:sp>
          <p:nvSpPr>
            <p:cNvPr id="129" name="object 129"/>
            <p:cNvSpPr/>
            <p:nvPr/>
          </p:nvSpPr>
          <p:spPr>
            <a:xfrm>
              <a:off x="8848725" y="290512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grpSp>
        <p:nvGrpSpPr>
          <p:cNvPr id="138" name="object 138"/>
          <p:cNvGrpSpPr/>
          <p:nvPr/>
        </p:nvGrpSpPr>
        <p:grpSpPr>
          <a:xfrm>
            <a:off x="10075893" y="876426"/>
            <a:ext cx="1120140" cy="1139190"/>
            <a:chOff x="10669905" y="1859279"/>
            <a:chExt cx="1120140" cy="1139190"/>
          </a:xfrm>
        </p:grpSpPr>
        <p:sp>
          <p:nvSpPr>
            <p:cNvPr id="139" name="object 139"/>
            <p:cNvSpPr/>
            <p:nvPr/>
          </p:nvSpPr>
          <p:spPr>
            <a:xfrm>
              <a:off x="10706100" y="1914524"/>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5"/>
                  </a:lnTo>
                  <a:lnTo>
                    <a:pt x="8441" y="618036"/>
                  </a:lnTo>
                  <a:lnTo>
                    <a:pt x="18714" y="663134"/>
                  </a:lnTo>
                  <a:lnTo>
                    <a:pt x="32777" y="706663"/>
                  </a:lnTo>
                  <a:lnTo>
                    <a:pt x="50443" y="748438"/>
                  </a:lnTo>
                  <a:lnTo>
                    <a:pt x="71529" y="788274"/>
                  </a:lnTo>
                  <a:lnTo>
                    <a:pt x="95848" y="825987"/>
                  </a:lnTo>
                  <a:lnTo>
                    <a:pt x="123216" y="861391"/>
                  </a:lnTo>
                  <a:lnTo>
                    <a:pt x="153447" y="894302"/>
                  </a:lnTo>
                  <a:lnTo>
                    <a:pt x="186358" y="924533"/>
                  </a:lnTo>
                  <a:lnTo>
                    <a:pt x="221762" y="951901"/>
                  </a:lnTo>
                  <a:lnTo>
                    <a:pt x="259475" y="976220"/>
                  </a:lnTo>
                  <a:lnTo>
                    <a:pt x="299311" y="997306"/>
                  </a:lnTo>
                  <a:lnTo>
                    <a:pt x="341086" y="1014972"/>
                  </a:lnTo>
                  <a:lnTo>
                    <a:pt x="384615" y="1029035"/>
                  </a:lnTo>
                  <a:lnTo>
                    <a:pt x="429713" y="1039308"/>
                  </a:lnTo>
                  <a:lnTo>
                    <a:pt x="476194" y="1045608"/>
                  </a:lnTo>
                  <a:lnTo>
                    <a:pt x="523875" y="1047750"/>
                  </a:lnTo>
                  <a:lnTo>
                    <a:pt x="571555" y="1045608"/>
                  </a:lnTo>
                  <a:lnTo>
                    <a:pt x="618036" y="1039308"/>
                  </a:lnTo>
                  <a:lnTo>
                    <a:pt x="663134" y="1029035"/>
                  </a:lnTo>
                  <a:lnTo>
                    <a:pt x="706663" y="1014972"/>
                  </a:lnTo>
                  <a:lnTo>
                    <a:pt x="748438" y="997306"/>
                  </a:lnTo>
                  <a:lnTo>
                    <a:pt x="788274" y="976220"/>
                  </a:lnTo>
                  <a:lnTo>
                    <a:pt x="825987" y="951901"/>
                  </a:lnTo>
                  <a:lnTo>
                    <a:pt x="861391" y="924533"/>
                  </a:lnTo>
                  <a:lnTo>
                    <a:pt x="894302" y="894302"/>
                  </a:lnTo>
                  <a:lnTo>
                    <a:pt x="924533" y="861391"/>
                  </a:lnTo>
                  <a:lnTo>
                    <a:pt x="951901" y="825987"/>
                  </a:lnTo>
                  <a:lnTo>
                    <a:pt x="976220" y="788274"/>
                  </a:lnTo>
                  <a:lnTo>
                    <a:pt x="997306" y="748438"/>
                  </a:lnTo>
                  <a:lnTo>
                    <a:pt x="1014972" y="706663"/>
                  </a:lnTo>
                  <a:lnTo>
                    <a:pt x="1029035" y="663134"/>
                  </a:lnTo>
                  <a:lnTo>
                    <a:pt x="1039308" y="618036"/>
                  </a:lnTo>
                  <a:lnTo>
                    <a:pt x="1045608" y="571555"/>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0C6C82"/>
            </a:solidFill>
          </p:spPr>
          <p:txBody>
            <a:bodyPr wrap="square" lIns="0" tIns="0" rIns="0" bIns="0" rtlCol="0"/>
            <a:lstStyle/>
            <a:p>
              <a:endParaRPr>
                <a:latin typeface="Twinkl Cursive Unlooped" panose="02000000000000000000" pitchFamily="2" charset="0"/>
              </a:endParaRPr>
            </a:p>
          </p:txBody>
        </p:sp>
        <p:sp>
          <p:nvSpPr>
            <p:cNvPr id="140" name="object 140"/>
            <p:cNvSpPr/>
            <p:nvPr/>
          </p:nvSpPr>
          <p:spPr>
            <a:xfrm>
              <a:off x="10706100" y="1914524"/>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5"/>
                  </a:lnTo>
                  <a:lnTo>
                    <a:pt x="1039308" y="618036"/>
                  </a:lnTo>
                  <a:lnTo>
                    <a:pt x="1029035" y="663134"/>
                  </a:lnTo>
                  <a:lnTo>
                    <a:pt x="1014972" y="706663"/>
                  </a:lnTo>
                  <a:lnTo>
                    <a:pt x="997306" y="748438"/>
                  </a:lnTo>
                  <a:lnTo>
                    <a:pt x="976220" y="788274"/>
                  </a:lnTo>
                  <a:lnTo>
                    <a:pt x="951901" y="825987"/>
                  </a:lnTo>
                  <a:lnTo>
                    <a:pt x="924533" y="861391"/>
                  </a:lnTo>
                  <a:lnTo>
                    <a:pt x="894302" y="894302"/>
                  </a:lnTo>
                  <a:lnTo>
                    <a:pt x="861391" y="924533"/>
                  </a:lnTo>
                  <a:lnTo>
                    <a:pt x="825987" y="951901"/>
                  </a:lnTo>
                  <a:lnTo>
                    <a:pt x="788274" y="976220"/>
                  </a:lnTo>
                  <a:lnTo>
                    <a:pt x="748438" y="997306"/>
                  </a:lnTo>
                  <a:lnTo>
                    <a:pt x="706663" y="1014972"/>
                  </a:lnTo>
                  <a:lnTo>
                    <a:pt x="663134" y="1029035"/>
                  </a:lnTo>
                  <a:lnTo>
                    <a:pt x="618036" y="1039308"/>
                  </a:lnTo>
                  <a:lnTo>
                    <a:pt x="571555" y="1045608"/>
                  </a:lnTo>
                  <a:lnTo>
                    <a:pt x="523875" y="1047750"/>
                  </a:lnTo>
                  <a:lnTo>
                    <a:pt x="476194" y="1045608"/>
                  </a:lnTo>
                  <a:lnTo>
                    <a:pt x="429713" y="1039308"/>
                  </a:lnTo>
                  <a:lnTo>
                    <a:pt x="384615" y="1029035"/>
                  </a:lnTo>
                  <a:lnTo>
                    <a:pt x="341086" y="1014972"/>
                  </a:lnTo>
                  <a:lnTo>
                    <a:pt x="299311" y="997306"/>
                  </a:lnTo>
                  <a:lnTo>
                    <a:pt x="259475" y="976220"/>
                  </a:lnTo>
                  <a:lnTo>
                    <a:pt x="221762" y="951901"/>
                  </a:lnTo>
                  <a:lnTo>
                    <a:pt x="186358" y="924533"/>
                  </a:lnTo>
                  <a:lnTo>
                    <a:pt x="153447" y="894302"/>
                  </a:lnTo>
                  <a:lnTo>
                    <a:pt x="123216" y="861391"/>
                  </a:lnTo>
                  <a:lnTo>
                    <a:pt x="95848" y="825987"/>
                  </a:lnTo>
                  <a:lnTo>
                    <a:pt x="71529" y="788274"/>
                  </a:lnTo>
                  <a:lnTo>
                    <a:pt x="50443" y="748438"/>
                  </a:lnTo>
                  <a:lnTo>
                    <a:pt x="32777" y="706663"/>
                  </a:lnTo>
                  <a:lnTo>
                    <a:pt x="18714" y="663134"/>
                  </a:lnTo>
                  <a:lnTo>
                    <a:pt x="8441" y="618036"/>
                  </a:lnTo>
                  <a:lnTo>
                    <a:pt x="2141" y="571555"/>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sp>
          <p:nvSpPr>
            <p:cNvPr id="141" name="object 141"/>
            <p:cNvSpPr/>
            <p:nvPr/>
          </p:nvSpPr>
          <p:spPr>
            <a:xfrm>
              <a:off x="10706100" y="1895474"/>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42" name="object 142"/>
            <p:cNvSpPr/>
            <p:nvPr/>
          </p:nvSpPr>
          <p:spPr>
            <a:xfrm>
              <a:off x="10706100" y="189547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1E587C"/>
              </a:solidFill>
            </a:ln>
          </p:spPr>
          <p:txBody>
            <a:bodyPr wrap="square" lIns="0" tIns="0" rIns="0" bIns="0" rtlCol="0"/>
            <a:lstStyle/>
            <a:p>
              <a:endParaRPr>
                <a:latin typeface="Twinkl Cursive Unlooped" panose="02000000000000000000" pitchFamily="2" charset="0"/>
              </a:endParaRPr>
            </a:p>
          </p:txBody>
        </p:sp>
      </p:grpSp>
      <p:sp>
        <p:nvSpPr>
          <p:cNvPr id="145" name="object 40">
            <a:extLst>
              <a:ext uri="{FF2B5EF4-FFF2-40B4-BE49-F238E27FC236}">
                <a16:creationId xmlns:a16="http://schemas.microsoft.com/office/drawing/2014/main" id="{D8A6B095-C8EB-4485-8C0A-0F182E671478}"/>
              </a:ext>
            </a:extLst>
          </p:cNvPr>
          <p:cNvSpPr txBox="1"/>
          <p:nvPr/>
        </p:nvSpPr>
        <p:spPr>
          <a:xfrm>
            <a:off x="8946602" y="1114388"/>
            <a:ext cx="831215" cy="382156"/>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Everyday materials</a:t>
            </a:r>
            <a:endParaRPr sz="1200" dirty="0">
              <a:latin typeface="Twinkl Cursive Unlooped" panose="02000000000000000000" pitchFamily="2" charset="0"/>
              <a:cs typeface="Arial"/>
            </a:endParaRPr>
          </a:p>
        </p:txBody>
      </p:sp>
      <p:sp>
        <p:nvSpPr>
          <p:cNvPr id="146" name="object 40">
            <a:extLst>
              <a:ext uri="{FF2B5EF4-FFF2-40B4-BE49-F238E27FC236}">
                <a16:creationId xmlns:a16="http://schemas.microsoft.com/office/drawing/2014/main" id="{0F9180EA-A123-446A-8766-F9D73B557F94}"/>
              </a:ext>
            </a:extLst>
          </p:cNvPr>
          <p:cNvSpPr txBox="1"/>
          <p:nvPr/>
        </p:nvSpPr>
        <p:spPr>
          <a:xfrm>
            <a:off x="10373679" y="1037111"/>
            <a:ext cx="831215" cy="751488"/>
          </a:xfrm>
          <a:prstGeom prst="rect">
            <a:avLst/>
          </a:prstGeom>
        </p:spPr>
        <p:txBody>
          <a:bodyPr vert="horz" wrap="square" lIns="0" tIns="12700" rIns="0" bIns="0" rtlCol="0">
            <a:spAutoFit/>
          </a:bodyPr>
          <a:lstStyle/>
          <a:p>
            <a:r>
              <a:rPr lang="en-GB" sz="1200" b="1" u="sng" dirty="0">
                <a:solidFill>
                  <a:schemeClr val="accent5">
                    <a:lumMod val="50000"/>
                  </a:schemeClr>
                </a:solidFill>
                <a:latin typeface="Twinkl Cursive Unlooped" panose="02000000000000000000" pitchFamily="2" charset="0"/>
              </a:rPr>
              <a:t>Seasonal Changes – Spring/</a:t>
            </a:r>
          </a:p>
          <a:p>
            <a:r>
              <a:rPr lang="en-GB" sz="1200" b="1" u="sng" dirty="0">
                <a:solidFill>
                  <a:schemeClr val="accent5">
                    <a:lumMod val="50000"/>
                  </a:schemeClr>
                </a:solidFill>
                <a:latin typeface="Twinkl Cursive Unlooped" panose="02000000000000000000" pitchFamily="2" charset="0"/>
              </a:rPr>
              <a:t>Summer</a:t>
            </a:r>
          </a:p>
        </p:txBody>
      </p:sp>
      <p:sp>
        <p:nvSpPr>
          <p:cNvPr id="147" name="object 133">
            <a:extLst>
              <a:ext uri="{FF2B5EF4-FFF2-40B4-BE49-F238E27FC236}">
                <a16:creationId xmlns:a16="http://schemas.microsoft.com/office/drawing/2014/main" id="{DBD7E7AC-9E18-4FFF-B08B-E0161D74CA60}"/>
              </a:ext>
            </a:extLst>
          </p:cNvPr>
          <p:cNvSpPr txBox="1"/>
          <p:nvPr/>
        </p:nvSpPr>
        <p:spPr>
          <a:xfrm>
            <a:off x="7247572" y="2390407"/>
            <a:ext cx="1873885" cy="366126"/>
          </a:xfrm>
          <a:prstGeom prst="rect">
            <a:avLst/>
          </a:prstGeom>
        </p:spPr>
        <p:txBody>
          <a:bodyPr vert="horz" wrap="square" lIns="0" tIns="133985" rIns="0" bIns="0" rtlCol="0">
            <a:spAutoFit/>
          </a:bodyPr>
          <a:lstStyle/>
          <a:p>
            <a:pPr marL="140970" algn="ctr">
              <a:lnSpc>
                <a:spcPct val="100000"/>
              </a:lnSpc>
              <a:spcBef>
                <a:spcPts val="990"/>
              </a:spcBef>
            </a:pPr>
            <a:r>
              <a:rPr lang="en-GB" sz="1500" b="1" spc="45" dirty="0">
                <a:solidFill>
                  <a:schemeClr val="accent5">
                    <a:lumMod val="50000"/>
                  </a:schemeClr>
                </a:solidFill>
                <a:latin typeface="Twinkl Cursive Unlooped" panose="02000000000000000000" pitchFamily="2" charset="0"/>
                <a:cs typeface="Arial"/>
              </a:rPr>
              <a:t>Year 2</a:t>
            </a:r>
            <a:endParaRPr sz="1500" dirty="0">
              <a:solidFill>
                <a:schemeClr val="accent5">
                  <a:lumMod val="50000"/>
                </a:schemeClr>
              </a:solidFill>
              <a:latin typeface="Twinkl Cursive Unlooped" panose="02000000000000000000" pitchFamily="2" charset="0"/>
              <a:cs typeface="Arial"/>
            </a:endParaRPr>
          </a:p>
        </p:txBody>
      </p:sp>
      <p:sp>
        <p:nvSpPr>
          <p:cNvPr id="150" name="object 40">
            <a:extLst>
              <a:ext uri="{FF2B5EF4-FFF2-40B4-BE49-F238E27FC236}">
                <a16:creationId xmlns:a16="http://schemas.microsoft.com/office/drawing/2014/main" id="{85482CAF-FDB3-4BB8-BA35-E8F2C87944DD}"/>
              </a:ext>
            </a:extLst>
          </p:cNvPr>
          <p:cNvSpPr txBox="1"/>
          <p:nvPr/>
        </p:nvSpPr>
        <p:spPr>
          <a:xfrm>
            <a:off x="2371888" y="3615609"/>
            <a:ext cx="831215" cy="382156"/>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Plant Survival</a:t>
            </a:r>
            <a:endParaRPr sz="1200" dirty="0">
              <a:latin typeface="Twinkl Cursive Unlooped" panose="02000000000000000000" pitchFamily="2" charset="0"/>
              <a:cs typeface="Arial"/>
            </a:endParaRPr>
          </a:p>
        </p:txBody>
      </p:sp>
      <p:sp>
        <p:nvSpPr>
          <p:cNvPr id="151" name="object 40">
            <a:extLst>
              <a:ext uri="{FF2B5EF4-FFF2-40B4-BE49-F238E27FC236}">
                <a16:creationId xmlns:a16="http://schemas.microsoft.com/office/drawing/2014/main" id="{A29498BB-D566-4D30-BB62-7932C58109C8}"/>
              </a:ext>
            </a:extLst>
          </p:cNvPr>
          <p:cNvSpPr txBox="1"/>
          <p:nvPr/>
        </p:nvSpPr>
        <p:spPr>
          <a:xfrm>
            <a:off x="6570075" y="4980221"/>
            <a:ext cx="831215" cy="936154"/>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Animal Nutrition and the Skeletal System</a:t>
            </a:r>
            <a:endParaRPr sz="1200" dirty="0">
              <a:latin typeface="Twinkl Cursive Unlooped" panose="02000000000000000000" pitchFamily="2" charset="0"/>
              <a:cs typeface="Arial"/>
            </a:endParaRPr>
          </a:p>
        </p:txBody>
      </p:sp>
      <p:sp>
        <p:nvSpPr>
          <p:cNvPr id="152" name="object 40">
            <a:extLst>
              <a:ext uri="{FF2B5EF4-FFF2-40B4-BE49-F238E27FC236}">
                <a16:creationId xmlns:a16="http://schemas.microsoft.com/office/drawing/2014/main" id="{0E6B7395-9F54-428C-8B53-16EE960AE39F}"/>
              </a:ext>
            </a:extLst>
          </p:cNvPr>
          <p:cNvSpPr txBox="1"/>
          <p:nvPr/>
        </p:nvSpPr>
        <p:spPr>
          <a:xfrm>
            <a:off x="7896765" y="5262344"/>
            <a:ext cx="831215" cy="197490"/>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Rocks</a:t>
            </a:r>
            <a:endParaRPr sz="1200" dirty="0">
              <a:latin typeface="Twinkl Cursive Unlooped" panose="02000000000000000000" pitchFamily="2" charset="0"/>
              <a:cs typeface="Arial"/>
            </a:endParaRPr>
          </a:p>
        </p:txBody>
      </p:sp>
      <p:pic>
        <p:nvPicPr>
          <p:cNvPr id="157" name="Picture 156">
            <a:extLst>
              <a:ext uri="{FF2B5EF4-FFF2-40B4-BE49-F238E27FC236}">
                <a16:creationId xmlns:a16="http://schemas.microsoft.com/office/drawing/2014/main" id="{8E2EA503-C8FE-48C7-B2C8-61A590D7B1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pic>
        <p:nvPicPr>
          <p:cNvPr id="159" name="Picture 158">
            <a:extLst>
              <a:ext uri="{FF2B5EF4-FFF2-40B4-BE49-F238E27FC236}">
                <a16:creationId xmlns:a16="http://schemas.microsoft.com/office/drawing/2014/main" id="{CC1E6AB0-67E4-4A76-8184-E07F3E7438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sp>
        <p:nvSpPr>
          <p:cNvPr id="160" name="TextBox 159">
            <a:extLst>
              <a:ext uri="{FF2B5EF4-FFF2-40B4-BE49-F238E27FC236}">
                <a16:creationId xmlns:a16="http://schemas.microsoft.com/office/drawing/2014/main" id="{CB3B82D9-1273-40BE-A33A-915032127649}"/>
              </a:ext>
            </a:extLst>
          </p:cNvPr>
          <p:cNvSpPr txBox="1"/>
          <p:nvPr/>
        </p:nvSpPr>
        <p:spPr>
          <a:xfrm>
            <a:off x="92965" y="2142740"/>
            <a:ext cx="2309747" cy="1569660"/>
          </a:xfrm>
          <a:prstGeom prst="rect">
            <a:avLst/>
          </a:prstGeom>
          <a:noFill/>
        </p:spPr>
        <p:txBody>
          <a:bodyPr wrap="square" rtlCol="0">
            <a:spAutoFit/>
          </a:bodyPr>
          <a:lstStyle/>
          <a:p>
            <a:r>
              <a:rPr lang="en-GB" sz="3200" b="1" dirty="0">
                <a:solidFill>
                  <a:schemeClr val="accent5">
                    <a:lumMod val="75000"/>
                  </a:schemeClr>
                </a:solidFill>
                <a:latin typeface="Twinkl Cursive Unlooped" panose="02000000000000000000" pitchFamily="2" charset="0"/>
              </a:rPr>
              <a:t>Science Curriculum Map</a:t>
            </a:r>
          </a:p>
        </p:txBody>
      </p:sp>
      <p:sp>
        <p:nvSpPr>
          <p:cNvPr id="8" name="TextBox 7">
            <a:extLst>
              <a:ext uri="{FF2B5EF4-FFF2-40B4-BE49-F238E27FC236}">
                <a16:creationId xmlns:a16="http://schemas.microsoft.com/office/drawing/2014/main" id="{28F850FE-ACD8-4EC5-A9AE-A717DFA9EDA0}"/>
              </a:ext>
            </a:extLst>
          </p:cNvPr>
          <p:cNvSpPr txBox="1"/>
          <p:nvPr/>
        </p:nvSpPr>
        <p:spPr>
          <a:xfrm>
            <a:off x="2174814" y="877312"/>
            <a:ext cx="1637676" cy="1384995"/>
          </a:xfrm>
          <a:prstGeom prst="rect">
            <a:avLst/>
          </a:prstGeom>
          <a:noFill/>
        </p:spPr>
        <p:txBody>
          <a:bodyPr wrap="square" rtlCol="0">
            <a:spAutoFit/>
          </a:bodyPr>
          <a:lstStyle/>
          <a:p>
            <a:pPr marL="171450" indent="-171450">
              <a:buFont typeface="Arial" panose="020B0604020202020204" pitchFamily="34" charset="0"/>
              <a:buChar char="•"/>
            </a:pPr>
            <a:r>
              <a:rPr lang="en-GB" sz="1200" b="1" u="sng" dirty="0">
                <a:solidFill>
                  <a:schemeClr val="accent5">
                    <a:lumMod val="50000"/>
                  </a:schemeClr>
                </a:solidFill>
                <a:latin typeface="Twinkl Cursive Unlooped" panose="02000000000000000000" pitchFamily="2" charset="0"/>
              </a:rPr>
              <a:t>Communication and Language</a:t>
            </a:r>
          </a:p>
          <a:p>
            <a:pPr marL="171450" indent="-171450">
              <a:buFont typeface="Arial" panose="020B0604020202020204" pitchFamily="34" charset="0"/>
              <a:buChar char="•"/>
            </a:pPr>
            <a:r>
              <a:rPr lang="en-GB" sz="1200" b="1" u="sng" dirty="0">
                <a:solidFill>
                  <a:schemeClr val="accent5">
                    <a:lumMod val="50000"/>
                  </a:schemeClr>
                </a:solidFill>
                <a:latin typeface="Twinkl Cursive Unlooped" panose="02000000000000000000" pitchFamily="2" charset="0"/>
              </a:rPr>
              <a:t>Personal. Social and Emotional Development</a:t>
            </a:r>
          </a:p>
          <a:p>
            <a:pPr marL="171450" indent="-171450">
              <a:buFont typeface="Arial" panose="020B0604020202020204" pitchFamily="34" charset="0"/>
              <a:buChar char="•"/>
            </a:pPr>
            <a:r>
              <a:rPr lang="en-GB" sz="1200" b="1" u="sng" dirty="0">
                <a:solidFill>
                  <a:schemeClr val="accent5">
                    <a:lumMod val="50000"/>
                  </a:schemeClr>
                </a:solidFill>
                <a:latin typeface="Twinkl Cursive Unlooped" panose="02000000000000000000" pitchFamily="2" charset="0"/>
              </a:rPr>
              <a:t>Understanding the World</a:t>
            </a:r>
          </a:p>
        </p:txBody>
      </p:sp>
      <p:grpSp>
        <p:nvGrpSpPr>
          <p:cNvPr id="99" name="object 50">
            <a:extLst>
              <a:ext uri="{FF2B5EF4-FFF2-40B4-BE49-F238E27FC236}">
                <a16:creationId xmlns:a16="http://schemas.microsoft.com/office/drawing/2014/main" id="{4328B754-46DE-4E54-BD49-B1BCEBDA8C74}"/>
              </a:ext>
            </a:extLst>
          </p:cNvPr>
          <p:cNvGrpSpPr/>
          <p:nvPr/>
        </p:nvGrpSpPr>
        <p:grpSpPr>
          <a:xfrm>
            <a:off x="7397661" y="786790"/>
            <a:ext cx="1110615" cy="1110615"/>
            <a:chOff x="8412480" y="830580"/>
            <a:chExt cx="1110615" cy="1110615"/>
          </a:xfrm>
        </p:grpSpPr>
        <p:sp>
          <p:nvSpPr>
            <p:cNvPr id="100" name="object 51">
              <a:extLst>
                <a:ext uri="{FF2B5EF4-FFF2-40B4-BE49-F238E27FC236}">
                  <a16:creationId xmlns:a16="http://schemas.microsoft.com/office/drawing/2014/main" id="{14B0073D-536E-4C5F-BF67-CB20A870F963}"/>
                </a:ext>
              </a:extLst>
            </p:cNvPr>
            <p:cNvSpPr/>
            <p:nvPr/>
          </p:nvSpPr>
          <p:spPr>
            <a:xfrm>
              <a:off x="8448675" y="866775"/>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a:ln>
              <a:solidFill>
                <a:srgbClr val="009999"/>
              </a:solidFill>
            </a:ln>
          </p:spPr>
          <p:txBody>
            <a:bodyPr wrap="square" lIns="0" tIns="0" rIns="0" bIns="0" rtlCol="0"/>
            <a:lstStyle/>
            <a:p>
              <a:endParaRPr>
                <a:latin typeface="Twinkl Cursive Unlooped" panose="02000000000000000000" pitchFamily="2" charset="0"/>
              </a:endParaRPr>
            </a:p>
          </p:txBody>
        </p:sp>
        <p:sp>
          <p:nvSpPr>
            <p:cNvPr id="101" name="object 52">
              <a:extLst>
                <a:ext uri="{FF2B5EF4-FFF2-40B4-BE49-F238E27FC236}">
                  <a16:creationId xmlns:a16="http://schemas.microsoft.com/office/drawing/2014/main" id="{1577AD5F-DF00-4D62-9711-00157391A0E2}"/>
                </a:ext>
              </a:extLst>
            </p:cNvPr>
            <p:cNvSpPr/>
            <p:nvPr/>
          </p:nvSpPr>
          <p:spPr>
            <a:xfrm>
              <a:off x="8448675" y="866775"/>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339966"/>
              </a:solidFill>
            </a:ln>
          </p:spPr>
          <p:txBody>
            <a:bodyPr wrap="square" lIns="0" tIns="0" rIns="0" bIns="0" rtlCol="0"/>
            <a:lstStyle/>
            <a:p>
              <a:endParaRPr>
                <a:latin typeface="Twinkl Cursive Unlooped" panose="02000000000000000000" pitchFamily="2" charset="0"/>
              </a:endParaRPr>
            </a:p>
          </p:txBody>
        </p:sp>
      </p:grpSp>
      <p:grpSp>
        <p:nvGrpSpPr>
          <p:cNvPr id="102" name="object 138">
            <a:extLst>
              <a:ext uri="{FF2B5EF4-FFF2-40B4-BE49-F238E27FC236}">
                <a16:creationId xmlns:a16="http://schemas.microsoft.com/office/drawing/2014/main" id="{2F72ED57-09EE-4A55-BFBF-E3120D993A8A}"/>
              </a:ext>
            </a:extLst>
          </p:cNvPr>
          <p:cNvGrpSpPr/>
          <p:nvPr/>
        </p:nvGrpSpPr>
        <p:grpSpPr>
          <a:xfrm>
            <a:off x="10091419" y="2794898"/>
            <a:ext cx="1120140" cy="1139190"/>
            <a:chOff x="10669905" y="1859279"/>
            <a:chExt cx="1120140" cy="1139190"/>
          </a:xfrm>
        </p:grpSpPr>
        <p:sp>
          <p:nvSpPr>
            <p:cNvPr id="107" name="object 139">
              <a:extLst>
                <a:ext uri="{FF2B5EF4-FFF2-40B4-BE49-F238E27FC236}">
                  <a16:creationId xmlns:a16="http://schemas.microsoft.com/office/drawing/2014/main" id="{7C2074DF-5165-4E25-9491-7340B48A0D1B}"/>
                </a:ext>
              </a:extLst>
            </p:cNvPr>
            <p:cNvSpPr/>
            <p:nvPr/>
          </p:nvSpPr>
          <p:spPr>
            <a:xfrm>
              <a:off x="10706100" y="1914524"/>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5"/>
                  </a:lnTo>
                  <a:lnTo>
                    <a:pt x="8441" y="618036"/>
                  </a:lnTo>
                  <a:lnTo>
                    <a:pt x="18714" y="663134"/>
                  </a:lnTo>
                  <a:lnTo>
                    <a:pt x="32777" y="706663"/>
                  </a:lnTo>
                  <a:lnTo>
                    <a:pt x="50443" y="748438"/>
                  </a:lnTo>
                  <a:lnTo>
                    <a:pt x="71529" y="788274"/>
                  </a:lnTo>
                  <a:lnTo>
                    <a:pt x="95848" y="825987"/>
                  </a:lnTo>
                  <a:lnTo>
                    <a:pt x="123216" y="861391"/>
                  </a:lnTo>
                  <a:lnTo>
                    <a:pt x="153447" y="894302"/>
                  </a:lnTo>
                  <a:lnTo>
                    <a:pt x="186358" y="924533"/>
                  </a:lnTo>
                  <a:lnTo>
                    <a:pt x="221762" y="951901"/>
                  </a:lnTo>
                  <a:lnTo>
                    <a:pt x="259475" y="976220"/>
                  </a:lnTo>
                  <a:lnTo>
                    <a:pt x="299311" y="997306"/>
                  </a:lnTo>
                  <a:lnTo>
                    <a:pt x="341086" y="1014972"/>
                  </a:lnTo>
                  <a:lnTo>
                    <a:pt x="384615" y="1029035"/>
                  </a:lnTo>
                  <a:lnTo>
                    <a:pt x="429713" y="1039308"/>
                  </a:lnTo>
                  <a:lnTo>
                    <a:pt x="476194" y="1045608"/>
                  </a:lnTo>
                  <a:lnTo>
                    <a:pt x="523875" y="1047750"/>
                  </a:lnTo>
                  <a:lnTo>
                    <a:pt x="571555" y="1045608"/>
                  </a:lnTo>
                  <a:lnTo>
                    <a:pt x="618036" y="1039308"/>
                  </a:lnTo>
                  <a:lnTo>
                    <a:pt x="663134" y="1029035"/>
                  </a:lnTo>
                  <a:lnTo>
                    <a:pt x="706663" y="1014972"/>
                  </a:lnTo>
                  <a:lnTo>
                    <a:pt x="748438" y="997306"/>
                  </a:lnTo>
                  <a:lnTo>
                    <a:pt x="788274" y="976220"/>
                  </a:lnTo>
                  <a:lnTo>
                    <a:pt x="825987" y="951901"/>
                  </a:lnTo>
                  <a:lnTo>
                    <a:pt x="861391" y="924533"/>
                  </a:lnTo>
                  <a:lnTo>
                    <a:pt x="894302" y="894302"/>
                  </a:lnTo>
                  <a:lnTo>
                    <a:pt x="924533" y="861391"/>
                  </a:lnTo>
                  <a:lnTo>
                    <a:pt x="951901" y="825987"/>
                  </a:lnTo>
                  <a:lnTo>
                    <a:pt x="976220" y="788274"/>
                  </a:lnTo>
                  <a:lnTo>
                    <a:pt x="997306" y="748438"/>
                  </a:lnTo>
                  <a:lnTo>
                    <a:pt x="1014972" y="706663"/>
                  </a:lnTo>
                  <a:lnTo>
                    <a:pt x="1029035" y="663134"/>
                  </a:lnTo>
                  <a:lnTo>
                    <a:pt x="1039308" y="618036"/>
                  </a:lnTo>
                  <a:lnTo>
                    <a:pt x="1045608" y="571555"/>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0C6C82"/>
            </a:solidFill>
          </p:spPr>
          <p:txBody>
            <a:bodyPr wrap="square" lIns="0" tIns="0" rIns="0" bIns="0" rtlCol="0"/>
            <a:lstStyle/>
            <a:p>
              <a:endParaRPr>
                <a:latin typeface="Twinkl Cursive Unlooped" panose="02000000000000000000" pitchFamily="2" charset="0"/>
              </a:endParaRPr>
            </a:p>
          </p:txBody>
        </p:sp>
        <p:sp>
          <p:nvSpPr>
            <p:cNvPr id="112" name="object 140">
              <a:extLst>
                <a:ext uri="{FF2B5EF4-FFF2-40B4-BE49-F238E27FC236}">
                  <a16:creationId xmlns:a16="http://schemas.microsoft.com/office/drawing/2014/main" id="{20D67949-FF7B-4841-9627-1D4287C81A6A}"/>
                </a:ext>
              </a:extLst>
            </p:cNvPr>
            <p:cNvSpPr/>
            <p:nvPr/>
          </p:nvSpPr>
          <p:spPr>
            <a:xfrm>
              <a:off x="10706100" y="1914524"/>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5"/>
                  </a:lnTo>
                  <a:lnTo>
                    <a:pt x="1039308" y="618036"/>
                  </a:lnTo>
                  <a:lnTo>
                    <a:pt x="1029035" y="663134"/>
                  </a:lnTo>
                  <a:lnTo>
                    <a:pt x="1014972" y="706663"/>
                  </a:lnTo>
                  <a:lnTo>
                    <a:pt x="997306" y="748438"/>
                  </a:lnTo>
                  <a:lnTo>
                    <a:pt x="976220" y="788274"/>
                  </a:lnTo>
                  <a:lnTo>
                    <a:pt x="951901" y="825987"/>
                  </a:lnTo>
                  <a:lnTo>
                    <a:pt x="924533" y="861391"/>
                  </a:lnTo>
                  <a:lnTo>
                    <a:pt x="894302" y="894302"/>
                  </a:lnTo>
                  <a:lnTo>
                    <a:pt x="861391" y="924533"/>
                  </a:lnTo>
                  <a:lnTo>
                    <a:pt x="825987" y="951901"/>
                  </a:lnTo>
                  <a:lnTo>
                    <a:pt x="788274" y="976220"/>
                  </a:lnTo>
                  <a:lnTo>
                    <a:pt x="748438" y="997306"/>
                  </a:lnTo>
                  <a:lnTo>
                    <a:pt x="706663" y="1014972"/>
                  </a:lnTo>
                  <a:lnTo>
                    <a:pt x="663134" y="1029035"/>
                  </a:lnTo>
                  <a:lnTo>
                    <a:pt x="618036" y="1039308"/>
                  </a:lnTo>
                  <a:lnTo>
                    <a:pt x="571555" y="1045608"/>
                  </a:lnTo>
                  <a:lnTo>
                    <a:pt x="523875" y="1047750"/>
                  </a:lnTo>
                  <a:lnTo>
                    <a:pt x="476194" y="1045608"/>
                  </a:lnTo>
                  <a:lnTo>
                    <a:pt x="429713" y="1039308"/>
                  </a:lnTo>
                  <a:lnTo>
                    <a:pt x="384615" y="1029035"/>
                  </a:lnTo>
                  <a:lnTo>
                    <a:pt x="341086" y="1014972"/>
                  </a:lnTo>
                  <a:lnTo>
                    <a:pt x="299311" y="997306"/>
                  </a:lnTo>
                  <a:lnTo>
                    <a:pt x="259475" y="976220"/>
                  </a:lnTo>
                  <a:lnTo>
                    <a:pt x="221762" y="951901"/>
                  </a:lnTo>
                  <a:lnTo>
                    <a:pt x="186358" y="924533"/>
                  </a:lnTo>
                  <a:lnTo>
                    <a:pt x="153447" y="894302"/>
                  </a:lnTo>
                  <a:lnTo>
                    <a:pt x="123216" y="861391"/>
                  </a:lnTo>
                  <a:lnTo>
                    <a:pt x="95848" y="825987"/>
                  </a:lnTo>
                  <a:lnTo>
                    <a:pt x="71529" y="788274"/>
                  </a:lnTo>
                  <a:lnTo>
                    <a:pt x="50443" y="748438"/>
                  </a:lnTo>
                  <a:lnTo>
                    <a:pt x="32777" y="706663"/>
                  </a:lnTo>
                  <a:lnTo>
                    <a:pt x="18714" y="663134"/>
                  </a:lnTo>
                  <a:lnTo>
                    <a:pt x="8441" y="618036"/>
                  </a:lnTo>
                  <a:lnTo>
                    <a:pt x="2141" y="571555"/>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sp>
          <p:nvSpPr>
            <p:cNvPr id="116" name="object 141">
              <a:extLst>
                <a:ext uri="{FF2B5EF4-FFF2-40B4-BE49-F238E27FC236}">
                  <a16:creationId xmlns:a16="http://schemas.microsoft.com/office/drawing/2014/main" id="{AFCE8359-F5AD-4942-881A-164508DA7638}"/>
                </a:ext>
              </a:extLst>
            </p:cNvPr>
            <p:cNvSpPr/>
            <p:nvPr/>
          </p:nvSpPr>
          <p:spPr>
            <a:xfrm>
              <a:off x="10706100" y="1895474"/>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22" name="object 142">
              <a:extLst>
                <a:ext uri="{FF2B5EF4-FFF2-40B4-BE49-F238E27FC236}">
                  <a16:creationId xmlns:a16="http://schemas.microsoft.com/office/drawing/2014/main" id="{AD493B19-EEC5-434B-9AED-3205C5990D22}"/>
                </a:ext>
              </a:extLst>
            </p:cNvPr>
            <p:cNvSpPr/>
            <p:nvPr/>
          </p:nvSpPr>
          <p:spPr>
            <a:xfrm>
              <a:off x="10706100" y="189547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1E587C"/>
              </a:solidFill>
            </a:ln>
          </p:spPr>
          <p:txBody>
            <a:bodyPr wrap="square" lIns="0" tIns="0" rIns="0" bIns="0" rtlCol="0"/>
            <a:lstStyle/>
            <a:p>
              <a:endParaRPr>
                <a:latin typeface="Twinkl Cursive Unlooped" panose="02000000000000000000" pitchFamily="2" charset="0"/>
              </a:endParaRPr>
            </a:p>
          </p:txBody>
        </p:sp>
      </p:grpSp>
      <p:grpSp>
        <p:nvGrpSpPr>
          <p:cNvPr id="135" name="object 68">
            <a:extLst>
              <a:ext uri="{FF2B5EF4-FFF2-40B4-BE49-F238E27FC236}">
                <a16:creationId xmlns:a16="http://schemas.microsoft.com/office/drawing/2014/main" id="{61EC189B-B329-4EEA-B923-083D2D580097}"/>
              </a:ext>
            </a:extLst>
          </p:cNvPr>
          <p:cNvGrpSpPr/>
          <p:nvPr/>
        </p:nvGrpSpPr>
        <p:grpSpPr>
          <a:xfrm>
            <a:off x="4910924" y="2905073"/>
            <a:ext cx="1024065" cy="949058"/>
            <a:chOff x="4402454" y="2716529"/>
            <a:chExt cx="1110615" cy="1120140"/>
          </a:xfrm>
        </p:grpSpPr>
        <p:sp>
          <p:nvSpPr>
            <p:cNvPr id="136" name="object 69">
              <a:extLst>
                <a:ext uri="{FF2B5EF4-FFF2-40B4-BE49-F238E27FC236}">
                  <a16:creationId xmlns:a16="http://schemas.microsoft.com/office/drawing/2014/main" id="{F4404C09-9D93-4D6E-BE05-093CE39744E0}"/>
                </a:ext>
              </a:extLst>
            </p:cNvPr>
            <p:cNvSpPr/>
            <p:nvPr/>
          </p:nvSpPr>
          <p:spPr>
            <a:xfrm>
              <a:off x="4438649" y="27527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5"/>
                  </a:lnTo>
                  <a:lnTo>
                    <a:pt x="8363" y="618036"/>
                  </a:lnTo>
                  <a:lnTo>
                    <a:pt x="18543" y="663134"/>
                  </a:lnTo>
                  <a:lnTo>
                    <a:pt x="32477" y="706663"/>
                  </a:lnTo>
                  <a:lnTo>
                    <a:pt x="49982" y="748438"/>
                  </a:lnTo>
                  <a:lnTo>
                    <a:pt x="70875" y="788274"/>
                  </a:lnTo>
                  <a:lnTo>
                    <a:pt x="94973" y="825987"/>
                  </a:lnTo>
                  <a:lnTo>
                    <a:pt x="122092" y="861391"/>
                  </a:lnTo>
                  <a:lnTo>
                    <a:pt x="152050" y="894302"/>
                  </a:lnTo>
                  <a:lnTo>
                    <a:pt x="184663" y="924533"/>
                  </a:lnTo>
                  <a:lnTo>
                    <a:pt x="219749" y="951901"/>
                  </a:lnTo>
                  <a:lnTo>
                    <a:pt x="257123" y="976220"/>
                  </a:lnTo>
                  <a:lnTo>
                    <a:pt x="296603" y="997306"/>
                  </a:lnTo>
                  <a:lnTo>
                    <a:pt x="338005" y="1014972"/>
                  </a:lnTo>
                  <a:lnTo>
                    <a:pt x="381146" y="1029035"/>
                  </a:lnTo>
                  <a:lnTo>
                    <a:pt x="425844" y="1039308"/>
                  </a:lnTo>
                  <a:lnTo>
                    <a:pt x="471915" y="1045608"/>
                  </a:lnTo>
                  <a:lnTo>
                    <a:pt x="519175" y="1047750"/>
                  </a:lnTo>
                  <a:lnTo>
                    <a:pt x="566416" y="1045608"/>
                  </a:lnTo>
                  <a:lnTo>
                    <a:pt x="612469" y="1039308"/>
                  </a:lnTo>
                  <a:lnTo>
                    <a:pt x="657151" y="1029035"/>
                  </a:lnTo>
                  <a:lnTo>
                    <a:pt x="700279" y="1014972"/>
                  </a:lnTo>
                  <a:lnTo>
                    <a:pt x="741669" y="997306"/>
                  </a:lnTo>
                  <a:lnTo>
                    <a:pt x="781139" y="976220"/>
                  </a:lnTo>
                  <a:lnTo>
                    <a:pt x="818504" y="951901"/>
                  </a:lnTo>
                  <a:lnTo>
                    <a:pt x="853582" y="924533"/>
                  </a:lnTo>
                  <a:lnTo>
                    <a:pt x="886190" y="894302"/>
                  </a:lnTo>
                  <a:lnTo>
                    <a:pt x="916143" y="861391"/>
                  </a:lnTo>
                  <a:lnTo>
                    <a:pt x="943259" y="825987"/>
                  </a:lnTo>
                  <a:lnTo>
                    <a:pt x="967354" y="788274"/>
                  </a:lnTo>
                  <a:lnTo>
                    <a:pt x="988245" y="748438"/>
                  </a:lnTo>
                  <a:lnTo>
                    <a:pt x="1005749" y="706663"/>
                  </a:lnTo>
                  <a:lnTo>
                    <a:pt x="1019682" y="663134"/>
                  </a:lnTo>
                  <a:lnTo>
                    <a:pt x="1029861" y="618036"/>
                  </a:lnTo>
                  <a:lnTo>
                    <a:pt x="1036103" y="571555"/>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37" name="object 70">
              <a:extLst>
                <a:ext uri="{FF2B5EF4-FFF2-40B4-BE49-F238E27FC236}">
                  <a16:creationId xmlns:a16="http://schemas.microsoft.com/office/drawing/2014/main" id="{9FF186B7-9FCA-49DF-B432-0028B5B4E956}"/>
                </a:ext>
              </a:extLst>
            </p:cNvPr>
            <p:cNvSpPr/>
            <p:nvPr/>
          </p:nvSpPr>
          <p:spPr>
            <a:xfrm>
              <a:off x="4438649" y="27527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5"/>
                  </a:lnTo>
                  <a:lnTo>
                    <a:pt x="1029861" y="618036"/>
                  </a:lnTo>
                  <a:lnTo>
                    <a:pt x="1019682" y="663134"/>
                  </a:lnTo>
                  <a:lnTo>
                    <a:pt x="1005749" y="706663"/>
                  </a:lnTo>
                  <a:lnTo>
                    <a:pt x="988245" y="748438"/>
                  </a:lnTo>
                  <a:lnTo>
                    <a:pt x="967354" y="788274"/>
                  </a:lnTo>
                  <a:lnTo>
                    <a:pt x="943259" y="825987"/>
                  </a:lnTo>
                  <a:lnTo>
                    <a:pt x="916143" y="861391"/>
                  </a:lnTo>
                  <a:lnTo>
                    <a:pt x="886190" y="894302"/>
                  </a:lnTo>
                  <a:lnTo>
                    <a:pt x="853582" y="924533"/>
                  </a:lnTo>
                  <a:lnTo>
                    <a:pt x="818504" y="951901"/>
                  </a:lnTo>
                  <a:lnTo>
                    <a:pt x="781139" y="976220"/>
                  </a:lnTo>
                  <a:lnTo>
                    <a:pt x="741669" y="997306"/>
                  </a:lnTo>
                  <a:lnTo>
                    <a:pt x="700279" y="1014972"/>
                  </a:lnTo>
                  <a:lnTo>
                    <a:pt x="657151" y="1029035"/>
                  </a:lnTo>
                  <a:lnTo>
                    <a:pt x="612469" y="1039308"/>
                  </a:lnTo>
                  <a:lnTo>
                    <a:pt x="566416" y="1045608"/>
                  </a:lnTo>
                  <a:lnTo>
                    <a:pt x="519175" y="1047750"/>
                  </a:lnTo>
                  <a:lnTo>
                    <a:pt x="471915" y="1045608"/>
                  </a:lnTo>
                  <a:lnTo>
                    <a:pt x="425844" y="1039308"/>
                  </a:lnTo>
                  <a:lnTo>
                    <a:pt x="381146" y="1029035"/>
                  </a:lnTo>
                  <a:lnTo>
                    <a:pt x="338005" y="1014972"/>
                  </a:lnTo>
                  <a:lnTo>
                    <a:pt x="296603" y="997306"/>
                  </a:lnTo>
                  <a:lnTo>
                    <a:pt x="257123" y="976220"/>
                  </a:lnTo>
                  <a:lnTo>
                    <a:pt x="219749" y="951901"/>
                  </a:lnTo>
                  <a:lnTo>
                    <a:pt x="184663" y="924533"/>
                  </a:lnTo>
                  <a:lnTo>
                    <a:pt x="152050" y="894302"/>
                  </a:lnTo>
                  <a:lnTo>
                    <a:pt x="122092" y="861391"/>
                  </a:lnTo>
                  <a:lnTo>
                    <a:pt x="94973" y="825987"/>
                  </a:lnTo>
                  <a:lnTo>
                    <a:pt x="70875" y="788274"/>
                  </a:lnTo>
                  <a:lnTo>
                    <a:pt x="49982" y="748438"/>
                  </a:lnTo>
                  <a:lnTo>
                    <a:pt x="32477" y="706663"/>
                  </a:lnTo>
                  <a:lnTo>
                    <a:pt x="18543" y="663134"/>
                  </a:lnTo>
                  <a:lnTo>
                    <a:pt x="8363" y="618036"/>
                  </a:lnTo>
                  <a:lnTo>
                    <a:pt x="2121" y="571555"/>
                  </a:lnTo>
                  <a:lnTo>
                    <a:pt x="0" y="523875"/>
                  </a:lnTo>
                  <a:close/>
                </a:path>
              </a:pathLst>
            </a:custGeom>
            <a:ln w="72390">
              <a:solidFill>
                <a:srgbClr val="6E0066"/>
              </a:solidFill>
            </a:ln>
          </p:spPr>
          <p:txBody>
            <a:bodyPr wrap="square" lIns="0" tIns="0" rIns="0" bIns="0" rtlCol="0"/>
            <a:lstStyle/>
            <a:p>
              <a:endParaRPr dirty="0">
                <a:latin typeface="Twinkl Cursive Unlooped" panose="02000000000000000000" pitchFamily="2" charset="0"/>
              </a:endParaRPr>
            </a:p>
          </p:txBody>
        </p:sp>
      </p:grpSp>
      <p:grpSp>
        <p:nvGrpSpPr>
          <p:cNvPr id="143" name="object 78">
            <a:extLst>
              <a:ext uri="{FF2B5EF4-FFF2-40B4-BE49-F238E27FC236}">
                <a16:creationId xmlns:a16="http://schemas.microsoft.com/office/drawing/2014/main" id="{EF763860-B7F6-424C-A52A-28E19C935F9C}"/>
              </a:ext>
            </a:extLst>
          </p:cNvPr>
          <p:cNvGrpSpPr/>
          <p:nvPr/>
        </p:nvGrpSpPr>
        <p:grpSpPr>
          <a:xfrm>
            <a:off x="5030084" y="4917530"/>
            <a:ext cx="1065916" cy="1073329"/>
            <a:chOff x="3830954" y="4954904"/>
            <a:chExt cx="1120140" cy="1120140"/>
          </a:xfrm>
        </p:grpSpPr>
        <p:sp>
          <p:nvSpPr>
            <p:cNvPr id="154" name="object 79">
              <a:extLst>
                <a:ext uri="{FF2B5EF4-FFF2-40B4-BE49-F238E27FC236}">
                  <a16:creationId xmlns:a16="http://schemas.microsoft.com/office/drawing/2014/main" id="{D1216EC1-1B2B-4E0B-BC33-88CFC028EBE6}"/>
                </a:ext>
              </a:extLst>
            </p:cNvPr>
            <p:cNvSpPr/>
            <p:nvPr/>
          </p:nvSpPr>
          <p:spPr>
            <a:xfrm>
              <a:off x="3867149" y="4991099"/>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8"/>
                  </a:lnTo>
                  <a:lnTo>
                    <a:pt x="8441" y="618043"/>
                  </a:lnTo>
                  <a:lnTo>
                    <a:pt x="18714" y="663142"/>
                  </a:lnTo>
                  <a:lnTo>
                    <a:pt x="32777" y="706673"/>
                  </a:lnTo>
                  <a:lnTo>
                    <a:pt x="50443" y="748449"/>
                  </a:lnTo>
                  <a:lnTo>
                    <a:pt x="71529" y="788286"/>
                  </a:lnTo>
                  <a:lnTo>
                    <a:pt x="95848" y="825998"/>
                  </a:lnTo>
                  <a:lnTo>
                    <a:pt x="123216" y="861402"/>
                  </a:lnTo>
                  <a:lnTo>
                    <a:pt x="153447" y="894311"/>
                  </a:lnTo>
                  <a:lnTo>
                    <a:pt x="186358" y="924542"/>
                  </a:lnTo>
                  <a:lnTo>
                    <a:pt x="221762" y="951908"/>
                  </a:lnTo>
                  <a:lnTo>
                    <a:pt x="259475" y="976226"/>
                  </a:lnTo>
                  <a:lnTo>
                    <a:pt x="299311" y="997310"/>
                  </a:lnTo>
                  <a:lnTo>
                    <a:pt x="341086" y="1014975"/>
                  </a:lnTo>
                  <a:lnTo>
                    <a:pt x="384615" y="1029036"/>
                  </a:lnTo>
                  <a:lnTo>
                    <a:pt x="429713" y="1039309"/>
                  </a:lnTo>
                  <a:lnTo>
                    <a:pt x="476194" y="1045609"/>
                  </a:lnTo>
                  <a:lnTo>
                    <a:pt x="523875" y="1047750"/>
                  </a:lnTo>
                  <a:lnTo>
                    <a:pt x="571555" y="1045609"/>
                  </a:lnTo>
                  <a:lnTo>
                    <a:pt x="618036" y="1039309"/>
                  </a:lnTo>
                  <a:lnTo>
                    <a:pt x="663134" y="1029036"/>
                  </a:lnTo>
                  <a:lnTo>
                    <a:pt x="706663" y="1014975"/>
                  </a:lnTo>
                  <a:lnTo>
                    <a:pt x="748438" y="997310"/>
                  </a:lnTo>
                  <a:lnTo>
                    <a:pt x="788274" y="976226"/>
                  </a:lnTo>
                  <a:lnTo>
                    <a:pt x="825987" y="951908"/>
                  </a:lnTo>
                  <a:lnTo>
                    <a:pt x="861391" y="924542"/>
                  </a:lnTo>
                  <a:lnTo>
                    <a:pt x="894302" y="894311"/>
                  </a:lnTo>
                  <a:lnTo>
                    <a:pt x="924533" y="861402"/>
                  </a:lnTo>
                  <a:lnTo>
                    <a:pt x="951901" y="825998"/>
                  </a:lnTo>
                  <a:lnTo>
                    <a:pt x="976220" y="788286"/>
                  </a:lnTo>
                  <a:lnTo>
                    <a:pt x="997306" y="748449"/>
                  </a:lnTo>
                  <a:lnTo>
                    <a:pt x="1014972" y="706673"/>
                  </a:lnTo>
                  <a:lnTo>
                    <a:pt x="1029035" y="663142"/>
                  </a:lnTo>
                  <a:lnTo>
                    <a:pt x="1039308" y="618043"/>
                  </a:lnTo>
                  <a:lnTo>
                    <a:pt x="1045608" y="571558"/>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55" name="object 80">
              <a:extLst>
                <a:ext uri="{FF2B5EF4-FFF2-40B4-BE49-F238E27FC236}">
                  <a16:creationId xmlns:a16="http://schemas.microsoft.com/office/drawing/2014/main" id="{2ABC7336-B1F2-4A80-89F8-0BCE233C23A6}"/>
                </a:ext>
              </a:extLst>
            </p:cNvPr>
            <p:cNvSpPr/>
            <p:nvPr/>
          </p:nvSpPr>
          <p:spPr>
            <a:xfrm>
              <a:off x="3867149" y="4991099"/>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8"/>
                  </a:lnTo>
                  <a:lnTo>
                    <a:pt x="1039308" y="618043"/>
                  </a:lnTo>
                  <a:lnTo>
                    <a:pt x="1029035" y="663142"/>
                  </a:lnTo>
                  <a:lnTo>
                    <a:pt x="1014972" y="706673"/>
                  </a:lnTo>
                  <a:lnTo>
                    <a:pt x="997306" y="748449"/>
                  </a:lnTo>
                  <a:lnTo>
                    <a:pt x="976220" y="788286"/>
                  </a:lnTo>
                  <a:lnTo>
                    <a:pt x="951901" y="825998"/>
                  </a:lnTo>
                  <a:lnTo>
                    <a:pt x="924533" y="861402"/>
                  </a:lnTo>
                  <a:lnTo>
                    <a:pt x="894302" y="894311"/>
                  </a:lnTo>
                  <a:lnTo>
                    <a:pt x="861391" y="924542"/>
                  </a:lnTo>
                  <a:lnTo>
                    <a:pt x="825987" y="951908"/>
                  </a:lnTo>
                  <a:lnTo>
                    <a:pt x="788274" y="976226"/>
                  </a:lnTo>
                  <a:lnTo>
                    <a:pt x="748438" y="997310"/>
                  </a:lnTo>
                  <a:lnTo>
                    <a:pt x="706663" y="1014975"/>
                  </a:lnTo>
                  <a:lnTo>
                    <a:pt x="663134" y="1029036"/>
                  </a:lnTo>
                  <a:lnTo>
                    <a:pt x="618036" y="1039309"/>
                  </a:lnTo>
                  <a:lnTo>
                    <a:pt x="571555" y="1045609"/>
                  </a:lnTo>
                  <a:lnTo>
                    <a:pt x="523875" y="1047750"/>
                  </a:lnTo>
                  <a:lnTo>
                    <a:pt x="476194" y="1045609"/>
                  </a:lnTo>
                  <a:lnTo>
                    <a:pt x="429713" y="1039309"/>
                  </a:lnTo>
                  <a:lnTo>
                    <a:pt x="384615" y="1029036"/>
                  </a:lnTo>
                  <a:lnTo>
                    <a:pt x="341086" y="1014975"/>
                  </a:lnTo>
                  <a:lnTo>
                    <a:pt x="299311" y="997310"/>
                  </a:lnTo>
                  <a:lnTo>
                    <a:pt x="259475" y="976226"/>
                  </a:lnTo>
                  <a:lnTo>
                    <a:pt x="221762" y="951908"/>
                  </a:lnTo>
                  <a:lnTo>
                    <a:pt x="186358" y="924542"/>
                  </a:lnTo>
                  <a:lnTo>
                    <a:pt x="153447" y="894311"/>
                  </a:lnTo>
                  <a:lnTo>
                    <a:pt x="123216" y="861402"/>
                  </a:lnTo>
                  <a:lnTo>
                    <a:pt x="95848" y="825998"/>
                  </a:lnTo>
                  <a:lnTo>
                    <a:pt x="71529" y="788286"/>
                  </a:lnTo>
                  <a:lnTo>
                    <a:pt x="50443" y="748449"/>
                  </a:lnTo>
                  <a:lnTo>
                    <a:pt x="32777" y="706673"/>
                  </a:lnTo>
                  <a:lnTo>
                    <a:pt x="18714" y="663142"/>
                  </a:lnTo>
                  <a:lnTo>
                    <a:pt x="8441" y="618043"/>
                  </a:lnTo>
                  <a:lnTo>
                    <a:pt x="2141" y="571558"/>
                  </a:lnTo>
                  <a:lnTo>
                    <a:pt x="0" y="523875"/>
                  </a:lnTo>
                  <a:close/>
                </a:path>
              </a:pathLst>
            </a:custGeom>
            <a:ln w="72390">
              <a:solidFill>
                <a:srgbClr val="6E0066"/>
              </a:solidFill>
            </a:ln>
          </p:spPr>
          <p:txBody>
            <a:bodyPr wrap="square" lIns="0" tIns="0" rIns="0" bIns="0" rtlCol="0"/>
            <a:lstStyle/>
            <a:p>
              <a:endParaRPr>
                <a:latin typeface="Twinkl Cursive Unlooped" panose="02000000000000000000" pitchFamily="2" charset="0"/>
              </a:endParaRPr>
            </a:p>
          </p:txBody>
        </p:sp>
      </p:grpSp>
      <p:grpSp>
        <p:nvGrpSpPr>
          <p:cNvPr id="156" name="object 96">
            <a:extLst>
              <a:ext uri="{FF2B5EF4-FFF2-40B4-BE49-F238E27FC236}">
                <a16:creationId xmlns:a16="http://schemas.microsoft.com/office/drawing/2014/main" id="{9E8E8AC2-230E-41B3-8D8A-57D03642D1AF}"/>
              </a:ext>
            </a:extLst>
          </p:cNvPr>
          <p:cNvGrpSpPr/>
          <p:nvPr/>
        </p:nvGrpSpPr>
        <p:grpSpPr>
          <a:xfrm>
            <a:off x="9336405" y="4892991"/>
            <a:ext cx="1120140" cy="1110615"/>
            <a:chOff x="8831580" y="4945379"/>
            <a:chExt cx="1120140" cy="1110615"/>
          </a:xfrm>
        </p:grpSpPr>
        <p:sp>
          <p:nvSpPr>
            <p:cNvPr id="158" name="object 97">
              <a:extLst>
                <a:ext uri="{FF2B5EF4-FFF2-40B4-BE49-F238E27FC236}">
                  <a16:creationId xmlns:a16="http://schemas.microsoft.com/office/drawing/2014/main" id="{C8160512-588C-4CB3-B480-DCF5399A4D37}"/>
                </a:ext>
              </a:extLst>
            </p:cNvPr>
            <p:cNvSpPr/>
            <p:nvPr/>
          </p:nvSpPr>
          <p:spPr>
            <a:xfrm>
              <a:off x="8867775" y="4981574"/>
              <a:ext cx="1047750" cy="1038225"/>
            </a:xfrm>
            <a:custGeom>
              <a:avLst/>
              <a:gdLst/>
              <a:ahLst/>
              <a:cxnLst/>
              <a:rect l="l" t="t" r="r" b="b"/>
              <a:pathLst>
                <a:path w="1047750" h="1038225">
                  <a:moveTo>
                    <a:pt x="523875" y="0"/>
                  </a:moveTo>
                  <a:lnTo>
                    <a:pt x="476194" y="2121"/>
                  </a:lnTo>
                  <a:lnTo>
                    <a:pt x="429713" y="8363"/>
                  </a:lnTo>
                  <a:lnTo>
                    <a:pt x="384615" y="18543"/>
                  </a:lnTo>
                  <a:lnTo>
                    <a:pt x="341086" y="32477"/>
                  </a:lnTo>
                  <a:lnTo>
                    <a:pt x="299311" y="49982"/>
                  </a:lnTo>
                  <a:lnTo>
                    <a:pt x="259475" y="70875"/>
                  </a:lnTo>
                  <a:lnTo>
                    <a:pt x="221762" y="94973"/>
                  </a:lnTo>
                  <a:lnTo>
                    <a:pt x="186358" y="122092"/>
                  </a:lnTo>
                  <a:lnTo>
                    <a:pt x="153447" y="152050"/>
                  </a:lnTo>
                  <a:lnTo>
                    <a:pt x="123216" y="184663"/>
                  </a:lnTo>
                  <a:lnTo>
                    <a:pt x="95848" y="219749"/>
                  </a:lnTo>
                  <a:lnTo>
                    <a:pt x="71529" y="257123"/>
                  </a:lnTo>
                  <a:lnTo>
                    <a:pt x="50443" y="296603"/>
                  </a:lnTo>
                  <a:lnTo>
                    <a:pt x="32777" y="338005"/>
                  </a:lnTo>
                  <a:lnTo>
                    <a:pt x="18714" y="381146"/>
                  </a:lnTo>
                  <a:lnTo>
                    <a:pt x="8441" y="425844"/>
                  </a:lnTo>
                  <a:lnTo>
                    <a:pt x="2141" y="471915"/>
                  </a:lnTo>
                  <a:lnTo>
                    <a:pt x="0" y="519175"/>
                  </a:lnTo>
                  <a:lnTo>
                    <a:pt x="2141" y="566416"/>
                  </a:lnTo>
                  <a:lnTo>
                    <a:pt x="8441" y="612469"/>
                  </a:lnTo>
                  <a:lnTo>
                    <a:pt x="18714" y="657151"/>
                  </a:lnTo>
                  <a:lnTo>
                    <a:pt x="32777" y="700279"/>
                  </a:lnTo>
                  <a:lnTo>
                    <a:pt x="50443" y="741669"/>
                  </a:lnTo>
                  <a:lnTo>
                    <a:pt x="71529" y="781139"/>
                  </a:lnTo>
                  <a:lnTo>
                    <a:pt x="95848" y="818504"/>
                  </a:lnTo>
                  <a:lnTo>
                    <a:pt x="123216" y="853582"/>
                  </a:lnTo>
                  <a:lnTo>
                    <a:pt x="153447" y="886190"/>
                  </a:lnTo>
                  <a:lnTo>
                    <a:pt x="186358" y="916143"/>
                  </a:lnTo>
                  <a:lnTo>
                    <a:pt x="221762" y="943259"/>
                  </a:lnTo>
                  <a:lnTo>
                    <a:pt x="259475" y="967354"/>
                  </a:lnTo>
                  <a:lnTo>
                    <a:pt x="299311" y="988245"/>
                  </a:lnTo>
                  <a:lnTo>
                    <a:pt x="341086" y="1005749"/>
                  </a:lnTo>
                  <a:lnTo>
                    <a:pt x="384615" y="1019682"/>
                  </a:lnTo>
                  <a:lnTo>
                    <a:pt x="429713" y="1029861"/>
                  </a:lnTo>
                  <a:lnTo>
                    <a:pt x="476194" y="1036103"/>
                  </a:lnTo>
                  <a:lnTo>
                    <a:pt x="523875" y="1038225"/>
                  </a:lnTo>
                  <a:lnTo>
                    <a:pt x="571555" y="1036103"/>
                  </a:lnTo>
                  <a:lnTo>
                    <a:pt x="618036" y="1029861"/>
                  </a:lnTo>
                  <a:lnTo>
                    <a:pt x="663134" y="1019682"/>
                  </a:lnTo>
                  <a:lnTo>
                    <a:pt x="706663" y="1005749"/>
                  </a:lnTo>
                  <a:lnTo>
                    <a:pt x="748438" y="988245"/>
                  </a:lnTo>
                  <a:lnTo>
                    <a:pt x="788274" y="967354"/>
                  </a:lnTo>
                  <a:lnTo>
                    <a:pt x="825987" y="943259"/>
                  </a:lnTo>
                  <a:lnTo>
                    <a:pt x="861391" y="916143"/>
                  </a:lnTo>
                  <a:lnTo>
                    <a:pt x="894302" y="886190"/>
                  </a:lnTo>
                  <a:lnTo>
                    <a:pt x="924533" y="853582"/>
                  </a:lnTo>
                  <a:lnTo>
                    <a:pt x="951901" y="818504"/>
                  </a:lnTo>
                  <a:lnTo>
                    <a:pt x="976220" y="781139"/>
                  </a:lnTo>
                  <a:lnTo>
                    <a:pt x="997306" y="741669"/>
                  </a:lnTo>
                  <a:lnTo>
                    <a:pt x="1014972" y="700279"/>
                  </a:lnTo>
                  <a:lnTo>
                    <a:pt x="1029035" y="657151"/>
                  </a:lnTo>
                  <a:lnTo>
                    <a:pt x="1039308" y="612469"/>
                  </a:lnTo>
                  <a:lnTo>
                    <a:pt x="1045608" y="566416"/>
                  </a:lnTo>
                  <a:lnTo>
                    <a:pt x="1047750" y="519175"/>
                  </a:lnTo>
                  <a:lnTo>
                    <a:pt x="1045608" y="471915"/>
                  </a:lnTo>
                  <a:lnTo>
                    <a:pt x="1039308" y="425844"/>
                  </a:lnTo>
                  <a:lnTo>
                    <a:pt x="1029035" y="381146"/>
                  </a:lnTo>
                  <a:lnTo>
                    <a:pt x="1014972" y="338005"/>
                  </a:lnTo>
                  <a:lnTo>
                    <a:pt x="997306" y="296603"/>
                  </a:lnTo>
                  <a:lnTo>
                    <a:pt x="976220" y="257123"/>
                  </a:lnTo>
                  <a:lnTo>
                    <a:pt x="951901" y="219749"/>
                  </a:lnTo>
                  <a:lnTo>
                    <a:pt x="924533" y="184663"/>
                  </a:lnTo>
                  <a:lnTo>
                    <a:pt x="894302" y="152050"/>
                  </a:lnTo>
                  <a:lnTo>
                    <a:pt x="861391" y="122092"/>
                  </a:lnTo>
                  <a:lnTo>
                    <a:pt x="825987" y="94973"/>
                  </a:lnTo>
                  <a:lnTo>
                    <a:pt x="788274" y="70875"/>
                  </a:lnTo>
                  <a:lnTo>
                    <a:pt x="748438" y="49982"/>
                  </a:lnTo>
                  <a:lnTo>
                    <a:pt x="706663" y="32477"/>
                  </a:lnTo>
                  <a:lnTo>
                    <a:pt x="663134" y="18543"/>
                  </a:lnTo>
                  <a:lnTo>
                    <a:pt x="618036" y="8363"/>
                  </a:lnTo>
                  <a:lnTo>
                    <a:pt x="571555" y="212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61" name="object 98">
              <a:extLst>
                <a:ext uri="{FF2B5EF4-FFF2-40B4-BE49-F238E27FC236}">
                  <a16:creationId xmlns:a16="http://schemas.microsoft.com/office/drawing/2014/main" id="{380215CF-BDF1-438F-AE24-381E5B5A64C8}"/>
                </a:ext>
              </a:extLst>
            </p:cNvPr>
            <p:cNvSpPr/>
            <p:nvPr/>
          </p:nvSpPr>
          <p:spPr>
            <a:xfrm>
              <a:off x="8867775" y="4981574"/>
              <a:ext cx="1047750" cy="1038225"/>
            </a:xfrm>
            <a:custGeom>
              <a:avLst/>
              <a:gdLst/>
              <a:ahLst/>
              <a:cxnLst/>
              <a:rect l="l" t="t" r="r" b="b"/>
              <a:pathLst>
                <a:path w="1047750" h="1038225">
                  <a:moveTo>
                    <a:pt x="0" y="519175"/>
                  </a:moveTo>
                  <a:lnTo>
                    <a:pt x="2141" y="471915"/>
                  </a:lnTo>
                  <a:lnTo>
                    <a:pt x="8441" y="425844"/>
                  </a:lnTo>
                  <a:lnTo>
                    <a:pt x="18714" y="381146"/>
                  </a:lnTo>
                  <a:lnTo>
                    <a:pt x="32777" y="338005"/>
                  </a:lnTo>
                  <a:lnTo>
                    <a:pt x="50443" y="296603"/>
                  </a:lnTo>
                  <a:lnTo>
                    <a:pt x="71529" y="257123"/>
                  </a:lnTo>
                  <a:lnTo>
                    <a:pt x="95848" y="219749"/>
                  </a:lnTo>
                  <a:lnTo>
                    <a:pt x="123216" y="184663"/>
                  </a:lnTo>
                  <a:lnTo>
                    <a:pt x="153447" y="152050"/>
                  </a:lnTo>
                  <a:lnTo>
                    <a:pt x="186358" y="122092"/>
                  </a:lnTo>
                  <a:lnTo>
                    <a:pt x="221762" y="94973"/>
                  </a:lnTo>
                  <a:lnTo>
                    <a:pt x="259475" y="70875"/>
                  </a:lnTo>
                  <a:lnTo>
                    <a:pt x="299311" y="49982"/>
                  </a:lnTo>
                  <a:lnTo>
                    <a:pt x="341086" y="32477"/>
                  </a:lnTo>
                  <a:lnTo>
                    <a:pt x="384615" y="18543"/>
                  </a:lnTo>
                  <a:lnTo>
                    <a:pt x="429713" y="8363"/>
                  </a:lnTo>
                  <a:lnTo>
                    <a:pt x="476194" y="2121"/>
                  </a:lnTo>
                  <a:lnTo>
                    <a:pt x="523875" y="0"/>
                  </a:lnTo>
                  <a:lnTo>
                    <a:pt x="571555" y="2121"/>
                  </a:lnTo>
                  <a:lnTo>
                    <a:pt x="618036" y="8363"/>
                  </a:lnTo>
                  <a:lnTo>
                    <a:pt x="663134" y="18543"/>
                  </a:lnTo>
                  <a:lnTo>
                    <a:pt x="706663" y="32477"/>
                  </a:lnTo>
                  <a:lnTo>
                    <a:pt x="748438" y="49982"/>
                  </a:lnTo>
                  <a:lnTo>
                    <a:pt x="788274" y="70875"/>
                  </a:lnTo>
                  <a:lnTo>
                    <a:pt x="825987" y="94973"/>
                  </a:lnTo>
                  <a:lnTo>
                    <a:pt x="861391" y="122092"/>
                  </a:lnTo>
                  <a:lnTo>
                    <a:pt x="894302" y="152050"/>
                  </a:lnTo>
                  <a:lnTo>
                    <a:pt x="924533" y="184663"/>
                  </a:lnTo>
                  <a:lnTo>
                    <a:pt x="951901" y="219749"/>
                  </a:lnTo>
                  <a:lnTo>
                    <a:pt x="976220" y="257123"/>
                  </a:lnTo>
                  <a:lnTo>
                    <a:pt x="997306" y="296603"/>
                  </a:lnTo>
                  <a:lnTo>
                    <a:pt x="1014972" y="338005"/>
                  </a:lnTo>
                  <a:lnTo>
                    <a:pt x="1029035" y="381146"/>
                  </a:lnTo>
                  <a:lnTo>
                    <a:pt x="1039308" y="425844"/>
                  </a:lnTo>
                  <a:lnTo>
                    <a:pt x="1045608" y="471915"/>
                  </a:lnTo>
                  <a:lnTo>
                    <a:pt x="1047750" y="519175"/>
                  </a:lnTo>
                  <a:lnTo>
                    <a:pt x="1045608" y="566416"/>
                  </a:lnTo>
                  <a:lnTo>
                    <a:pt x="1039308" y="612469"/>
                  </a:lnTo>
                  <a:lnTo>
                    <a:pt x="1029035" y="657151"/>
                  </a:lnTo>
                  <a:lnTo>
                    <a:pt x="1014972" y="700279"/>
                  </a:lnTo>
                  <a:lnTo>
                    <a:pt x="997306" y="741669"/>
                  </a:lnTo>
                  <a:lnTo>
                    <a:pt x="976220" y="781139"/>
                  </a:lnTo>
                  <a:lnTo>
                    <a:pt x="951901" y="818504"/>
                  </a:lnTo>
                  <a:lnTo>
                    <a:pt x="924533" y="853582"/>
                  </a:lnTo>
                  <a:lnTo>
                    <a:pt x="894302" y="886190"/>
                  </a:lnTo>
                  <a:lnTo>
                    <a:pt x="861391" y="916143"/>
                  </a:lnTo>
                  <a:lnTo>
                    <a:pt x="825987" y="943259"/>
                  </a:lnTo>
                  <a:lnTo>
                    <a:pt x="788274" y="967354"/>
                  </a:lnTo>
                  <a:lnTo>
                    <a:pt x="748438" y="988245"/>
                  </a:lnTo>
                  <a:lnTo>
                    <a:pt x="706663" y="1005749"/>
                  </a:lnTo>
                  <a:lnTo>
                    <a:pt x="663134" y="1019682"/>
                  </a:lnTo>
                  <a:lnTo>
                    <a:pt x="618036" y="1029861"/>
                  </a:lnTo>
                  <a:lnTo>
                    <a:pt x="571555" y="1036103"/>
                  </a:lnTo>
                  <a:lnTo>
                    <a:pt x="523875" y="1038225"/>
                  </a:lnTo>
                  <a:lnTo>
                    <a:pt x="476194" y="1036103"/>
                  </a:lnTo>
                  <a:lnTo>
                    <a:pt x="429713" y="1029861"/>
                  </a:lnTo>
                  <a:lnTo>
                    <a:pt x="384615" y="1019682"/>
                  </a:lnTo>
                  <a:lnTo>
                    <a:pt x="341086" y="1005749"/>
                  </a:lnTo>
                  <a:lnTo>
                    <a:pt x="299311" y="988245"/>
                  </a:lnTo>
                  <a:lnTo>
                    <a:pt x="259475" y="967354"/>
                  </a:lnTo>
                  <a:lnTo>
                    <a:pt x="221762" y="943259"/>
                  </a:lnTo>
                  <a:lnTo>
                    <a:pt x="186358" y="916143"/>
                  </a:lnTo>
                  <a:lnTo>
                    <a:pt x="153447" y="886190"/>
                  </a:lnTo>
                  <a:lnTo>
                    <a:pt x="123216" y="853582"/>
                  </a:lnTo>
                  <a:lnTo>
                    <a:pt x="95848" y="818504"/>
                  </a:lnTo>
                  <a:lnTo>
                    <a:pt x="71529" y="781139"/>
                  </a:lnTo>
                  <a:lnTo>
                    <a:pt x="50443" y="741669"/>
                  </a:lnTo>
                  <a:lnTo>
                    <a:pt x="32777" y="700279"/>
                  </a:lnTo>
                  <a:lnTo>
                    <a:pt x="18714" y="657151"/>
                  </a:lnTo>
                  <a:lnTo>
                    <a:pt x="8441" y="612469"/>
                  </a:lnTo>
                  <a:lnTo>
                    <a:pt x="2141" y="566416"/>
                  </a:lnTo>
                  <a:lnTo>
                    <a:pt x="0" y="519175"/>
                  </a:lnTo>
                  <a:close/>
                </a:path>
              </a:pathLst>
            </a:custGeom>
            <a:ln w="72390">
              <a:solidFill>
                <a:srgbClr val="F39D20"/>
              </a:solidFill>
            </a:ln>
          </p:spPr>
          <p:txBody>
            <a:bodyPr wrap="square" lIns="0" tIns="0" rIns="0" bIns="0" rtlCol="0"/>
            <a:lstStyle/>
            <a:p>
              <a:endParaRPr>
                <a:latin typeface="Twinkl Cursive Unlooped" panose="02000000000000000000" pitchFamily="2" charset="0"/>
              </a:endParaRPr>
            </a:p>
          </p:txBody>
        </p:sp>
      </p:grpSp>
      <p:sp>
        <p:nvSpPr>
          <p:cNvPr id="162" name="TextBox 161">
            <a:extLst>
              <a:ext uri="{FF2B5EF4-FFF2-40B4-BE49-F238E27FC236}">
                <a16:creationId xmlns:a16="http://schemas.microsoft.com/office/drawing/2014/main" id="{9FEC5045-7D90-48E9-AE1A-47BBDE810BF0}"/>
              </a:ext>
            </a:extLst>
          </p:cNvPr>
          <p:cNvSpPr txBox="1"/>
          <p:nvPr/>
        </p:nvSpPr>
        <p:spPr>
          <a:xfrm>
            <a:off x="6360043" y="931174"/>
            <a:ext cx="1007785" cy="830997"/>
          </a:xfrm>
          <a:prstGeom prst="rect">
            <a:avLst/>
          </a:prstGeom>
          <a:noFill/>
        </p:spPr>
        <p:txBody>
          <a:bodyPr wrap="square" rtlCol="0">
            <a:spAutoFit/>
          </a:bodyPr>
          <a:lstStyle/>
          <a:p>
            <a:r>
              <a:rPr lang="en-GB" sz="1200" b="1" u="sng" dirty="0">
                <a:solidFill>
                  <a:schemeClr val="accent5">
                    <a:lumMod val="50000"/>
                  </a:schemeClr>
                </a:solidFill>
                <a:latin typeface="Twinkl Cursive Unlooped" panose="02000000000000000000" pitchFamily="2" charset="0"/>
              </a:rPr>
              <a:t>Seasonal Changes – Autumn/</a:t>
            </a:r>
          </a:p>
          <a:p>
            <a:r>
              <a:rPr lang="en-GB" sz="1200" b="1" u="sng" dirty="0">
                <a:solidFill>
                  <a:schemeClr val="accent5">
                    <a:lumMod val="50000"/>
                  </a:schemeClr>
                </a:solidFill>
                <a:latin typeface="Twinkl Cursive Unlooped" panose="02000000000000000000" pitchFamily="2" charset="0"/>
              </a:rPr>
              <a:t>Winter</a:t>
            </a:r>
          </a:p>
        </p:txBody>
      </p:sp>
      <p:sp>
        <p:nvSpPr>
          <p:cNvPr id="164" name="TextBox 163">
            <a:extLst>
              <a:ext uri="{FF2B5EF4-FFF2-40B4-BE49-F238E27FC236}">
                <a16:creationId xmlns:a16="http://schemas.microsoft.com/office/drawing/2014/main" id="{E1512541-CFB9-47E8-8D55-67A17D99FDEA}"/>
              </a:ext>
            </a:extLst>
          </p:cNvPr>
          <p:cNvSpPr txBox="1"/>
          <p:nvPr/>
        </p:nvSpPr>
        <p:spPr>
          <a:xfrm>
            <a:off x="3527216" y="5106878"/>
            <a:ext cx="1099917" cy="461665"/>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Forces and magnets</a:t>
            </a:r>
          </a:p>
        </p:txBody>
      </p:sp>
      <p:sp>
        <p:nvSpPr>
          <p:cNvPr id="166" name="TextBox 165">
            <a:extLst>
              <a:ext uri="{FF2B5EF4-FFF2-40B4-BE49-F238E27FC236}">
                <a16:creationId xmlns:a16="http://schemas.microsoft.com/office/drawing/2014/main" id="{22DC82B4-0F59-483E-9A38-91D360B2FF07}"/>
              </a:ext>
            </a:extLst>
          </p:cNvPr>
          <p:cNvSpPr txBox="1"/>
          <p:nvPr/>
        </p:nvSpPr>
        <p:spPr>
          <a:xfrm>
            <a:off x="7542474" y="981661"/>
            <a:ext cx="866199" cy="646331"/>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Human parts and senses</a:t>
            </a:r>
          </a:p>
        </p:txBody>
      </p:sp>
      <p:sp>
        <p:nvSpPr>
          <p:cNvPr id="167" name="object 40">
            <a:extLst>
              <a:ext uri="{FF2B5EF4-FFF2-40B4-BE49-F238E27FC236}">
                <a16:creationId xmlns:a16="http://schemas.microsoft.com/office/drawing/2014/main" id="{DD01B9F5-0F01-4A36-838C-53606217BE8C}"/>
              </a:ext>
            </a:extLst>
          </p:cNvPr>
          <p:cNvSpPr txBox="1"/>
          <p:nvPr/>
        </p:nvSpPr>
        <p:spPr>
          <a:xfrm>
            <a:off x="10207085" y="3208411"/>
            <a:ext cx="831215" cy="197490"/>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Plants</a:t>
            </a:r>
            <a:endParaRPr sz="1200" dirty="0">
              <a:latin typeface="Twinkl Cursive Unlooped" panose="02000000000000000000" pitchFamily="2" charset="0"/>
              <a:cs typeface="Arial"/>
            </a:endParaRPr>
          </a:p>
        </p:txBody>
      </p:sp>
      <p:sp>
        <p:nvSpPr>
          <p:cNvPr id="168" name="object 40">
            <a:extLst>
              <a:ext uri="{FF2B5EF4-FFF2-40B4-BE49-F238E27FC236}">
                <a16:creationId xmlns:a16="http://schemas.microsoft.com/office/drawing/2014/main" id="{26060595-C8A0-4B65-9033-96F0C9B20A45}"/>
              </a:ext>
            </a:extLst>
          </p:cNvPr>
          <p:cNvSpPr txBox="1"/>
          <p:nvPr/>
        </p:nvSpPr>
        <p:spPr>
          <a:xfrm>
            <a:off x="6462260" y="3199519"/>
            <a:ext cx="831215" cy="382156"/>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Animal Survival</a:t>
            </a:r>
            <a:endParaRPr sz="1200" dirty="0">
              <a:latin typeface="Twinkl Cursive Unlooped" panose="02000000000000000000" pitchFamily="2" charset="0"/>
              <a:cs typeface="Arial"/>
            </a:endParaRPr>
          </a:p>
        </p:txBody>
      </p:sp>
      <p:sp>
        <p:nvSpPr>
          <p:cNvPr id="169" name="object 40">
            <a:extLst>
              <a:ext uri="{FF2B5EF4-FFF2-40B4-BE49-F238E27FC236}">
                <a16:creationId xmlns:a16="http://schemas.microsoft.com/office/drawing/2014/main" id="{BAAE4B20-8134-40DB-930C-4D93E1A78F2B}"/>
              </a:ext>
            </a:extLst>
          </p:cNvPr>
          <p:cNvSpPr txBox="1"/>
          <p:nvPr/>
        </p:nvSpPr>
        <p:spPr>
          <a:xfrm>
            <a:off x="3636887" y="3066794"/>
            <a:ext cx="831215" cy="566822"/>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Uses of everyday materials</a:t>
            </a:r>
            <a:endParaRPr sz="1200" dirty="0">
              <a:latin typeface="Twinkl Cursive Unlooped" panose="02000000000000000000" pitchFamily="2" charset="0"/>
              <a:cs typeface="Arial"/>
            </a:endParaRPr>
          </a:p>
        </p:txBody>
      </p:sp>
      <p:sp>
        <p:nvSpPr>
          <p:cNvPr id="170" name="TextBox 169">
            <a:extLst>
              <a:ext uri="{FF2B5EF4-FFF2-40B4-BE49-F238E27FC236}">
                <a16:creationId xmlns:a16="http://schemas.microsoft.com/office/drawing/2014/main" id="{E26084D2-1B69-4663-8DE3-E7C9CFBFD1CA}"/>
              </a:ext>
            </a:extLst>
          </p:cNvPr>
          <p:cNvSpPr txBox="1"/>
          <p:nvPr/>
        </p:nvSpPr>
        <p:spPr>
          <a:xfrm>
            <a:off x="4996083" y="5166338"/>
            <a:ext cx="1099917" cy="461665"/>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Light and Shadows</a:t>
            </a:r>
          </a:p>
        </p:txBody>
      </p:sp>
      <p:sp>
        <p:nvSpPr>
          <p:cNvPr id="171" name="object 40">
            <a:extLst>
              <a:ext uri="{FF2B5EF4-FFF2-40B4-BE49-F238E27FC236}">
                <a16:creationId xmlns:a16="http://schemas.microsoft.com/office/drawing/2014/main" id="{A2388BF1-6B50-4E43-8155-229ADC667236}"/>
              </a:ext>
            </a:extLst>
          </p:cNvPr>
          <p:cNvSpPr txBox="1"/>
          <p:nvPr/>
        </p:nvSpPr>
        <p:spPr>
          <a:xfrm>
            <a:off x="9442953" y="4964774"/>
            <a:ext cx="888390" cy="751488"/>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Plant Nutrition and Reproduction</a:t>
            </a:r>
            <a:endParaRPr sz="1200" dirty="0">
              <a:latin typeface="Twinkl Cursive Unlooped" panose="02000000000000000000" pitchFamily="2" charset="0"/>
              <a:cs typeface="Arial"/>
            </a:endParaRPr>
          </a:p>
        </p:txBody>
      </p:sp>
      <p:sp>
        <p:nvSpPr>
          <p:cNvPr id="120" name="TextBox 119">
            <a:extLst>
              <a:ext uri="{FF2B5EF4-FFF2-40B4-BE49-F238E27FC236}">
                <a16:creationId xmlns:a16="http://schemas.microsoft.com/office/drawing/2014/main" id="{6F39E5DA-7DF3-4788-9B70-F63DBB081484}"/>
              </a:ext>
            </a:extLst>
          </p:cNvPr>
          <p:cNvSpPr txBox="1"/>
          <p:nvPr/>
        </p:nvSpPr>
        <p:spPr>
          <a:xfrm>
            <a:off x="7816962" y="3259754"/>
            <a:ext cx="866199" cy="276999"/>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Habitats</a:t>
            </a:r>
          </a:p>
        </p:txBody>
      </p:sp>
      <p:grpSp>
        <p:nvGrpSpPr>
          <p:cNvPr id="121" name="object 138">
            <a:extLst>
              <a:ext uri="{FF2B5EF4-FFF2-40B4-BE49-F238E27FC236}">
                <a16:creationId xmlns:a16="http://schemas.microsoft.com/office/drawing/2014/main" id="{3CE0254A-60D6-4450-95A0-F0FBCB7895AD}"/>
              </a:ext>
            </a:extLst>
          </p:cNvPr>
          <p:cNvGrpSpPr/>
          <p:nvPr/>
        </p:nvGrpSpPr>
        <p:grpSpPr>
          <a:xfrm>
            <a:off x="10858627" y="1802078"/>
            <a:ext cx="1120140" cy="1139190"/>
            <a:chOff x="10669905" y="1859279"/>
            <a:chExt cx="1120140" cy="1139190"/>
          </a:xfrm>
        </p:grpSpPr>
        <p:sp>
          <p:nvSpPr>
            <p:cNvPr id="144" name="object 139">
              <a:extLst>
                <a:ext uri="{FF2B5EF4-FFF2-40B4-BE49-F238E27FC236}">
                  <a16:creationId xmlns:a16="http://schemas.microsoft.com/office/drawing/2014/main" id="{48FDAD74-7036-4686-8545-1FF34D8B38C4}"/>
                </a:ext>
              </a:extLst>
            </p:cNvPr>
            <p:cNvSpPr/>
            <p:nvPr/>
          </p:nvSpPr>
          <p:spPr>
            <a:xfrm>
              <a:off x="10706100" y="1914524"/>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5"/>
                  </a:lnTo>
                  <a:lnTo>
                    <a:pt x="8441" y="618036"/>
                  </a:lnTo>
                  <a:lnTo>
                    <a:pt x="18714" y="663134"/>
                  </a:lnTo>
                  <a:lnTo>
                    <a:pt x="32777" y="706663"/>
                  </a:lnTo>
                  <a:lnTo>
                    <a:pt x="50443" y="748438"/>
                  </a:lnTo>
                  <a:lnTo>
                    <a:pt x="71529" y="788274"/>
                  </a:lnTo>
                  <a:lnTo>
                    <a:pt x="95848" y="825987"/>
                  </a:lnTo>
                  <a:lnTo>
                    <a:pt x="123216" y="861391"/>
                  </a:lnTo>
                  <a:lnTo>
                    <a:pt x="153447" y="894302"/>
                  </a:lnTo>
                  <a:lnTo>
                    <a:pt x="186358" y="924533"/>
                  </a:lnTo>
                  <a:lnTo>
                    <a:pt x="221762" y="951901"/>
                  </a:lnTo>
                  <a:lnTo>
                    <a:pt x="259475" y="976220"/>
                  </a:lnTo>
                  <a:lnTo>
                    <a:pt x="299311" y="997306"/>
                  </a:lnTo>
                  <a:lnTo>
                    <a:pt x="341086" y="1014972"/>
                  </a:lnTo>
                  <a:lnTo>
                    <a:pt x="384615" y="1029035"/>
                  </a:lnTo>
                  <a:lnTo>
                    <a:pt x="429713" y="1039308"/>
                  </a:lnTo>
                  <a:lnTo>
                    <a:pt x="476194" y="1045608"/>
                  </a:lnTo>
                  <a:lnTo>
                    <a:pt x="523875" y="1047750"/>
                  </a:lnTo>
                  <a:lnTo>
                    <a:pt x="571555" y="1045608"/>
                  </a:lnTo>
                  <a:lnTo>
                    <a:pt x="618036" y="1039308"/>
                  </a:lnTo>
                  <a:lnTo>
                    <a:pt x="663134" y="1029035"/>
                  </a:lnTo>
                  <a:lnTo>
                    <a:pt x="706663" y="1014972"/>
                  </a:lnTo>
                  <a:lnTo>
                    <a:pt x="748438" y="997306"/>
                  </a:lnTo>
                  <a:lnTo>
                    <a:pt x="788274" y="976220"/>
                  </a:lnTo>
                  <a:lnTo>
                    <a:pt x="825987" y="951901"/>
                  </a:lnTo>
                  <a:lnTo>
                    <a:pt x="861391" y="924533"/>
                  </a:lnTo>
                  <a:lnTo>
                    <a:pt x="894302" y="894302"/>
                  </a:lnTo>
                  <a:lnTo>
                    <a:pt x="924533" y="861391"/>
                  </a:lnTo>
                  <a:lnTo>
                    <a:pt x="951901" y="825987"/>
                  </a:lnTo>
                  <a:lnTo>
                    <a:pt x="976220" y="788274"/>
                  </a:lnTo>
                  <a:lnTo>
                    <a:pt x="997306" y="748438"/>
                  </a:lnTo>
                  <a:lnTo>
                    <a:pt x="1014972" y="706663"/>
                  </a:lnTo>
                  <a:lnTo>
                    <a:pt x="1029035" y="663134"/>
                  </a:lnTo>
                  <a:lnTo>
                    <a:pt x="1039308" y="618036"/>
                  </a:lnTo>
                  <a:lnTo>
                    <a:pt x="1045608" y="571555"/>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0C6C82"/>
            </a:solidFill>
          </p:spPr>
          <p:txBody>
            <a:bodyPr wrap="square" lIns="0" tIns="0" rIns="0" bIns="0" rtlCol="0"/>
            <a:lstStyle/>
            <a:p>
              <a:endParaRPr>
                <a:latin typeface="Twinkl Cursive Unlooped" panose="02000000000000000000" pitchFamily="2" charset="0"/>
              </a:endParaRPr>
            </a:p>
          </p:txBody>
        </p:sp>
        <p:sp>
          <p:nvSpPr>
            <p:cNvPr id="172" name="object 140">
              <a:extLst>
                <a:ext uri="{FF2B5EF4-FFF2-40B4-BE49-F238E27FC236}">
                  <a16:creationId xmlns:a16="http://schemas.microsoft.com/office/drawing/2014/main" id="{758E8A1F-6B95-447E-878F-37D8F0ACCB7E}"/>
                </a:ext>
              </a:extLst>
            </p:cNvPr>
            <p:cNvSpPr/>
            <p:nvPr/>
          </p:nvSpPr>
          <p:spPr>
            <a:xfrm>
              <a:off x="10706100" y="1914524"/>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5"/>
                  </a:lnTo>
                  <a:lnTo>
                    <a:pt x="1039308" y="618036"/>
                  </a:lnTo>
                  <a:lnTo>
                    <a:pt x="1029035" y="663134"/>
                  </a:lnTo>
                  <a:lnTo>
                    <a:pt x="1014972" y="706663"/>
                  </a:lnTo>
                  <a:lnTo>
                    <a:pt x="997306" y="748438"/>
                  </a:lnTo>
                  <a:lnTo>
                    <a:pt x="976220" y="788274"/>
                  </a:lnTo>
                  <a:lnTo>
                    <a:pt x="951901" y="825987"/>
                  </a:lnTo>
                  <a:lnTo>
                    <a:pt x="924533" y="861391"/>
                  </a:lnTo>
                  <a:lnTo>
                    <a:pt x="894302" y="894302"/>
                  </a:lnTo>
                  <a:lnTo>
                    <a:pt x="861391" y="924533"/>
                  </a:lnTo>
                  <a:lnTo>
                    <a:pt x="825987" y="951901"/>
                  </a:lnTo>
                  <a:lnTo>
                    <a:pt x="788274" y="976220"/>
                  </a:lnTo>
                  <a:lnTo>
                    <a:pt x="748438" y="997306"/>
                  </a:lnTo>
                  <a:lnTo>
                    <a:pt x="706663" y="1014972"/>
                  </a:lnTo>
                  <a:lnTo>
                    <a:pt x="663134" y="1029035"/>
                  </a:lnTo>
                  <a:lnTo>
                    <a:pt x="618036" y="1039308"/>
                  </a:lnTo>
                  <a:lnTo>
                    <a:pt x="571555" y="1045608"/>
                  </a:lnTo>
                  <a:lnTo>
                    <a:pt x="523875" y="1047750"/>
                  </a:lnTo>
                  <a:lnTo>
                    <a:pt x="476194" y="1045608"/>
                  </a:lnTo>
                  <a:lnTo>
                    <a:pt x="429713" y="1039308"/>
                  </a:lnTo>
                  <a:lnTo>
                    <a:pt x="384615" y="1029035"/>
                  </a:lnTo>
                  <a:lnTo>
                    <a:pt x="341086" y="1014972"/>
                  </a:lnTo>
                  <a:lnTo>
                    <a:pt x="299311" y="997306"/>
                  </a:lnTo>
                  <a:lnTo>
                    <a:pt x="259475" y="976220"/>
                  </a:lnTo>
                  <a:lnTo>
                    <a:pt x="221762" y="951901"/>
                  </a:lnTo>
                  <a:lnTo>
                    <a:pt x="186358" y="924533"/>
                  </a:lnTo>
                  <a:lnTo>
                    <a:pt x="153447" y="894302"/>
                  </a:lnTo>
                  <a:lnTo>
                    <a:pt x="123216" y="861391"/>
                  </a:lnTo>
                  <a:lnTo>
                    <a:pt x="95848" y="825987"/>
                  </a:lnTo>
                  <a:lnTo>
                    <a:pt x="71529" y="788274"/>
                  </a:lnTo>
                  <a:lnTo>
                    <a:pt x="50443" y="748438"/>
                  </a:lnTo>
                  <a:lnTo>
                    <a:pt x="32777" y="706663"/>
                  </a:lnTo>
                  <a:lnTo>
                    <a:pt x="18714" y="663134"/>
                  </a:lnTo>
                  <a:lnTo>
                    <a:pt x="8441" y="618036"/>
                  </a:lnTo>
                  <a:lnTo>
                    <a:pt x="2141" y="571555"/>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sp>
          <p:nvSpPr>
            <p:cNvPr id="173" name="object 141">
              <a:extLst>
                <a:ext uri="{FF2B5EF4-FFF2-40B4-BE49-F238E27FC236}">
                  <a16:creationId xmlns:a16="http://schemas.microsoft.com/office/drawing/2014/main" id="{740C1F7D-356E-4505-8D1E-C7DDA4565E2C}"/>
                </a:ext>
              </a:extLst>
            </p:cNvPr>
            <p:cNvSpPr/>
            <p:nvPr/>
          </p:nvSpPr>
          <p:spPr>
            <a:xfrm>
              <a:off x="10706100" y="1895474"/>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74" name="object 142">
              <a:extLst>
                <a:ext uri="{FF2B5EF4-FFF2-40B4-BE49-F238E27FC236}">
                  <a16:creationId xmlns:a16="http://schemas.microsoft.com/office/drawing/2014/main" id="{CD502514-4ECE-44CC-8F36-3B8FD6717849}"/>
                </a:ext>
              </a:extLst>
            </p:cNvPr>
            <p:cNvSpPr/>
            <p:nvPr/>
          </p:nvSpPr>
          <p:spPr>
            <a:xfrm>
              <a:off x="10706100" y="189547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1E587C"/>
              </a:solidFill>
            </a:ln>
          </p:spPr>
          <p:txBody>
            <a:bodyPr wrap="square" lIns="0" tIns="0" rIns="0" bIns="0" rtlCol="0"/>
            <a:lstStyle/>
            <a:p>
              <a:endParaRPr>
                <a:latin typeface="Twinkl Cursive Unlooped" panose="02000000000000000000" pitchFamily="2" charset="0"/>
              </a:endParaRPr>
            </a:p>
          </p:txBody>
        </p:sp>
      </p:grpSp>
      <p:sp>
        <p:nvSpPr>
          <p:cNvPr id="175" name="TextBox 174">
            <a:extLst>
              <a:ext uri="{FF2B5EF4-FFF2-40B4-BE49-F238E27FC236}">
                <a16:creationId xmlns:a16="http://schemas.microsoft.com/office/drawing/2014/main" id="{33C260D4-F530-4B29-A8EC-440E21BAB1B6}"/>
              </a:ext>
            </a:extLst>
          </p:cNvPr>
          <p:cNvSpPr txBox="1"/>
          <p:nvPr/>
        </p:nvSpPr>
        <p:spPr>
          <a:xfrm>
            <a:off x="10985597" y="2110026"/>
            <a:ext cx="866199" cy="461665"/>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Animal Parts</a:t>
            </a:r>
          </a:p>
        </p:txBody>
      </p:sp>
      <p:sp>
        <p:nvSpPr>
          <p:cNvPr id="176" name="TextBox 175">
            <a:extLst>
              <a:ext uri="{FF2B5EF4-FFF2-40B4-BE49-F238E27FC236}">
                <a16:creationId xmlns:a16="http://schemas.microsoft.com/office/drawing/2014/main" id="{D1E2BB2C-F65F-4BDC-9599-70ACFFF8F561}"/>
              </a:ext>
            </a:extLst>
          </p:cNvPr>
          <p:cNvSpPr txBox="1"/>
          <p:nvPr/>
        </p:nvSpPr>
        <p:spPr>
          <a:xfrm>
            <a:off x="4996083" y="3095561"/>
            <a:ext cx="866199" cy="461665"/>
          </a:xfrm>
          <a:prstGeom prst="rect">
            <a:avLst/>
          </a:prstGeom>
          <a:noFill/>
        </p:spPr>
        <p:txBody>
          <a:bodyPr wrap="square" rtlCol="0">
            <a:spAutoFit/>
          </a:bodyPr>
          <a:lstStyle/>
          <a:p>
            <a:pPr algn="ctr"/>
            <a:r>
              <a:rPr lang="en-GB" sz="1200" b="1" u="sng">
                <a:solidFill>
                  <a:schemeClr val="accent5">
                    <a:lumMod val="50000"/>
                  </a:schemeClr>
                </a:solidFill>
                <a:latin typeface="Twinkl Cursive Unlooped" panose="02000000000000000000" pitchFamily="2" charset="0"/>
              </a:rPr>
              <a:t>Human </a:t>
            </a:r>
            <a:r>
              <a:rPr lang="en-GB" sz="1200" b="1" u="sng" dirty="0">
                <a:solidFill>
                  <a:schemeClr val="accent5">
                    <a:lumMod val="50000"/>
                  </a:schemeClr>
                </a:solidFill>
                <a:latin typeface="Twinkl Cursive Unlooped" panose="02000000000000000000" pitchFamily="2" charset="0"/>
              </a:rPr>
              <a:t>Survival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4938757" y="1374223"/>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5720214" y="2466627"/>
            <a:ext cx="806450" cy="390525"/>
          </a:xfrm>
          <a:prstGeom prst="rect">
            <a:avLst/>
          </a:prstGeom>
        </p:spPr>
        <p:txBody>
          <a:bodyPr vert="horz" wrap="square" lIns="0" tIns="19685" rIns="0" bIns="0" rtlCol="0">
            <a:spAutoFit/>
          </a:bodyPr>
          <a:lstStyle/>
          <a:p>
            <a:pPr marL="193675" marR="5080" indent="-180975">
              <a:lnSpc>
                <a:spcPts val="1430"/>
              </a:lnSpc>
              <a:spcBef>
                <a:spcPts val="155"/>
              </a:spcBef>
            </a:pPr>
            <a:r>
              <a:rPr sz="1200" b="1" spc="20" dirty="0">
                <a:latin typeface="Twinkl Cursive Unlooped" panose="02000000000000000000" pitchFamily="2" charset="0"/>
                <a:cs typeface="Segoe UI"/>
              </a:rPr>
              <a:t>Ne</a:t>
            </a:r>
            <a:r>
              <a:rPr sz="1200" b="1" spc="5" dirty="0">
                <a:latin typeface="Twinkl Cursive Unlooped" panose="02000000000000000000" pitchFamily="2" charset="0"/>
                <a:cs typeface="Segoe UI"/>
              </a:rPr>
              <a:t>x</a:t>
            </a:r>
            <a:r>
              <a:rPr sz="1200" b="1" dirty="0">
                <a:latin typeface="Twinkl Cursive Unlooped" panose="02000000000000000000" pitchFamily="2" charset="0"/>
                <a:cs typeface="Segoe UI"/>
              </a:rPr>
              <a:t>t</a:t>
            </a:r>
            <a:r>
              <a:rPr sz="1200" b="1" spc="-50" dirty="0">
                <a:latin typeface="Twinkl Cursive Unlooped" panose="02000000000000000000" pitchFamily="2" charset="0"/>
                <a:cs typeface="Segoe UI"/>
              </a:rPr>
              <a:t> </a:t>
            </a:r>
            <a:r>
              <a:rPr sz="1200" b="1" dirty="0">
                <a:latin typeface="Twinkl Cursive Unlooped" panose="02000000000000000000" pitchFamily="2" charset="0"/>
                <a:cs typeface="Segoe UI"/>
              </a:rPr>
              <a:t>S</a:t>
            </a:r>
            <a:r>
              <a:rPr sz="1200" b="1" spc="-20" dirty="0">
                <a:latin typeface="Twinkl Cursive Unlooped" panose="02000000000000000000" pitchFamily="2" charset="0"/>
                <a:cs typeface="Segoe UI"/>
              </a:rPr>
              <a:t>t</a:t>
            </a:r>
            <a:r>
              <a:rPr sz="1200" b="1" spc="20" dirty="0">
                <a:latin typeface="Twinkl Cursive Unlooped" panose="02000000000000000000" pitchFamily="2" charset="0"/>
                <a:cs typeface="Segoe UI"/>
              </a:rPr>
              <a:t>e</a:t>
            </a:r>
            <a:r>
              <a:rPr sz="1200" b="1" dirty="0">
                <a:latin typeface="Twinkl Cursive Unlooped" panose="02000000000000000000" pitchFamily="2" charset="0"/>
                <a:cs typeface="Segoe UI"/>
              </a:rPr>
              <a:t>ps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a:off x="4955394" y="1457846"/>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2471831"/>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compare and group materials based on a wider range of properties.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learn about reversible and irreversible changes.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1</a:t>
            </a:r>
            <a:endParaRPr sz="2400" dirty="0">
              <a:latin typeface="Twinkl Cursive Unlooped" panose="02000000000000000000" pitchFamily="2" charset="0"/>
              <a:cs typeface="Segoe UI"/>
            </a:endParaRPr>
          </a:p>
        </p:txBody>
      </p:sp>
      <p:sp>
        <p:nvSpPr>
          <p:cNvPr id="23" name="object 23"/>
          <p:cNvSpPr txBox="1"/>
          <p:nvPr/>
        </p:nvSpPr>
        <p:spPr>
          <a:xfrm>
            <a:off x="5213484" y="3139508"/>
            <a:ext cx="1819910" cy="1903085"/>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sz="1100" spc="25" dirty="0">
                <a:latin typeface="Twinkl Cursive Unlooped" panose="02000000000000000000" pitchFamily="2" charset="0"/>
                <a:cs typeface="Segoe UI"/>
              </a:rPr>
              <a:t>w</a:t>
            </a:r>
            <a:r>
              <a:rPr sz="1100" spc="30" dirty="0">
                <a:latin typeface="Twinkl Cursive Unlooped" panose="02000000000000000000" pitchFamily="2" charset="0"/>
                <a:cs typeface="Segoe UI"/>
              </a:rPr>
              <a:t>il</a:t>
            </a:r>
            <a:r>
              <a:rPr sz="1100" spc="5" dirty="0">
                <a:latin typeface="Twinkl Cursive Unlooped" panose="02000000000000000000" pitchFamily="2" charset="0"/>
                <a:cs typeface="Segoe UI"/>
              </a:rPr>
              <a:t>l</a:t>
            </a:r>
            <a:r>
              <a:rPr sz="1100" spc="-50" dirty="0">
                <a:latin typeface="Twinkl Cursive Unlooped" panose="02000000000000000000" pitchFamily="2" charset="0"/>
                <a:cs typeface="Segoe UI"/>
              </a:rPr>
              <a:t> </a:t>
            </a:r>
            <a:r>
              <a:rPr lang="en-GB" sz="1100" spc="20" dirty="0">
                <a:latin typeface="Twinkl Cursive Unlooped" panose="02000000000000000000" pitchFamily="2" charset="0"/>
                <a:cs typeface="Segoe UI"/>
              </a:rPr>
              <a:t>identify and compare suitability of a variety of everyday materials for particular uses. </a:t>
            </a:r>
          </a:p>
          <a:p>
            <a:pPr marL="12065" marR="5080" indent="5715" algn="ctr">
              <a:lnSpc>
                <a:spcPct val="100099"/>
              </a:lnSpc>
              <a:spcBef>
                <a:spcPts val="120"/>
              </a:spcBef>
            </a:pPr>
            <a:endParaRPr lang="en-GB" sz="1100" spc="20" dirty="0">
              <a:latin typeface="Twinkl Cursive Unlooped" panose="02000000000000000000" pitchFamily="2" charset="0"/>
              <a:cs typeface="Segoe UI"/>
            </a:endParaRPr>
          </a:p>
          <a:p>
            <a:pPr marL="12065" marR="5080" indent="5715" algn="ctr">
              <a:lnSpc>
                <a:spcPct val="100099"/>
              </a:lnSpc>
              <a:spcBef>
                <a:spcPts val="120"/>
              </a:spcBef>
            </a:pPr>
            <a:r>
              <a:rPr lang="en-GB" sz="1100" spc="20" dirty="0">
                <a:latin typeface="Twinkl Cursive Unlooped" panose="02000000000000000000" pitchFamily="2" charset="0"/>
                <a:cs typeface="Segoe UI"/>
              </a:rPr>
              <a:t>They will describe how some objects and materials can be changed and how their changes can be desirable or undesirable.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048000" y="52433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Everyday materials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18713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sort and group materials into solids, liquids and gases.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observe and explain that some materials change state when heated or cooled.</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object 31">
            <a:extLst>
              <a:ext uri="{FF2B5EF4-FFF2-40B4-BE49-F238E27FC236}">
                <a16:creationId xmlns:a16="http://schemas.microsoft.com/office/drawing/2014/main" id="{FEF2FDDB-008E-49B9-8AF1-F7D95B719595}"/>
              </a:ext>
            </a:extLst>
          </p:cNvPr>
          <p:cNvSpPr txBox="1"/>
          <p:nvPr/>
        </p:nvSpPr>
        <p:spPr>
          <a:xfrm>
            <a:off x="2737217" y="3014932"/>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Everyday materials</a:t>
            </a:r>
          </a:p>
          <a:p>
            <a:pPr marL="12700" marR="5080"/>
            <a:r>
              <a:rPr lang="en-GB" sz="1100" b="0" i="0" dirty="0">
                <a:solidFill>
                  <a:srgbClr val="303030"/>
                </a:solidFill>
                <a:effectLst/>
                <a:latin typeface="Twinkl Cursive Unlooped" panose="02000000000000000000" pitchFamily="2" charset="0"/>
              </a:rPr>
              <a:t>This project teaches children that objects are made from materials. They identify a range of everyday materials and their sources. Children investigate the properties of materials and begin to recognise that a material's properties define its use.</a:t>
            </a:r>
            <a:endParaRPr sz="1100" dirty="0">
              <a:latin typeface="Twinkl Cursive Unlooped" panose="02000000000000000000" pitchFamily="2" charset="0"/>
              <a:cs typeface="Arial"/>
            </a:endParaRPr>
          </a:p>
        </p:txBody>
      </p:sp>
      <p:sp>
        <p:nvSpPr>
          <p:cNvPr id="29" name="TextBox 28">
            <a:extLst>
              <a:ext uri="{FF2B5EF4-FFF2-40B4-BE49-F238E27FC236}">
                <a16:creationId xmlns:a16="http://schemas.microsoft.com/office/drawing/2014/main" id="{0E9C5FB9-04C6-4007-B3B5-9A8022ADACA4}"/>
              </a:ext>
            </a:extLst>
          </p:cNvPr>
          <p:cNvSpPr txBox="1"/>
          <p:nvPr/>
        </p:nvSpPr>
        <p:spPr>
          <a:xfrm>
            <a:off x="494664" y="3520684"/>
            <a:ext cx="1754505" cy="2123658"/>
          </a:xfrm>
          <a:prstGeom prst="rect">
            <a:avLst/>
          </a:prstGeom>
          <a:noFill/>
        </p:spPr>
        <p:txBody>
          <a:bodyPr wrap="square">
            <a:spAutoFit/>
          </a:bodyPr>
          <a:lstStyle/>
          <a:p>
            <a:pPr algn="ctr"/>
            <a:r>
              <a:rPr lang="en-GB" sz="1100" dirty="0">
                <a:latin typeface="Twinkl Cursive Unlooped" panose="02000000000000000000" pitchFamily="2" charset="0"/>
                <a:ea typeface="Calibri" panose="020F0502020204030204" pitchFamily="34" charset="0"/>
                <a:cs typeface="Times New Roman" panose="02020603050405020304" pitchFamily="18" charset="0"/>
              </a:rPr>
              <a:t>Children are able to i</a:t>
            </a: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dentify and name a variety of everyday materials, including wood, plastic, glass, metal, water, and paper.</a:t>
            </a:r>
          </a:p>
          <a:p>
            <a:pPr algn="ctr"/>
            <a:endParaRPr lang="en-GB" sz="1100" dirty="0">
              <a:latin typeface="Twinkl Cursive Unlooped" panose="02000000000000000000" pitchFamily="2" charset="0"/>
              <a:ea typeface="Calibri" panose="020F0502020204030204" pitchFamily="34" charset="0"/>
              <a:cs typeface="Times New Roman" panose="02020603050405020304" pitchFamily="18" charset="0"/>
            </a:endParaRPr>
          </a:p>
          <a:p>
            <a:pPr algn="ct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They know some simple properties of materials and can sort objects into groups based on their material.</a:t>
            </a:r>
            <a:endParaRPr lang="en-GB" sz="1100" dirty="0">
              <a:latin typeface="Twinkl Cursive Unlooped" panose="02000000000000000000" pitchFamily="2" charset="0"/>
            </a:endParaRPr>
          </a:p>
        </p:txBody>
      </p:sp>
    </p:spTree>
    <p:extLst>
      <p:ext uri="{BB962C8B-B14F-4D97-AF65-F5344CB8AC3E}">
        <p14:creationId xmlns:p14="http://schemas.microsoft.com/office/powerpoint/2010/main" val="21521246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1</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342826774"/>
              </p:ext>
            </p:extLst>
          </p:nvPr>
        </p:nvGraphicFramePr>
        <p:xfrm>
          <a:off x="3276600" y="1427480"/>
          <a:ext cx="4114800" cy="4820920"/>
        </p:xfrm>
        <a:graphic>
          <a:graphicData uri="http://schemas.openxmlformats.org/drawingml/2006/table">
            <a:tbl>
              <a:tblPr firstRow="1" bandRow="1">
                <a:tableStyleId>{BDBED569-4797-4DF1-A0F4-6AAB3CD982D8}</a:tableStyleId>
              </a:tblPr>
              <a:tblGrid>
                <a:gridCol w="1222619">
                  <a:extLst>
                    <a:ext uri="{9D8B030D-6E8A-4147-A177-3AD203B41FA5}">
                      <a16:colId xmlns:a16="http://schemas.microsoft.com/office/drawing/2014/main" val="1839290384"/>
                    </a:ext>
                  </a:extLst>
                </a:gridCol>
                <a:gridCol w="1202273">
                  <a:extLst>
                    <a:ext uri="{9D8B030D-6E8A-4147-A177-3AD203B41FA5}">
                      <a16:colId xmlns:a16="http://schemas.microsoft.com/office/drawing/2014/main" val="2992277105"/>
                    </a:ext>
                  </a:extLst>
                </a:gridCol>
                <a:gridCol w="1689908">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Materials</a:t>
                      </a:r>
                    </a:p>
                  </a:txBody>
                  <a:tcPr/>
                </a:tc>
                <a:tc>
                  <a:txBody>
                    <a:bodyPr/>
                    <a:lstStyle/>
                    <a:p>
                      <a:r>
                        <a:rPr lang="en-GB" sz="1400" b="0" dirty="0">
                          <a:latin typeface="Twinkl Cursive Unlooped" panose="02000000000000000000" pitchFamily="2" charset="0"/>
                        </a:rPr>
                        <a:t>Sand</a:t>
                      </a:r>
                    </a:p>
                  </a:txBody>
                  <a:tcPr/>
                </a:tc>
                <a:tc>
                  <a:txBody>
                    <a:bodyPr/>
                    <a:lstStyle/>
                    <a:p>
                      <a:r>
                        <a:rPr lang="en-GB" sz="1400" b="0" dirty="0">
                          <a:latin typeface="Twinkl Cursive Unlooped" panose="02000000000000000000" pitchFamily="2" charset="0"/>
                        </a:rPr>
                        <a:t>Properties</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Brick</a:t>
                      </a:r>
                    </a:p>
                  </a:txBody>
                  <a:tcPr/>
                </a:tc>
                <a:tc>
                  <a:txBody>
                    <a:bodyPr/>
                    <a:lstStyle/>
                    <a:p>
                      <a:r>
                        <a:rPr lang="en-GB" sz="1400" dirty="0">
                          <a:latin typeface="Twinkl Cursive Unlooped" panose="02000000000000000000" pitchFamily="2" charset="0"/>
                        </a:rPr>
                        <a:t>Stone</a:t>
                      </a:r>
                    </a:p>
                  </a:txBody>
                  <a:tcPr/>
                </a:tc>
                <a:tc>
                  <a:txBody>
                    <a:bodyPr/>
                    <a:lstStyle/>
                    <a:p>
                      <a:r>
                        <a:rPr lang="en-GB" sz="1400" dirty="0">
                          <a:latin typeface="Twinkl Cursive Unlooped" panose="02000000000000000000" pitchFamily="2" charset="0"/>
                        </a:rPr>
                        <a:t>Absorbent</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Clay</a:t>
                      </a:r>
                    </a:p>
                  </a:txBody>
                  <a:tcPr/>
                </a:tc>
                <a:tc>
                  <a:txBody>
                    <a:bodyPr/>
                    <a:lstStyle/>
                    <a:p>
                      <a:r>
                        <a:rPr lang="en-GB" sz="1400" dirty="0">
                          <a:latin typeface="Twinkl Cursive Unlooped" panose="02000000000000000000" pitchFamily="2" charset="0"/>
                        </a:rPr>
                        <a:t>Wood</a:t>
                      </a:r>
                    </a:p>
                  </a:txBody>
                  <a:tcPr/>
                </a:tc>
                <a:tc>
                  <a:txBody>
                    <a:bodyPr/>
                    <a:lstStyle/>
                    <a:p>
                      <a:r>
                        <a:rPr lang="en-GB" sz="1400" dirty="0">
                          <a:latin typeface="Twinkl Cursive Unlooped" panose="02000000000000000000" pitchFamily="2" charset="0"/>
                        </a:rPr>
                        <a:t>Bendy</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Concrete</a:t>
                      </a:r>
                    </a:p>
                  </a:txBody>
                  <a:tcPr/>
                </a:tc>
                <a:tc>
                  <a:txBody>
                    <a:bodyPr/>
                    <a:lstStyle/>
                    <a:p>
                      <a:r>
                        <a:rPr lang="en-GB" sz="1400" dirty="0">
                          <a:latin typeface="Twinkl Cursive Unlooped" panose="02000000000000000000" pitchFamily="2" charset="0"/>
                        </a:rPr>
                        <a:t>Wool</a:t>
                      </a:r>
                    </a:p>
                  </a:txBody>
                  <a:tcPr/>
                </a:tc>
                <a:tc>
                  <a:txBody>
                    <a:bodyPr/>
                    <a:lstStyle/>
                    <a:p>
                      <a:r>
                        <a:rPr lang="en-GB" sz="1400" dirty="0">
                          <a:latin typeface="Twinkl Cursive Unlooped" panose="02000000000000000000" pitchFamily="2" charset="0"/>
                        </a:rPr>
                        <a:t>Hard</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Cottom</a:t>
                      </a:r>
                    </a:p>
                  </a:txBody>
                  <a:tcPr/>
                </a:tc>
                <a:tc>
                  <a:txBody>
                    <a:bodyPr/>
                    <a:lstStyle/>
                    <a:p>
                      <a:r>
                        <a:rPr lang="en-GB" sz="1400" dirty="0">
                          <a:latin typeface="Twinkl Cursive Unlooped" panose="02000000000000000000" pitchFamily="2" charset="0"/>
                        </a:rPr>
                        <a:t>Cardboard</a:t>
                      </a:r>
                    </a:p>
                  </a:txBody>
                  <a:tcPr/>
                </a:tc>
                <a:tc>
                  <a:txBody>
                    <a:bodyPr/>
                    <a:lstStyle/>
                    <a:p>
                      <a:r>
                        <a:rPr lang="en-GB" sz="1400" dirty="0">
                          <a:latin typeface="Twinkl Cursive Unlooped" panose="02000000000000000000" pitchFamily="2" charset="0"/>
                        </a:rPr>
                        <a:t>Soft</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Fabric</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Rough</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Glass</a:t>
                      </a:r>
                    </a:p>
                  </a:txBody>
                  <a:tcPr/>
                </a:tc>
                <a:tc>
                  <a:txBody>
                    <a:bodyPr/>
                    <a:lstStyle/>
                    <a:p>
                      <a:r>
                        <a:rPr lang="en-GB" sz="1400" dirty="0">
                          <a:latin typeface="Twinkl Cursive Unlooped" panose="02000000000000000000" pitchFamily="2" charset="0"/>
                        </a:rPr>
                        <a:t>Manmade</a:t>
                      </a:r>
                    </a:p>
                  </a:txBody>
                  <a:tcPr/>
                </a:tc>
                <a:tc>
                  <a:txBody>
                    <a:bodyPr/>
                    <a:lstStyle/>
                    <a:p>
                      <a:r>
                        <a:rPr lang="en-GB" sz="1400" dirty="0">
                          <a:latin typeface="Twinkl Cursive Unlooped" panose="02000000000000000000" pitchFamily="2" charset="0"/>
                        </a:rPr>
                        <a:t>Smooth</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Leather</a:t>
                      </a:r>
                    </a:p>
                  </a:txBody>
                  <a:tcPr/>
                </a:tc>
                <a:tc>
                  <a:txBody>
                    <a:bodyPr/>
                    <a:lstStyle/>
                    <a:p>
                      <a:r>
                        <a:rPr lang="en-GB" sz="1400" dirty="0">
                          <a:latin typeface="Twinkl Cursive Unlooped" panose="02000000000000000000" pitchFamily="2" charset="0"/>
                        </a:rPr>
                        <a:t>Natural</a:t>
                      </a:r>
                    </a:p>
                  </a:txBody>
                  <a:tcPr/>
                </a:tc>
                <a:tc>
                  <a:txBody>
                    <a:bodyPr/>
                    <a:lstStyle/>
                    <a:p>
                      <a:r>
                        <a:rPr lang="en-GB" sz="1400" dirty="0">
                          <a:latin typeface="Twinkl Cursive Unlooped" panose="02000000000000000000" pitchFamily="2" charset="0"/>
                        </a:rPr>
                        <a:t>Stretchy</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Metal</a:t>
                      </a:r>
                    </a:p>
                  </a:txBody>
                  <a:tcPr/>
                </a:tc>
                <a:tc>
                  <a:txBody>
                    <a:bodyPr/>
                    <a:lstStyle/>
                    <a:p>
                      <a:r>
                        <a:rPr lang="en-GB" sz="1400" dirty="0">
                          <a:latin typeface="Twinkl Cursive Unlooped" panose="02000000000000000000" pitchFamily="2" charset="0"/>
                        </a:rPr>
                        <a:t>Everyday </a:t>
                      </a:r>
                    </a:p>
                  </a:txBody>
                  <a:tcPr/>
                </a:tc>
                <a:tc>
                  <a:txBody>
                    <a:bodyPr/>
                    <a:lstStyle/>
                    <a:p>
                      <a:r>
                        <a:rPr lang="en-GB" sz="1400" dirty="0">
                          <a:latin typeface="Twinkl Cursive Unlooped" panose="02000000000000000000" pitchFamily="2" charset="0"/>
                        </a:rPr>
                        <a:t>Shiny</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Paper</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Waterproof </a:t>
                      </a: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Plastic</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967901479"/>
                  </a:ext>
                </a:extLst>
              </a:tr>
              <a:tr h="370840">
                <a:tc>
                  <a:txBody>
                    <a:bodyPr/>
                    <a:lstStyle/>
                    <a:p>
                      <a:r>
                        <a:rPr lang="en-GB" sz="1400" dirty="0">
                          <a:latin typeface="Twinkl Cursive Unlooped" panose="02000000000000000000" pitchFamily="2" charset="0"/>
                        </a:rPr>
                        <a:t>Rock</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243456179"/>
                  </a:ext>
                </a:extLst>
              </a:tr>
              <a:tr h="370840">
                <a:tc>
                  <a:txBody>
                    <a:bodyPr/>
                    <a:lstStyle/>
                    <a:p>
                      <a:r>
                        <a:rPr lang="en-GB" sz="1400" dirty="0">
                          <a:latin typeface="Twinkl Cursive Unlooped" panose="02000000000000000000" pitchFamily="2" charset="0"/>
                        </a:rPr>
                        <a:t>Rubber </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81465192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Everyday materials</a:t>
            </a:r>
          </a:p>
        </p:txBody>
      </p:sp>
    </p:spTree>
    <p:extLst>
      <p:ext uri="{BB962C8B-B14F-4D97-AF65-F5344CB8AC3E}">
        <p14:creationId xmlns:p14="http://schemas.microsoft.com/office/powerpoint/2010/main" val="10300933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14677" y="420413"/>
            <a:ext cx="4014724" cy="1958035"/>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69657" y="647100"/>
            <a:ext cx="2903311" cy="172162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the changes between winter and spring</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changes across the two seasons.</a:t>
            </a:r>
          </a:p>
          <a:p>
            <a:pPr>
              <a:buFont typeface="Arial" panose="020B0604020202020204" pitchFamily="34" charset="0"/>
              <a:buChar char="•"/>
            </a:pPr>
            <a:r>
              <a:rPr lang="en-GB" sz="900" dirty="0">
                <a:solidFill>
                  <a:srgbClr val="303030"/>
                </a:solidFill>
                <a:latin typeface="Twinkl Cursive Unlooped" panose="02000000000000000000" pitchFamily="2" charset="0"/>
              </a:rPr>
              <a:t>Identify changes in the trees and clothes that we wear from winter to spring.</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spring follows winter.</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the weather changes across the seasons.</a:t>
            </a:r>
          </a:p>
          <a:p>
            <a:pPr algn="l">
              <a:buFont typeface="Arial" panose="020B0604020202020204" pitchFamily="34" charset="0"/>
              <a:buChar char="•"/>
            </a:pPr>
            <a:r>
              <a:rPr lang="en-GB" sz="900" spc="5" dirty="0">
                <a:solidFill>
                  <a:srgbClr val="303030"/>
                </a:solidFill>
                <a:latin typeface="Twinkl Cursive Unlooped" panose="02000000000000000000" pitchFamily="2" charset="0"/>
                <a:cs typeface="Calibri"/>
              </a:rPr>
              <a:t>Describe the changes in day length between Winter and Spring. </a:t>
            </a:r>
            <a:endParaRPr lang="en-GB" sz="900" b="1" spc="5" dirty="0">
              <a:latin typeface="Twinkl Cursive Unlooped" panose="02000000000000000000" pitchFamily="2" charset="0"/>
              <a:cs typeface="Calibri"/>
            </a:endParaRPr>
          </a:p>
          <a:p>
            <a:pPr marL="12700" algn="ctr">
              <a:lnSpc>
                <a:spcPct val="100000"/>
              </a:lnSpc>
              <a:spcBef>
                <a:spcPts val="125"/>
              </a:spcBef>
            </a:pPr>
            <a:endParaRPr sz="1600" dirty="0">
              <a:latin typeface="Twinkl Cursive Unlooped" panose="02000000000000000000" pitchFamily="2" charset="0"/>
              <a:cs typeface="Calibri"/>
            </a:endParaRPr>
          </a:p>
        </p:txBody>
      </p:sp>
      <p:grpSp>
        <p:nvGrpSpPr>
          <p:cNvPr id="23" name="object 23"/>
          <p:cNvGrpSpPr/>
          <p:nvPr/>
        </p:nvGrpSpPr>
        <p:grpSpPr>
          <a:xfrm>
            <a:off x="8648729" y="2119386"/>
            <a:ext cx="3515158" cy="2084871"/>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232756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Seasonal Changes – Spring/Summer</a:t>
            </a:r>
          </a:p>
          <a:p>
            <a:pPr marL="12700" marR="5080"/>
            <a:r>
              <a:rPr lang="en-GB" sz="1100" b="0" i="0" dirty="0">
                <a:solidFill>
                  <a:srgbClr val="303030"/>
                </a:solidFill>
                <a:effectLst/>
                <a:latin typeface="Twinkl Cursive Unlooped" panose="02000000000000000000" pitchFamily="2" charset="0"/>
              </a:rPr>
              <a:t>This project teaches children about the four seasons, </a:t>
            </a:r>
            <a:r>
              <a:rPr lang="en-GB" sz="1100" dirty="0">
                <a:solidFill>
                  <a:srgbClr val="303030"/>
                </a:solidFill>
                <a:latin typeface="Twinkl Cursive Unlooped" panose="02000000000000000000" pitchFamily="2" charset="0"/>
              </a:rPr>
              <a:t>with a particular focus on spring and summer. Children will learn about different weather across the seasons and will observe changes in day length. Children will work scientifically by observing, discussing and collecting data. </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pc="-35" dirty="0">
                <a:solidFill>
                  <a:srgbClr val="0C6C82"/>
                </a:solidFill>
                <a:latin typeface="Segoe UI"/>
                <a:cs typeface="Segoe UI"/>
              </a:rPr>
              <a:t>Spring</a:t>
            </a:r>
            <a:r>
              <a:rPr lang="en-GB" sz="1800" spc="25" dirty="0">
                <a:solidFill>
                  <a:srgbClr val="0C6C82"/>
                </a:solidFill>
                <a:latin typeface="Segoe UI"/>
                <a:cs typeface="Segoe UI"/>
              </a:rPr>
              <a:t> </a:t>
            </a:r>
            <a:r>
              <a:rPr lang="en-GB" spc="25" dirty="0">
                <a:solidFill>
                  <a:srgbClr val="0C6C82"/>
                </a:solidFill>
                <a:latin typeface="Segoe UI"/>
                <a:cs typeface="Segoe UI"/>
              </a:rPr>
              <a:t>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sz="1800" dirty="0">
                <a:solidFill>
                  <a:srgbClr val="0C6C82"/>
                </a:solidFill>
                <a:latin typeface="Segoe UI"/>
                <a:cs typeface="Segoe UI"/>
              </a:rPr>
              <a:t>1</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93133" y="5298614"/>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Animal Parts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914560" y="157541"/>
            <a:ext cx="3779590" cy="1784927"/>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4631615" y="2135901"/>
            <a:ext cx="3954496" cy="2164620"/>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718707" y="2847579"/>
            <a:ext cx="4176802" cy="2434124"/>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017794" y="4666063"/>
            <a:ext cx="3714656" cy="1433002"/>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9051121" y="2493413"/>
            <a:ext cx="3089102" cy="132408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we know when spring changes to summer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changes across the two seasons.</a:t>
            </a:r>
          </a:p>
          <a:p>
            <a:pPr>
              <a:buFont typeface="Arial" panose="020B0604020202020204" pitchFamily="34" charset="0"/>
              <a:buChar char="•"/>
            </a:pPr>
            <a:r>
              <a:rPr lang="en-GB" sz="900" dirty="0">
                <a:solidFill>
                  <a:srgbClr val="303030"/>
                </a:solidFill>
                <a:latin typeface="Twinkl Cursive Unlooped" panose="02000000000000000000" pitchFamily="2" charset="0"/>
              </a:rPr>
              <a:t>Identify changes in the trees and clothes that we wear from spring to summer.</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the weather changes across the seasons.</a:t>
            </a:r>
          </a:p>
          <a:p>
            <a:pPr algn="l">
              <a:buFont typeface="Arial" panose="020B0604020202020204" pitchFamily="34" charset="0"/>
              <a:buChar char="•"/>
            </a:pPr>
            <a:r>
              <a:rPr lang="en-GB" sz="900" spc="5" dirty="0">
                <a:solidFill>
                  <a:srgbClr val="303030"/>
                </a:solidFill>
                <a:latin typeface="Twinkl Cursive Unlooped" panose="02000000000000000000" pitchFamily="2" charset="0"/>
                <a:cs typeface="Calibri"/>
              </a:rPr>
              <a:t>Describe the changes in day length between Spring and Summer</a:t>
            </a:r>
          </a:p>
        </p:txBody>
      </p:sp>
      <p:sp>
        <p:nvSpPr>
          <p:cNvPr id="50" name="object 19">
            <a:extLst>
              <a:ext uri="{FF2B5EF4-FFF2-40B4-BE49-F238E27FC236}">
                <a16:creationId xmlns:a16="http://schemas.microsoft.com/office/drawing/2014/main" id="{994B6526-3EC8-4719-B226-C9B36AE993FC}"/>
              </a:ext>
            </a:extLst>
          </p:cNvPr>
          <p:cNvSpPr txBox="1"/>
          <p:nvPr/>
        </p:nvSpPr>
        <p:spPr>
          <a:xfrm>
            <a:off x="7429974" y="494956"/>
            <a:ext cx="3032144" cy="90858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animals and plants change in the spring</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a:t>
            </a:r>
            <a:r>
              <a:rPr lang="en-GB" sz="900" dirty="0">
                <a:solidFill>
                  <a:srgbClr val="303030"/>
                </a:solidFill>
                <a:latin typeface="Twinkl Cursive Unlooped" panose="02000000000000000000" pitchFamily="2" charset="0"/>
              </a:rPr>
              <a:t>w a physical process affects an area, place or human activity.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a:t>
            </a:r>
            <a:r>
              <a:rPr lang="en-GB" sz="900" dirty="0">
                <a:solidFill>
                  <a:srgbClr val="303030"/>
                </a:solidFill>
                <a:latin typeface="Twinkl Cursive Unlooped" panose="02000000000000000000" pitchFamily="2" charset="0"/>
              </a:rPr>
              <a:t>xplain how animals and plants change in the spring. </a:t>
            </a:r>
            <a:endParaRPr lang="en-GB" sz="900" b="0" i="0" dirty="0">
              <a:solidFill>
                <a:srgbClr val="303030"/>
              </a:solidFill>
              <a:effectLst/>
              <a:latin typeface="Twinkl Cursive Unlooped" panose="02000000000000000000" pitchFamily="2" charset="0"/>
            </a:endParaRPr>
          </a:p>
        </p:txBody>
      </p:sp>
      <p:sp>
        <p:nvSpPr>
          <p:cNvPr id="61" name="object 19">
            <a:extLst>
              <a:ext uri="{FF2B5EF4-FFF2-40B4-BE49-F238E27FC236}">
                <a16:creationId xmlns:a16="http://schemas.microsoft.com/office/drawing/2014/main" id="{80D5F495-FBD7-488A-90DF-68150101C29E}"/>
              </a:ext>
            </a:extLst>
          </p:cNvPr>
          <p:cNvSpPr txBox="1"/>
          <p:nvPr/>
        </p:nvSpPr>
        <p:spPr>
          <a:xfrm>
            <a:off x="5178645" y="2493413"/>
            <a:ext cx="3032144"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we stay safe in the sun</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ways to stay safe in some familiar situations.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u</a:t>
            </a:r>
            <a:r>
              <a:rPr lang="en-GB" sz="900" b="0" i="0" dirty="0">
                <a:solidFill>
                  <a:srgbClr val="303030"/>
                </a:solidFill>
                <a:effectLst/>
                <a:latin typeface="Twinkl Cursive Unlooped" panose="02000000000000000000" pitchFamily="2" charset="0"/>
              </a:rPr>
              <a:t>sing sun cream and wearing a hat helps you to stay safe in the Sun.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follow instructions to perform simple tests and begin to talk about what they might do or what might happen.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use simple equipment to measure and make observations.</a:t>
            </a:r>
          </a:p>
        </p:txBody>
      </p:sp>
      <p:sp>
        <p:nvSpPr>
          <p:cNvPr id="63" name="object 19">
            <a:extLst>
              <a:ext uri="{FF2B5EF4-FFF2-40B4-BE49-F238E27FC236}">
                <a16:creationId xmlns:a16="http://schemas.microsoft.com/office/drawing/2014/main" id="{7C9090A0-B33E-47D2-B658-216E082E1D7E}"/>
              </a:ext>
            </a:extLst>
          </p:cNvPr>
          <p:cNvSpPr txBox="1"/>
          <p:nvPr/>
        </p:nvSpPr>
        <p:spPr>
          <a:xfrm>
            <a:off x="1454009" y="3196690"/>
            <a:ext cx="3032144" cy="17524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is the weather like this week</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and describe different types of weather.</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different types of weather include sunshine, rain, hail, wind, snow, fog, lightning, storm and cloud.</a:t>
            </a:r>
          </a:p>
          <a:p>
            <a:pPr algn="l">
              <a:buFont typeface="Arial" panose="020B0604020202020204" pitchFamily="34" charset="0"/>
              <a:buChar char="•"/>
            </a:pPr>
            <a:r>
              <a:rPr lang="en-GB" sz="900" dirty="0">
                <a:latin typeface="Twinkl Cursive Unlooped" panose="02000000000000000000" pitchFamily="2" charset="0"/>
              </a:rPr>
              <a:t>With support, collect and record data about the weather. </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imple equipment can be used for measuring weather including windsocks, thermometers and rain gauges.</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Talk about what they have done and say, with help, what they think they have found out.</a:t>
            </a:r>
          </a:p>
        </p:txBody>
      </p:sp>
      <p:sp>
        <p:nvSpPr>
          <p:cNvPr id="51" name="object 19">
            <a:extLst>
              <a:ext uri="{FF2B5EF4-FFF2-40B4-BE49-F238E27FC236}">
                <a16:creationId xmlns:a16="http://schemas.microsoft.com/office/drawing/2014/main" id="{1852E5FA-3B77-4982-9622-F5B47F018D0B}"/>
              </a:ext>
            </a:extLst>
          </p:cNvPr>
          <p:cNvSpPr txBox="1"/>
          <p:nvPr/>
        </p:nvSpPr>
        <p:spPr>
          <a:xfrm>
            <a:off x="5623193" y="4910367"/>
            <a:ext cx="3032144"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do I know about the four seasons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dirty="0">
                <a:latin typeface="Twinkl Cursive Unlooped" panose="02000000000000000000" pitchFamily="2" charset="0"/>
              </a:rPr>
              <a:t>Name and describe the four seasons. </a:t>
            </a:r>
          </a:p>
          <a:p>
            <a:pPr algn="l">
              <a:buFont typeface="Arial" panose="020B0604020202020204" pitchFamily="34" charset="0"/>
              <a:buChar char="•"/>
            </a:pPr>
            <a:r>
              <a:rPr lang="en-GB" sz="900" dirty="0">
                <a:latin typeface="Twinkl Cursive Unlooped" panose="02000000000000000000" pitchFamily="2" charset="0"/>
              </a:rPr>
              <a:t>Identify similarities and differences between seasons. </a:t>
            </a:r>
          </a:p>
          <a:p>
            <a:pPr algn="l">
              <a:buFont typeface="Arial" panose="020B0604020202020204" pitchFamily="34" charset="0"/>
              <a:buChar char="•"/>
            </a:pPr>
            <a:r>
              <a:rPr lang="en-GB" sz="900" dirty="0">
                <a:latin typeface="Twinkl Cursive Unlooped" panose="02000000000000000000" pitchFamily="2" charset="0"/>
              </a:rPr>
              <a:t>Sort and group similarities and differences. </a:t>
            </a:r>
            <a:endParaRPr lang="en-GB" sz="900" b="0" i="0" dirty="0">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3537105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1926168"/>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have named the seasons and ordered them.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described how the seasons can affect the natural world and how things grow.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talked about seasonal weather.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7253351" y="1357375"/>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8052816" y="2662491"/>
            <a:ext cx="806450" cy="390525"/>
          </a:xfrm>
          <a:prstGeom prst="rect">
            <a:avLst/>
          </a:prstGeom>
        </p:spPr>
        <p:txBody>
          <a:bodyPr vert="horz" wrap="square" lIns="0" tIns="19685" rIns="0" bIns="0" rtlCol="0">
            <a:spAutoFit/>
          </a:bodyPr>
          <a:lstStyle/>
          <a:p>
            <a:pPr marL="193675" marR="5080" indent="-180975">
              <a:lnSpc>
                <a:spcPts val="1430"/>
              </a:lnSpc>
              <a:spcBef>
                <a:spcPts val="155"/>
              </a:spcBef>
            </a:pPr>
            <a:r>
              <a:rPr sz="1200" b="1" spc="20" dirty="0">
                <a:latin typeface="Twinkl Cursive Unlooped" panose="02000000000000000000" pitchFamily="2" charset="0"/>
                <a:cs typeface="Segoe UI"/>
              </a:rPr>
              <a:t>Ne</a:t>
            </a:r>
            <a:r>
              <a:rPr sz="1200" b="1" spc="5" dirty="0">
                <a:latin typeface="Twinkl Cursive Unlooped" panose="02000000000000000000" pitchFamily="2" charset="0"/>
                <a:cs typeface="Segoe UI"/>
              </a:rPr>
              <a:t>x</a:t>
            </a:r>
            <a:r>
              <a:rPr sz="1200" b="1" dirty="0">
                <a:latin typeface="Twinkl Cursive Unlooped" panose="02000000000000000000" pitchFamily="2" charset="0"/>
                <a:cs typeface="Segoe UI"/>
              </a:rPr>
              <a:t>t</a:t>
            </a:r>
            <a:r>
              <a:rPr sz="1200" b="1" spc="-50" dirty="0">
                <a:latin typeface="Twinkl Cursive Unlooped" panose="02000000000000000000" pitchFamily="2" charset="0"/>
                <a:cs typeface="Segoe UI"/>
              </a:rPr>
              <a:t> </a:t>
            </a:r>
            <a:r>
              <a:rPr sz="1200" b="1" dirty="0">
                <a:latin typeface="Twinkl Cursive Unlooped" panose="02000000000000000000" pitchFamily="2" charset="0"/>
                <a:cs typeface="Segoe UI"/>
              </a:rPr>
              <a:t>S</a:t>
            </a:r>
            <a:r>
              <a:rPr sz="1200" b="1" spc="-20" dirty="0">
                <a:latin typeface="Twinkl Cursive Unlooped" panose="02000000000000000000" pitchFamily="2" charset="0"/>
                <a:cs typeface="Segoe UI"/>
              </a:rPr>
              <a:t>t</a:t>
            </a:r>
            <a:r>
              <a:rPr sz="1200" b="1" spc="20" dirty="0">
                <a:latin typeface="Twinkl Cursive Unlooped" panose="02000000000000000000" pitchFamily="2" charset="0"/>
                <a:cs typeface="Segoe UI"/>
              </a:rPr>
              <a:t>e</a:t>
            </a:r>
            <a:r>
              <a:rPr sz="1200" b="1" dirty="0">
                <a:latin typeface="Twinkl Cursive Unlooped" panose="02000000000000000000" pitchFamily="2" charset="0"/>
                <a:cs typeface="Segoe UI"/>
              </a:rPr>
              <a:t>ps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a:off x="7289019" y="1434559"/>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3148939"/>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know the movement of the planets, including Earth relative to the Sun</a:t>
            </a:r>
            <a:r>
              <a:rPr lang="en-GB" sz="1100" dirty="0">
                <a:effectLst/>
                <a:latin typeface="Twinkl Cursive Unlooped" panose="02000000000000000000" pitchFamily="2" charset="0"/>
                <a:ea typeface="Calibri" panose="020F0502020204030204" pitchFamily="34" charset="0"/>
                <a:cs typeface="Calibri" panose="020F0502020204030204" pitchFamily="34" charset="0"/>
              </a:rPr>
              <a:t>.</a:t>
            </a:r>
          </a:p>
          <a:p>
            <a:pPr marL="12700" marR="5080" indent="3175" algn="ctr">
              <a:lnSpc>
                <a:spcPct val="100499"/>
              </a:lnSpc>
              <a:spcBef>
                <a:spcPts val="900"/>
              </a:spcBef>
            </a:pPr>
            <a:r>
              <a:rPr lang="en-GB" sz="1100" dirty="0">
                <a:latin typeface="Twinkl Cursive Unlooped" panose="02000000000000000000" pitchFamily="2" charset="0"/>
                <a:ea typeface="Calibri" panose="020F0502020204030204" pitchFamily="34" charset="0"/>
                <a:cs typeface="Calibri" panose="020F0502020204030204" pitchFamily="34" charset="0"/>
              </a:rPr>
              <a:t>They will also know the movement of the Moon relative to the Earth.</a:t>
            </a:r>
            <a:r>
              <a:rPr lang="en-GB" sz="1100" dirty="0">
                <a:effectLst/>
                <a:latin typeface="Twinkl Cursive Unlooped" panose="02000000000000000000" pitchFamily="2" charset="0"/>
                <a:ea typeface="Calibri" panose="020F0502020204030204" pitchFamily="34" charset="0"/>
                <a:cs typeface="Calibri" panose="020F0502020204030204" pitchFamily="34" charset="0"/>
              </a:rPr>
              <a:t> </a:t>
            </a:r>
            <a:endParaRPr lang="en-GB" sz="1100" dirty="0">
              <a:latin typeface="Twinkl Cursive Unlooped" panose="02000000000000000000" pitchFamily="2" charset="0"/>
              <a:ea typeface="Calibri" panose="020F0502020204030204" pitchFamily="34" charset="0"/>
              <a:cs typeface="Calibri" panose="020F0502020204030204" pitchFamily="34" charset="0"/>
            </a:endParaRPr>
          </a:p>
          <a:p>
            <a:pPr marL="12700" marR="5080" indent="3175" algn="ctr">
              <a:lnSpc>
                <a:spcPct val="100499"/>
              </a:lnSpc>
              <a:spcBef>
                <a:spcPts val="900"/>
              </a:spcBef>
            </a:pPr>
            <a:r>
              <a:rPr lang="en-GB" sz="1100" dirty="0">
                <a:latin typeface="Twinkl Cursive Unlooped" panose="02000000000000000000" pitchFamily="2" charset="0"/>
                <a:ea typeface="Calibri" panose="020F0502020204030204" pitchFamily="34" charset="0"/>
              </a:rPr>
              <a:t>The children will u</a:t>
            </a:r>
            <a:r>
              <a:rPr lang="en-GB" sz="1100" dirty="0">
                <a:effectLst/>
                <a:latin typeface="Twinkl Cursive Unlooped" panose="02000000000000000000" pitchFamily="2" charset="0"/>
                <a:ea typeface="Calibri" panose="020F0502020204030204" pitchFamily="34" charset="0"/>
              </a:rPr>
              <a:t>se the idea of the Earth’s rotation to explain day and night and the Sun’s apparent movement across the sky.</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1</a:t>
            </a:r>
            <a:endParaRPr sz="2400" dirty="0">
              <a:latin typeface="Twinkl Cursive Unlooped" panose="02000000000000000000" pitchFamily="2" charset="0"/>
              <a:cs typeface="Segoe UI"/>
            </a:endParaRPr>
          </a:p>
        </p:txBody>
      </p:sp>
      <p:sp>
        <p:nvSpPr>
          <p:cNvPr id="23" name="object 23"/>
          <p:cNvSpPr txBox="1"/>
          <p:nvPr/>
        </p:nvSpPr>
        <p:spPr>
          <a:xfrm>
            <a:off x="7532672" y="3178174"/>
            <a:ext cx="1819910" cy="1903085"/>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sz="1100" spc="25" dirty="0">
                <a:latin typeface="Twinkl Cursive Unlooped" panose="02000000000000000000" pitchFamily="2" charset="0"/>
                <a:cs typeface="Segoe UI"/>
              </a:rPr>
              <a:t>w</a:t>
            </a:r>
            <a:r>
              <a:rPr sz="1100" spc="30" dirty="0">
                <a:latin typeface="Twinkl Cursive Unlooped" panose="02000000000000000000" pitchFamily="2" charset="0"/>
                <a:cs typeface="Segoe UI"/>
              </a:rPr>
              <a:t>il</a:t>
            </a:r>
            <a:r>
              <a:rPr sz="1100" spc="5" dirty="0">
                <a:latin typeface="Twinkl Cursive Unlooped" panose="02000000000000000000" pitchFamily="2" charset="0"/>
                <a:cs typeface="Segoe UI"/>
              </a:rPr>
              <a:t>l</a:t>
            </a:r>
            <a:r>
              <a:rPr sz="1100" spc="-50" dirty="0">
                <a:latin typeface="Twinkl Cursive Unlooped" panose="02000000000000000000" pitchFamily="2" charset="0"/>
                <a:cs typeface="Segoe UI"/>
              </a:rPr>
              <a:t> </a:t>
            </a:r>
            <a:r>
              <a:rPr lang="en-GB" sz="1100" spc="20" dirty="0">
                <a:latin typeface="Twinkl Cursive Unlooped" panose="02000000000000000000" pitchFamily="2" charset="0"/>
                <a:cs typeface="Segoe UI"/>
              </a:rPr>
              <a:t>look in more detail at animal habitats beyond the locality, for example, beach, ocean, mountain. </a:t>
            </a:r>
          </a:p>
          <a:p>
            <a:pPr marL="12065" marR="5080" indent="5715" algn="ctr">
              <a:lnSpc>
                <a:spcPct val="100099"/>
              </a:lnSpc>
              <a:spcBef>
                <a:spcPts val="120"/>
              </a:spcBef>
            </a:pPr>
            <a:endParaRPr lang="en-GB" sz="1100" spc="20" dirty="0">
              <a:latin typeface="Twinkl Cursive Unlooped" panose="02000000000000000000" pitchFamily="2" charset="0"/>
              <a:cs typeface="Segoe UI"/>
            </a:endParaRPr>
          </a:p>
          <a:p>
            <a:pPr marL="12065" marR="5080" indent="5715" algn="ctr">
              <a:lnSpc>
                <a:spcPct val="100099"/>
              </a:lnSpc>
              <a:spcBef>
                <a:spcPts val="120"/>
              </a:spcBef>
            </a:pPr>
            <a:r>
              <a:rPr lang="en-GB" sz="1100" spc="20" dirty="0">
                <a:latin typeface="Twinkl Cursive Unlooped" panose="02000000000000000000" pitchFamily="2" charset="0"/>
                <a:cs typeface="Segoe UI"/>
              </a:rPr>
              <a:t>They will look at how the habitats climate (weather) differ and what they provide for the things that live there.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080511" y="50675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Seasonal Changes</a:t>
            </a:r>
          </a:p>
        </p:txBody>
      </p:sp>
      <p:sp>
        <p:nvSpPr>
          <p:cNvPr id="26" name="object 31">
            <a:extLst>
              <a:ext uri="{FF2B5EF4-FFF2-40B4-BE49-F238E27FC236}">
                <a16:creationId xmlns:a16="http://schemas.microsoft.com/office/drawing/2014/main" id="{19ABC160-DD5E-4BF4-8DE6-A032A60701E6}"/>
              </a:ext>
            </a:extLst>
          </p:cNvPr>
          <p:cNvSpPr txBox="1"/>
          <p:nvPr/>
        </p:nvSpPr>
        <p:spPr>
          <a:xfrm>
            <a:off x="3657600" y="2662491"/>
            <a:ext cx="2039058" cy="232756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Seasonal Changes – Autumn/Winter</a:t>
            </a:r>
          </a:p>
          <a:p>
            <a:pPr marL="12700" marR="5080"/>
            <a:r>
              <a:rPr lang="en-GB" sz="1100" b="0" i="0" dirty="0">
                <a:solidFill>
                  <a:srgbClr val="303030"/>
                </a:solidFill>
                <a:effectLst/>
                <a:latin typeface="Twinkl Cursive Unlooped" panose="02000000000000000000" pitchFamily="2" charset="0"/>
              </a:rPr>
              <a:t>This project teaches children about the four seasons, </a:t>
            </a:r>
            <a:r>
              <a:rPr lang="en-GB" sz="1100" dirty="0">
                <a:solidFill>
                  <a:srgbClr val="303030"/>
                </a:solidFill>
                <a:latin typeface="Twinkl Cursive Unlooped" panose="02000000000000000000" pitchFamily="2" charset="0"/>
              </a:rPr>
              <a:t>with a particular focus on spring and summer. Children will learn about different weather across the seasons and will observe changes in day length. Children will work scientifically by observing, discussing and collecting data. </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1880144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1</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565203640"/>
              </p:ext>
            </p:extLst>
          </p:nvPr>
        </p:nvGraphicFramePr>
        <p:xfrm>
          <a:off x="3276600" y="1427480"/>
          <a:ext cx="4114800" cy="4079240"/>
        </p:xfrm>
        <a:graphic>
          <a:graphicData uri="http://schemas.openxmlformats.org/drawingml/2006/table">
            <a:tbl>
              <a:tblPr firstRow="1" bandRow="1">
                <a:tableStyleId>{BDBED569-4797-4DF1-A0F4-6AAB3CD982D8}</a:tableStyleId>
              </a:tblPr>
              <a:tblGrid>
                <a:gridCol w="1222619">
                  <a:extLst>
                    <a:ext uri="{9D8B030D-6E8A-4147-A177-3AD203B41FA5}">
                      <a16:colId xmlns:a16="http://schemas.microsoft.com/office/drawing/2014/main" val="1839290384"/>
                    </a:ext>
                  </a:extLst>
                </a:gridCol>
                <a:gridCol w="1202273">
                  <a:extLst>
                    <a:ext uri="{9D8B030D-6E8A-4147-A177-3AD203B41FA5}">
                      <a16:colId xmlns:a16="http://schemas.microsoft.com/office/drawing/2014/main" val="2992277105"/>
                    </a:ext>
                  </a:extLst>
                </a:gridCol>
                <a:gridCol w="1689908">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Spring</a:t>
                      </a:r>
                    </a:p>
                  </a:txBody>
                  <a:tcPr/>
                </a:tc>
                <a:tc>
                  <a:txBody>
                    <a:bodyPr/>
                    <a:lstStyle/>
                    <a:p>
                      <a:r>
                        <a:rPr lang="en-GB" sz="1400" b="0" dirty="0">
                          <a:latin typeface="Twinkl Cursive Unlooped" panose="02000000000000000000" pitchFamily="2" charset="0"/>
                        </a:rPr>
                        <a:t>Weather</a:t>
                      </a:r>
                    </a:p>
                  </a:txBody>
                  <a:tcPr/>
                </a:tc>
                <a:tc>
                  <a:txBody>
                    <a:bodyPr/>
                    <a:lstStyle/>
                    <a:p>
                      <a:r>
                        <a:rPr lang="en-GB" sz="1400" b="0" dirty="0">
                          <a:latin typeface="Twinkl Cursive Unlooped" panose="02000000000000000000" pitchFamily="2" charset="0"/>
                        </a:rPr>
                        <a:t>Degrees Celsius</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Summer</a:t>
                      </a:r>
                    </a:p>
                  </a:txBody>
                  <a:tcPr/>
                </a:tc>
                <a:tc>
                  <a:txBody>
                    <a:bodyPr/>
                    <a:lstStyle/>
                    <a:p>
                      <a:r>
                        <a:rPr lang="en-GB" sz="1400" dirty="0">
                          <a:latin typeface="Twinkl Cursive Unlooped" panose="02000000000000000000" pitchFamily="2" charset="0"/>
                        </a:rPr>
                        <a:t>Sun</a:t>
                      </a:r>
                    </a:p>
                  </a:txBody>
                  <a:tcPr/>
                </a:tc>
                <a:tc>
                  <a:txBody>
                    <a:bodyPr/>
                    <a:lstStyle/>
                    <a:p>
                      <a:r>
                        <a:rPr lang="en-GB" sz="1400" dirty="0">
                          <a:latin typeface="Twinkl Cursive Unlooped" panose="02000000000000000000" pitchFamily="2" charset="0"/>
                        </a:rPr>
                        <a:t>Measurement</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Autumn</a:t>
                      </a:r>
                    </a:p>
                  </a:txBody>
                  <a:tcPr/>
                </a:tc>
                <a:tc>
                  <a:txBody>
                    <a:bodyPr/>
                    <a:lstStyle/>
                    <a:p>
                      <a:r>
                        <a:rPr lang="en-GB" sz="1400" dirty="0">
                          <a:latin typeface="Twinkl Cursive Unlooped" panose="02000000000000000000" pitchFamily="2" charset="0"/>
                        </a:rPr>
                        <a:t>Cloud</a:t>
                      </a:r>
                    </a:p>
                  </a:txBody>
                  <a:tcPr/>
                </a:tc>
                <a:tc>
                  <a:txBody>
                    <a:bodyPr/>
                    <a:lstStyle/>
                    <a:p>
                      <a:r>
                        <a:rPr lang="en-GB" sz="1400" dirty="0">
                          <a:latin typeface="Twinkl Cursive Unlooped" panose="02000000000000000000" pitchFamily="2" charset="0"/>
                        </a:rPr>
                        <a:t>Millimetre</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Winter </a:t>
                      </a:r>
                    </a:p>
                  </a:txBody>
                  <a:tcPr/>
                </a:tc>
                <a:tc>
                  <a:txBody>
                    <a:bodyPr/>
                    <a:lstStyle/>
                    <a:p>
                      <a:r>
                        <a:rPr lang="en-GB" sz="1400" dirty="0">
                          <a:latin typeface="Twinkl Cursive Unlooped" panose="02000000000000000000" pitchFamily="2" charset="0"/>
                        </a:rPr>
                        <a:t>Rain</a:t>
                      </a:r>
                    </a:p>
                  </a:txBody>
                  <a:tcPr/>
                </a:tc>
                <a:tc>
                  <a:txBody>
                    <a:bodyPr/>
                    <a:lstStyle/>
                    <a:p>
                      <a:r>
                        <a:rPr lang="en-GB" sz="1400" dirty="0">
                          <a:latin typeface="Twinkl Cursive Unlooped" panose="02000000000000000000" pitchFamily="2" charset="0"/>
                        </a:rPr>
                        <a:t>Rain gauge</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Dark</a:t>
                      </a:r>
                    </a:p>
                  </a:txBody>
                  <a:tcPr/>
                </a:tc>
                <a:tc>
                  <a:txBody>
                    <a:bodyPr/>
                    <a:lstStyle/>
                    <a:p>
                      <a:r>
                        <a:rPr lang="en-GB" sz="1400" dirty="0">
                          <a:latin typeface="Twinkl Cursive Unlooped" panose="02000000000000000000" pitchFamily="2" charset="0"/>
                        </a:rPr>
                        <a:t>Snow</a:t>
                      </a:r>
                    </a:p>
                  </a:txBody>
                  <a:tcPr/>
                </a:tc>
                <a:tc>
                  <a:txBody>
                    <a:bodyPr/>
                    <a:lstStyle/>
                    <a:p>
                      <a:r>
                        <a:rPr lang="en-GB" sz="1400" dirty="0">
                          <a:latin typeface="Twinkl Cursive Unlooped" panose="02000000000000000000" pitchFamily="2" charset="0"/>
                        </a:rPr>
                        <a:t>Rainfall</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Light</a:t>
                      </a:r>
                    </a:p>
                  </a:txBody>
                  <a:tcPr/>
                </a:tc>
                <a:tc>
                  <a:txBody>
                    <a:bodyPr/>
                    <a:lstStyle/>
                    <a:p>
                      <a:r>
                        <a:rPr lang="en-GB" sz="1400" dirty="0">
                          <a:latin typeface="Twinkl Cursive Unlooped" panose="02000000000000000000" pitchFamily="2" charset="0"/>
                        </a:rPr>
                        <a:t>Fog</a:t>
                      </a:r>
                    </a:p>
                  </a:txBody>
                  <a:tcPr/>
                </a:tc>
                <a:tc>
                  <a:txBody>
                    <a:bodyPr/>
                    <a:lstStyle/>
                    <a:p>
                      <a:r>
                        <a:rPr lang="en-GB" sz="1400" dirty="0">
                          <a:latin typeface="Twinkl Cursive Unlooped" panose="02000000000000000000" pitchFamily="2" charset="0"/>
                        </a:rPr>
                        <a:t>Temperature</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Night time</a:t>
                      </a:r>
                    </a:p>
                  </a:txBody>
                  <a:tcPr/>
                </a:tc>
                <a:tc>
                  <a:txBody>
                    <a:bodyPr/>
                    <a:lstStyle/>
                    <a:p>
                      <a:r>
                        <a:rPr lang="en-GB" sz="1400" dirty="0">
                          <a:latin typeface="Twinkl Cursive Unlooped" panose="02000000000000000000" pitchFamily="2" charset="0"/>
                        </a:rPr>
                        <a:t>Wind</a:t>
                      </a:r>
                    </a:p>
                  </a:txBody>
                  <a:tcPr/>
                </a:tc>
                <a:tc>
                  <a:txBody>
                    <a:bodyPr/>
                    <a:lstStyle/>
                    <a:p>
                      <a:r>
                        <a:rPr lang="en-GB" sz="1400" dirty="0">
                          <a:latin typeface="Twinkl Cursive Unlooped" panose="02000000000000000000" pitchFamily="2" charset="0"/>
                        </a:rPr>
                        <a:t>Beaufort Scale</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Day time</a:t>
                      </a:r>
                    </a:p>
                  </a:txBody>
                  <a:tcPr/>
                </a:tc>
                <a:tc>
                  <a:txBody>
                    <a:bodyPr/>
                    <a:lstStyle/>
                    <a:p>
                      <a:r>
                        <a:rPr lang="en-GB" sz="1400" dirty="0">
                          <a:latin typeface="Twinkl Cursive Unlooped" panose="02000000000000000000" pitchFamily="2" charset="0"/>
                        </a:rPr>
                        <a:t>Storm</a:t>
                      </a:r>
                    </a:p>
                  </a:txBody>
                  <a:tcPr/>
                </a:tc>
                <a:tc>
                  <a:txBody>
                    <a:bodyPr/>
                    <a:lstStyle/>
                    <a:p>
                      <a:r>
                        <a:rPr lang="en-GB" sz="1400" dirty="0">
                          <a:latin typeface="Twinkl Cursive Unlooped" panose="02000000000000000000" pitchFamily="2" charset="0"/>
                        </a:rPr>
                        <a:t>Wind sock</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Sunrise</a:t>
                      </a:r>
                    </a:p>
                  </a:txBody>
                  <a:tcPr/>
                </a:tc>
                <a:tc>
                  <a:txBody>
                    <a:bodyPr/>
                    <a:lstStyle/>
                    <a:p>
                      <a:r>
                        <a:rPr lang="en-GB" sz="1400" dirty="0">
                          <a:latin typeface="Twinkl Cursive Unlooped" panose="02000000000000000000" pitchFamily="2" charset="0"/>
                        </a:rPr>
                        <a:t>Sleet</a:t>
                      </a:r>
                    </a:p>
                  </a:txBody>
                  <a:tcPr/>
                </a:tc>
                <a:tc>
                  <a:txBody>
                    <a:bodyPr/>
                    <a:lstStyle/>
                    <a:p>
                      <a:r>
                        <a:rPr lang="en-GB" sz="1400" dirty="0">
                          <a:latin typeface="Twinkl Cursive Unlooped" panose="02000000000000000000" pitchFamily="2" charset="0"/>
                        </a:rPr>
                        <a:t>Sun rays</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Sunset </a:t>
                      </a:r>
                    </a:p>
                  </a:txBody>
                  <a:tcPr/>
                </a:tc>
                <a:tc>
                  <a:txBody>
                    <a:bodyPr/>
                    <a:lstStyle/>
                    <a:p>
                      <a:r>
                        <a:rPr lang="en-GB" sz="1400" dirty="0">
                          <a:latin typeface="Twinkl Cursive Unlooped" panose="02000000000000000000" pitchFamily="2" charset="0"/>
                        </a:rPr>
                        <a:t>Hail</a:t>
                      </a:r>
                    </a:p>
                  </a:txBody>
                  <a:tcPr/>
                </a:tc>
                <a:tc>
                  <a:txBody>
                    <a:bodyPr/>
                    <a:lstStyle/>
                    <a:p>
                      <a:r>
                        <a:rPr lang="en-GB" sz="1400" dirty="0">
                          <a:latin typeface="Twinkl Cursive Unlooped" panose="02000000000000000000" pitchFamily="2" charset="0"/>
                        </a:rPr>
                        <a:t>Sun cream</a:t>
                      </a: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Hibernate</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SPF</a:t>
                      </a:r>
                    </a:p>
                  </a:txBody>
                  <a:tcPr/>
                </a:tc>
                <a:extLst>
                  <a:ext uri="{0D108BD9-81ED-4DB2-BD59-A6C34878D82A}">
                    <a16:rowId xmlns:a16="http://schemas.microsoft.com/office/drawing/2014/main" val="3967901479"/>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Seasonal Changes</a:t>
            </a:r>
          </a:p>
        </p:txBody>
      </p:sp>
    </p:spTree>
    <p:extLst>
      <p:ext uri="{BB962C8B-B14F-4D97-AF65-F5344CB8AC3E}">
        <p14:creationId xmlns:p14="http://schemas.microsoft.com/office/powerpoint/2010/main" val="19960220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732299" y="364156"/>
            <a:ext cx="4014724" cy="1691035"/>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grpSp>
        <p:nvGrpSpPr>
          <p:cNvPr id="23" name="object 23"/>
          <p:cNvGrpSpPr/>
          <p:nvPr/>
        </p:nvGrpSpPr>
        <p:grpSpPr>
          <a:xfrm>
            <a:off x="6696135" y="2259646"/>
            <a:ext cx="3705783" cy="2085175"/>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Animal Parts</a:t>
            </a:r>
          </a:p>
          <a:p>
            <a:pPr marL="12700" marR="5080"/>
            <a:r>
              <a:rPr lang="en-GB" sz="1100" b="0" i="0" dirty="0">
                <a:solidFill>
                  <a:srgbClr val="303030"/>
                </a:solidFill>
                <a:effectLst/>
                <a:latin typeface="Twinkl Cursive Unlooped" panose="02000000000000000000" pitchFamily="2" charset="0"/>
              </a:rPr>
              <a:t>This project teaches children about animals, including fish, amphibians, reptiles, birds, mammals and invertebrates. They identify and describe their common structures, diets, and how animals should be cared for</a:t>
            </a:r>
            <a:r>
              <a:rPr lang="en-GB" sz="1100" b="0" i="0" dirty="0">
                <a:solidFill>
                  <a:srgbClr val="303030"/>
                </a:solidFill>
                <a:effectLst/>
                <a:latin typeface="Lato" panose="020F0502020204030203" pitchFamily="34" charset="0"/>
              </a:rPr>
              <a:t>.</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Summer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sz="1800" dirty="0">
                <a:solidFill>
                  <a:srgbClr val="0C6C82"/>
                </a:solidFill>
                <a:latin typeface="Segoe UI"/>
                <a:cs typeface="Segoe UI"/>
              </a:rPr>
              <a:t>1</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318015"/>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Plants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176119" y="261686"/>
            <a:ext cx="3954494" cy="1790505"/>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1483219" y="3207222"/>
            <a:ext cx="3954496" cy="1867491"/>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4" name="object 19">
            <a:extLst>
              <a:ext uri="{FF2B5EF4-FFF2-40B4-BE49-F238E27FC236}">
                <a16:creationId xmlns:a16="http://schemas.microsoft.com/office/drawing/2014/main" id="{378E03F5-16C6-4DD2-9198-7D17C20F0A53}"/>
              </a:ext>
            </a:extLst>
          </p:cNvPr>
          <p:cNvSpPr txBox="1"/>
          <p:nvPr/>
        </p:nvSpPr>
        <p:spPr>
          <a:xfrm>
            <a:off x="3354405" y="723425"/>
            <a:ext cx="3089102"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the six main animal groups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nimals are living things.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compare, group and sort a variety of common animals, including fish, amphibians, reptiles, birds, invertebrates and mammals, based on observable features</a:t>
            </a:r>
            <a:r>
              <a:rPr lang="en-GB" sz="900" b="0" i="0" dirty="0">
                <a:solidFill>
                  <a:srgbClr val="303030"/>
                </a:solidFill>
                <a:effectLst/>
                <a:latin typeface="Lato" panose="020F0502020204030203" pitchFamily="34" charset="0"/>
              </a:rPr>
              <a:t>.</a:t>
            </a:r>
          </a:p>
        </p:txBody>
      </p:sp>
      <p:sp>
        <p:nvSpPr>
          <p:cNvPr id="50" name="object 19">
            <a:extLst>
              <a:ext uri="{FF2B5EF4-FFF2-40B4-BE49-F238E27FC236}">
                <a16:creationId xmlns:a16="http://schemas.microsoft.com/office/drawing/2014/main" id="{994B6526-3EC8-4719-B226-C9B36AE993FC}"/>
              </a:ext>
            </a:extLst>
          </p:cNvPr>
          <p:cNvSpPr txBox="1"/>
          <p:nvPr/>
        </p:nvSpPr>
        <p:spPr>
          <a:xfrm>
            <a:off x="7096597" y="2628139"/>
            <a:ext cx="3032144" cy="132408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sort of pets do we have and how do we care for them</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to care for plants and animals, including pets.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living things need to be cared for in order for them to survive.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l</a:t>
            </a:r>
            <a:r>
              <a:rPr lang="en-GB" sz="900" b="0" i="0" dirty="0">
                <a:solidFill>
                  <a:srgbClr val="303030"/>
                </a:solidFill>
                <a:effectLst/>
                <a:latin typeface="Twinkl Cursive Unlooped" panose="02000000000000000000" pitchFamily="2" charset="0"/>
              </a:rPr>
              <a:t>iving things need water, food, warmth and shelter.</a:t>
            </a:r>
          </a:p>
        </p:txBody>
      </p:sp>
      <p:sp>
        <p:nvSpPr>
          <p:cNvPr id="61" name="object 19">
            <a:extLst>
              <a:ext uri="{FF2B5EF4-FFF2-40B4-BE49-F238E27FC236}">
                <a16:creationId xmlns:a16="http://schemas.microsoft.com/office/drawing/2014/main" id="{80D5F495-FBD7-488A-90DF-68150101C29E}"/>
              </a:ext>
            </a:extLst>
          </p:cNvPr>
          <p:cNvSpPr txBox="1"/>
          <p:nvPr/>
        </p:nvSpPr>
        <p:spPr>
          <a:xfrm>
            <a:off x="2095394" y="3498680"/>
            <a:ext cx="3032144"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do animals eat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Group and sort a variety of common animals based on the foods they eat.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objects, materials, living things and changes over time, sorting and grouping them based on their features.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a:t>
            </a:r>
            <a:r>
              <a:rPr lang="en-GB" sz="900" dirty="0">
                <a:solidFill>
                  <a:srgbClr val="303030"/>
                </a:solidFill>
                <a:latin typeface="Twinkl Cursive Unlooped" panose="02000000000000000000" pitchFamily="2" charset="0"/>
              </a:rPr>
              <a:t>that c</a:t>
            </a:r>
            <a:r>
              <a:rPr lang="en-GB" sz="900" b="0" i="0" dirty="0">
                <a:solidFill>
                  <a:srgbClr val="303030"/>
                </a:solidFill>
                <a:effectLst/>
                <a:latin typeface="Twinkl Cursive Unlooped" panose="02000000000000000000" pitchFamily="2" charset="0"/>
              </a:rPr>
              <a:t>arnivores eat other animals (meat), herbivores eat plants and omnivores eat other animals and plants.</a:t>
            </a:r>
          </a:p>
        </p:txBody>
      </p:sp>
      <p:sp>
        <p:nvSpPr>
          <p:cNvPr id="19" name="object 19"/>
          <p:cNvSpPr txBox="1"/>
          <p:nvPr/>
        </p:nvSpPr>
        <p:spPr>
          <a:xfrm>
            <a:off x="7733611" y="607210"/>
            <a:ext cx="3089102"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15" dirty="0">
                <a:latin typeface="Twinkl Cursive Unlooped" panose="02000000000000000000" pitchFamily="2" charset="0"/>
                <a:cs typeface="Calibri"/>
              </a:rPr>
              <a:t>.</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all animals have the same body parts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Label and describe the basic structures of a variety of common animals, including fish, amphibians, reptiles, birds and mammals.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d</a:t>
            </a:r>
            <a:r>
              <a:rPr lang="en-GB" sz="900" b="0" i="0" dirty="0">
                <a:solidFill>
                  <a:srgbClr val="303030"/>
                </a:solidFill>
                <a:effectLst/>
                <a:latin typeface="Twinkl Cursive Unlooped" panose="02000000000000000000" pitchFamily="2" charset="0"/>
              </a:rPr>
              <a:t>ifferent animal groups have some common body parts.</a:t>
            </a:r>
          </a:p>
        </p:txBody>
      </p:sp>
    </p:spTree>
    <p:extLst>
      <p:ext uri="{BB962C8B-B14F-4D97-AF65-F5344CB8AC3E}">
        <p14:creationId xmlns:p14="http://schemas.microsoft.com/office/powerpoint/2010/main" val="28652737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2434000"/>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about the life cycle of a human and can talk about how they have changed since they were a baby.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know that there are similarities and differences between others and themselves.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already know some body parts that can be seen.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4938757" y="1374223"/>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5720214" y="2466627"/>
            <a:ext cx="806450" cy="390525"/>
          </a:xfrm>
          <a:prstGeom prst="rect">
            <a:avLst/>
          </a:prstGeom>
        </p:spPr>
        <p:txBody>
          <a:bodyPr vert="horz" wrap="square" lIns="0" tIns="19685" rIns="0" bIns="0" rtlCol="0">
            <a:spAutoFit/>
          </a:bodyPr>
          <a:lstStyle/>
          <a:p>
            <a:pPr marL="193675" marR="5080" indent="-180975">
              <a:lnSpc>
                <a:spcPts val="1430"/>
              </a:lnSpc>
              <a:spcBef>
                <a:spcPts val="155"/>
              </a:spcBef>
            </a:pPr>
            <a:r>
              <a:rPr sz="1200" b="1" spc="20" dirty="0">
                <a:latin typeface="Twinkl Cursive Unlooped" panose="02000000000000000000" pitchFamily="2" charset="0"/>
                <a:cs typeface="Segoe UI"/>
              </a:rPr>
              <a:t>Ne</a:t>
            </a:r>
            <a:r>
              <a:rPr sz="1200" b="1" spc="5" dirty="0">
                <a:latin typeface="Twinkl Cursive Unlooped" panose="02000000000000000000" pitchFamily="2" charset="0"/>
                <a:cs typeface="Segoe UI"/>
              </a:rPr>
              <a:t>x</a:t>
            </a:r>
            <a:r>
              <a:rPr sz="1200" b="1" dirty="0">
                <a:latin typeface="Twinkl Cursive Unlooped" panose="02000000000000000000" pitchFamily="2" charset="0"/>
                <a:cs typeface="Segoe UI"/>
              </a:rPr>
              <a:t>t</a:t>
            </a:r>
            <a:r>
              <a:rPr sz="1200" b="1" spc="-50" dirty="0">
                <a:latin typeface="Twinkl Cursive Unlooped" panose="02000000000000000000" pitchFamily="2" charset="0"/>
                <a:cs typeface="Segoe UI"/>
              </a:rPr>
              <a:t> </a:t>
            </a:r>
            <a:r>
              <a:rPr sz="1200" b="1" dirty="0">
                <a:latin typeface="Twinkl Cursive Unlooped" panose="02000000000000000000" pitchFamily="2" charset="0"/>
                <a:cs typeface="Segoe UI"/>
              </a:rPr>
              <a:t>S</a:t>
            </a:r>
            <a:r>
              <a:rPr sz="1200" b="1" spc="-20" dirty="0">
                <a:latin typeface="Twinkl Cursive Unlooped" panose="02000000000000000000" pitchFamily="2" charset="0"/>
                <a:cs typeface="Segoe UI"/>
              </a:rPr>
              <a:t>t</a:t>
            </a:r>
            <a:r>
              <a:rPr sz="1200" b="1" spc="20" dirty="0">
                <a:latin typeface="Twinkl Cursive Unlooped" panose="02000000000000000000" pitchFamily="2" charset="0"/>
                <a:cs typeface="Segoe UI"/>
              </a:rPr>
              <a:t>e</a:t>
            </a:r>
            <a:r>
              <a:rPr sz="1200" b="1" dirty="0">
                <a:latin typeface="Twinkl Cursive Unlooped" panose="02000000000000000000" pitchFamily="2" charset="0"/>
                <a:cs typeface="Segoe UI"/>
              </a:rPr>
              <a:t>ps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a:off x="4955394" y="1457846"/>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2641108"/>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research unfamiliar animals from a range of habitats and explain there belonging in a classification system.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identify how animals are adapted to suit their environment.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1</a:t>
            </a:r>
            <a:endParaRPr sz="2400" dirty="0">
              <a:latin typeface="Twinkl Cursive Unlooped" panose="02000000000000000000" pitchFamily="2" charset="0"/>
              <a:cs typeface="Segoe UI"/>
            </a:endParaRPr>
          </a:p>
        </p:txBody>
      </p:sp>
      <p:sp>
        <p:nvSpPr>
          <p:cNvPr id="23" name="object 23"/>
          <p:cNvSpPr txBox="1"/>
          <p:nvPr/>
        </p:nvSpPr>
        <p:spPr>
          <a:xfrm>
            <a:off x="5213484" y="3139508"/>
            <a:ext cx="1819910" cy="1733808"/>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sz="1100" spc="25" dirty="0">
                <a:latin typeface="Twinkl Cursive Unlooped" panose="02000000000000000000" pitchFamily="2" charset="0"/>
                <a:cs typeface="Segoe UI"/>
              </a:rPr>
              <a:t>w</a:t>
            </a:r>
            <a:r>
              <a:rPr sz="1100" spc="30" dirty="0">
                <a:latin typeface="Twinkl Cursive Unlooped" panose="02000000000000000000" pitchFamily="2" charset="0"/>
                <a:cs typeface="Segoe UI"/>
              </a:rPr>
              <a:t>il</a:t>
            </a:r>
            <a:r>
              <a:rPr sz="1100" spc="5" dirty="0">
                <a:latin typeface="Twinkl Cursive Unlooped" panose="02000000000000000000" pitchFamily="2" charset="0"/>
                <a:cs typeface="Segoe UI"/>
              </a:rPr>
              <a:t>l</a:t>
            </a:r>
            <a:r>
              <a:rPr sz="1100" spc="-50" dirty="0">
                <a:latin typeface="Twinkl Cursive Unlooped" panose="02000000000000000000" pitchFamily="2" charset="0"/>
                <a:cs typeface="Segoe UI"/>
              </a:rPr>
              <a:t> </a:t>
            </a:r>
            <a:r>
              <a:rPr lang="en-GB" sz="1100" spc="20" dirty="0">
                <a:latin typeface="Twinkl Cursive Unlooped" panose="02000000000000000000" pitchFamily="2" charset="0"/>
                <a:cs typeface="Segoe UI"/>
              </a:rPr>
              <a:t>identify and name a variety of plants and animals in their habitats. </a:t>
            </a:r>
          </a:p>
          <a:p>
            <a:pPr marL="12065" marR="5080" indent="5715" algn="ctr">
              <a:lnSpc>
                <a:spcPct val="100099"/>
              </a:lnSpc>
              <a:spcBef>
                <a:spcPts val="120"/>
              </a:spcBef>
            </a:pPr>
            <a:endParaRPr lang="en-GB" sz="1100" spc="20" dirty="0">
              <a:latin typeface="Twinkl Cursive Unlooped" panose="02000000000000000000" pitchFamily="2" charset="0"/>
              <a:cs typeface="Segoe UI"/>
            </a:endParaRPr>
          </a:p>
          <a:p>
            <a:pPr marL="12065" marR="5080" indent="5715" algn="ctr">
              <a:lnSpc>
                <a:spcPct val="100099"/>
              </a:lnSpc>
              <a:spcBef>
                <a:spcPts val="120"/>
              </a:spcBef>
            </a:pPr>
            <a:r>
              <a:rPr lang="en-GB" sz="1100" spc="20" dirty="0">
                <a:latin typeface="Twinkl Cursive Unlooped" panose="02000000000000000000" pitchFamily="2" charset="0"/>
                <a:cs typeface="Segoe UI"/>
              </a:rPr>
              <a:t>They will look at simple food chains to describe how living things depend on each other as a source of food.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601048" y="482970"/>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Animals Parts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641108"/>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compare and sort living things from a wider range of environments and in a variety of ways.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explore classification keys to help group, identify and name a variety of living things.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9" name="object 31">
            <a:extLst>
              <a:ext uri="{FF2B5EF4-FFF2-40B4-BE49-F238E27FC236}">
                <a16:creationId xmlns:a16="http://schemas.microsoft.com/office/drawing/2014/main" id="{36D3FAF0-24FD-4A1D-8E56-72FFF1BC7999}"/>
              </a:ext>
            </a:extLst>
          </p:cNvPr>
          <p:cNvSpPr txBox="1"/>
          <p:nvPr/>
        </p:nvSpPr>
        <p:spPr>
          <a:xfrm>
            <a:off x="2762336" y="2933060"/>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Animal Parts</a:t>
            </a:r>
          </a:p>
          <a:p>
            <a:pPr marL="12700" marR="5080"/>
            <a:r>
              <a:rPr lang="en-GB" sz="1100" b="0" i="0" dirty="0">
                <a:solidFill>
                  <a:srgbClr val="303030"/>
                </a:solidFill>
                <a:effectLst/>
                <a:latin typeface="Twinkl Cursive Unlooped" panose="02000000000000000000" pitchFamily="2" charset="0"/>
              </a:rPr>
              <a:t>This project teaches children about animals, including fish, amphibians, reptiles, birds, mammals and invertebrates. They identify and describe their common structures, diets, and how animals should be cared for</a:t>
            </a:r>
            <a:r>
              <a:rPr lang="en-GB" sz="1100" b="0" i="0" dirty="0">
                <a:solidFill>
                  <a:srgbClr val="303030"/>
                </a:solidFill>
                <a:effectLst/>
                <a:latin typeface="Lato" panose="020F0502020204030203" pitchFamily="34" charset="0"/>
              </a:rPr>
              <a:t>.</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14673059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1</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756343389"/>
              </p:ext>
            </p:extLst>
          </p:nvPr>
        </p:nvGraphicFramePr>
        <p:xfrm>
          <a:off x="3276600" y="1427480"/>
          <a:ext cx="4114800" cy="4079240"/>
        </p:xfrm>
        <a:graphic>
          <a:graphicData uri="http://schemas.openxmlformats.org/drawingml/2006/table">
            <a:tbl>
              <a:tblPr firstRow="1" bandRow="1">
                <a:tableStyleId>{BDBED569-4797-4DF1-A0F4-6AAB3CD982D8}</a:tableStyleId>
              </a:tblPr>
              <a:tblGrid>
                <a:gridCol w="1222619">
                  <a:extLst>
                    <a:ext uri="{9D8B030D-6E8A-4147-A177-3AD203B41FA5}">
                      <a16:colId xmlns:a16="http://schemas.microsoft.com/office/drawing/2014/main" val="1839290384"/>
                    </a:ext>
                  </a:extLst>
                </a:gridCol>
                <a:gridCol w="1202273">
                  <a:extLst>
                    <a:ext uri="{9D8B030D-6E8A-4147-A177-3AD203B41FA5}">
                      <a16:colId xmlns:a16="http://schemas.microsoft.com/office/drawing/2014/main" val="2992277105"/>
                    </a:ext>
                  </a:extLst>
                </a:gridCol>
                <a:gridCol w="1689908">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Body part</a:t>
                      </a:r>
                    </a:p>
                  </a:txBody>
                  <a:tcPr/>
                </a:tc>
                <a:tc>
                  <a:txBody>
                    <a:bodyPr/>
                    <a:lstStyle/>
                    <a:p>
                      <a:r>
                        <a:rPr lang="en-GB" sz="1400" b="0" dirty="0">
                          <a:latin typeface="Twinkl Cursive Unlooped" panose="02000000000000000000" pitchFamily="2" charset="0"/>
                        </a:rPr>
                        <a:t>Eyes</a:t>
                      </a:r>
                    </a:p>
                  </a:txBody>
                  <a:tcPr/>
                </a:tc>
                <a:tc>
                  <a:txBody>
                    <a:bodyPr/>
                    <a:lstStyle/>
                    <a:p>
                      <a:r>
                        <a:rPr lang="en-GB" sz="1400" b="0" dirty="0">
                          <a:latin typeface="Twinkl Cursive Unlooped" panose="02000000000000000000" pitchFamily="2" charset="0"/>
                        </a:rPr>
                        <a:t>Female </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Head</a:t>
                      </a:r>
                    </a:p>
                  </a:txBody>
                  <a:tcPr/>
                </a:tc>
                <a:tc>
                  <a:txBody>
                    <a:bodyPr/>
                    <a:lstStyle/>
                    <a:p>
                      <a:r>
                        <a:rPr lang="en-GB" sz="1400" dirty="0">
                          <a:latin typeface="Twinkl Cursive Unlooped" panose="02000000000000000000" pitchFamily="2" charset="0"/>
                        </a:rPr>
                        <a:t>Ears</a:t>
                      </a:r>
                    </a:p>
                  </a:txBody>
                  <a:tcPr/>
                </a:tc>
                <a:tc>
                  <a:txBody>
                    <a:bodyPr/>
                    <a:lstStyle/>
                    <a:p>
                      <a:r>
                        <a:rPr lang="en-GB" sz="1400" dirty="0">
                          <a:latin typeface="Twinkl Cursive Unlooped" panose="02000000000000000000" pitchFamily="2" charset="0"/>
                        </a:rPr>
                        <a:t>Male</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Abdomen </a:t>
                      </a:r>
                    </a:p>
                  </a:txBody>
                  <a:tcPr/>
                </a:tc>
                <a:tc>
                  <a:txBody>
                    <a:bodyPr/>
                    <a:lstStyle/>
                    <a:p>
                      <a:r>
                        <a:rPr lang="en-GB" sz="1400" dirty="0">
                          <a:latin typeface="Twinkl Cursive Unlooped" panose="02000000000000000000" pitchFamily="2" charset="0"/>
                        </a:rPr>
                        <a:t>Nose</a:t>
                      </a:r>
                    </a:p>
                  </a:txBody>
                  <a:tcPr/>
                </a:tc>
                <a:tc>
                  <a:txBody>
                    <a:bodyPr/>
                    <a:lstStyle/>
                    <a:p>
                      <a:r>
                        <a:rPr lang="en-GB" sz="1400" dirty="0">
                          <a:latin typeface="Twinkl Cursive Unlooped" panose="02000000000000000000" pitchFamily="2" charset="0"/>
                        </a:rPr>
                        <a:t>Animal</a:t>
                      </a:r>
                    </a:p>
                  </a:txBody>
                  <a:tcPr/>
                </a:tc>
                <a:extLst>
                  <a:ext uri="{0D108BD9-81ED-4DB2-BD59-A6C34878D82A}">
                    <a16:rowId xmlns:a16="http://schemas.microsoft.com/office/drawing/2014/main" val="251862350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0" dirty="0">
                          <a:latin typeface="Twinkl Cursive Unlooped" panose="02000000000000000000" pitchFamily="2" charset="0"/>
                        </a:rPr>
                        <a:t>Hand</a:t>
                      </a:r>
                    </a:p>
                  </a:txBody>
                  <a:tcPr/>
                </a:tc>
                <a:tc>
                  <a:txBody>
                    <a:bodyPr/>
                    <a:lstStyle/>
                    <a:p>
                      <a:r>
                        <a:rPr lang="en-GB" sz="1400" dirty="0">
                          <a:latin typeface="Twinkl Cursive Unlooped" panose="02000000000000000000" pitchFamily="2" charset="0"/>
                        </a:rPr>
                        <a:t>Mouth</a:t>
                      </a:r>
                    </a:p>
                  </a:txBody>
                  <a:tcPr/>
                </a:tc>
                <a:tc>
                  <a:txBody>
                    <a:bodyPr/>
                    <a:lstStyle/>
                    <a:p>
                      <a:r>
                        <a:rPr lang="en-GB" sz="1400" dirty="0">
                          <a:latin typeface="Twinkl Cursive Unlooped" panose="02000000000000000000" pitchFamily="2" charset="0"/>
                        </a:rPr>
                        <a:t>Mammal</a:t>
                      </a:r>
                    </a:p>
                  </a:txBody>
                  <a:tcPr/>
                </a:tc>
                <a:extLst>
                  <a:ext uri="{0D108BD9-81ED-4DB2-BD59-A6C34878D82A}">
                    <a16:rowId xmlns:a16="http://schemas.microsoft.com/office/drawing/2014/main" val="280285676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latin typeface="Twinkl Cursive Unlooped" panose="02000000000000000000" pitchFamily="2" charset="0"/>
                        </a:rPr>
                        <a:t>Face</a:t>
                      </a:r>
                    </a:p>
                  </a:txBody>
                  <a:tcPr/>
                </a:tc>
                <a:tc>
                  <a:txBody>
                    <a:bodyPr/>
                    <a:lstStyle/>
                    <a:p>
                      <a:r>
                        <a:rPr lang="en-GB" sz="1400" dirty="0">
                          <a:latin typeface="Twinkl Cursive Unlooped" panose="02000000000000000000" pitchFamily="2" charset="0"/>
                        </a:rPr>
                        <a:t>Beak</a:t>
                      </a:r>
                    </a:p>
                  </a:txBody>
                  <a:tcPr/>
                </a:tc>
                <a:tc>
                  <a:txBody>
                    <a:bodyPr/>
                    <a:lstStyle/>
                    <a:p>
                      <a:r>
                        <a:rPr lang="en-GB" sz="1400" dirty="0">
                          <a:latin typeface="Twinkl Cursive Unlooped" panose="02000000000000000000" pitchFamily="2" charset="0"/>
                        </a:rPr>
                        <a:t>Amphibian</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Foot</a:t>
                      </a:r>
                    </a:p>
                  </a:txBody>
                  <a:tcPr/>
                </a:tc>
                <a:tc>
                  <a:txBody>
                    <a:bodyPr/>
                    <a:lstStyle/>
                    <a:p>
                      <a:r>
                        <a:rPr lang="en-GB" sz="1400" dirty="0">
                          <a:latin typeface="Twinkl Cursive Unlooped" panose="02000000000000000000" pitchFamily="2" charset="0"/>
                        </a:rPr>
                        <a:t>Wing</a:t>
                      </a:r>
                    </a:p>
                  </a:txBody>
                  <a:tcPr/>
                </a:tc>
                <a:tc>
                  <a:txBody>
                    <a:bodyPr/>
                    <a:lstStyle/>
                    <a:p>
                      <a:r>
                        <a:rPr lang="en-GB" sz="1400" dirty="0">
                          <a:latin typeface="Twinkl Cursive Unlooped" panose="02000000000000000000" pitchFamily="2" charset="0"/>
                        </a:rPr>
                        <a:t>Fish</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Hair </a:t>
                      </a:r>
                    </a:p>
                  </a:txBody>
                  <a:tcPr/>
                </a:tc>
                <a:tc>
                  <a:txBody>
                    <a:bodyPr/>
                    <a:lstStyle/>
                    <a:p>
                      <a:r>
                        <a:rPr lang="en-GB" sz="1400" dirty="0">
                          <a:latin typeface="Twinkl Cursive Unlooped" panose="02000000000000000000" pitchFamily="2" charset="0"/>
                        </a:rPr>
                        <a:t>Claw</a:t>
                      </a:r>
                    </a:p>
                  </a:txBody>
                  <a:tcPr/>
                </a:tc>
                <a:tc>
                  <a:txBody>
                    <a:bodyPr/>
                    <a:lstStyle/>
                    <a:p>
                      <a:r>
                        <a:rPr lang="en-GB" sz="1400" dirty="0">
                          <a:latin typeface="Twinkl Cursive Unlooped" panose="02000000000000000000" pitchFamily="2" charset="0"/>
                        </a:rPr>
                        <a:t>Bird</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Shell</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Reptile</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Scales</a:t>
                      </a:r>
                    </a:p>
                  </a:txBody>
                  <a:tcPr/>
                </a:tc>
                <a:tc>
                  <a:txBody>
                    <a:bodyPr/>
                    <a:lstStyle/>
                    <a:p>
                      <a:r>
                        <a:rPr lang="en-GB" sz="1400" dirty="0">
                          <a:latin typeface="Twinkl Cursive Unlooped" panose="02000000000000000000" pitchFamily="2" charset="0"/>
                        </a:rPr>
                        <a:t>Habitat</a:t>
                      </a:r>
                    </a:p>
                  </a:txBody>
                  <a:tcPr/>
                </a:tc>
                <a:tc>
                  <a:txBody>
                    <a:bodyPr/>
                    <a:lstStyle/>
                    <a:p>
                      <a:r>
                        <a:rPr lang="en-GB" sz="1400" dirty="0">
                          <a:latin typeface="Twinkl Cursive Unlooped" panose="02000000000000000000" pitchFamily="2" charset="0"/>
                        </a:rPr>
                        <a:t>Carnivore</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Fin </a:t>
                      </a:r>
                    </a:p>
                  </a:txBody>
                  <a:tcPr/>
                </a:tc>
                <a:tc>
                  <a:txBody>
                    <a:bodyPr/>
                    <a:lstStyle/>
                    <a:p>
                      <a:r>
                        <a:rPr lang="en-GB" sz="1400" dirty="0">
                          <a:latin typeface="Twinkl Cursive Unlooped" panose="02000000000000000000" pitchFamily="2" charset="0"/>
                        </a:rPr>
                        <a:t>Environment </a:t>
                      </a:r>
                    </a:p>
                  </a:txBody>
                  <a:tcPr/>
                </a:tc>
                <a:tc>
                  <a:txBody>
                    <a:bodyPr/>
                    <a:lstStyle/>
                    <a:p>
                      <a:r>
                        <a:rPr lang="en-GB" sz="1400" dirty="0">
                          <a:latin typeface="Twinkl Cursive Unlooped" panose="02000000000000000000" pitchFamily="2" charset="0"/>
                        </a:rPr>
                        <a:t>Herbivore</a:t>
                      </a: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Tongue </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Omnivore </a:t>
                      </a:r>
                    </a:p>
                  </a:txBody>
                  <a:tcPr/>
                </a:tc>
                <a:extLst>
                  <a:ext uri="{0D108BD9-81ED-4DB2-BD59-A6C34878D82A}">
                    <a16:rowId xmlns:a16="http://schemas.microsoft.com/office/drawing/2014/main" val="3967901479"/>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 Parts</a:t>
            </a:r>
          </a:p>
        </p:txBody>
      </p:sp>
    </p:spTree>
    <p:extLst>
      <p:ext uri="{BB962C8B-B14F-4D97-AF65-F5344CB8AC3E}">
        <p14:creationId xmlns:p14="http://schemas.microsoft.com/office/powerpoint/2010/main" val="797738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14677" y="420414"/>
            <a:ext cx="4014724" cy="1596964"/>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69657" y="709892"/>
            <a:ext cx="2903311"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Where do new plants come from</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dirty="0">
                <a:latin typeface="Twinkl Cursive Unlooped" panose="02000000000000000000" pitchFamily="2" charset="0"/>
              </a:rPr>
              <a:t>Ask simple questions and recognise that they can be answered in different ways. </a:t>
            </a:r>
          </a:p>
          <a:p>
            <a:pPr algn="l">
              <a:buFont typeface="Arial" panose="020B0604020202020204" pitchFamily="34" charset="0"/>
              <a:buChar char="•"/>
            </a:pPr>
            <a:r>
              <a:rPr lang="en-GB" sz="900" dirty="0">
                <a:latin typeface="Twinkl Cursive Unlooped" panose="02000000000000000000" pitchFamily="2" charset="0"/>
              </a:rPr>
              <a:t>Observing closely, using simple equipment.</a:t>
            </a:r>
          </a:p>
          <a:p>
            <a:pPr algn="l">
              <a:buFont typeface="Arial" panose="020B0604020202020204" pitchFamily="34" charset="0"/>
              <a:buChar char="•"/>
            </a:pPr>
            <a:r>
              <a:rPr lang="en-GB" sz="900" dirty="0">
                <a:latin typeface="Twinkl Cursive Unlooped" panose="02000000000000000000" pitchFamily="2" charset="0"/>
              </a:rPr>
              <a:t>Describe and compare plants, seeds and bulbs.</a:t>
            </a:r>
            <a:endParaRPr lang="en-GB" sz="1600" dirty="0">
              <a:latin typeface="Twinkl Cursive Unlooped" panose="02000000000000000000" pitchFamily="2" charset="0"/>
              <a:cs typeface="Calibri"/>
            </a:endParaRPr>
          </a:p>
        </p:txBody>
      </p:sp>
      <p:grpSp>
        <p:nvGrpSpPr>
          <p:cNvPr id="23" name="object 23"/>
          <p:cNvGrpSpPr/>
          <p:nvPr/>
        </p:nvGrpSpPr>
        <p:grpSpPr>
          <a:xfrm>
            <a:off x="8648729" y="2119386"/>
            <a:ext cx="3515158" cy="2084871"/>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Plants</a:t>
            </a:r>
          </a:p>
          <a:p>
            <a:pPr marL="12700" marR="5080"/>
            <a:r>
              <a:rPr lang="en-GB" sz="1100" b="0" i="0" dirty="0">
                <a:solidFill>
                  <a:srgbClr val="303030"/>
                </a:solidFill>
                <a:effectLst/>
                <a:latin typeface="Twinkl Cursive Unlooped" panose="02000000000000000000" pitchFamily="2" charset="0"/>
              </a:rPr>
              <a:t>This project teaches children about wild and garden plants by exploring the local environment. They identify and describe the basic parts of plants and observe how they change over time.</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pc="-35" dirty="0">
                <a:solidFill>
                  <a:srgbClr val="0C6C82"/>
                </a:solidFill>
                <a:latin typeface="Segoe UI"/>
                <a:cs typeface="Segoe UI"/>
              </a:rPr>
              <a:t>Summer</a:t>
            </a:r>
            <a:r>
              <a:rPr lang="en-GB" sz="1800" spc="25" dirty="0">
                <a:solidFill>
                  <a:srgbClr val="0C6C82"/>
                </a:solidFill>
                <a:latin typeface="Segoe UI"/>
                <a:cs typeface="Segoe UI"/>
              </a:rPr>
              <a:t> </a:t>
            </a:r>
            <a:r>
              <a:rPr lang="en-GB" spc="25" dirty="0">
                <a:solidFill>
                  <a:srgbClr val="0C6C82"/>
                </a:solidFill>
                <a:latin typeface="Segoe UI"/>
                <a:cs typeface="Segoe UI"/>
              </a:rPr>
              <a:t>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sz="1800" dirty="0">
                <a:solidFill>
                  <a:srgbClr val="0C6C82"/>
                </a:solidFill>
                <a:latin typeface="Segoe UI"/>
                <a:cs typeface="Segoe UI"/>
              </a:rPr>
              <a:t>1</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84496"/>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Year 2</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900739" y="131222"/>
            <a:ext cx="3779590" cy="1612818"/>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4631615" y="2135901"/>
            <a:ext cx="3954496" cy="1957704"/>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718707" y="2847579"/>
            <a:ext cx="4176802" cy="2434124"/>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940133" y="4481515"/>
            <a:ext cx="3792317" cy="16175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7388269" y="469937"/>
            <a:ext cx="3032144" cy="60850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different plants are there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compare, group and sort a variety of common wild and garden plants based on observable features.</a:t>
            </a:r>
          </a:p>
        </p:txBody>
      </p:sp>
      <p:sp>
        <p:nvSpPr>
          <p:cNvPr id="61" name="object 19">
            <a:extLst>
              <a:ext uri="{FF2B5EF4-FFF2-40B4-BE49-F238E27FC236}">
                <a16:creationId xmlns:a16="http://schemas.microsoft.com/office/drawing/2014/main" id="{80D5F495-FBD7-488A-90DF-68150101C29E}"/>
              </a:ext>
            </a:extLst>
          </p:cNvPr>
          <p:cNvSpPr txBox="1"/>
          <p:nvPr/>
        </p:nvSpPr>
        <p:spPr>
          <a:xfrm>
            <a:off x="5178645" y="2493413"/>
            <a:ext cx="3032144"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parts of plants and trees are there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gather and record simple data in a range of ways (data tables, diagrams, Venn diagrams).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Label and describe the basic structure of a variety of common plants.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basic plant parts include root, stem, leaf, flower, petal and fruit.</a:t>
            </a:r>
          </a:p>
        </p:txBody>
      </p:sp>
      <p:sp>
        <p:nvSpPr>
          <p:cNvPr id="63" name="object 19">
            <a:extLst>
              <a:ext uri="{FF2B5EF4-FFF2-40B4-BE49-F238E27FC236}">
                <a16:creationId xmlns:a16="http://schemas.microsoft.com/office/drawing/2014/main" id="{7C9090A0-B33E-47D2-B658-216E082E1D7E}"/>
              </a:ext>
            </a:extLst>
          </p:cNvPr>
          <p:cNvSpPr txBox="1"/>
          <p:nvPr/>
        </p:nvSpPr>
        <p:spPr>
          <a:xfrm>
            <a:off x="1454009" y="3196690"/>
            <a:ext cx="3032144" cy="17524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are the leaves so important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follow instructions to perform simple tests and begin to talk about what they might do or what might happen.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Carry out simple tests by following a set of instructions</a:t>
            </a:r>
            <a:r>
              <a:rPr lang="en-GB" sz="800" b="0" i="0" dirty="0">
                <a:solidFill>
                  <a:srgbClr val="303030"/>
                </a:solidFill>
                <a:effectLst/>
                <a:latin typeface="Twinkl Cursive Unlooped" panose="02000000000000000000" pitchFamily="2"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Observe closely and suggest answers to the question. </a:t>
            </a:r>
          </a:p>
          <a:p>
            <a:pPr eaLnBrk="0" fontAlgn="base" hangingPunct="0">
              <a:spcBef>
                <a:spcPct val="0"/>
              </a:spcBef>
              <a:spcAft>
                <a:spcPct val="0"/>
              </a:spcAft>
              <a:buFontTx/>
              <a:buChar char="•"/>
            </a:pPr>
            <a:r>
              <a:rPr lang="en-GB" sz="900" b="0" i="0" dirty="0">
                <a:solidFill>
                  <a:srgbClr val="303030"/>
                </a:solidFill>
                <a:effectLst/>
                <a:latin typeface="Twinkl Cursive Unlooped" panose="02000000000000000000" pitchFamily="2" charset="0"/>
              </a:rPr>
              <a:t>With support, gather and record simple data in a range of ways.</a:t>
            </a:r>
          </a:p>
          <a:p>
            <a:pPr eaLnBrk="0" fontAlgn="base" hangingPunct="0">
              <a:spcBef>
                <a:spcPct val="0"/>
              </a:spcBef>
              <a:spcAft>
                <a:spcPct val="0"/>
              </a:spcAft>
              <a:buFontTx/>
              <a:buChar char="•"/>
            </a:pPr>
            <a:r>
              <a:rPr lang="en-GB" sz="900" b="0" i="0" dirty="0">
                <a:solidFill>
                  <a:srgbClr val="303030"/>
                </a:solidFill>
                <a:effectLst/>
                <a:latin typeface="Twinkl Cursive Unlooped" panose="02000000000000000000" pitchFamily="2" charset="0"/>
              </a:rPr>
              <a:t>Talk about what they have done and say, with help, what they think they have found out.</a:t>
            </a:r>
          </a:p>
        </p:txBody>
      </p:sp>
      <p:sp>
        <p:nvSpPr>
          <p:cNvPr id="51" name="object 19">
            <a:extLst>
              <a:ext uri="{FF2B5EF4-FFF2-40B4-BE49-F238E27FC236}">
                <a16:creationId xmlns:a16="http://schemas.microsoft.com/office/drawing/2014/main" id="{1852E5FA-3B77-4982-9622-F5B47F018D0B}"/>
              </a:ext>
            </a:extLst>
          </p:cNvPr>
          <p:cNvSpPr txBox="1"/>
          <p:nvPr/>
        </p:nvSpPr>
        <p:spPr>
          <a:xfrm>
            <a:off x="5511708" y="4702649"/>
            <a:ext cx="3032144" cy="118558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are plants important for animals and humans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Ask simple scientific questions.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q</a:t>
            </a:r>
            <a:r>
              <a:rPr lang="en-GB" sz="900" b="0" i="0" dirty="0">
                <a:solidFill>
                  <a:srgbClr val="303030"/>
                </a:solidFill>
                <a:effectLst/>
                <a:latin typeface="Twinkl Cursive Unlooped" panose="02000000000000000000" pitchFamily="2" charset="0"/>
              </a:rPr>
              <a:t>uestion words include what, why, how, when, who and which.</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plants provide shelter, food and materials to animals and humans. </a:t>
            </a:r>
            <a:endParaRPr lang="en-GB" sz="900" b="0" i="0" dirty="0">
              <a:solidFill>
                <a:srgbClr val="303030"/>
              </a:solidFill>
              <a:effectLst/>
              <a:latin typeface="Twinkl Cursive Unlooped" panose="02000000000000000000" pitchFamily="2" charset="0"/>
            </a:endParaRPr>
          </a:p>
        </p:txBody>
      </p:sp>
      <p:sp>
        <p:nvSpPr>
          <p:cNvPr id="41" name="object 19">
            <a:extLst>
              <a:ext uri="{FF2B5EF4-FFF2-40B4-BE49-F238E27FC236}">
                <a16:creationId xmlns:a16="http://schemas.microsoft.com/office/drawing/2014/main" id="{F5F7DF91-E620-4BA7-B1CF-FA708AD2491F}"/>
              </a:ext>
            </a:extLst>
          </p:cNvPr>
          <p:cNvSpPr txBox="1"/>
          <p:nvPr/>
        </p:nvSpPr>
        <p:spPr>
          <a:xfrm>
            <a:off x="9007491" y="2673018"/>
            <a:ext cx="3032144" cy="60850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different trees are there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compare, group and sort a variety of deciduous and evergreen trees based on observable features.</a:t>
            </a:r>
          </a:p>
        </p:txBody>
      </p:sp>
    </p:spTree>
    <p:extLst>
      <p:ext uri="{BB962C8B-B14F-4D97-AF65-F5344CB8AC3E}">
        <p14:creationId xmlns:p14="http://schemas.microsoft.com/office/powerpoint/2010/main" val="237123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2069797"/>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a:t>
            </a: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the correct basic scientific vocabulary to describe parts of plants and they know what plants need to survive and grow healthily. </a:t>
            </a:r>
          </a:p>
          <a:p>
            <a:pPr marL="12700" marR="5080" indent="5080" algn="ctr">
              <a:lnSpc>
                <a:spcPct val="100099"/>
              </a:lnSpc>
              <a:spcBef>
                <a:spcPts val="100"/>
              </a:spcBef>
            </a:pPr>
            <a:endParaRPr lang="en-GB" sz="1100" dirty="0">
              <a:latin typeface="Twinkl Cursive Unlooped" panose="02000000000000000000" pitchFamily="2" charset="0"/>
              <a:cs typeface="Times New Roman" panose="02020603050405020304" pitchFamily="18" charset="0"/>
            </a:endParaRPr>
          </a:p>
          <a:p>
            <a:pPr marL="12700" marR="5080" indent="5080" algn="ctr">
              <a:lnSpc>
                <a:spcPct val="100099"/>
              </a:lnSpc>
              <a:spcBef>
                <a:spcPts val="100"/>
              </a:spcBef>
            </a:pPr>
            <a:r>
              <a:rPr lang="en-GB" sz="1100" dirty="0">
                <a:latin typeface="Twinkl Cursive Unlooped" panose="02000000000000000000" pitchFamily="2" charset="0"/>
                <a:cs typeface="Times New Roman" panose="02020603050405020304" pitchFamily="18" charset="0"/>
              </a:rPr>
              <a:t>They have made observations about plants and can name some common plants in the local environment.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4938757" y="1374223"/>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5720214" y="2466627"/>
            <a:ext cx="806450" cy="390525"/>
          </a:xfrm>
          <a:prstGeom prst="rect">
            <a:avLst/>
          </a:prstGeom>
        </p:spPr>
        <p:txBody>
          <a:bodyPr vert="horz" wrap="square" lIns="0" tIns="19685" rIns="0" bIns="0" rtlCol="0">
            <a:spAutoFit/>
          </a:bodyPr>
          <a:lstStyle/>
          <a:p>
            <a:pPr marL="193675" marR="5080" indent="-180975">
              <a:lnSpc>
                <a:spcPts val="1430"/>
              </a:lnSpc>
              <a:spcBef>
                <a:spcPts val="155"/>
              </a:spcBef>
            </a:pPr>
            <a:r>
              <a:rPr sz="1200" b="1" spc="20" dirty="0">
                <a:latin typeface="Twinkl Cursive Unlooped" panose="02000000000000000000" pitchFamily="2" charset="0"/>
                <a:cs typeface="Segoe UI"/>
              </a:rPr>
              <a:t>Ne</a:t>
            </a:r>
            <a:r>
              <a:rPr sz="1200" b="1" spc="5" dirty="0">
                <a:latin typeface="Twinkl Cursive Unlooped" panose="02000000000000000000" pitchFamily="2" charset="0"/>
                <a:cs typeface="Segoe UI"/>
              </a:rPr>
              <a:t>x</a:t>
            </a:r>
            <a:r>
              <a:rPr sz="1200" b="1" dirty="0">
                <a:latin typeface="Twinkl Cursive Unlooped" panose="02000000000000000000" pitchFamily="2" charset="0"/>
                <a:cs typeface="Segoe UI"/>
              </a:rPr>
              <a:t>t</a:t>
            </a:r>
            <a:r>
              <a:rPr sz="1200" b="1" spc="-50" dirty="0">
                <a:latin typeface="Twinkl Cursive Unlooped" panose="02000000000000000000" pitchFamily="2" charset="0"/>
                <a:cs typeface="Segoe UI"/>
              </a:rPr>
              <a:t> </a:t>
            </a:r>
            <a:r>
              <a:rPr sz="1200" b="1" dirty="0">
                <a:latin typeface="Twinkl Cursive Unlooped" panose="02000000000000000000" pitchFamily="2" charset="0"/>
                <a:cs typeface="Segoe UI"/>
              </a:rPr>
              <a:t>S</a:t>
            </a:r>
            <a:r>
              <a:rPr sz="1200" b="1" spc="-20" dirty="0">
                <a:latin typeface="Twinkl Cursive Unlooped" panose="02000000000000000000" pitchFamily="2" charset="0"/>
                <a:cs typeface="Segoe UI"/>
              </a:rPr>
              <a:t>t</a:t>
            </a:r>
            <a:r>
              <a:rPr sz="1200" b="1" spc="20" dirty="0">
                <a:latin typeface="Twinkl Cursive Unlooped" panose="02000000000000000000" pitchFamily="2" charset="0"/>
                <a:cs typeface="Segoe UI"/>
              </a:rPr>
              <a:t>e</a:t>
            </a:r>
            <a:r>
              <a:rPr sz="1200" b="1" dirty="0">
                <a:latin typeface="Twinkl Cursive Unlooped" panose="02000000000000000000" pitchFamily="2" charset="0"/>
                <a:cs typeface="Segoe UI"/>
              </a:rPr>
              <a:t>ps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a:off x="4955394" y="1457846"/>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1848583"/>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l</a:t>
            </a:r>
            <a:r>
              <a:rPr lang="en-GB" sz="1100" dirty="0">
                <a:effectLst/>
                <a:latin typeface="Twinkl Cursive Unlooped" panose="02000000000000000000" pitchFamily="2" charset="0"/>
                <a:ea typeface="Calibri" panose="020F0502020204030204" pitchFamily="34" charset="0"/>
                <a:cs typeface="Comic Sans MS" panose="030F0702030302020204" pitchFamily="66" charset="0"/>
              </a:rPr>
              <a:t>abel and draw the parts of a flower involved in sexual reproduction in plants (stamen, filament, anther, pollen, carpel, stigma, style, ovary, ovule and sepal). </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1</a:t>
            </a:r>
            <a:endParaRPr sz="2400" dirty="0">
              <a:latin typeface="Twinkl Cursive Unlooped" panose="02000000000000000000" pitchFamily="2" charset="0"/>
              <a:cs typeface="Segoe UI"/>
            </a:endParaRPr>
          </a:p>
        </p:txBody>
      </p:sp>
      <p:sp>
        <p:nvSpPr>
          <p:cNvPr id="23" name="object 23"/>
          <p:cNvSpPr txBox="1"/>
          <p:nvPr/>
        </p:nvSpPr>
        <p:spPr>
          <a:xfrm>
            <a:off x="5213484" y="3139508"/>
            <a:ext cx="1819910" cy="1626086"/>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sz="1100" spc="25" dirty="0">
                <a:latin typeface="Twinkl Cursive Unlooped" panose="02000000000000000000" pitchFamily="2" charset="0"/>
                <a:cs typeface="Segoe UI"/>
              </a:rPr>
              <a:t>w</a:t>
            </a:r>
            <a:r>
              <a:rPr sz="1100" spc="30" dirty="0">
                <a:latin typeface="Twinkl Cursive Unlooped" panose="02000000000000000000" pitchFamily="2" charset="0"/>
                <a:cs typeface="Segoe UI"/>
              </a:rPr>
              <a:t>il</a:t>
            </a:r>
            <a:r>
              <a:rPr sz="1100" spc="5" dirty="0">
                <a:latin typeface="Twinkl Cursive Unlooped" panose="02000000000000000000" pitchFamily="2" charset="0"/>
                <a:cs typeface="Segoe UI"/>
              </a:rPr>
              <a:t>l</a:t>
            </a:r>
            <a:r>
              <a:rPr sz="1100" spc="-50" dirty="0">
                <a:latin typeface="Twinkl Cursive Unlooped" panose="02000000000000000000" pitchFamily="2" charset="0"/>
                <a:cs typeface="Segoe UI"/>
              </a:rPr>
              <a:t> </a:t>
            </a:r>
            <a:r>
              <a:rPr lang="en-GB" sz="1100" spc="20" dirty="0">
                <a:latin typeface="Twinkl Cursive Unlooped" panose="02000000000000000000" pitchFamily="2" charset="0"/>
                <a:cs typeface="Segoe UI"/>
              </a:rPr>
              <a:t>identify and name a variety of plants and animals in their habitats. </a:t>
            </a:r>
          </a:p>
          <a:p>
            <a:pPr marL="12065" marR="5080" indent="5715" algn="ctr">
              <a:lnSpc>
                <a:spcPct val="100099"/>
              </a:lnSpc>
              <a:spcBef>
                <a:spcPts val="120"/>
              </a:spcBef>
            </a:pPr>
            <a:endParaRPr lang="en-GB" sz="1100" spc="20" dirty="0">
              <a:latin typeface="Twinkl Cursive Unlooped" panose="02000000000000000000" pitchFamily="2" charset="0"/>
              <a:cs typeface="Segoe UI"/>
            </a:endParaRPr>
          </a:p>
          <a:p>
            <a:pPr marL="12065" marR="5080" indent="5715" algn="ctr">
              <a:lnSpc>
                <a:spcPct val="100099"/>
              </a:lnSpc>
              <a:spcBef>
                <a:spcPts val="120"/>
              </a:spcBef>
            </a:pPr>
            <a:r>
              <a:rPr lang="en-GB" sz="1100" dirty="0">
                <a:latin typeface="Twinkl Cursive Unlooped" panose="02000000000000000000" pitchFamily="2" charset="0"/>
                <a:ea typeface="Calibri" panose="020F0502020204030204" pitchFamily="34" charset="0"/>
                <a:cs typeface="Comic Sans MS" panose="030F0702030302020204" pitchFamily="66" charset="0"/>
              </a:rPr>
              <a:t>They will d</a:t>
            </a:r>
            <a:r>
              <a:rPr lang="en-GB" sz="1100" dirty="0">
                <a:effectLst/>
                <a:latin typeface="Twinkl Cursive Unlooped" panose="02000000000000000000" pitchFamily="2" charset="0"/>
                <a:ea typeface="Calibri" panose="020F0502020204030204" pitchFamily="34" charset="0"/>
                <a:cs typeface="Comic Sans MS" panose="030F0702030302020204" pitchFamily="66" charset="0"/>
              </a:rPr>
              <a:t>escribe how plants need water, light and a suitable temperature to grow and stay healthy.</a:t>
            </a:r>
            <a:endParaRPr lang="en-GB" sz="8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080511" y="57164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Plants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3379771"/>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name and describe the functions of parts of a plant.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describe what a plant requires for life and growth and how this may vary from plant to plant.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also investigate how water is transported within plants.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9" name="object 31">
            <a:extLst>
              <a:ext uri="{FF2B5EF4-FFF2-40B4-BE49-F238E27FC236}">
                <a16:creationId xmlns:a16="http://schemas.microsoft.com/office/drawing/2014/main" id="{78DA4482-82F7-4C62-84A1-574160C684B4}"/>
              </a:ext>
            </a:extLst>
          </p:cNvPr>
          <p:cNvSpPr txBox="1"/>
          <p:nvPr/>
        </p:nvSpPr>
        <p:spPr>
          <a:xfrm>
            <a:off x="2720817" y="2857152"/>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Plants</a:t>
            </a:r>
          </a:p>
          <a:p>
            <a:pPr marL="12700" marR="5080"/>
            <a:r>
              <a:rPr lang="en-GB" sz="1100" b="0" i="0" dirty="0">
                <a:solidFill>
                  <a:srgbClr val="303030"/>
                </a:solidFill>
                <a:effectLst/>
                <a:latin typeface="Twinkl Cursive Unlooped" panose="02000000000000000000" pitchFamily="2" charset="0"/>
              </a:rPr>
              <a:t>This project teaches children about wild and garden plants by exploring the local environment. They identify and describe the basic parts of plants and observe how they change over time.</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2961416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latin typeface="Twinkl Cursive Unlooped" panose="02000000000000000000" pitchFamily="2" charset="0"/>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latin typeface="Twinkl Cursive Unlooped" panose="02000000000000000000" pitchFamily="2" charset="0"/>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pic>
        <p:nvPicPr>
          <p:cNvPr id="7" name="object 7"/>
          <p:cNvPicPr/>
          <p:nvPr/>
        </p:nvPicPr>
        <p:blipFill>
          <a:blip r:embed="rId4" cstate="print"/>
          <a:stretch>
            <a:fillRect/>
          </a:stretch>
        </p:blipFill>
        <p:spPr>
          <a:xfrm>
            <a:off x="4419600" y="5314950"/>
            <a:ext cx="7772400" cy="361950"/>
          </a:xfrm>
          <a:prstGeom prst="rect">
            <a:avLst/>
          </a:prstGeom>
        </p:spPr>
      </p:pic>
      <p:grpSp>
        <p:nvGrpSpPr>
          <p:cNvPr id="30" name="object 30"/>
          <p:cNvGrpSpPr/>
          <p:nvPr/>
        </p:nvGrpSpPr>
        <p:grpSpPr>
          <a:xfrm>
            <a:off x="316229" y="773430"/>
            <a:ext cx="1110615" cy="1120140"/>
            <a:chOff x="316229" y="773430"/>
            <a:chExt cx="1110615" cy="1120140"/>
          </a:xfrm>
        </p:grpSpPr>
        <p:sp>
          <p:nvSpPr>
            <p:cNvPr id="31" name="object 31"/>
            <p:cNvSpPr/>
            <p:nvPr/>
          </p:nvSpPr>
          <p:spPr>
            <a:xfrm>
              <a:off x="352424" y="809625"/>
              <a:ext cx="1038225" cy="1047750"/>
            </a:xfrm>
            <a:custGeom>
              <a:avLst/>
              <a:gdLst/>
              <a:ahLst/>
              <a:cxnLst/>
              <a:rect l="l" t="t" r="r" b="b"/>
              <a:pathLst>
                <a:path w="1038225" h="1047750">
                  <a:moveTo>
                    <a:pt x="519112" y="0"/>
                  </a:moveTo>
                  <a:lnTo>
                    <a:pt x="471861" y="2141"/>
                  </a:lnTo>
                  <a:lnTo>
                    <a:pt x="425800" y="8441"/>
                  </a:lnTo>
                  <a:lnTo>
                    <a:pt x="381110" y="18714"/>
                  </a:lnTo>
                  <a:lnTo>
                    <a:pt x="337975" y="32777"/>
                  </a:lnTo>
                  <a:lnTo>
                    <a:pt x="296579" y="50443"/>
                  </a:lnTo>
                  <a:lnTo>
                    <a:pt x="257104" y="71529"/>
                  </a:lnTo>
                  <a:lnTo>
                    <a:pt x="219734" y="95848"/>
                  </a:lnTo>
                  <a:lnTo>
                    <a:pt x="184653" y="123216"/>
                  </a:lnTo>
                  <a:lnTo>
                    <a:pt x="152042" y="153447"/>
                  </a:lnTo>
                  <a:lnTo>
                    <a:pt x="122087" y="186358"/>
                  </a:lnTo>
                  <a:lnTo>
                    <a:pt x="94969" y="221762"/>
                  </a:lnTo>
                  <a:lnTo>
                    <a:pt x="70873" y="259475"/>
                  </a:lnTo>
                  <a:lnTo>
                    <a:pt x="49980" y="299311"/>
                  </a:lnTo>
                  <a:lnTo>
                    <a:pt x="32476" y="341086"/>
                  </a:lnTo>
                  <a:lnTo>
                    <a:pt x="18542" y="384615"/>
                  </a:lnTo>
                  <a:lnTo>
                    <a:pt x="8363" y="429713"/>
                  </a:lnTo>
                  <a:lnTo>
                    <a:pt x="2121" y="476194"/>
                  </a:lnTo>
                  <a:lnTo>
                    <a:pt x="0" y="523875"/>
                  </a:lnTo>
                  <a:lnTo>
                    <a:pt x="2121" y="571555"/>
                  </a:lnTo>
                  <a:lnTo>
                    <a:pt x="8363" y="618036"/>
                  </a:lnTo>
                  <a:lnTo>
                    <a:pt x="18542" y="663134"/>
                  </a:lnTo>
                  <a:lnTo>
                    <a:pt x="32476" y="706663"/>
                  </a:lnTo>
                  <a:lnTo>
                    <a:pt x="49980" y="748438"/>
                  </a:lnTo>
                  <a:lnTo>
                    <a:pt x="70873" y="788274"/>
                  </a:lnTo>
                  <a:lnTo>
                    <a:pt x="94969" y="825987"/>
                  </a:lnTo>
                  <a:lnTo>
                    <a:pt x="122087" y="861391"/>
                  </a:lnTo>
                  <a:lnTo>
                    <a:pt x="152042" y="894302"/>
                  </a:lnTo>
                  <a:lnTo>
                    <a:pt x="184653" y="924533"/>
                  </a:lnTo>
                  <a:lnTo>
                    <a:pt x="219734" y="951901"/>
                  </a:lnTo>
                  <a:lnTo>
                    <a:pt x="257104" y="976220"/>
                  </a:lnTo>
                  <a:lnTo>
                    <a:pt x="296579" y="997306"/>
                  </a:lnTo>
                  <a:lnTo>
                    <a:pt x="337975" y="1014972"/>
                  </a:lnTo>
                  <a:lnTo>
                    <a:pt x="381110" y="1029035"/>
                  </a:lnTo>
                  <a:lnTo>
                    <a:pt x="425800" y="1039308"/>
                  </a:lnTo>
                  <a:lnTo>
                    <a:pt x="471861" y="1045608"/>
                  </a:lnTo>
                  <a:lnTo>
                    <a:pt x="519112" y="1047750"/>
                  </a:lnTo>
                  <a:lnTo>
                    <a:pt x="566363" y="1045608"/>
                  </a:lnTo>
                  <a:lnTo>
                    <a:pt x="612424" y="1039308"/>
                  </a:lnTo>
                  <a:lnTo>
                    <a:pt x="657114" y="1029035"/>
                  </a:lnTo>
                  <a:lnTo>
                    <a:pt x="700249" y="1014972"/>
                  </a:lnTo>
                  <a:lnTo>
                    <a:pt x="741645" y="997306"/>
                  </a:lnTo>
                  <a:lnTo>
                    <a:pt x="781120" y="976220"/>
                  </a:lnTo>
                  <a:lnTo>
                    <a:pt x="818490" y="951901"/>
                  </a:lnTo>
                  <a:lnTo>
                    <a:pt x="853571" y="924533"/>
                  </a:lnTo>
                  <a:lnTo>
                    <a:pt x="886182" y="894302"/>
                  </a:lnTo>
                  <a:lnTo>
                    <a:pt x="916137" y="861391"/>
                  </a:lnTo>
                  <a:lnTo>
                    <a:pt x="943255" y="825987"/>
                  </a:lnTo>
                  <a:lnTo>
                    <a:pt x="967351" y="788274"/>
                  </a:lnTo>
                  <a:lnTo>
                    <a:pt x="988244" y="748438"/>
                  </a:lnTo>
                  <a:lnTo>
                    <a:pt x="1005748" y="706663"/>
                  </a:lnTo>
                  <a:lnTo>
                    <a:pt x="1019682" y="663134"/>
                  </a:lnTo>
                  <a:lnTo>
                    <a:pt x="1029861" y="618036"/>
                  </a:lnTo>
                  <a:lnTo>
                    <a:pt x="1036103" y="571555"/>
                  </a:lnTo>
                  <a:lnTo>
                    <a:pt x="1038225" y="523875"/>
                  </a:lnTo>
                  <a:lnTo>
                    <a:pt x="1036103" y="476194"/>
                  </a:lnTo>
                  <a:lnTo>
                    <a:pt x="1029861" y="429713"/>
                  </a:lnTo>
                  <a:lnTo>
                    <a:pt x="1019682" y="384615"/>
                  </a:lnTo>
                  <a:lnTo>
                    <a:pt x="1005748" y="341086"/>
                  </a:lnTo>
                  <a:lnTo>
                    <a:pt x="988244" y="299311"/>
                  </a:lnTo>
                  <a:lnTo>
                    <a:pt x="967351" y="259475"/>
                  </a:lnTo>
                  <a:lnTo>
                    <a:pt x="943255" y="221762"/>
                  </a:lnTo>
                  <a:lnTo>
                    <a:pt x="916137" y="186358"/>
                  </a:lnTo>
                  <a:lnTo>
                    <a:pt x="886182" y="153447"/>
                  </a:lnTo>
                  <a:lnTo>
                    <a:pt x="853571" y="123216"/>
                  </a:lnTo>
                  <a:lnTo>
                    <a:pt x="818490" y="95848"/>
                  </a:lnTo>
                  <a:lnTo>
                    <a:pt x="781120" y="71529"/>
                  </a:lnTo>
                  <a:lnTo>
                    <a:pt x="741645" y="50443"/>
                  </a:lnTo>
                  <a:lnTo>
                    <a:pt x="700249" y="32777"/>
                  </a:lnTo>
                  <a:lnTo>
                    <a:pt x="657114" y="18714"/>
                  </a:lnTo>
                  <a:lnTo>
                    <a:pt x="612424" y="8441"/>
                  </a:lnTo>
                  <a:lnTo>
                    <a:pt x="566363" y="2141"/>
                  </a:lnTo>
                  <a:lnTo>
                    <a:pt x="519112" y="0"/>
                  </a:lnTo>
                  <a:close/>
                </a:path>
              </a:pathLst>
            </a:custGeom>
            <a:solidFill>
              <a:srgbClr val="F39D20"/>
            </a:solidFill>
          </p:spPr>
          <p:txBody>
            <a:bodyPr wrap="square" lIns="0" tIns="0" rIns="0" bIns="0" rtlCol="0"/>
            <a:lstStyle/>
            <a:p>
              <a:endParaRPr>
                <a:latin typeface="Twinkl Cursive Unlooped" panose="02000000000000000000" pitchFamily="2" charset="0"/>
              </a:endParaRPr>
            </a:p>
          </p:txBody>
        </p:sp>
        <p:sp>
          <p:nvSpPr>
            <p:cNvPr id="32" name="object 32"/>
            <p:cNvSpPr/>
            <p:nvPr/>
          </p:nvSpPr>
          <p:spPr>
            <a:xfrm>
              <a:off x="352424" y="809625"/>
              <a:ext cx="1038225" cy="1047750"/>
            </a:xfrm>
            <a:custGeom>
              <a:avLst/>
              <a:gdLst/>
              <a:ahLst/>
              <a:cxnLst/>
              <a:rect l="l" t="t" r="r" b="b"/>
              <a:pathLst>
                <a:path w="1038225" h="1047750">
                  <a:moveTo>
                    <a:pt x="0" y="523875"/>
                  </a:moveTo>
                  <a:lnTo>
                    <a:pt x="2121" y="476194"/>
                  </a:lnTo>
                  <a:lnTo>
                    <a:pt x="8363" y="429713"/>
                  </a:lnTo>
                  <a:lnTo>
                    <a:pt x="18542" y="384615"/>
                  </a:lnTo>
                  <a:lnTo>
                    <a:pt x="32476" y="341086"/>
                  </a:lnTo>
                  <a:lnTo>
                    <a:pt x="49980" y="299311"/>
                  </a:lnTo>
                  <a:lnTo>
                    <a:pt x="70873" y="259475"/>
                  </a:lnTo>
                  <a:lnTo>
                    <a:pt x="94969" y="221762"/>
                  </a:lnTo>
                  <a:lnTo>
                    <a:pt x="122087" y="186358"/>
                  </a:lnTo>
                  <a:lnTo>
                    <a:pt x="152042" y="153447"/>
                  </a:lnTo>
                  <a:lnTo>
                    <a:pt x="184653" y="123216"/>
                  </a:lnTo>
                  <a:lnTo>
                    <a:pt x="219734" y="95848"/>
                  </a:lnTo>
                  <a:lnTo>
                    <a:pt x="257104" y="71529"/>
                  </a:lnTo>
                  <a:lnTo>
                    <a:pt x="296579" y="50443"/>
                  </a:lnTo>
                  <a:lnTo>
                    <a:pt x="337975" y="32777"/>
                  </a:lnTo>
                  <a:lnTo>
                    <a:pt x="381110" y="18714"/>
                  </a:lnTo>
                  <a:lnTo>
                    <a:pt x="425800" y="8441"/>
                  </a:lnTo>
                  <a:lnTo>
                    <a:pt x="471861" y="2141"/>
                  </a:lnTo>
                  <a:lnTo>
                    <a:pt x="519112" y="0"/>
                  </a:lnTo>
                  <a:lnTo>
                    <a:pt x="566363" y="2141"/>
                  </a:lnTo>
                  <a:lnTo>
                    <a:pt x="612424" y="8441"/>
                  </a:lnTo>
                  <a:lnTo>
                    <a:pt x="657114" y="18714"/>
                  </a:lnTo>
                  <a:lnTo>
                    <a:pt x="700249" y="32777"/>
                  </a:lnTo>
                  <a:lnTo>
                    <a:pt x="741645" y="50443"/>
                  </a:lnTo>
                  <a:lnTo>
                    <a:pt x="781120" y="71529"/>
                  </a:lnTo>
                  <a:lnTo>
                    <a:pt x="818490" y="95848"/>
                  </a:lnTo>
                  <a:lnTo>
                    <a:pt x="853571" y="123216"/>
                  </a:lnTo>
                  <a:lnTo>
                    <a:pt x="886182" y="153447"/>
                  </a:lnTo>
                  <a:lnTo>
                    <a:pt x="916137" y="186358"/>
                  </a:lnTo>
                  <a:lnTo>
                    <a:pt x="943255" y="221762"/>
                  </a:lnTo>
                  <a:lnTo>
                    <a:pt x="967351" y="259475"/>
                  </a:lnTo>
                  <a:lnTo>
                    <a:pt x="988244" y="299311"/>
                  </a:lnTo>
                  <a:lnTo>
                    <a:pt x="1005748" y="341086"/>
                  </a:lnTo>
                  <a:lnTo>
                    <a:pt x="1019682" y="384615"/>
                  </a:lnTo>
                  <a:lnTo>
                    <a:pt x="1029861" y="429713"/>
                  </a:lnTo>
                  <a:lnTo>
                    <a:pt x="1036103" y="476194"/>
                  </a:lnTo>
                  <a:lnTo>
                    <a:pt x="1038225" y="523875"/>
                  </a:lnTo>
                  <a:lnTo>
                    <a:pt x="1036103" y="571555"/>
                  </a:lnTo>
                  <a:lnTo>
                    <a:pt x="1029861" y="618036"/>
                  </a:lnTo>
                  <a:lnTo>
                    <a:pt x="1019682" y="663134"/>
                  </a:lnTo>
                  <a:lnTo>
                    <a:pt x="1005748" y="706663"/>
                  </a:lnTo>
                  <a:lnTo>
                    <a:pt x="988244" y="748438"/>
                  </a:lnTo>
                  <a:lnTo>
                    <a:pt x="967351" y="788274"/>
                  </a:lnTo>
                  <a:lnTo>
                    <a:pt x="943255" y="825987"/>
                  </a:lnTo>
                  <a:lnTo>
                    <a:pt x="916137" y="861391"/>
                  </a:lnTo>
                  <a:lnTo>
                    <a:pt x="886182" y="894302"/>
                  </a:lnTo>
                  <a:lnTo>
                    <a:pt x="853571" y="924533"/>
                  </a:lnTo>
                  <a:lnTo>
                    <a:pt x="818490" y="951901"/>
                  </a:lnTo>
                  <a:lnTo>
                    <a:pt x="781120" y="976220"/>
                  </a:lnTo>
                  <a:lnTo>
                    <a:pt x="741645" y="997306"/>
                  </a:lnTo>
                  <a:lnTo>
                    <a:pt x="700249" y="1014972"/>
                  </a:lnTo>
                  <a:lnTo>
                    <a:pt x="657114" y="1029035"/>
                  </a:lnTo>
                  <a:lnTo>
                    <a:pt x="612424" y="1039308"/>
                  </a:lnTo>
                  <a:lnTo>
                    <a:pt x="566363" y="1045608"/>
                  </a:lnTo>
                  <a:lnTo>
                    <a:pt x="519112" y="1047750"/>
                  </a:lnTo>
                  <a:lnTo>
                    <a:pt x="471861" y="1045608"/>
                  </a:lnTo>
                  <a:lnTo>
                    <a:pt x="425800" y="1039308"/>
                  </a:lnTo>
                  <a:lnTo>
                    <a:pt x="381110" y="1029035"/>
                  </a:lnTo>
                  <a:lnTo>
                    <a:pt x="337975" y="1014972"/>
                  </a:lnTo>
                  <a:lnTo>
                    <a:pt x="296579" y="997306"/>
                  </a:lnTo>
                  <a:lnTo>
                    <a:pt x="257104" y="976220"/>
                  </a:lnTo>
                  <a:lnTo>
                    <a:pt x="219734" y="951901"/>
                  </a:lnTo>
                  <a:lnTo>
                    <a:pt x="184653" y="924533"/>
                  </a:lnTo>
                  <a:lnTo>
                    <a:pt x="152042" y="894302"/>
                  </a:lnTo>
                  <a:lnTo>
                    <a:pt x="122087" y="861391"/>
                  </a:lnTo>
                  <a:lnTo>
                    <a:pt x="94969" y="825987"/>
                  </a:lnTo>
                  <a:lnTo>
                    <a:pt x="70873" y="788274"/>
                  </a:lnTo>
                  <a:lnTo>
                    <a:pt x="49980" y="748438"/>
                  </a:lnTo>
                  <a:lnTo>
                    <a:pt x="32476" y="706663"/>
                  </a:lnTo>
                  <a:lnTo>
                    <a:pt x="18542" y="663134"/>
                  </a:lnTo>
                  <a:lnTo>
                    <a:pt x="8363" y="618036"/>
                  </a:lnTo>
                  <a:lnTo>
                    <a:pt x="2121" y="571555"/>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34" name="object 34"/>
          <p:cNvSpPr txBox="1"/>
          <p:nvPr/>
        </p:nvSpPr>
        <p:spPr>
          <a:xfrm>
            <a:off x="3021964" y="306323"/>
            <a:ext cx="44450" cy="116057"/>
          </a:xfrm>
          <a:prstGeom prst="rect">
            <a:avLst/>
          </a:prstGeom>
        </p:spPr>
        <p:txBody>
          <a:bodyPr vert="horz" wrap="square" lIns="0" tIns="15875" rIns="0" bIns="0" rtlCol="0">
            <a:spAutoFit/>
          </a:bodyPr>
          <a:lstStyle/>
          <a:p>
            <a:pPr marL="12700">
              <a:lnSpc>
                <a:spcPct val="100000"/>
              </a:lnSpc>
              <a:spcBef>
                <a:spcPts val="125"/>
              </a:spcBef>
            </a:pPr>
            <a:r>
              <a:rPr sz="650" i="1" spc="5" dirty="0">
                <a:solidFill>
                  <a:srgbClr val="454D54"/>
                </a:solidFill>
                <a:latin typeface="Twinkl Cursive Unlooped" panose="02000000000000000000" pitchFamily="2" charset="0"/>
                <a:cs typeface="Segoe UI"/>
              </a:rPr>
              <a:t>;</a:t>
            </a:r>
            <a:endParaRPr sz="650">
              <a:latin typeface="Twinkl Cursive Unlooped" panose="02000000000000000000" pitchFamily="2" charset="0"/>
              <a:cs typeface="Segoe UI"/>
            </a:endParaRPr>
          </a:p>
        </p:txBody>
      </p:sp>
      <p:sp>
        <p:nvSpPr>
          <p:cNvPr id="49" name="object 49"/>
          <p:cNvSpPr txBox="1"/>
          <p:nvPr/>
        </p:nvSpPr>
        <p:spPr>
          <a:xfrm>
            <a:off x="6200713" y="367526"/>
            <a:ext cx="2488246" cy="318036"/>
          </a:xfrm>
          <a:prstGeom prst="rect">
            <a:avLst/>
          </a:prstGeom>
        </p:spPr>
        <p:txBody>
          <a:bodyPr vert="horz" wrap="square" lIns="0" tIns="86360" rIns="0" bIns="0" rtlCol="0">
            <a:spAutoFit/>
          </a:bodyPr>
          <a:lstStyle/>
          <a:p>
            <a:pPr marL="29845">
              <a:lnSpc>
                <a:spcPts val="1760"/>
              </a:lnSpc>
              <a:tabLst>
                <a:tab pos="1249045" algn="l"/>
              </a:tabLst>
            </a:pPr>
            <a:r>
              <a:rPr sz="1500" b="1" spc="-330" dirty="0">
                <a:solidFill>
                  <a:srgbClr val="2C9F5B"/>
                </a:solidFill>
                <a:latin typeface="Twinkl Cursive Unlooped" panose="02000000000000000000" pitchFamily="2" charset="0"/>
                <a:cs typeface="Arial"/>
              </a:rPr>
              <a:t>Y</a:t>
            </a:r>
            <a:r>
              <a:rPr sz="1500" b="1" spc="-15" dirty="0">
                <a:solidFill>
                  <a:srgbClr val="2C9F5B"/>
                </a:solidFill>
                <a:latin typeface="Twinkl Cursive Unlooped" panose="02000000000000000000" pitchFamily="2" charset="0"/>
                <a:cs typeface="Arial"/>
              </a:rPr>
              <a:t>e</a:t>
            </a:r>
            <a:r>
              <a:rPr sz="1500" b="1" spc="-20" dirty="0">
                <a:solidFill>
                  <a:srgbClr val="2C9F5B"/>
                </a:solidFill>
                <a:latin typeface="Twinkl Cursive Unlooped" panose="02000000000000000000" pitchFamily="2" charset="0"/>
                <a:cs typeface="Arial"/>
              </a:rPr>
              <a:t>a</a:t>
            </a:r>
            <a:r>
              <a:rPr sz="1500" b="1" spc="-65" dirty="0">
                <a:solidFill>
                  <a:srgbClr val="2C9F5B"/>
                </a:solidFill>
                <a:latin typeface="Twinkl Cursive Unlooped" panose="02000000000000000000" pitchFamily="2" charset="0"/>
                <a:cs typeface="Arial"/>
              </a:rPr>
              <a:t>r</a:t>
            </a:r>
            <a:r>
              <a:rPr sz="1500" b="1" spc="-45" dirty="0">
                <a:solidFill>
                  <a:srgbClr val="2C9F5B"/>
                </a:solidFill>
                <a:latin typeface="Twinkl Cursive Unlooped" panose="02000000000000000000" pitchFamily="2" charset="0"/>
                <a:cs typeface="Arial"/>
              </a:rPr>
              <a:t> </a:t>
            </a:r>
            <a:r>
              <a:rPr lang="en-GB" sz="1500" b="1" spc="45" dirty="0">
                <a:solidFill>
                  <a:srgbClr val="2C9F5B"/>
                </a:solidFill>
                <a:latin typeface="Twinkl Cursive Unlooped" panose="02000000000000000000" pitchFamily="2" charset="0"/>
                <a:cs typeface="Arial"/>
              </a:rPr>
              <a:t>4</a:t>
            </a:r>
            <a:r>
              <a:rPr sz="1500" b="1" dirty="0">
                <a:solidFill>
                  <a:srgbClr val="2C9F5B"/>
                </a:solidFill>
                <a:latin typeface="Twinkl Cursive Unlooped" panose="02000000000000000000" pitchFamily="2" charset="0"/>
                <a:cs typeface="Arial"/>
              </a:rPr>
              <a:t>	</a:t>
            </a:r>
            <a:endParaRPr sz="2250" baseline="1851" dirty="0">
              <a:latin typeface="Twinkl Cursive Unlooped" panose="02000000000000000000" pitchFamily="2" charset="0"/>
              <a:cs typeface="Arial"/>
            </a:endParaRPr>
          </a:p>
        </p:txBody>
      </p:sp>
      <p:grpSp>
        <p:nvGrpSpPr>
          <p:cNvPr id="50" name="object 50"/>
          <p:cNvGrpSpPr/>
          <p:nvPr/>
        </p:nvGrpSpPr>
        <p:grpSpPr>
          <a:xfrm>
            <a:off x="6162224" y="799944"/>
            <a:ext cx="1110615" cy="1110615"/>
            <a:chOff x="8412480" y="830580"/>
            <a:chExt cx="1110615" cy="1110615"/>
          </a:xfrm>
        </p:grpSpPr>
        <p:sp>
          <p:nvSpPr>
            <p:cNvPr id="51" name="object 51"/>
            <p:cNvSpPr/>
            <p:nvPr/>
          </p:nvSpPr>
          <p:spPr>
            <a:xfrm>
              <a:off x="8448675" y="866775"/>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a:ln>
              <a:solidFill>
                <a:srgbClr val="339966"/>
              </a:solidFill>
            </a:ln>
          </p:spPr>
          <p:txBody>
            <a:bodyPr wrap="square" lIns="0" tIns="0" rIns="0" bIns="0" rtlCol="0"/>
            <a:lstStyle/>
            <a:p>
              <a:endParaRPr>
                <a:latin typeface="Twinkl Cursive Unlooped" panose="02000000000000000000" pitchFamily="2" charset="0"/>
              </a:endParaRPr>
            </a:p>
          </p:txBody>
        </p:sp>
        <p:sp>
          <p:nvSpPr>
            <p:cNvPr id="52" name="object 52"/>
            <p:cNvSpPr/>
            <p:nvPr/>
          </p:nvSpPr>
          <p:spPr>
            <a:xfrm>
              <a:off x="8448675" y="866775"/>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339966"/>
              </a:solidFill>
            </a:ln>
          </p:spPr>
          <p:txBody>
            <a:bodyPr wrap="square" lIns="0" tIns="0" rIns="0" bIns="0" rtlCol="0"/>
            <a:lstStyle/>
            <a:p>
              <a:endParaRPr>
                <a:latin typeface="Twinkl Cursive Unlooped" panose="02000000000000000000" pitchFamily="2" charset="0"/>
              </a:endParaRPr>
            </a:p>
          </p:txBody>
        </p:sp>
      </p:grpSp>
      <p:grpSp>
        <p:nvGrpSpPr>
          <p:cNvPr id="57" name="object 57"/>
          <p:cNvGrpSpPr/>
          <p:nvPr/>
        </p:nvGrpSpPr>
        <p:grpSpPr>
          <a:xfrm>
            <a:off x="6366804" y="2914369"/>
            <a:ext cx="1094009" cy="985388"/>
            <a:chOff x="5955029" y="2716529"/>
            <a:chExt cx="1186815" cy="1177290"/>
          </a:xfrm>
        </p:grpSpPr>
        <p:sp>
          <p:nvSpPr>
            <p:cNvPr id="58" name="object 58"/>
            <p:cNvSpPr/>
            <p:nvPr/>
          </p:nvSpPr>
          <p:spPr>
            <a:xfrm>
              <a:off x="5991224" y="2752724"/>
              <a:ext cx="1114425" cy="1104900"/>
            </a:xfrm>
            <a:custGeom>
              <a:avLst/>
              <a:gdLst/>
              <a:ahLst/>
              <a:cxnLst/>
              <a:rect l="l" t="t" r="r" b="b"/>
              <a:pathLst>
                <a:path w="1114425" h="1104900">
                  <a:moveTo>
                    <a:pt x="557276" y="0"/>
                  </a:moveTo>
                  <a:lnTo>
                    <a:pt x="509181" y="2028"/>
                  </a:lnTo>
                  <a:lnTo>
                    <a:pt x="462225" y="8002"/>
                  </a:lnTo>
                  <a:lnTo>
                    <a:pt x="416574" y="17756"/>
                  </a:lnTo>
                  <a:lnTo>
                    <a:pt x="372395" y="31124"/>
                  </a:lnTo>
                  <a:lnTo>
                    <a:pt x="329856" y="47940"/>
                  </a:lnTo>
                  <a:lnTo>
                    <a:pt x="289123" y="68038"/>
                  </a:lnTo>
                  <a:lnTo>
                    <a:pt x="250363" y="91251"/>
                  </a:lnTo>
                  <a:lnTo>
                    <a:pt x="213744" y="117415"/>
                  </a:lnTo>
                  <a:lnTo>
                    <a:pt x="179433" y="146363"/>
                  </a:lnTo>
                  <a:lnTo>
                    <a:pt x="147596" y="177929"/>
                  </a:lnTo>
                  <a:lnTo>
                    <a:pt x="118401" y="211947"/>
                  </a:lnTo>
                  <a:lnTo>
                    <a:pt x="92015" y="248251"/>
                  </a:lnTo>
                  <a:lnTo>
                    <a:pt x="68605" y="286676"/>
                  </a:lnTo>
                  <a:lnTo>
                    <a:pt x="48339" y="327054"/>
                  </a:lnTo>
                  <a:lnTo>
                    <a:pt x="31382" y="369221"/>
                  </a:lnTo>
                  <a:lnTo>
                    <a:pt x="17903" y="413009"/>
                  </a:lnTo>
                  <a:lnTo>
                    <a:pt x="8068" y="458255"/>
                  </a:lnTo>
                  <a:lnTo>
                    <a:pt x="2044" y="504790"/>
                  </a:lnTo>
                  <a:lnTo>
                    <a:pt x="0" y="552450"/>
                  </a:lnTo>
                  <a:lnTo>
                    <a:pt x="2044" y="600109"/>
                  </a:lnTo>
                  <a:lnTo>
                    <a:pt x="8068" y="646644"/>
                  </a:lnTo>
                  <a:lnTo>
                    <a:pt x="17903" y="691890"/>
                  </a:lnTo>
                  <a:lnTo>
                    <a:pt x="31382" y="735678"/>
                  </a:lnTo>
                  <a:lnTo>
                    <a:pt x="48339" y="777845"/>
                  </a:lnTo>
                  <a:lnTo>
                    <a:pt x="68605" y="818223"/>
                  </a:lnTo>
                  <a:lnTo>
                    <a:pt x="92015" y="856648"/>
                  </a:lnTo>
                  <a:lnTo>
                    <a:pt x="118401" y="892952"/>
                  </a:lnTo>
                  <a:lnTo>
                    <a:pt x="147596" y="926970"/>
                  </a:lnTo>
                  <a:lnTo>
                    <a:pt x="179433" y="958536"/>
                  </a:lnTo>
                  <a:lnTo>
                    <a:pt x="213744" y="987484"/>
                  </a:lnTo>
                  <a:lnTo>
                    <a:pt x="250363" y="1013648"/>
                  </a:lnTo>
                  <a:lnTo>
                    <a:pt x="289123" y="1036861"/>
                  </a:lnTo>
                  <a:lnTo>
                    <a:pt x="329856" y="1056959"/>
                  </a:lnTo>
                  <a:lnTo>
                    <a:pt x="372395" y="1073775"/>
                  </a:lnTo>
                  <a:lnTo>
                    <a:pt x="416574" y="1087143"/>
                  </a:lnTo>
                  <a:lnTo>
                    <a:pt x="462225" y="1096897"/>
                  </a:lnTo>
                  <a:lnTo>
                    <a:pt x="509181" y="1102871"/>
                  </a:lnTo>
                  <a:lnTo>
                    <a:pt x="557276" y="1104900"/>
                  </a:lnTo>
                  <a:lnTo>
                    <a:pt x="605351" y="1102871"/>
                  </a:lnTo>
                  <a:lnTo>
                    <a:pt x="652290" y="1096897"/>
                  </a:lnTo>
                  <a:lnTo>
                    <a:pt x="697926" y="1087143"/>
                  </a:lnTo>
                  <a:lnTo>
                    <a:pt x="742091" y="1073775"/>
                  </a:lnTo>
                  <a:lnTo>
                    <a:pt x="784619" y="1056959"/>
                  </a:lnTo>
                  <a:lnTo>
                    <a:pt x="825342" y="1036861"/>
                  </a:lnTo>
                  <a:lnTo>
                    <a:pt x="864093" y="1013648"/>
                  </a:lnTo>
                  <a:lnTo>
                    <a:pt x="900705" y="987484"/>
                  </a:lnTo>
                  <a:lnTo>
                    <a:pt x="935010" y="958536"/>
                  </a:lnTo>
                  <a:lnTo>
                    <a:pt x="966842" y="926970"/>
                  </a:lnTo>
                  <a:lnTo>
                    <a:pt x="996032" y="892952"/>
                  </a:lnTo>
                  <a:lnTo>
                    <a:pt x="1022415" y="856648"/>
                  </a:lnTo>
                  <a:lnTo>
                    <a:pt x="1045823" y="818223"/>
                  </a:lnTo>
                  <a:lnTo>
                    <a:pt x="1066088" y="777845"/>
                  </a:lnTo>
                  <a:lnTo>
                    <a:pt x="1083043" y="735678"/>
                  </a:lnTo>
                  <a:lnTo>
                    <a:pt x="1096522" y="691890"/>
                  </a:lnTo>
                  <a:lnTo>
                    <a:pt x="1106356" y="646644"/>
                  </a:lnTo>
                  <a:lnTo>
                    <a:pt x="1112380" y="600109"/>
                  </a:lnTo>
                  <a:lnTo>
                    <a:pt x="1114425" y="552450"/>
                  </a:lnTo>
                  <a:lnTo>
                    <a:pt x="1112380" y="504790"/>
                  </a:lnTo>
                  <a:lnTo>
                    <a:pt x="1106356" y="458255"/>
                  </a:lnTo>
                  <a:lnTo>
                    <a:pt x="1096522" y="413009"/>
                  </a:lnTo>
                  <a:lnTo>
                    <a:pt x="1083043" y="369221"/>
                  </a:lnTo>
                  <a:lnTo>
                    <a:pt x="1066088" y="327054"/>
                  </a:lnTo>
                  <a:lnTo>
                    <a:pt x="1045823" y="286676"/>
                  </a:lnTo>
                  <a:lnTo>
                    <a:pt x="1022415" y="248251"/>
                  </a:lnTo>
                  <a:lnTo>
                    <a:pt x="996032" y="211947"/>
                  </a:lnTo>
                  <a:lnTo>
                    <a:pt x="966842" y="177929"/>
                  </a:lnTo>
                  <a:lnTo>
                    <a:pt x="935010" y="146363"/>
                  </a:lnTo>
                  <a:lnTo>
                    <a:pt x="900705" y="117415"/>
                  </a:lnTo>
                  <a:lnTo>
                    <a:pt x="864093" y="91251"/>
                  </a:lnTo>
                  <a:lnTo>
                    <a:pt x="825342" y="68038"/>
                  </a:lnTo>
                  <a:lnTo>
                    <a:pt x="784619" y="47940"/>
                  </a:lnTo>
                  <a:lnTo>
                    <a:pt x="742091" y="31124"/>
                  </a:lnTo>
                  <a:lnTo>
                    <a:pt x="697926" y="17756"/>
                  </a:lnTo>
                  <a:lnTo>
                    <a:pt x="652290" y="8002"/>
                  </a:lnTo>
                  <a:lnTo>
                    <a:pt x="605351" y="2028"/>
                  </a:lnTo>
                  <a:lnTo>
                    <a:pt x="557276"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59" name="object 59"/>
            <p:cNvSpPr/>
            <p:nvPr/>
          </p:nvSpPr>
          <p:spPr>
            <a:xfrm>
              <a:off x="5991224" y="2752724"/>
              <a:ext cx="1114425" cy="1104900"/>
            </a:xfrm>
            <a:custGeom>
              <a:avLst/>
              <a:gdLst/>
              <a:ahLst/>
              <a:cxnLst/>
              <a:rect l="l" t="t" r="r" b="b"/>
              <a:pathLst>
                <a:path w="1114425" h="1104900">
                  <a:moveTo>
                    <a:pt x="0" y="552450"/>
                  </a:moveTo>
                  <a:lnTo>
                    <a:pt x="2044" y="504790"/>
                  </a:lnTo>
                  <a:lnTo>
                    <a:pt x="8068" y="458255"/>
                  </a:lnTo>
                  <a:lnTo>
                    <a:pt x="17903" y="413009"/>
                  </a:lnTo>
                  <a:lnTo>
                    <a:pt x="31382" y="369221"/>
                  </a:lnTo>
                  <a:lnTo>
                    <a:pt x="48339" y="327054"/>
                  </a:lnTo>
                  <a:lnTo>
                    <a:pt x="68605" y="286676"/>
                  </a:lnTo>
                  <a:lnTo>
                    <a:pt x="92015" y="248251"/>
                  </a:lnTo>
                  <a:lnTo>
                    <a:pt x="118401" y="211947"/>
                  </a:lnTo>
                  <a:lnTo>
                    <a:pt x="147596" y="177929"/>
                  </a:lnTo>
                  <a:lnTo>
                    <a:pt x="179433" y="146363"/>
                  </a:lnTo>
                  <a:lnTo>
                    <a:pt x="213744" y="117415"/>
                  </a:lnTo>
                  <a:lnTo>
                    <a:pt x="250363" y="91251"/>
                  </a:lnTo>
                  <a:lnTo>
                    <a:pt x="289123" y="68038"/>
                  </a:lnTo>
                  <a:lnTo>
                    <a:pt x="329856" y="47940"/>
                  </a:lnTo>
                  <a:lnTo>
                    <a:pt x="372395" y="31124"/>
                  </a:lnTo>
                  <a:lnTo>
                    <a:pt x="416574" y="17756"/>
                  </a:lnTo>
                  <a:lnTo>
                    <a:pt x="462225" y="8002"/>
                  </a:lnTo>
                  <a:lnTo>
                    <a:pt x="509181" y="2028"/>
                  </a:lnTo>
                  <a:lnTo>
                    <a:pt x="557276" y="0"/>
                  </a:lnTo>
                  <a:lnTo>
                    <a:pt x="605351" y="2028"/>
                  </a:lnTo>
                  <a:lnTo>
                    <a:pt x="652290" y="8002"/>
                  </a:lnTo>
                  <a:lnTo>
                    <a:pt x="697926" y="17756"/>
                  </a:lnTo>
                  <a:lnTo>
                    <a:pt x="742091" y="31124"/>
                  </a:lnTo>
                  <a:lnTo>
                    <a:pt x="784619" y="47940"/>
                  </a:lnTo>
                  <a:lnTo>
                    <a:pt x="825342" y="68038"/>
                  </a:lnTo>
                  <a:lnTo>
                    <a:pt x="864093" y="91251"/>
                  </a:lnTo>
                  <a:lnTo>
                    <a:pt x="900705" y="117415"/>
                  </a:lnTo>
                  <a:lnTo>
                    <a:pt x="935010" y="146363"/>
                  </a:lnTo>
                  <a:lnTo>
                    <a:pt x="966842" y="177929"/>
                  </a:lnTo>
                  <a:lnTo>
                    <a:pt x="996032" y="211947"/>
                  </a:lnTo>
                  <a:lnTo>
                    <a:pt x="1022415" y="248251"/>
                  </a:lnTo>
                  <a:lnTo>
                    <a:pt x="1045823" y="286676"/>
                  </a:lnTo>
                  <a:lnTo>
                    <a:pt x="1066088" y="327054"/>
                  </a:lnTo>
                  <a:lnTo>
                    <a:pt x="1083043" y="369221"/>
                  </a:lnTo>
                  <a:lnTo>
                    <a:pt x="1096522" y="413009"/>
                  </a:lnTo>
                  <a:lnTo>
                    <a:pt x="1106356" y="458255"/>
                  </a:lnTo>
                  <a:lnTo>
                    <a:pt x="1112380" y="504790"/>
                  </a:lnTo>
                  <a:lnTo>
                    <a:pt x="1114425" y="552450"/>
                  </a:lnTo>
                  <a:lnTo>
                    <a:pt x="1112380" y="600109"/>
                  </a:lnTo>
                  <a:lnTo>
                    <a:pt x="1106356" y="646644"/>
                  </a:lnTo>
                  <a:lnTo>
                    <a:pt x="1096522" y="691890"/>
                  </a:lnTo>
                  <a:lnTo>
                    <a:pt x="1083043" y="735678"/>
                  </a:lnTo>
                  <a:lnTo>
                    <a:pt x="1066088" y="777845"/>
                  </a:lnTo>
                  <a:lnTo>
                    <a:pt x="1045823" y="818223"/>
                  </a:lnTo>
                  <a:lnTo>
                    <a:pt x="1022415" y="856648"/>
                  </a:lnTo>
                  <a:lnTo>
                    <a:pt x="996032" y="892952"/>
                  </a:lnTo>
                  <a:lnTo>
                    <a:pt x="966842" y="926970"/>
                  </a:lnTo>
                  <a:lnTo>
                    <a:pt x="935010" y="958536"/>
                  </a:lnTo>
                  <a:lnTo>
                    <a:pt x="900705" y="987484"/>
                  </a:lnTo>
                  <a:lnTo>
                    <a:pt x="864093" y="1013648"/>
                  </a:lnTo>
                  <a:lnTo>
                    <a:pt x="825342" y="1036861"/>
                  </a:lnTo>
                  <a:lnTo>
                    <a:pt x="784619" y="1056959"/>
                  </a:lnTo>
                  <a:lnTo>
                    <a:pt x="742091" y="1073775"/>
                  </a:lnTo>
                  <a:lnTo>
                    <a:pt x="697926" y="1087143"/>
                  </a:lnTo>
                  <a:lnTo>
                    <a:pt x="652290" y="1096897"/>
                  </a:lnTo>
                  <a:lnTo>
                    <a:pt x="605351" y="1102871"/>
                  </a:lnTo>
                  <a:lnTo>
                    <a:pt x="557276" y="1104900"/>
                  </a:lnTo>
                  <a:lnTo>
                    <a:pt x="509181" y="1102871"/>
                  </a:lnTo>
                  <a:lnTo>
                    <a:pt x="462225" y="1096897"/>
                  </a:lnTo>
                  <a:lnTo>
                    <a:pt x="416574" y="1087143"/>
                  </a:lnTo>
                  <a:lnTo>
                    <a:pt x="372395" y="1073775"/>
                  </a:lnTo>
                  <a:lnTo>
                    <a:pt x="329856" y="1056959"/>
                  </a:lnTo>
                  <a:lnTo>
                    <a:pt x="289123" y="1036861"/>
                  </a:lnTo>
                  <a:lnTo>
                    <a:pt x="250363" y="1013648"/>
                  </a:lnTo>
                  <a:lnTo>
                    <a:pt x="213744" y="987484"/>
                  </a:lnTo>
                  <a:lnTo>
                    <a:pt x="179433" y="958536"/>
                  </a:lnTo>
                  <a:lnTo>
                    <a:pt x="147596" y="926970"/>
                  </a:lnTo>
                  <a:lnTo>
                    <a:pt x="118401" y="892952"/>
                  </a:lnTo>
                  <a:lnTo>
                    <a:pt x="92015" y="856648"/>
                  </a:lnTo>
                  <a:lnTo>
                    <a:pt x="68605" y="818223"/>
                  </a:lnTo>
                  <a:lnTo>
                    <a:pt x="48339" y="777845"/>
                  </a:lnTo>
                  <a:lnTo>
                    <a:pt x="31382" y="735678"/>
                  </a:lnTo>
                  <a:lnTo>
                    <a:pt x="17903" y="691890"/>
                  </a:lnTo>
                  <a:lnTo>
                    <a:pt x="8068" y="646644"/>
                  </a:lnTo>
                  <a:lnTo>
                    <a:pt x="2044" y="600109"/>
                  </a:lnTo>
                  <a:lnTo>
                    <a:pt x="0" y="552450"/>
                  </a:lnTo>
                  <a:close/>
                </a:path>
              </a:pathLst>
            </a:custGeom>
            <a:ln w="72390">
              <a:solidFill>
                <a:srgbClr val="16435E"/>
              </a:solidFill>
            </a:ln>
          </p:spPr>
          <p:txBody>
            <a:bodyPr wrap="square" lIns="0" tIns="0" rIns="0" bIns="0" rtlCol="0"/>
            <a:lstStyle/>
            <a:p>
              <a:endParaRPr>
                <a:latin typeface="Twinkl Cursive Unlooped" panose="02000000000000000000" pitchFamily="2" charset="0"/>
              </a:endParaRPr>
            </a:p>
          </p:txBody>
        </p:sp>
      </p:grpSp>
      <p:grpSp>
        <p:nvGrpSpPr>
          <p:cNvPr id="64" name="object 64"/>
          <p:cNvGrpSpPr/>
          <p:nvPr/>
        </p:nvGrpSpPr>
        <p:grpSpPr>
          <a:xfrm>
            <a:off x="2183453" y="3180902"/>
            <a:ext cx="1188080" cy="1157353"/>
            <a:chOff x="2945129" y="2868929"/>
            <a:chExt cx="1110615" cy="1110615"/>
          </a:xfrm>
        </p:grpSpPr>
        <p:sp>
          <p:nvSpPr>
            <p:cNvPr id="65" name="object 65"/>
            <p:cNvSpPr/>
            <p:nvPr/>
          </p:nvSpPr>
          <p:spPr>
            <a:xfrm>
              <a:off x="2981324" y="2905124"/>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66" name="object 66"/>
            <p:cNvSpPr/>
            <p:nvPr/>
          </p:nvSpPr>
          <p:spPr>
            <a:xfrm>
              <a:off x="2981324" y="2905124"/>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411352"/>
              </a:solidFill>
            </a:ln>
          </p:spPr>
          <p:txBody>
            <a:bodyPr wrap="square" lIns="0" tIns="0" rIns="0" bIns="0" rtlCol="0"/>
            <a:lstStyle/>
            <a:p>
              <a:endParaRPr>
                <a:latin typeface="Twinkl Cursive Unlooped" panose="02000000000000000000" pitchFamily="2" charset="0"/>
              </a:endParaRPr>
            </a:p>
          </p:txBody>
        </p:sp>
      </p:grpSp>
      <p:grpSp>
        <p:nvGrpSpPr>
          <p:cNvPr id="68" name="object 68"/>
          <p:cNvGrpSpPr/>
          <p:nvPr/>
        </p:nvGrpSpPr>
        <p:grpSpPr>
          <a:xfrm>
            <a:off x="3553129" y="2849471"/>
            <a:ext cx="1113322" cy="1039707"/>
            <a:chOff x="4402454" y="2716529"/>
            <a:chExt cx="1110615" cy="1120140"/>
          </a:xfrm>
        </p:grpSpPr>
        <p:sp>
          <p:nvSpPr>
            <p:cNvPr id="69" name="object 69"/>
            <p:cNvSpPr/>
            <p:nvPr/>
          </p:nvSpPr>
          <p:spPr>
            <a:xfrm>
              <a:off x="4438649" y="27527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5"/>
                  </a:lnTo>
                  <a:lnTo>
                    <a:pt x="8363" y="618036"/>
                  </a:lnTo>
                  <a:lnTo>
                    <a:pt x="18543" y="663134"/>
                  </a:lnTo>
                  <a:lnTo>
                    <a:pt x="32477" y="706663"/>
                  </a:lnTo>
                  <a:lnTo>
                    <a:pt x="49982" y="748438"/>
                  </a:lnTo>
                  <a:lnTo>
                    <a:pt x="70875" y="788274"/>
                  </a:lnTo>
                  <a:lnTo>
                    <a:pt x="94973" y="825987"/>
                  </a:lnTo>
                  <a:lnTo>
                    <a:pt x="122092" y="861391"/>
                  </a:lnTo>
                  <a:lnTo>
                    <a:pt x="152050" y="894302"/>
                  </a:lnTo>
                  <a:lnTo>
                    <a:pt x="184663" y="924533"/>
                  </a:lnTo>
                  <a:lnTo>
                    <a:pt x="219749" y="951901"/>
                  </a:lnTo>
                  <a:lnTo>
                    <a:pt x="257123" y="976220"/>
                  </a:lnTo>
                  <a:lnTo>
                    <a:pt x="296603" y="997306"/>
                  </a:lnTo>
                  <a:lnTo>
                    <a:pt x="338005" y="1014972"/>
                  </a:lnTo>
                  <a:lnTo>
                    <a:pt x="381146" y="1029035"/>
                  </a:lnTo>
                  <a:lnTo>
                    <a:pt x="425844" y="1039308"/>
                  </a:lnTo>
                  <a:lnTo>
                    <a:pt x="471915" y="1045608"/>
                  </a:lnTo>
                  <a:lnTo>
                    <a:pt x="519175" y="1047750"/>
                  </a:lnTo>
                  <a:lnTo>
                    <a:pt x="566416" y="1045608"/>
                  </a:lnTo>
                  <a:lnTo>
                    <a:pt x="612469" y="1039308"/>
                  </a:lnTo>
                  <a:lnTo>
                    <a:pt x="657151" y="1029035"/>
                  </a:lnTo>
                  <a:lnTo>
                    <a:pt x="700279" y="1014972"/>
                  </a:lnTo>
                  <a:lnTo>
                    <a:pt x="741669" y="997306"/>
                  </a:lnTo>
                  <a:lnTo>
                    <a:pt x="781139" y="976220"/>
                  </a:lnTo>
                  <a:lnTo>
                    <a:pt x="818504" y="951901"/>
                  </a:lnTo>
                  <a:lnTo>
                    <a:pt x="853582" y="924533"/>
                  </a:lnTo>
                  <a:lnTo>
                    <a:pt x="886190" y="894302"/>
                  </a:lnTo>
                  <a:lnTo>
                    <a:pt x="916143" y="861391"/>
                  </a:lnTo>
                  <a:lnTo>
                    <a:pt x="943259" y="825987"/>
                  </a:lnTo>
                  <a:lnTo>
                    <a:pt x="967354" y="788274"/>
                  </a:lnTo>
                  <a:lnTo>
                    <a:pt x="988245" y="748438"/>
                  </a:lnTo>
                  <a:lnTo>
                    <a:pt x="1005749" y="706663"/>
                  </a:lnTo>
                  <a:lnTo>
                    <a:pt x="1019682" y="663134"/>
                  </a:lnTo>
                  <a:lnTo>
                    <a:pt x="1029861" y="618036"/>
                  </a:lnTo>
                  <a:lnTo>
                    <a:pt x="1036103" y="571555"/>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70" name="object 70"/>
            <p:cNvSpPr/>
            <p:nvPr/>
          </p:nvSpPr>
          <p:spPr>
            <a:xfrm>
              <a:off x="4438649" y="27527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5"/>
                  </a:lnTo>
                  <a:lnTo>
                    <a:pt x="1029861" y="618036"/>
                  </a:lnTo>
                  <a:lnTo>
                    <a:pt x="1019682" y="663134"/>
                  </a:lnTo>
                  <a:lnTo>
                    <a:pt x="1005749" y="706663"/>
                  </a:lnTo>
                  <a:lnTo>
                    <a:pt x="988245" y="748438"/>
                  </a:lnTo>
                  <a:lnTo>
                    <a:pt x="967354" y="788274"/>
                  </a:lnTo>
                  <a:lnTo>
                    <a:pt x="943259" y="825987"/>
                  </a:lnTo>
                  <a:lnTo>
                    <a:pt x="916143" y="861391"/>
                  </a:lnTo>
                  <a:lnTo>
                    <a:pt x="886190" y="894302"/>
                  </a:lnTo>
                  <a:lnTo>
                    <a:pt x="853582" y="924533"/>
                  </a:lnTo>
                  <a:lnTo>
                    <a:pt x="818504" y="951901"/>
                  </a:lnTo>
                  <a:lnTo>
                    <a:pt x="781139" y="976220"/>
                  </a:lnTo>
                  <a:lnTo>
                    <a:pt x="741669" y="997306"/>
                  </a:lnTo>
                  <a:lnTo>
                    <a:pt x="700279" y="1014972"/>
                  </a:lnTo>
                  <a:lnTo>
                    <a:pt x="657151" y="1029035"/>
                  </a:lnTo>
                  <a:lnTo>
                    <a:pt x="612469" y="1039308"/>
                  </a:lnTo>
                  <a:lnTo>
                    <a:pt x="566416" y="1045608"/>
                  </a:lnTo>
                  <a:lnTo>
                    <a:pt x="519175" y="1047750"/>
                  </a:lnTo>
                  <a:lnTo>
                    <a:pt x="471915" y="1045608"/>
                  </a:lnTo>
                  <a:lnTo>
                    <a:pt x="425844" y="1039308"/>
                  </a:lnTo>
                  <a:lnTo>
                    <a:pt x="381146" y="1029035"/>
                  </a:lnTo>
                  <a:lnTo>
                    <a:pt x="338005" y="1014972"/>
                  </a:lnTo>
                  <a:lnTo>
                    <a:pt x="296603" y="997306"/>
                  </a:lnTo>
                  <a:lnTo>
                    <a:pt x="257123" y="976220"/>
                  </a:lnTo>
                  <a:lnTo>
                    <a:pt x="219749" y="951901"/>
                  </a:lnTo>
                  <a:lnTo>
                    <a:pt x="184663" y="924533"/>
                  </a:lnTo>
                  <a:lnTo>
                    <a:pt x="152050" y="894302"/>
                  </a:lnTo>
                  <a:lnTo>
                    <a:pt x="122092" y="861391"/>
                  </a:lnTo>
                  <a:lnTo>
                    <a:pt x="94973" y="825987"/>
                  </a:lnTo>
                  <a:lnTo>
                    <a:pt x="70875" y="788274"/>
                  </a:lnTo>
                  <a:lnTo>
                    <a:pt x="49982" y="748438"/>
                  </a:lnTo>
                  <a:lnTo>
                    <a:pt x="32477" y="706663"/>
                  </a:lnTo>
                  <a:lnTo>
                    <a:pt x="18543" y="663134"/>
                  </a:lnTo>
                  <a:lnTo>
                    <a:pt x="8363" y="618036"/>
                  </a:lnTo>
                  <a:lnTo>
                    <a:pt x="2121" y="571555"/>
                  </a:lnTo>
                  <a:lnTo>
                    <a:pt x="0" y="523875"/>
                  </a:lnTo>
                  <a:close/>
                </a:path>
              </a:pathLst>
            </a:custGeom>
            <a:ln w="72390">
              <a:solidFill>
                <a:srgbClr val="6E0066"/>
              </a:solidFill>
            </a:ln>
          </p:spPr>
          <p:txBody>
            <a:bodyPr wrap="square" lIns="0" tIns="0" rIns="0" bIns="0" rtlCol="0"/>
            <a:lstStyle/>
            <a:p>
              <a:endParaRPr dirty="0">
                <a:latin typeface="Twinkl Cursive Unlooped" panose="02000000000000000000" pitchFamily="2" charset="0"/>
              </a:endParaRPr>
            </a:p>
          </p:txBody>
        </p:sp>
      </p:grpSp>
      <p:grpSp>
        <p:nvGrpSpPr>
          <p:cNvPr id="74" name="object 74"/>
          <p:cNvGrpSpPr/>
          <p:nvPr/>
        </p:nvGrpSpPr>
        <p:grpSpPr>
          <a:xfrm>
            <a:off x="2268657" y="4478210"/>
            <a:ext cx="1110615" cy="1110615"/>
            <a:chOff x="2154554" y="3945254"/>
            <a:chExt cx="1110615" cy="1110615"/>
          </a:xfrm>
        </p:grpSpPr>
        <p:sp>
          <p:nvSpPr>
            <p:cNvPr id="75" name="object 75"/>
            <p:cNvSpPr/>
            <p:nvPr/>
          </p:nvSpPr>
          <p:spPr>
            <a:xfrm>
              <a:off x="2190749" y="3981449"/>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6E0066"/>
            </a:solidFill>
          </p:spPr>
          <p:txBody>
            <a:bodyPr wrap="square" lIns="0" tIns="0" rIns="0" bIns="0" rtlCol="0"/>
            <a:lstStyle/>
            <a:p>
              <a:endParaRPr>
                <a:latin typeface="Twinkl Cursive Unlooped" panose="02000000000000000000" pitchFamily="2" charset="0"/>
              </a:endParaRPr>
            </a:p>
          </p:txBody>
        </p:sp>
        <p:sp>
          <p:nvSpPr>
            <p:cNvPr id="76" name="object 76"/>
            <p:cNvSpPr/>
            <p:nvPr/>
          </p:nvSpPr>
          <p:spPr>
            <a:xfrm>
              <a:off x="2190749" y="3981449"/>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grpSp>
        <p:nvGrpSpPr>
          <p:cNvPr id="78" name="object 78"/>
          <p:cNvGrpSpPr/>
          <p:nvPr/>
        </p:nvGrpSpPr>
        <p:grpSpPr>
          <a:xfrm>
            <a:off x="3642968" y="4902075"/>
            <a:ext cx="1065916" cy="1073329"/>
            <a:chOff x="3830954" y="4954904"/>
            <a:chExt cx="1120140" cy="1120140"/>
          </a:xfrm>
        </p:grpSpPr>
        <p:sp>
          <p:nvSpPr>
            <p:cNvPr id="79" name="object 79"/>
            <p:cNvSpPr/>
            <p:nvPr/>
          </p:nvSpPr>
          <p:spPr>
            <a:xfrm>
              <a:off x="3867149" y="4991099"/>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8"/>
                  </a:lnTo>
                  <a:lnTo>
                    <a:pt x="8441" y="618043"/>
                  </a:lnTo>
                  <a:lnTo>
                    <a:pt x="18714" y="663142"/>
                  </a:lnTo>
                  <a:lnTo>
                    <a:pt x="32777" y="706673"/>
                  </a:lnTo>
                  <a:lnTo>
                    <a:pt x="50443" y="748449"/>
                  </a:lnTo>
                  <a:lnTo>
                    <a:pt x="71529" y="788286"/>
                  </a:lnTo>
                  <a:lnTo>
                    <a:pt x="95848" y="825998"/>
                  </a:lnTo>
                  <a:lnTo>
                    <a:pt x="123216" y="861402"/>
                  </a:lnTo>
                  <a:lnTo>
                    <a:pt x="153447" y="894311"/>
                  </a:lnTo>
                  <a:lnTo>
                    <a:pt x="186358" y="924542"/>
                  </a:lnTo>
                  <a:lnTo>
                    <a:pt x="221762" y="951908"/>
                  </a:lnTo>
                  <a:lnTo>
                    <a:pt x="259475" y="976226"/>
                  </a:lnTo>
                  <a:lnTo>
                    <a:pt x="299311" y="997310"/>
                  </a:lnTo>
                  <a:lnTo>
                    <a:pt x="341086" y="1014975"/>
                  </a:lnTo>
                  <a:lnTo>
                    <a:pt x="384615" y="1029036"/>
                  </a:lnTo>
                  <a:lnTo>
                    <a:pt x="429713" y="1039309"/>
                  </a:lnTo>
                  <a:lnTo>
                    <a:pt x="476194" y="1045609"/>
                  </a:lnTo>
                  <a:lnTo>
                    <a:pt x="523875" y="1047750"/>
                  </a:lnTo>
                  <a:lnTo>
                    <a:pt x="571555" y="1045609"/>
                  </a:lnTo>
                  <a:lnTo>
                    <a:pt x="618036" y="1039309"/>
                  </a:lnTo>
                  <a:lnTo>
                    <a:pt x="663134" y="1029036"/>
                  </a:lnTo>
                  <a:lnTo>
                    <a:pt x="706663" y="1014975"/>
                  </a:lnTo>
                  <a:lnTo>
                    <a:pt x="748438" y="997310"/>
                  </a:lnTo>
                  <a:lnTo>
                    <a:pt x="788274" y="976226"/>
                  </a:lnTo>
                  <a:lnTo>
                    <a:pt x="825987" y="951908"/>
                  </a:lnTo>
                  <a:lnTo>
                    <a:pt x="861391" y="924542"/>
                  </a:lnTo>
                  <a:lnTo>
                    <a:pt x="894302" y="894311"/>
                  </a:lnTo>
                  <a:lnTo>
                    <a:pt x="924533" y="861402"/>
                  </a:lnTo>
                  <a:lnTo>
                    <a:pt x="951901" y="825998"/>
                  </a:lnTo>
                  <a:lnTo>
                    <a:pt x="976220" y="788286"/>
                  </a:lnTo>
                  <a:lnTo>
                    <a:pt x="997306" y="748449"/>
                  </a:lnTo>
                  <a:lnTo>
                    <a:pt x="1014972" y="706673"/>
                  </a:lnTo>
                  <a:lnTo>
                    <a:pt x="1029035" y="663142"/>
                  </a:lnTo>
                  <a:lnTo>
                    <a:pt x="1039308" y="618043"/>
                  </a:lnTo>
                  <a:lnTo>
                    <a:pt x="1045608" y="571558"/>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80" name="object 80"/>
            <p:cNvSpPr/>
            <p:nvPr/>
          </p:nvSpPr>
          <p:spPr>
            <a:xfrm>
              <a:off x="3867149" y="4991099"/>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8"/>
                  </a:lnTo>
                  <a:lnTo>
                    <a:pt x="1039308" y="618043"/>
                  </a:lnTo>
                  <a:lnTo>
                    <a:pt x="1029035" y="663142"/>
                  </a:lnTo>
                  <a:lnTo>
                    <a:pt x="1014972" y="706673"/>
                  </a:lnTo>
                  <a:lnTo>
                    <a:pt x="997306" y="748449"/>
                  </a:lnTo>
                  <a:lnTo>
                    <a:pt x="976220" y="788286"/>
                  </a:lnTo>
                  <a:lnTo>
                    <a:pt x="951901" y="825998"/>
                  </a:lnTo>
                  <a:lnTo>
                    <a:pt x="924533" y="861402"/>
                  </a:lnTo>
                  <a:lnTo>
                    <a:pt x="894302" y="894311"/>
                  </a:lnTo>
                  <a:lnTo>
                    <a:pt x="861391" y="924542"/>
                  </a:lnTo>
                  <a:lnTo>
                    <a:pt x="825987" y="951908"/>
                  </a:lnTo>
                  <a:lnTo>
                    <a:pt x="788274" y="976226"/>
                  </a:lnTo>
                  <a:lnTo>
                    <a:pt x="748438" y="997310"/>
                  </a:lnTo>
                  <a:lnTo>
                    <a:pt x="706663" y="1014975"/>
                  </a:lnTo>
                  <a:lnTo>
                    <a:pt x="663134" y="1029036"/>
                  </a:lnTo>
                  <a:lnTo>
                    <a:pt x="618036" y="1039309"/>
                  </a:lnTo>
                  <a:lnTo>
                    <a:pt x="571555" y="1045609"/>
                  </a:lnTo>
                  <a:lnTo>
                    <a:pt x="523875" y="1047750"/>
                  </a:lnTo>
                  <a:lnTo>
                    <a:pt x="476194" y="1045609"/>
                  </a:lnTo>
                  <a:lnTo>
                    <a:pt x="429713" y="1039309"/>
                  </a:lnTo>
                  <a:lnTo>
                    <a:pt x="384615" y="1029036"/>
                  </a:lnTo>
                  <a:lnTo>
                    <a:pt x="341086" y="1014975"/>
                  </a:lnTo>
                  <a:lnTo>
                    <a:pt x="299311" y="997310"/>
                  </a:lnTo>
                  <a:lnTo>
                    <a:pt x="259475" y="976226"/>
                  </a:lnTo>
                  <a:lnTo>
                    <a:pt x="221762" y="951908"/>
                  </a:lnTo>
                  <a:lnTo>
                    <a:pt x="186358" y="924542"/>
                  </a:lnTo>
                  <a:lnTo>
                    <a:pt x="153447" y="894311"/>
                  </a:lnTo>
                  <a:lnTo>
                    <a:pt x="123216" y="861402"/>
                  </a:lnTo>
                  <a:lnTo>
                    <a:pt x="95848" y="825998"/>
                  </a:lnTo>
                  <a:lnTo>
                    <a:pt x="71529" y="788286"/>
                  </a:lnTo>
                  <a:lnTo>
                    <a:pt x="50443" y="748449"/>
                  </a:lnTo>
                  <a:lnTo>
                    <a:pt x="32777" y="706673"/>
                  </a:lnTo>
                  <a:lnTo>
                    <a:pt x="18714" y="663142"/>
                  </a:lnTo>
                  <a:lnTo>
                    <a:pt x="8441" y="618043"/>
                  </a:lnTo>
                  <a:lnTo>
                    <a:pt x="2141" y="571558"/>
                  </a:lnTo>
                  <a:lnTo>
                    <a:pt x="0" y="523875"/>
                  </a:lnTo>
                  <a:close/>
                </a:path>
              </a:pathLst>
            </a:custGeom>
            <a:ln w="72390">
              <a:solidFill>
                <a:srgbClr val="6E0066"/>
              </a:solidFill>
            </a:ln>
          </p:spPr>
          <p:txBody>
            <a:bodyPr wrap="square" lIns="0" tIns="0" rIns="0" bIns="0" rtlCol="0"/>
            <a:lstStyle/>
            <a:p>
              <a:endParaRPr>
                <a:latin typeface="Twinkl Cursive Unlooped" panose="02000000000000000000" pitchFamily="2" charset="0"/>
              </a:endParaRPr>
            </a:p>
          </p:txBody>
        </p:sp>
      </p:grpSp>
      <p:sp>
        <p:nvSpPr>
          <p:cNvPr id="83" name="object 83"/>
          <p:cNvSpPr txBox="1"/>
          <p:nvPr/>
        </p:nvSpPr>
        <p:spPr>
          <a:xfrm>
            <a:off x="3837599" y="4526068"/>
            <a:ext cx="1473835" cy="243656"/>
          </a:xfrm>
          <a:prstGeom prst="rect">
            <a:avLst/>
          </a:prstGeom>
        </p:spPr>
        <p:txBody>
          <a:bodyPr vert="horz" wrap="square" lIns="0" tIns="12700" rIns="0" bIns="0" rtlCol="0">
            <a:spAutoFit/>
          </a:bodyPr>
          <a:lstStyle/>
          <a:p>
            <a:pPr marL="12700">
              <a:lnSpc>
                <a:spcPct val="100000"/>
              </a:lnSpc>
              <a:spcBef>
                <a:spcPts val="100"/>
              </a:spcBef>
            </a:pPr>
            <a:r>
              <a:rPr lang="en-GB" sz="1500" b="1" spc="-85" dirty="0">
                <a:solidFill>
                  <a:srgbClr val="6E0066"/>
                </a:solidFill>
                <a:latin typeface="Twinkl Cursive Unlooped" panose="02000000000000000000" pitchFamily="2" charset="0"/>
                <a:cs typeface="Arial"/>
              </a:rPr>
              <a:t>Year 6</a:t>
            </a:r>
            <a:endParaRPr sz="1500" dirty="0">
              <a:latin typeface="Twinkl Cursive Unlooped" panose="02000000000000000000" pitchFamily="2" charset="0"/>
              <a:cs typeface="Arial"/>
            </a:endParaRPr>
          </a:p>
        </p:txBody>
      </p:sp>
      <p:grpSp>
        <p:nvGrpSpPr>
          <p:cNvPr id="84" name="object 84"/>
          <p:cNvGrpSpPr/>
          <p:nvPr/>
        </p:nvGrpSpPr>
        <p:grpSpPr>
          <a:xfrm>
            <a:off x="6372492" y="4940617"/>
            <a:ext cx="1110615" cy="1110615"/>
            <a:chOff x="5726429" y="4935854"/>
            <a:chExt cx="1110615" cy="1110615"/>
          </a:xfrm>
        </p:grpSpPr>
        <p:sp>
          <p:nvSpPr>
            <p:cNvPr id="85" name="object 85"/>
            <p:cNvSpPr/>
            <p:nvPr/>
          </p:nvSpPr>
          <p:spPr>
            <a:xfrm>
              <a:off x="5762624" y="4972049"/>
              <a:ext cx="1038225" cy="1038225"/>
            </a:xfrm>
            <a:custGeom>
              <a:avLst/>
              <a:gdLst/>
              <a:ahLst/>
              <a:cxnLst/>
              <a:rect l="l" t="t" r="r" b="b"/>
              <a:pathLst>
                <a:path w="1038225" h="1038225">
                  <a:moveTo>
                    <a:pt x="519175" y="0"/>
                  </a:moveTo>
                  <a:lnTo>
                    <a:pt x="471915" y="2121"/>
                  </a:lnTo>
                  <a:lnTo>
                    <a:pt x="425844" y="8363"/>
                  </a:lnTo>
                  <a:lnTo>
                    <a:pt x="381146" y="18543"/>
                  </a:lnTo>
                  <a:lnTo>
                    <a:pt x="338005" y="32477"/>
                  </a:lnTo>
                  <a:lnTo>
                    <a:pt x="296603" y="49982"/>
                  </a:lnTo>
                  <a:lnTo>
                    <a:pt x="257123" y="70875"/>
                  </a:lnTo>
                  <a:lnTo>
                    <a:pt x="219749" y="94973"/>
                  </a:lnTo>
                  <a:lnTo>
                    <a:pt x="184663" y="122092"/>
                  </a:lnTo>
                  <a:lnTo>
                    <a:pt x="152050" y="152050"/>
                  </a:lnTo>
                  <a:lnTo>
                    <a:pt x="122092" y="184663"/>
                  </a:lnTo>
                  <a:lnTo>
                    <a:pt x="94973" y="219749"/>
                  </a:lnTo>
                  <a:lnTo>
                    <a:pt x="70875" y="257123"/>
                  </a:lnTo>
                  <a:lnTo>
                    <a:pt x="49982" y="296603"/>
                  </a:lnTo>
                  <a:lnTo>
                    <a:pt x="32477" y="338005"/>
                  </a:lnTo>
                  <a:lnTo>
                    <a:pt x="18543" y="381146"/>
                  </a:lnTo>
                  <a:lnTo>
                    <a:pt x="8363" y="425844"/>
                  </a:lnTo>
                  <a:lnTo>
                    <a:pt x="2121" y="471915"/>
                  </a:lnTo>
                  <a:lnTo>
                    <a:pt x="0" y="519175"/>
                  </a:lnTo>
                  <a:lnTo>
                    <a:pt x="2121" y="566416"/>
                  </a:lnTo>
                  <a:lnTo>
                    <a:pt x="8363" y="612469"/>
                  </a:lnTo>
                  <a:lnTo>
                    <a:pt x="18543" y="657151"/>
                  </a:lnTo>
                  <a:lnTo>
                    <a:pt x="32477" y="700279"/>
                  </a:lnTo>
                  <a:lnTo>
                    <a:pt x="49982" y="741669"/>
                  </a:lnTo>
                  <a:lnTo>
                    <a:pt x="70875" y="781139"/>
                  </a:lnTo>
                  <a:lnTo>
                    <a:pt x="94973" y="818504"/>
                  </a:lnTo>
                  <a:lnTo>
                    <a:pt x="122092" y="853582"/>
                  </a:lnTo>
                  <a:lnTo>
                    <a:pt x="152050" y="886190"/>
                  </a:lnTo>
                  <a:lnTo>
                    <a:pt x="184663" y="916143"/>
                  </a:lnTo>
                  <a:lnTo>
                    <a:pt x="219749" y="943259"/>
                  </a:lnTo>
                  <a:lnTo>
                    <a:pt x="257123" y="967354"/>
                  </a:lnTo>
                  <a:lnTo>
                    <a:pt x="296603" y="988245"/>
                  </a:lnTo>
                  <a:lnTo>
                    <a:pt x="338005" y="1005749"/>
                  </a:lnTo>
                  <a:lnTo>
                    <a:pt x="381146" y="1019682"/>
                  </a:lnTo>
                  <a:lnTo>
                    <a:pt x="425844" y="1029861"/>
                  </a:lnTo>
                  <a:lnTo>
                    <a:pt x="471915" y="1036103"/>
                  </a:lnTo>
                  <a:lnTo>
                    <a:pt x="519175" y="1038225"/>
                  </a:lnTo>
                  <a:lnTo>
                    <a:pt x="566416" y="1036103"/>
                  </a:lnTo>
                  <a:lnTo>
                    <a:pt x="612469" y="1029861"/>
                  </a:lnTo>
                  <a:lnTo>
                    <a:pt x="657151" y="1019682"/>
                  </a:lnTo>
                  <a:lnTo>
                    <a:pt x="700279" y="1005749"/>
                  </a:lnTo>
                  <a:lnTo>
                    <a:pt x="741669" y="988245"/>
                  </a:lnTo>
                  <a:lnTo>
                    <a:pt x="781139" y="967354"/>
                  </a:lnTo>
                  <a:lnTo>
                    <a:pt x="818504" y="943259"/>
                  </a:lnTo>
                  <a:lnTo>
                    <a:pt x="853582" y="916143"/>
                  </a:lnTo>
                  <a:lnTo>
                    <a:pt x="886190" y="886190"/>
                  </a:lnTo>
                  <a:lnTo>
                    <a:pt x="916143" y="853582"/>
                  </a:lnTo>
                  <a:lnTo>
                    <a:pt x="943259" y="818504"/>
                  </a:lnTo>
                  <a:lnTo>
                    <a:pt x="967354" y="781139"/>
                  </a:lnTo>
                  <a:lnTo>
                    <a:pt x="988245" y="741669"/>
                  </a:lnTo>
                  <a:lnTo>
                    <a:pt x="1005749" y="700279"/>
                  </a:lnTo>
                  <a:lnTo>
                    <a:pt x="1019682" y="657151"/>
                  </a:lnTo>
                  <a:lnTo>
                    <a:pt x="1029861" y="612469"/>
                  </a:lnTo>
                  <a:lnTo>
                    <a:pt x="1036103" y="566416"/>
                  </a:lnTo>
                  <a:lnTo>
                    <a:pt x="1038225" y="519175"/>
                  </a:lnTo>
                  <a:lnTo>
                    <a:pt x="1036103" y="471915"/>
                  </a:lnTo>
                  <a:lnTo>
                    <a:pt x="1029861" y="425844"/>
                  </a:lnTo>
                  <a:lnTo>
                    <a:pt x="1019682" y="381146"/>
                  </a:lnTo>
                  <a:lnTo>
                    <a:pt x="1005749" y="338005"/>
                  </a:lnTo>
                  <a:lnTo>
                    <a:pt x="988245" y="296603"/>
                  </a:lnTo>
                  <a:lnTo>
                    <a:pt x="967354" y="257123"/>
                  </a:lnTo>
                  <a:lnTo>
                    <a:pt x="943259" y="219749"/>
                  </a:lnTo>
                  <a:lnTo>
                    <a:pt x="916143" y="184663"/>
                  </a:lnTo>
                  <a:lnTo>
                    <a:pt x="886190" y="152050"/>
                  </a:lnTo>
                  <a:lnTo>
                    <a:pt x="853582" y="122092"/>
                  </a:lnTo>
                  <a:lnTo>
                    <a:pt x="818504" y="94973"/>
                  </a:lnTo>
                  <a:lnTo>
                    <a:pt x="781139" y="70875"/>
                  </a:lnTo>
                  <a:lnTo>
                    <a:pt x="741669" y="49982"/>
                  </a:lnTo>
                  <a:lnTo>
                    <a:pt x="700279" y="32477"/>
                  </a:lnTo>
                  <a:lnTo>
                    <a:pt x="657151" y="18543"/>
                  </a:lnTo>
                  <a:lnTo>
                    <a:pt x="612469" y="8363"/>
                  </a:lnTo>
                  <a:lnTo>
                    <a:pt x="566416" y="212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86" name="object 86"/>
            <p:cNvSpPr/>
            <p:nvPr/>
          </p:nvSpPr>
          <p:spPr>
            <a:xfrm>
              <a:off x="5762624" y="4972049"/>
              <a:ext cx="1038225" cy="1038225"/>
            </a:xfrm>
            <a:custGeom>
              <a:avLst/>
              <a:gdLst/>
              <a:ahLst/>
              <a:cxnLst/>
              <a:rect l="l" t="t" r="r" b="b"/>
              <a:pathLst>
                <a:path w="1038225" h="1038225">
                  <a:moveTo>
                    <a:pt x="0" y="519175"/>
                  </a:moveTo>
                  <a:lnTo>
                    <a:pt x="2121" y="471915"/>
                  </a:lnTo>
                  <a:lnTo>
                    <a:pt x="8363" y="425844"/>
                  </a:lnTo>
                  <a:lnTo>
                    <a:pt x="18543" y="381146"/>
                  </a:lnTo>
                  <a:lnTo>
                    <a:pt x="32477" y="338005"/>
                  </a:lnTo>
                  <a:lnTo>
                    <a:pt x="49982" y="296603"/>
                  </a:lnTo>
                  <a:lnTo>
                    <a:pt x="70875" y="257123"/>
                  </a:lnTo>
                  <a:lnTo>
                    <a:pt x="94973" y="219749"/>
                  </a:lnTo>
                  <a:lnTo>
                    <a:pt x="122092" y="184663"/>
                  </a:lnTo>
                  <a:lnTo>
                    <a:pt x="152050" y="152050"/>
                  </a:lnTo>
                  <a:lnTo>
                    <a:pt x="184663" y="122092"/>
                  </a:lnTo>
                  <a:lnTo>
                    <a:pt x="219749" y="94973"/>
                  </a:lnTo>
                  <a:lnTo>
                    <a:pt x="257123" y="70875"/>
                  </a:lnTo>
                  <a:lnTo>
                    <a:pt x="296603" y="49982"/>
                  </a:lnTo>
                  <a:lnTo>
                    <a:pt x="338005" y="32477"/>
                  </a:lnTo>
                  <a:lnTo>
                    <a:pt x="381146" y="18543"/>
                  </a:lnTo>
                  <a:lnTo>
                    <a:pt x="425844" y="8363"/>
                  </a:lnTo>
                  <a:lnTo>
                    <a:pt x="471915" y="2121"/>
                  </a:lnTo>
                  <a:lnTo>
                    <a:pt x="519175" y="0"/>
                  </a:lnTo>
                  <a:lnTo>
                    <a:pt x="566416" y="2121"/>
                  </a:lnTo>
                  <a:lnTo>
                    <a:pt x="612469" y="8363"/>
                  </a:lnTo>
                  <a:lnTo>
                    <a:pt x="657151" y="18543"/>
                  </a:lnTo>
                  <a:lnTo>
                    <a:pt x="700279" y="32477"/>
                  </a:lnTo>
                  <a:lnTo>
                    <a:pt x="741669" y="49982"/>
                  </a:lnTo>
                  <a:lnTo>
                    <a:pt x="781139" y="70875"/>
                  </a:lnTo>
                  <a:lnTo>
                    <a:pt x="818504" y="94973"/>
                  </a:lnTo>
                  <a:lnTo>
                    <a:pt x="853582" y="122092"/>
                  </a:lnTo>
                  <a:lnTo>
                    <a:pt x="886190" y="152050"/>
                  </a:lnTo>
                  <a:lnTo>
                    <a:pt x="916143" y="184663"/>
                  </a:lnTo>
                  <a:lnTo>
                    <a:pt x="943259" y="219749"/>
                  </a:lnTo>
                  <a:lnTo>
                    <a:pt x="967354" y="257123"/>
                  </a:lnTo>
                  <a:lnTo>
                    <a:pt x="988245" y="296603"/>
                  </a:lnTo>
                  <a:lnTo>
                    <a:pt x="1005749" y="338005"/>
                  </a:lnTo>
                  <a:lnTo>
                    <a:pt x="1019682" y="381146"/>
                  </a:lnTo>
                  <a:lnTo>
                    <a:pt x="1029861" y="425844"/>
                  </a:lnTo>
                  <a:lnTo>
                    <a:pt x="1036103" y="471915"/>
                  </a:lnTo>
                  <a:lnTo>
                    <a:pt x="1038225" y="519175"/>
                  </a:lnTo>
                  <a:lnTo>
                    <a:pt x="1036103" y="566416"/>
                  </a:lnTo>
                  <a:lnTo>
                    <a:pt x="1029861" y="612469"/>
                  </a:lnTo>
                  <a:lnTo>
                    <a:pt x="1019682" y="657151"/>
                  </a:lnTo>
                  <a:lnTo>
                    <a:pt x="1005749" y="700279"/>
                  </a:lnTo>
                  <a:lnTo>
                    <a:pt x="988245" y="741669"/>
                  </a:lnTo>
                  <a:lnTo>
                    <a:pt x="967354" y="781139"/>
                  </a:lnTo>
                  <a:lnTo>
                    <a:pt x="943259" y="818504"/>
                  </a:lnTo>
                  <a:lnTo>
                    <a:pt x="916143" y="853582"/>
                  </a:lnTo>
                  <a:lnTo>
                    <a:pt x="886190" y="886190"/>
                  </a:lnTo>
                  <a:lnTo>
                    <a:pt x="853582" y="916143"/>
                  </a:lnTo>
                  <a:lnTo>
                    <a:pt x="818504" y="943259"/>
                  </a:lnTo>
                  <a:lnTo>
                    <a:pt x="781139" y="967354"/>
                  </a:lnTo>
                  <a:lnTo>
                    <a:pt x="741669" y="988245"/>
                  </a:lnTo>
                  <a:lnTo>
                    <a:pt x="700279" y="1005749"/>
                  </a:lnTo>
                  <a:lnTo>
                    <a:pt x="657151" y="1019682"/>
                  </a:lnTo>
                  <a:lnTo>
                    <a:pt x="612469" y="1029861"/>
                  </a:lnTo>
                  <a:lnTo>
                    <a:pt x="566416" y="1036103"/>
                  </a:lnTo>
                  <a:lnTo>
                    <a:pt x="519175" y="1038225"/>
                  </a:lnTo>
                  <a:lnTo>
                    <a:pt x="471915" y="1036103"/>
                  </a:lnTo>
                  <a:lnTo>
                    <a:pt x="425844" y="1029861"/>
                  </a:lnTo>
                  <a:lnTo>
                    <a:pt x="381146" y="1019682"/>
                  </a:lnTo>
                  <a:lnTo>
                    <a:pt x="338005" y="1005749"/>
                  </a:lnTo>
                  <a:lnTo>
                    <a:pt x="296603" y="988245"/>
                  </a:lnTo>
                  <a:lnTo>
                    <a:pt x="257123" y="967354"/>
                  </a:lnTo>
                  <a:lnTo>
                    <a:pt x="219749" y="943259"/>
                  </a:lnTo>
                  <a:lnTo>
                    <a:pt x="184663" y="916143"/>
                  </a:lnTo>
                  <a:lnTo>
                    <a:pt x="152050" y="886190"/>
                  </a:lnTo>
                  <a:lnTo>
                    <a:pt x="122092" y="853582"/>
                  </a:lnTo>
                  <a:lnTo>
                    <a:pt x="94973" y="818504"/>
                  </a:lnTo>
                  <a:lnTo>
                    <a:pt x="70875" y="781139"/>
                  </a:lnTo>
                  <a:lnTo>
                    <a:pt x="49982" y="741669"/>
                  </a:lnTo>
                  <a:lnTo>
                    <a:pt x="32477" y="700279"/>
                  </a:lnTo>
                  <a:lnTo>
                    <a:pt x="18543" y="657151"/>
                  </a:lnTo>
                  <a:lnTo>
                    <a:pt x="8363" y="612469"/>
                  </a:lnTo>
                  <a:lnTo>
                    <a:pt x="2121" y="566416"/>
                  </a:lnTo>
                  <a:lnTo>
                    <a:pt x="0" y="519175"/>
                  </a:lnTo>
                  <a:close/>
                </a:path>
              </a:pathLst>
            </a:custGeom>
            <a:ln w="72390">
              <a:solidFill>
                <a:srgbClr val="C80A23"/>
              </a:solidFill>
            </a:ln>
          </p:spPr>
          <p:txBody>
            <a:bodyPr wrap="square" lIns="0" tIns="0" rIns="0" bIns="0" rtlCol="0"/>
            <a:lstStyle/>
            <a:p>
              <a:endParaRPr>
                <a:latin typeface="Twinkl Cursive Unlooped" panose="02000000000000000000" pitchFamily="2" charset="0"/>
              </a:endParaRPr>
            </a:p>
          </p:txBody>
        </p:sp>
      </p:grpSp>
      <p:grpSp>
        <p:nvGrpSpPr>
          <p:cNvPr id="90" name="object 90"/>
          <p:cNvGrpSpPr/>
          <p:nvPr/>
        </p:nvGrpSpPr>
        <p:grpSpPr>
          <a:xfrm>
            <a:off x="7737500" y="4907753"/>
            <a:ext cx="1110615" cy="1120140"/>
            <a:chOff x="7231380" y="4907279"/>
            <a:chExt cx="1110615" cy="1120140"/>
          </a:xfrm>
        </p:grpSpPr>
        <p:sp>
          <p:nvSpPr>
            <p:cNvPr id="91" name="object 91"/>
            <p:cNvSpPr/>
            <p:nvPr/>
          </p:nvSpPr>
          <p:spPr>
            <a:xfrm>
              <a:off x="7267575" y="494347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92" name="object 92"/>
            <p:cNvSpPr/>
            <p:nvPr/>
          </p:nvSpPr>
          <p:spPr>
            <a:xfrm>
              <a:off x="7267575" y="494347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E8601D"/>
              </a:solidFill>
            </a:ln>
          </p:spPr>
          <p:txBody>
            <a:bodyPr wrap="square" lIns="0" tIns="0" rIns="0" bIns="0" rtlCol="0"/>
            <a:lstStyle/>
            <a:p>
              <a:endParaRPr>
                <a:latin typeface="Twinkl Cursive Unlooped" panose="02000000000000000000" pitchFamily="2" charset="0"/>
              </a:endParaRPr>
            </a:p>
          </p:txBody>
        </p:sp>
      </p:grpSp>
      <p:grpSp>
        <p:nvGrpSpPr>
          <p:cNvPr id="103" name="object 103"/>
          <p:cNvGrpSpPr/>
          <p:nvPr/>
        </p:nvGrpSpPr>
        <p:grpSpPr>
          <a:xfrm>
            <a:off x="10955655" y="4888229"/>
            <a:ext cx="1110615" cy="1120140"/>
            <a:chOff x="10955655" y="4888229"/>
            <a:chExt cx="1110615" cy="1120140"/>
          </a:xfrm>
        </p:grpSpPr>
        <p:sp>
          <p:nvSpPr>
            <p:cNvPr id="104" name="object 10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latin typeface="Twinkl Cursive Unlooped" panose="02000000000000000000" pitchFamily="2" charset="0"/>
              </a:endParaRPr>
            </a:p>
          </p:txBody>
        </p:sp>
        <p:sp>
          <p:nvSpPr>
            <p:cNvPr id="105" name="object 10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106" name="object 106"/>
          <p:cNvSpPr txBox="1"/>
          <p:nvPr/>
        </p:nvSpPr>
        <p:spPr>
          <a:xfrm>
            <a:off x="11241658" y="5102796"/>
            <a:ext cx="559435" cy="662940"/>
          </a:xfrm>
          <a:prstGeom prst="rect">
            <a:avLst/>
          </a:prstGeom>
        </p:spPr>
        <p:txBody>
          <a:bodyPr vert="horz" wrap="square" lIns="0" tIns="45085" rIns="0" bIns="0" rtlCol="0">
            <a:spAutoFit/>
          </a:bodyPr>
          <a:lstStyle/>
          <a:p>
            <a:pPr marL="193675" marR="5080" indent="-181610">
              <a:lnSpc>
                <a:spcPts val="2400"/>
              </a:lnSpc>
              <a:spcBef>
                <a:spcPts val="355"/>
              </a:spcBef>
            </a:pPr>
            <a:r>
              <a:rPr sz="2150" b="1" spc="-390" dirty="0">
                <a:solidFill>
                  <a:srgbClr val="454D54"/>
                </a:solidFill>
                <a:latin typeface="Twinkl Cursive Unlooped" panose="02000000000000000000" pitchFamily="2" charset="0"/>
                <a:cs typeface="Arial"/>
              </a:rPr>
              <a:t>Y</a:t>
            </a:r>
            <a:r>
              <a:rPr sz="2150" b="1" spc="-5" dirty="0">
                <a:solidFill>
                  <a:srgbClr val="454D54"/>
                </a:solidFill>
                <a:latin typeface="Twinkl Cursive Unlooped" panose="02000000000000000000" pitchFamily="2" charset="0"/>
                <a:cs typeface="Arial"/>
              </a:rPr>
              <a:t>ea</a:t>
            </a:r>
            <a:r>
              <a:rPr sz="2150" b="1" spc="-70" dirty="0">
                <a:solidFill>
                  <a:srgbClr val="454D54"/>
                </a:solidFill>
                <a:latin typeface="Twinkl Cursive Unlooped" panose="02000000000000000000" pitchFamily="2" charset="0"/>
                <a:cs typeface="Arial"/>
              </a:rPr>
              <a:t>r  </a:t>
            </a:r>
            <a:r>
              <a:rPr sz="2150" b="1" spc="80" dirty="0">
                <a:solidFill>
                  <a:srgbClr val="454D54"/>
                </a:solidFill>
                <a:latin typeface="Twinkl Cursive Unlooped" panose="02000000000000000000" pitchFamily="2" charset="0"/>
                <a:cs typeface="Arial"/>
              </a:rPr>
              <a:t>7</a:t>
            </a:r>
            <a:endParaRPr sz="2150">
              <a:latin typeface="Twinkl Cursive Unlooped" panose="02000000000000000000" pitchFamily="2" charset="0"/>
              <a:cs typeface="Arial"/>
            </a:endParaRPr>
          </a:p>
        </p:txBody>
      </p:sp>
      <p:grpSp>
        <p:nvGrpSpPr>
          <p:cNvPr id="113" name="object 113"/>
          <p:cNvGrpSpPr/>
          <p:nvPr/>
        </p:nvGrpSpPr>
        <p:grpSpPr>
          <a:xfrm>
            <a:off x="8969533" y="786637"/>
            <a:ext cx="1218309" cy="1185908"/>
            <a:chOff x="9841230" y="859155"/>
            <a:chExt cx="1110615" cy="1110615"/>
          </a:xfrm>
        </p:grpSpPr>
        <p:sp>
          <p:nvSpPr>
            <p:cNvPr id="114" name="object 114"/>
            <p:cNvSpPr/>
            <p:nvPr/>
          </p:nvSpPr>
          <p:spPr>
            <a:xfrm>
              <a:off x="9877425" y="895350"/>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a:ln>
              <a:solidFill>
                <a:srgbClr val="006666"/>
              </a:solidFill>
            </a:ln>
          </p:spPr>
          <p:txBody>
            <a:bodyPr wrap="square" lIns="0" tIns="0" rIns="0" bIns="0" rtlCol="0"/>
            <a:lstStyle/>
            <a:p>
              <a:endParaRPr>
                <a:latin typeface="Twinkl Cursive Unlooped" panose="02000000000000000000" pitchFamily="2" charset="0"/>
              </a:endParaRPr>
            </a:p>
          </p:txBody>
        </p:sp>
        <p:sp>
          <p:nvSpPr>
            <p:cNvPr id="115" name="object 115"/>
            <p:cNvSpPr/>
            <p:nvPr/>
          </p:nvSpPr>
          <p:spPr>
            <a:xfrm>
              <a:off x="9877425" y="895350"/>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006666"/>
              </a:solidFill>
            </a:ln>
          </p:spPr>
          <p:txBody>
            <a:bodyPr wrap="square" lIns="0" tIns="0" rIns="0" bIns="0" rtlCol="0"/>
            <a:lstStyle/>
            <a:p>
              <a:endParaRPr>
                <a:latin typeface="Twinkl Cursive Unlooped" panose="02000000000000000000" pitchFamily="2" charset="0"/>
              </a:endParaRPr>
            </a:p>
          </p:txBody>
        </p:sp>
      </p:grpSp>
      <p:grpSp>
        <p:nvGrpSpPr>
          <p:cNvPr id="117" name="object 117"/>
          <p:cNvGrpSpPr/>
          <p:nvPr/>
        </p:nvGrpSpPr>
        <p:grpSpPr>
          <a:xfrm>
            <a:off x="7737500" y="2965912"/>
            <a:ext cx="1047750" cy="931981"/>
            <a:chOff x="6990574" y="1629834"/>
            <a:chExt cx="1070875" cy="1046444"/>
          </a:xfrm>
        </p:grpSpPr>
        <p:sp>
          <p:nvSpPr>
            <p:cNvPr id="118" name="object 118"/>
            <p:cNvSpPr/>
            <p:nvPr/>
          </p:nvSpPr>
          <p:spPr>
            <a:xfrm>
              <a:off x="7013699" y="1638053"/>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FFFFFF"/>
            </a:solidFill>
          </p:spPr>
          <p:txBody>
            <a:bodyPr wrap="square" lIns="0" tIns="0" rIns="0" bIns="0" rtlCol="0"/>
            <a:lstStyle/>
            <a:p>
              <a:endParaRPr dirty="0">
                <a:latin typeface="Twinkl Cursive Unlooped" panose="02000000000000000000" pitchFamily="2" charset="0"/>
              </a:endParaRPr>
            </a:p>
          </p:txBody>
        </p:sp>
        <p:sp>
          <p:nvSpPr>
            <p:cNvPr id="119" name="object 119"/>
            <p:cNvSpPr/>
            <p:nvPr/>
          </p:nvSpPr>
          <p:spPr>
            <a:xfrm>
              <a:off x="6990574" y="162983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095261"/>
              </a:solidFill>
            </a:ln>
          </p:spPr>
          <p:txBody>
            <a:bodyPr wrap="square" lIns="0" tIns="0" rIns="0" bIns="0" rtlCol="0"/>
            <a:lstStyle/>
            <a:p>
              <a:endParaRPr>
                <a:latin typeface="Twinkl Cursive Unlooped" panose="02000000000000000000" pitchFamily="2" charset="0"/>
              </a:endParaRPr>
            </a:p>
          </p:txBody>
        </p:sp>
      </p:grpSp>
      <p:grpSp>
        <p:nvGrpSpPr>
          <p:cNvPr id="123" name="object 123"/>
          <p:cNvGrpSpPr/>
          <p:nvPr/>
        </p:nvGrpSpPr>
        <p:grpSpPr>
          <a:xfrm>
            <a:off x="4450079" y="754380"/>
            <a:ext cx="1120140" cy="1110615"/>
            <a:chOff x="4450079" y="754380"/>
            <a:chExt cx="1120140" cy="1110615"/>
          </a:xfrm>
        </p:grpSpPr>
        <p:sp>
          <p:nvSpPr>
            <p:cNvPr id="124" name="object 124"/>
            <p:cNvSpPr/>
            <p:nvPr/>
          </p:nvSpPr>
          <p:spPr>
            <a:xfrm>
              <a:off x="4486274" y="790575"/>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B9C72E"/>
            </a:solidFill>
          </p:spPr>
          <p:txBody>
            <a:bodyPr wrap="square" lIns="0" tIns="0" rIns="0" bIns="0" rtlCol="0"/>
            <a:lstStyle/>
            <a:p>
              <a:endParaRPr>
                <a:latin typeface="Twinkl Cursive Unlooped" panose="02000000000000000000" pitchFamily="2" charset="0"/>
              </a:endParaRPr>
            </a:p>
          </p:txBody>
        </p:sp>
        <p:sp>
          <p:nvSpPr>
            <p:cNvPr id="125" name="object 125"/>
            <p:cNvSpPr/>
            <p:nvPr/>
          </p:nvSpPr>
          <p:spPr>
            <a:xfrm>
              <a:off x="4486274" y="790575"/>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126" name="object 126"/>
          <p:cNvSpPr txBox="1"/>
          <p:nvPr/>
        </p:nvSpPr>
        <p:spPr>
          <a:xfrm>
            <a:off x="4694063" y="1110678"/>
            <a:ext cx="582152" cy="346890"/>
          </a:xfrm>
          <a:prstGeom prst="rect">
            <a:avLst/>
          </a:prstGeom>
        </p:spPr>
        <p:txBody>
          <a:bodyPr vert="horz" wrap="square" lIns="0" tIns="15875" rIns="0" bIns="0" rtlCol="0">
            <a:spAutoFit/>
          </a:bodyPr>
          <a:lstStyle/>
          <a:p>
            <a:pPr marL="12700">
              <a:lnSpc>
                <a:spcPct val="100000"/>
              </a:lnSpc>
              <a:spcBef>
                <a:spcPts val="125"/>
              </a:spcBef>
            </a:pPr>
            <a:r>
              <a:rPr lang="en-GB" sz="2150" b="1" spc="-204" dirty="0">
                <a:solidFill>
                  <a:srgbClr val="454D54"/>
                </a:solidFill>
                <a:latin typeface="Twinkl Cursive Unlooped" panose="02000000000000000000" pitchFamily="2" charset="0"/>
                <a:cs typeface="Arial"/>
              </a:rPr>
              <a:t>L</a:t>
            </a:r>
            <a:r>
              <a:rPr sz="2150" b="1" spc="-204" dirty="0">
                <a:solidFill>
                  <a:srgbClr val="454D54"/>
                </a:solidFill>
                <a:latin typeface="Twinkl Cursive Unlooped" panose="02000000000000000000" pitchFamily="2" charset="0"/>
                <a:cs typeface="Arial"/>
              </a:rPr>
              <a:t>K</a:t>
            </a:r>
            <a:r>
              <a:rPr sz="2150" b="1" spc="-160" dirty="0">
                <a:solidFill>
                  <a:srgbClr val="454D54"/>
                </a:solidFill>
                <a:latin typeface="Twinkl Cursive Unlooped" panose="02000000000000000000" pitchFamily="2" charset="0"/>
                <a:cs typeface="Arial"/>
              </a:rPr>
              <a:t>S</a:t>
            </a:r>
            <a:r>
              <a:rPr lang="en-GB" sz="2150" b="1" spc="80" dirty="0">
                <a:solidFill>
                  <a:srgbClr val="454D54"/>
                </a:solidFill>
                <a:latin typeface="Twinkl Cursive Unlooped" panose="02000000000000000000" pitchFamily="2" charset="0"/>
                <a:cs typeface="Arial"/>
              </a:rPr>
              <a:t>2</a:t>
            </a:r>
            <a:endParaRPr sz="2150" dirty="0">
              <a:latin typeface="Twinkl Cursive Unlooped" panose="02000000000000000000" pitchFamily="2" charset="0"/>
              <a:cs typeface="Arial"/>
            </a:endParaRPr>
          </a:p>
        </p:txBody>
      </p:sp>
      <p:grpSp>
        <p:nvGrpSpPr>
          <p:cNvPr id="127" name="object 127"/>
          <p:cNvGrpSpPr/>
          <p:nvPr/>
        </p:nvGrpSpPr>
        <p:grpSpPr>
          <a:xfrm>
            <a:off x="8812530" y="2868929"/>
            <a:ext cx="1120140" cy="1110615"/>
            <a:chOff x="8812530" y="2868929"/>
            <a:chExt cx="1120140" cy="1110615"/>
          </a:xfrm>
        </p:grpSpPr>
        <p:sp>
          <p:nvSpPr>
            <p:cNvPr id="128" name="object 128"/>
            <p:cNvSpPr/>
            <p:nvPr/>
          </p:nvSpPr>
          <p:spPr>
            <a:xfrm>
              <a:off x="8848725" y="2905124"/>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0C6C82"/>
            </a:solidFill>
          </p:spPr>
          <p:txBody>
            <a:bodyPr wrap="square" lIns="0" tIns="0" rIns="0" bIns="0" rtlCol="0"/>
            <a:lstStyle/>
            <a:p>
              <a:endParaRPr>
                <a:latin typeface="Twinkl Cursive Unlooped" panose="02000000000000000000" pitchFamily="2" charset="0"/>
              </a:endParaRPr>
            </a:p>
          </p:txBody>
        </p:sp>
        <p:sp>
          <p:nvSpPr>
            <p:cNvPr id="129" name="object 129"/>
            <p:cNvSpPr/>
            <p:nvPr/>
          </p:nvSpPr>
          <p:spPr>
            <a:xfrm>
              <a:off x="8848725" y="290512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grpSp>
      <p:sp>
        <p:nvSpPr>
          <p:cNvPr id="130" name="object 130"/>
          <p:cNvSpPr txBox="1"/>
          <p:nvPr/>
        </p:nvSpPr>
        <p:spPr>
          <a:xfrm>
            <a:off x="9043669" y="3227641"/>
            <a:ext cx="663575" cy="357505"/>
          </a:xfrm>
          <a:prstGeom prst="rect">
            <a:avLst/>
          </a:prstGeom>
        </p:spPr>
        <p:txBody>
          <a:bodyPr vert="horz" wrap="square" lIns="0" tIns="15875" rIns="0" bIns="0" rtlCol="0">
            <a:spAutoFit/>
          </a:bodyPr>
          <a:lstStyle/>
          <a:p>
            <a:pPr marL="12700">
              <a:lnSpc>
                <a:spcPct val="100000"/>
              </a:lnSpc>
              <a:spcBef>
                <a:spcPts val="125"/>
              </a:spcBef>
            </a:pPr>
            <a:r>
              <a:rPr lang="en-GB" sz="2150" b="1" spc="-195" dirty="0">
                <a:solidFill>
                  <a:srgbClr val="FFFFFF"/>
                </a:solidFill>
                <a:latin typeface="Twinkl Cursive Unlooped" panose="02000000000000000000" pitchFamily="2" charset="0"/>
                <a:cs typeface="Arial"/>
              </a:rPr>
              <a:t>U</a:t>
            </a:r>
            <a:r>
              <a:rPr sz="2150" b="1" spc="-204" dirty="0">
                <a:solidFill>
                  <a:srgbClr val="FFFFFF"/>
                </a:solidFill>
                <a:latin typeface="Twinkl Cursive Unlooped" panose="02000000000000000000" pitchFamily="2" charset="0"/>
                <a:cs typeface="Arial"/>
              </a:rPr>
              <a:t>K</a:t>
            </a:r>
            <a:r>
              <a:rPr sz="2150" b="1" spc="-165" dirty="0">
                <a:solidFill>
                  <a:srgbClr val="FFFFFF"/>
                </a:solidFill>
                <a:latin typeface="Twinkl Cursive Unlooped" panose="02000000000000000000" pitchFamily="2" charset="0"/>
                <a:cs typeface="Arial"/>
              </a:rPr>
              <a:t>S</a:t>
            </a:r>
            <a:r>
              <a:rPr sz="2150" b="1" spc="80" dirty="0">
                <a:solidFill>
                  <a:srgbClr val="FFFFFF"/>
                </a:solidFill>
                <a:latin typeface="Twinkl Cursive Unlooped" panose="02000000000000000000" pitchFamily="2" charset="0"/>
                <a:cs typeface="Arial"/>
              </a:rPr>
              <a:t>2</a:t>
            </a:r>
            <a:endParaRPr sz="2150" dirty="0">
              <a:latin typeface="Twinkl Cursive Unlooped" panose="02000000000000000000" pitchFamily="2" charset="0"/>
              <a:cs typeface="Arial"/>
            </a:endParaRPr>
          </a:p>
        </p:txBody>
      </p:sp>
      <p:grpSp>
        <p:nvGrpSpPr>
          <p:cNvPr id="138" name="object 138"/>
          <p:cNvGrpSpPr/>
          <p:nvPr/>
        </p:nvGrpSpPr>
        <p:grpSpPr>
          <a:xfrm>
            <a:off x="10515088" y="1401901"/>
            <a:ext cx="1120140" cy="1139190"/>
            <a:chOff x="10669905" y="1859279"/>
            <a:chExt cx="1120140" cy="1139190"/>
          </a:xfrm>
        </p:grpSpPr>
        <p:sp>
          <p:nvSpPr>
            <p:cNvPr id="139" name="object 139"/>
            <p:cNvSpPr/>
            <p:nvPr/>
          </p:nvSpPr>
          <p:spPr>
            <a:xfrm>
              <a:off x="10706100" y="1914524"/>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5"/>
                  </a:lnTo>
                  <a:lnTo>
                    <a:pt x="8441" y="618036"/>
                  </a:lnTo>
                  <a:lnTo>
                    <a:pt x="18714" y="663134"/>
                  </a:lnTo>
                  <a:lnTo>
                    <a:pt x="32777" y="706663"/>
                  </a:lnTo>
                  <a:lnTo>
                    <a:pt x="50443" y="748438"/>
                  </a:lnTo>
                  <a:lnTo>
                    <a:pt x="71529" y="788274"/>
                  </a:lnTo>
                  <a:lnTo>
                    <a:pt x="95848" y="825987"/>
                  </a:lnTo>
                  <a:lnTo>
                    <a:pt x="123216" y="861391"/>
                  </a:lnTo>
                  <a:lnTo>
                    <a:pt x="153447" y="894302"/>
                  </a:lnTo>
                  <a:lnTo>
                    <a:pt x="186358" y="924533"/>
                  </a:lnTo>
                  <a:lnTo>
                    <a:pt x="221762" y="951901"/>
                  </a:lnTo>
                  <a:lnTo>
                    <a:pt x="259475" y="976220"/>
                  </a:lnTo>
                  <a:lnTo>
                    <a:pt x="299311" y="997306"/>
                  </a:lnTo>
                  <a:lnTo>
                    <a:pt x="341086" y="1014972"/>
                  </a:lnTo>
                  <a:lnTo>
                    <a:pt x="384615" y="1029035"/>
                  </a:lnTo>
                  <a:lnTo>
                    <a:pt x="429713" y="1039308"/>
                  </a:lnTo>
                  <a:lnTo>
                    <a:pt x="476194" y="1045608"/>
                  </a:lnTo>
                  <a:lnTo>
                    <a:pt x="523875" y="1047750"/>
                  </a:lnTo>
                  <a:lnTo>
                    <a:pt x="571555" y="1045608"/>
                  </a:lnTo>
                  <a:lnTo>
                    <a:pt x="618036" y="1039308"/>
                  </a:lnTo>
                  <a:lnTo>
                    <a:pt x="663134" y="1029035"/>
                  </a:lnTo>
                  <a:lnTo>
                    <a:pt x="706663" y="1014972"/>
                  </a:lnTo>
                  <a:lnTo>
                    <a:pt x="748438" y="997306"/>
                  </a:lnTo>
                  <a:lnTo>
                    <a:pt x="788274" y="976220"/>
                  </a:lnTo>
                  <a:lnTo>
                    <a:pt x="825987" y="951901"/>
                  </a:lnTo>
                  <a:lnTo>
                    <a:pt x="861391" y="924533"/>
                  </a:lnTo>
                  <a:lnTo>
                    <a:pt x="894302" y="894302"/>
                  </a:lnTo>
                  <a:lnTo>
                    <a:pt x="924533" y="861391"/>
                  </a:lnTo>
                  <a:lnTo>
                    <a:pt x="951901" y="825987"/>
                  </a:lnTo>
                  <a:lnTo>
                    <a:pt x="976220" y="788274"/>
                  </a:lnTo>
                  <a:lnTo>
                    <a:pt x="997306" y="748438"/>
                  </a:lnTo>
                  <a:lnTo>
                    <a:pt x="1014972" y="706663"/>
                  </a:lnTo>
                  <a:lnTo>
                    <a:pt x="1029035" y="663134"/>
                  </a:lnTo>
                  <a:lnTo>
                    <a:pt x="1039308" y="618036"/>
                  </a:lnTo>
                  <a:lnTo>
                    <a:pt x="1045608" y="571555"/>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0C6C82"/>
            </a:solidFill>
          </p:spPr>
          <p:txBody>
            <a:bodyPr wrap="square" lIns="0" tIns="0" rIns="0" bIns="0" rtlCol="0"/>
            <a:lstStyle/>
            <a:p>
              <a:endParaRPr>
                <a:latin typeface="Twinkl Cursive Unlooped" panose="02000000000000000000" pitchFamily="2" charset="0"/>
              </a:endParaRPr>
            </a:p>
          </p:txBody>
        </p:sp>
        <p:sp>
          <p:nvSpPr>
            <p:cNvPr id="140" name="object 140"/>
            <p:cNvSpPr/>
            <p:nvPr/>
          </p:nvSpPr>
          <p:spPr>
            <a:xfrm>
              <a:off x="10706100" y="1914524"/>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5"/>
                  </a:lnTo>
                  <a:lnTo>
                    <a:pt x="1039308" y="618036"/>
                  </a:lnTo>
                  <a:lnTo>
                    <a:pt x="1029035" y="663134"/>
                  </a:lnTo>
                  <a:lnTo>
                    <a:pt x="1014972" y="706663"/>
                  </a:lnTo>
                  <a:lnTo>
                    <a:pt x="997306" y="748438"/>
                  </a:lnTo>
                  <a:lnTo>
                    <a:pt x="976220" y="788274"/>
                  </a:lnTo>
                  <a:lnTo>
                    <a:pt x="951901" y="825987"/>
                  </a:lnTo>
                  <a:lnTo>
                    <a:pt x="924533" y="861391"/>
                  </a:lnTo>
                  <a:lnTo>
                    <a:pt x="894302" y="894302"/>
                  </a:lnTo>
                  <a:lnTo>
                    <a:pt x="861391" y="924533"/>
                  </a:lnTo>
                  <a:lnTo>
                    <a:pt x="825987" y="951901"/>
                  </a:lnTo>
                  <a:lnTo>
                    <a:pt x="788274" y="976220"/>
                  </a:lnTo>
                  <a:lnTo>
                    <a:pt x="748438" y="997306"/>
                  </a:lnTo>
                  <a:lnTo>
                    <a:pt x="706663" y="1014972"/>
                  </a:lnTo>
                  <a:lnTo>
                    <a:pt x="663134" y="1029035"/>
                  </a:lnTo>
                  <a:lnTo>
                    <a:pt x="618036" y="1039308"/>
                  </a:lnTo>
                  <a:lnTo>
                    <a:pt x="571555" y="1045608"/>
                  </a:lnTo>
                  <a:lnTo>
                    <a:pt x="523875" y="1047750"/>
                  </a:lnTo>
                  <a:lnTo>
                    <a:pt x="476194" y="1045608"/>
                  </a:lnTo>
                  <a:lnTo>
                    <a:pt x="429713" y="1039308"/>
                  </a:lnTo>
                  <a:lnTo>
                    <a:pt x="384615" y="1029035"/>
                  </a:lnTo>
                  <a:lnTo>
                    <a:pt x="341086" y="1014972"/>
                  </a:lnTo>
                  <a:lnTo>
                    <a:pt x="299311" y="997306"/>
                  </a:lnTo>
                  <a:lnTo>
                    <a:pt x="259475" y="976220"/>
                  </a:lnTo>
                  <a:lnTo>
                    <a:pt x="221762" y="951901"/>
                  </a:lnTo>
                  <a:lnTo>
                    <a:pt x="186358" y="924533"/>
                  </a:lnTo>
                  <a:lnTo>
                    <a:pt x="153447" y="894302"/>
                  </a:lnTo>
                  <a:lnTo>
                    <a:pt x="123216" y="861391"/>
                  </a:lnTo>
                  <a:lnTo>
                    <a:pt x="95848" y="825987"/>
                  </a:lnTo>
                  <a:lnTo>
                    <a:pt x="71529" y="788274"/>
                  </a:lnTo>
                  <a:lnTo>
                    <a:pt x="50443" y="748438"/>
                  </a:lnTo>
                  <a:lnTo>
                    <a:pt x="32777" y="706663"/>
                  </a:lnTo>
                  <a:lnTo>
                    <a:pt x="18714" y="663134"/>
                  </a:lnTo>
                  <a:lnTo>
                    <a:pt x="8441" y="618036"/>
                  </a:lnTo>
                  <a:lnTo>
                    <a:pt x="2141" y="571555"/>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sp>
          <p:nvSpPr>
            <p:cNvPr id="141" name="object 141"/>
            <p:cNvSpPr/>
            <p:nvPr/>
          </p:nvSpPr>
          <p:spPr>
            <a:xfrm>
              <a:off x="10706100" y="1895474"/>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42" name="object 142"/>
            <p:cNvSpPr/>
            <p:nvPr/>
          </p:nvSpPr>
          <p:spPr>
            <a:xfrm>
              <a:off x="10706100" y="189547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1E587C"/>
              </a:solidFill>
            </a:ln>
          </p:spPr>
          <p:txBody>
            <a:bodyPr wrap="square" lIns="0" tIns="0" rIns="0" bIns="0" rtlCol="0"/>
            <a:lstStyle/>
            <a:p>
              <a:endParaRPr>
                <a:latin typeface="Twinkl Cursive Unlooped" panose="02000000000000000000" pitchFamily="2" charset="0"/>
              </a:endParaRPr>
            </a:p>
          </p:txBody>
        </p:sp>
      </p:grpSp>
      <p:sp>
        <p:nvSpPr>
          <p:cNvPr id="145" name="object 40">
            <a:extLst>
              <a:ext uri="{FF2B5EF4-FFF2-40B4-BE49-F238E27FC236}">
                <a16:creationId xmlns:a16="http://schemas.microsoft.com/office/drawing/2014/main" id="{D8A6B095-C8EB-4485-8C0A-0F182E671478}"/>
              </a:ext>
            </a:extLst>
          </p:cNvPr>
          <p:cNvSpPr txBox="1"/>
          <p:nvPr/>
        </p:nvSpPr>
        <p:spPr>
          <a:xfrm>
            <a:off x="6309881" y="827632"/>
            <a:ext cx="831215" cy="936154"/>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Living things – Grouping and Classifying</a:t>
            </a:r>
            <a:endParaRPr sz="1200" dirty="0">
              <a:latin typeface="Twinkl Cursive Unlooped" panose="02000000000000000000" pitchFamily="2" charset="0"/>
              <a:cs typeface="Arial"/>
            </a:endParaRPr>
          </a:p>
        </p:txBody>
      </p:sp>
      <p:sp>
        <p:nvSpPr>
          <p:cNvPr id="146" name="object 40">
            <a:extLst>
              <a:ext uri="{FF2B5EF4-FFF2-40B4-BE49-F238E27FC236}">
                <a16:creationId xmlns:a16="http://schemas.microsoft.com/office/drawing/2014/main" id="{0F9180EA-A123-446A-8766-F9D73B557F94}"/>
              </a:ext>
            </a:extLst>
          </p:cNvPr>
          <p:cNvSpPr txBox="1"/>
          <p:nvPr/>
        </p:nvSpPr>
        <p:spPr>
          <a:xfrm>
            <a:off x="10643962" y="1473733"/>
            <a:ext cx="831215" cy="936154"/>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Animals including Humans - Digestive System</a:t>
            </a:r>
            <a:endParaRPr sz="1200" dirty="0">
              <a:latin typeface="Twinkl Cursive Unlooped" panose="02000000000000000000" pitchFamily="2" charset="0"/>
              <a:cs typeface="Arial"/>
            </a:endParaRPr>
          </a:p>
        </p:txBody>
      </p:sp>
      <p:sp>
        <p:nvSpPr>
          <p:cNvPr id="147" name="object 133">
            <a:extLst>
              <a:ext uri="{FF2B5EF4-FFF2-40B4-BE49-F238E27FC236}">
                <a16:creationId xmlns:a16="http://schemas.microsoft.com/office/drawing/2014/main" id="{DBD7E7AC-9E18-4FFF-B08B-E0161D74CA60}"/>
              </a:ext>
            </a:extLst>
          </p:cNvPr>
          <p:cNvSpPr txBox="1"/>
          <p:nvPr/>
        </p:nvSpPr>
        <p:spPr>
          <a:xfrm>
            <a:off x="7247572" y="2390407"/>
            <a:ext cx="1873885" cy="366126"/>
          </a:xfrm>
          <a:prstGeom prst="rect">
            <a:avLst/>
          </a:prstGeom>
        </p:spPr>
        <p:txBody>
          <a:bodyPr vert="horz" wrap="square" lIns="0" tIns="133985" rIns="0" bIns="0" rtlCol="0">
            <a:spAutoFit/>
          </a:bodyPr>
          <a:lstStyle/>
          <a:p>
            <a:pPr marL="140970" algn="ctr">
              <a:lnSpc>
                <a:spcPct val="100000"/>
              </a:lnSpc>
              <a:spcBef>
                <a:spcPts val="990"/>
              </a:spcBef>
            </a:pPr>
            <a:r>
              <a:rPr lang="en-GB" sz="1500" b="1" spc="45" dirty="0">
                <a:solidFill>
                  <a:schemeClr val="accent5">
                    <a:lumMod val="50000"/>
                  </a:schemeClr>
                </a:solidFill>
                <a:latin typeface="Twinkl Cursive Unlooped" panose="02000000000000000000" pitchFamily="2" charset="0"/>
                <a:cs typeface="Arial"/>
              </a:rPr>
              <a:t>Year 5</a:t>
            </a:r>
            <a:endParaRPr sz="1500" dirty="0">
              <a:solidFill>
                <a:schemeClr val="accent5">
                  <a:lumMod val="50000"/>
                </a:schemeClr>
              </a:solidFill>
              <a:latin typeface="Twinkl Cursive Unlooped" panose="02000000000000000000" pitchFamily="2" charset="0"/>
              <a:cs typeface="Arial"/>
            </a:endParaRPr>
          </a:p>
        </p:txBody>
      </p:sp>
      <p:sp>
        <p:nvSpPr>
          <p:cNvPr id="149" name="object 40">
            <a:extLst>
              <a:ext uri="{FF2B5EF4-FFF2-40B4-BE49-F238E27FC236}">
                <a16:creationId xmlns:a16="http://schemas.microsoft.com/office/drawing/2014/main" id="{76DA95BF-A6B0-40A1-A879-AEB9585C57F9}"/>
              </a:ext>
            </a:extLst>
          </p:cNvPr>
          <p:cNvSpPr txBox="1"/>
          <p:nvPr/>
        </p:nvSpPr>
        <p:spPr>
          <a:xfrm>
            <a:off x="7714385" y="3281468"/>
            <a:ext cx="1024065" cy="197490"/>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Forces</a:t>
            </a:r>
            <a:endParaRPr sz="1200" dirty="0">
              <a:latin typeface="Twinkl Cursive Unlooped" panose="02000000000000000000" pitchFamily="2" charset="0"/>
              <a:cs typeface="Arial"/>
            </a:endParaRPr>
          </a:p>
        </p:txBody>
      </p:sp>
      <p:sp>
        <p:nvSpPr>
          <p:cNvPr id="150" name="object 40">
            <a:extLst>
              <a:ext uri="{FF2B5EF4-FFF2-40B4-BE49-F238E27FC236}">
                <a16:creationId xmlns:a16="http://schemas.microsoft.com/office/drawing/2014/main" id="{85482CAF-FDB3-4BB8-BA35-E8F2C87944DD}"/>
              </a:ext>
            </a:extLst>
          </p:cNvPr>
          <p:cNvSpPr txBox="1"/>
          <p:nvPr/>
        </p:nvSpPr>
        <p:spPr>
          <a:xfrm>
            <a:off x="2342315" y="3263708"/>
            <a:ext cx="877665" cy="859210"/>
          </a:xfrm>
          <a:prstGeom prst="rect">
            <a:avLst/>
          </a:prstGeom>
        </p:spPr>
        <p:txBody>
          <a:bodyPr vert="horz" wrap="square" lIns="0" tIns="12700" rIns="0" bIns="0" rtlCol="0">
            <a:spAutoFit/>
          </a:bodyPr>
          <a:lstStyle/>
          <a:p>
            <a:pPr marL="12700" algn="ctr">
              <a:lnSpc>
                <a:spcPct val="100000"/>
              </a:lnSpc>
              <a:spcBef>
                <a:spcPts val="100"/>
              </a:spcBef>
            </a:pPr>
            <a:r>
              <a:rPr lang="en-GB" sz="1100" b="1" u="sng" dirty="0">
                <a:solidFill>
                  <a:srgbClr val="0C6C82"/>
                </a:solidFill>
                <a:uFill>
                  <a:solidFill>
                    <a:srgbClr val="0C6C82"/>
                  </a:solidFill>
                </a:uFill>
                <a:latin typeface="Twinkl Cursive Unlooped" panose="02000000000000000000" pitchFamily="2" charset="0"/>
                <a:cs typeface="Arial"/>
              </a:rPr>
              <a:t>Animals including humans - Reproduction and Ageing</a:t>
            </a:r>
            <a:endParaRPr sz="1100" dirty="0">
              <a:latin typeface="Twinkl Cursive Unlooped" panose="02000000000000000000" pitchFamily="2" charset="0"/>
              <a:cs typeface="Arial"/>
            </a:endParaRPr>
          </a:p>
        </p:txBody>
      </p:sp>
      <p:sp>
        <p:nvSpPr>
          <p:cNvPr id="151" name="object 40">
            <a:extLst>
              <a:ext uri="{FF2B5EF4-FFF2-40B4-BE49-F238E27FC236}">
                <a16:creationId xmlns:a16="http://schemas.microsoft.com/office/drawing/2014/main" id="{A29498BB-D566-4D30-BB62-7932C58109C8}"/>
              </a:ext>
            </a:extLst>
          </p:cNvPr>
          <p:cNvSpPr txBox="1"/>
          <p:nvPr/>
        </p:nvSpPr>
        <p:spPr>
          <a:xfrm>
            <a:off x="6498201" y="5102796"/>
            <a:ext cx="831215" cy="751488"/>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Living things and their habitats</a:t>
            </a:r>
            <a:endParaRPr sz="1200" dirty="0">
              <a:latin typeface="Twinkl Cursive Unlooped" panose="02000000000000000000" pitchFamily="2" charset="0"/>
              <a:cs typeface="Arial"/>
            </a:endParaRPr>
          </a:p>
        </p:txBody>
      </p:sp>
      <p:sp>
        <p:nvSpPr>
          <p:cNvPr id="152" name="object 40">
            <a:extLst>
              <a:ext uri="{FF2B5EF4-FFF2-40B4-BE49-F238E27FC236}">
                <a16:creationId xmlns:a16="http://schemas.microsoft.com/office/drawing/2014/main" id="{0E6B7395-9F54-428C-8B53-16EE960AE39F}"/>
              </a:ext>
            </a:extLst>
          </p:cNvPr>
          <p:cNvSpPr txBox="1"/>
          <p:nvPr/>
        </p:nvSpPr>
        <p:spPr>
          <a:xfrm>
            <a:off x="7842227" y="5164887"/>
            <a:ext cx="831215" cy="566822"/>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Evolution and inheritance</a:t>
            </a:r>
            <a:endParaRPr sz="1200" dirty="0">
              <a:latin typeface="Twinkl Cursive Unlooped" panose="02000000000000000000" pitchFamily="2" charset="0"/>
              <a:cs typeface="Arial"/>
            </a:endParaRPr>
          </a:p>
        </p:txBody>
      </p:sp>
      <p:pic>
        <p:nvPicPr>
          <p:cNvPr id="157" name="Picture 156">
            <a:extLst>
              <a:ext uri="{FF2B5EF4-FFF2-40B4-BE49-F238E27FC236}">
                <a16:creationId xmlns:a16="http://schemas.microsoft.com/office/drawing/2014/main" id="{8E2EA503-C8FE-48C7-B2C8-61A590D7B19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pic>
        <p:nvPicPr>
          <p:cNvPr id="159" name="Picture 158">
            <a:extLst>
              <a:ext uri="{FF2B5EF4-FFF2-40B4-BE49-F238E27FC236}">
                <a16:creationId xmlns:a16="http://schemas.microsoft.com/office/drawing/2014/main" id="{CC1E6AB0-67E4-4A76-8184-E07F3E74385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sp>
        <p:nvSpPr>
          <p:cNvPr id="160" name="TextBox 159">
            <a:extLst>
              <a:ext uri="{FF2B5EF4-FFF2-40B4-BE49-F238E27FC236}">
                <a16:creationId xmlns:a16="http://schemas.microsoft.com/office/drawing/2014/main" id="{CB3B82D9-1273-40BE-A33A-915032127649}"/>
              </a:ext>
            </a:extLst>
          </p:cNvPr>
          <p:cNvSpPr txBox="1"/>
          <p:nvPr/>
        </p:nvSpPr>
        <p:spPr>
          <a:xfrm>
            <a:off x="92965" y="2142740"/>
            <a:ext cx="2309747" cy="1569660"/>
          </a:xfrm>
          <a:prstGeom prst="rect">
            <a:avLst/>
          </a:prstGeom>
          <a:noFill/>
        </p:spPr>
        <p:txBody>
          <a:bodyPr wrap="square" rtlCol="0">
            <a:spAutoFit/>
          </a:bodyPr>
          <a:lstStyle/>
          <a:p>
            <a:r>
              <a:rPr lang="en-GB" sz="3200" b="1" dirty="0">
                <a:solidFill>
                  <a:schemeClr val="accent5">
                    <a:lumMod val="75000"/>
                  </a:schemeClr>
                </a:solidFill>
                <a:latin typeface="Twinkl Cursive Unlooped" panose="02000000000000000000" pitchFamily="2" charset="0"/>
              </a:rPr>
              <a:t>Science Curriculum Map</a:t>
            </a:r>
          </a:p>
        </p:txBody>
      </p:sp>
      <p:grpSp>
        <p:nvGrpSpPr>
          <p:cNvPr id="99" name="object 50">
            <a:extLst>
              <a:ext uri="{FF2B5EF4-FFF2-40B4-BE49-F238E27FC236}">
                <a16:creationId xmlns:a16="http://schemas.microsoft.com/office/drawing/2014/main" id="{4328B754-46DE-4E54-BD49-B1BCEBDA8C74}"/>
              </a:ext>
            </a:extLst>
          </p:cNvPr>
          <p:cNvGrpSpPr/>
          <p:nvPr/>
        </p:nvGrpSpPr>
        <p:grpSpPr>
          <a:xfrm>
            <a:off x="7547781" y="793912"/>
            <a:ext cx="1110615" cy="1110615"/>
            <a:chOff x="8412480" y="830580"/>
            <a:chExt cx="1110615" cy="1110615"/>
          </a:xfrm>
        </p:grpSpPr>
        <p:sp>
          <p:nvSpPr>
            <p:cNvPr id="100" name="object 51">
              <a:extLst>
                <a:ext uri="{FF2B5EF4-FFF2-40B4-BE49-F238E27FC236}">
                  <a16:creationId xmlns:a16="http://schemas.microsoft.com/office/drawing/2014/main" id="{14B0073D-536E-4C5F-BF67-CB20A870F963}"/>
                </a:ext>
              </a:extLst>
            </p:cNvPr>
            <p:cNvSpPr/>
            <p:nvPr/>
          </p:nvSpPr>
          <p:spPr>
            <a:xfrm>
              <a:off x="8448675" y="866775"/>
              <a:ext cx="1038225" cy="1038225"/>
            </a:xfrm>
            <a:custGeom>
              <a:avLst/>
              <a:gdLst/>
              <a:ahLst/>
              <a:cxnLst/>
              <a:rect l="l" t="t" r="r" b="b"/>
              <a:pathLst>
                <a:path w="1038225" h="1038225">
                  <a:moveTo>
                    <a:pt x="519175" y="0"/>
                  </a:moveTo>
                  <a:lnTo>
                    <a:pt x="471915" y="2121"/>
                  </a:lnTo>
                  <a:lnTo>
                    <a:pt x="425844" y="8363"/>
                  </a:lnTo>
                  <a:lnTo>
                    <a:pt x="381146" y="18542"/>
                  </a:lnTo>
                  <a:lnTo>
                    <a:pt x="338005" y="32475"/>
                  </a:lnTo>
                  <a:lnTo>
                    <a:pt x="296603" y="49979"/>
                  </a:lnTo>
                  <a:lnTo>
                    <a:pt x="257123" y="70870"/>
                  </a:lnTo>
                  <a:lnTo>
                    <a:pt x="219749" y="94965"/>
                  </a:lnTo>
                  <a:lnTo>
                    <a:pt x="184663" y="122081"/>
                  </a:lnTo>
                  <a:lnTo>
                    <a:pt x="152050" y="152034"/>
                  </a:lnTo>
                  <a:lnTo>
                    <a:pt x="122092" y="184642"/>
                  </a:lnTo>
                  <a:lnTo>
                    <a:pt x="94973" y="219720"/>
                  </a:lnTo>
                  <a:lnTo>
                    <a:pt x="70875" y="257085"/>
                  </a:lnTo>
                  <a:lnTo>
                    <a:pt x="49982" y="296555"/>
                  </a:lnTo>
                  <a:lnTo>
                    <a:pt x="32477" y="337945"/>
                  </a:lnTo>
                  <a:lnTo>
                    <a:pt x="18543" y="381073"/>
                  </a:lnTo>
                  <a:lnTo>
                    <a:pt x="8363" y="425755"/>
                  </a:lnTo>
                  <a:lnTo>
                    <a:pt x="2121" y="471808"/>
                  </a:lnTo>
                  <a:lnTo>
                    <a:pt x="0" y="519049"/>
                  </a:lnTo>
                  <a:lnTo>
                    <a:pt x="2121" y="566309"/>
                  </a:lnTo>
                  <a:lnTo>
                    <a:pt x="8363" y="612380"/>
                  </a:lnTo>
                  <a:lnTo>
                    <a:pt x="18543" y="657078"/>
                  </a:lnTo>
                  <a:lnTo>
                    <a:pt x="32477" y="700219"/>
                  </a:lnTo>
                  <a:lnTo>
                    <a:pt x="49982" y="741621"/>
                  </a:lnTo>
                  <a:lnTo>
                    <a:pt x="70875" y="781101"/>
                  </a:lnTo>
                  <a:lnTo>
                    <a:pt x="94973" y="818475"/>
                  </a:lnTo>
                  <a:lnTo>
                    <a:pt x="122092" y="853561"/>
                  </a:lnTo>
                  <a:lnTo>
                    <a:pt x="152050" y="886174"/>
                  </a:lnTo>
                  <a:lnTo>
                    <a:pt x="184663" y="916132"/>
                  </a:lnTo>
                  <a:lnTo>
                    <a:pt x="219749" y="943251"/>
                  </a:lnTo>
                  <a:lnTo>
                    <a:pt x="257123" y="967349"/>
                  </a:lnTo>
                  <a:lnTo>
                    <a:pt x="296603" y="988242"/>
                  </a:lnTo>
                  <a:lnTo>
                    <a:pt x="338005" y="1005747"/>
                  </a:lnTo>
                  <a:lnTo>
                    <a:pt x="381146" y="1019681"/>
                  </a:lnTo>
                  <a:lnTo>
                    <a:pt x="425844" y="1029861"/>
                  </a:lnTo>
                  <a:lnTo>
                    <a:pt x="471915" y="1036103"/>
                  </a:lnTo>
                  <a:lnTo>
                    <a:pt x="519175" y="1038225"/>
                  </a:lnTo>
                  <a:lnTo>
                    <a:pt x="566416" y="1036103"/>
                  </a:lnTo>
                  <a:lnTo>
                    <a:pt x="612469" y="1029861"/>
                  </a:lnTo>
                  <a:lnTo>
                    <a:pt x="657151" y="1019681"/>
                  </a:lnTo>
                  <a:lnTo>
                    <a:pt x="700279" y="1005747"/>
                  </a:lnTo>
                  <a:lnTo>
                    <a:pt x="741669" y="988242"/>
                  </a:lnTo>
                  <a:lnTo>
                    <a:pt x="781139" y="967349"/>
                  </a:lnTo>
                  <a:lnTo>
                    <a:pt x="818504" y="943251"/>
                  </a:lnTo>
                  <a:lnTo>
                    <a:pt x="853582" y="916132"/>
                  </a:lnTo>
                  <a:lnTo>
                    <a:pt x="886190" y="886174"/>
                  </a:lnTo>
                  <a:lnTo>
                    <a:pt x="916143" y="853561"/>
                  </a:lnTo>
                  <a:lnTo>
                    <a:pt x="943259" y="818475"/>
                  </a:lnTo>
                  <a:lnTo>
                    <a:pt x="967354" y="781101"/>
                  </a:lnTo>
                  <a:lnTo>
                    <a:pt x="988245" y="741621"/>
                  </a:lnTo>
                  <a:lnTo>
                    <a:pt x="1005749" y="700219"/>
                  </a:lnTo>
                  <a:lnTo>
                    <a:pt x="1019682" y="657078"/>
                  </a:lnTo>
                  <a:lnTo>
                    <a:pt x="1029861" y="612380"/>
                  </a:lnTo>
                  <a:lnTo>
                    <a:pt x="1036103" y="566309"/>
                  </a:lnTo>
                  <a:lnTo>
                    <a:pt x="1038225" y="519049"/>
                  </a:lnTo>
                  <a:lnTo>
                    <a:pt x="1036103" y="471808"/>
                  </a:lnTo>
                  <a:lnTo>
                    <a:pt x="1029861" y="425755"/>
                  </a:lnTo>
                  <a:lnTo>
                    <a:pt x="1019682" y="381073"/>
                  </a:lnTo>
                  <a:lnTo>
                    <a:pt x="1005749" y="337945"/>
                  </a:lnTo>
                  <a:lnTo>
                    <a:pt x="988245" y="296555"/>
                  </a:lnTo>
                  <a:lnTo>
                    <a:pt x="967354" y="257085"/>
                  </a:lnTo>
                  <a:lnTo>
                    <a:pt x="943259" y="219720"/>
                  </a:lnTo>
                  <a:lnTo>
                    <a:pt x="916143" y="184642"/>
                  </a:lnTo>
                  <a:lnTo>
                    <a:pt x="886190" y="152034"/>
                  </a:lnTo>
                  <a:lnTo>
                    <a:pt x="853582" y="122081"/>
                  </a:lnTo>
                  <a:lnTo>
                    <a:pt x="818504" y="94965"/>
                  </a:lnTo>
                  <a:lnTo>
                    <a:pt x="781139" y="70870"/>
                  </a:lnTo>
                  <a:lnTo>
                    <a:pt x="741669" y="49979"/>
                  </a:lnTo>
                  <a:lnTo>
                    <a:pt x="700279" y="32475"/>
                  </a:lnTo>
                  <a:lnTo>
                    <a:pt x="657151" y="18542"/>
                  </a:lnTo>
                  <a:lnTo>
                    <a:pt x="612469" y="8363"/>
                  </a:lnTo>
                  <a:lnTo>
                    <a:pt x="566416" y="2121"/>
                  </a:lnTo>
                  <a:lnTo>
                    <a:pt x="519175" y="0"/>
                  </a:lnTo>
                  <a:close/>
                </a:path>
              </a:pathLst>
            </a:custGeom>
            <a:solidFill>
              <a:srgbClr val="FFFFFF"/>
            </a:solidFill>
            <a:ln>
              <a:solidFill>
                <a:srgbClr val="009999"/>
              </a:solidFill>
            </a:ln>
          </p:spPr>
          <p:txBody>
            <a:bodyPr wrap="square" lIns="0" tIns="0" rIns="0" bIns="0" rtlCol="0"/>
            <a:lstStyle/>
            <a:p>
              <a:endParaRPr>
                <a:latin typeface="Twinkl Cursive Unlooped" panose="02000000000000000000" pitchFamily="2" charset="0"/>
              </a:endParaRPr>
            </a:p>
          </p:txBody>
        </p:sp>
        <p:sp>
          <p:nvSpPr>
            <p:cNvPr id="101" name="object 52">
              <a:extLst>
                <a:ext uri="{FF2B5EF4-FFF2-40B4-BE49-F238E27FC236}">
                  <a16:creationId xmlns:a16="http://schemas.microsoft.com/office/drawing/2014/main" id="{1577AD5F-DF00-4D62-9711-00157391A0E2}"/>
                </a:ext>
              </a:extLst>
            </p:cNvPr>
            <p:cNvSpPr/>
            <p:nvPr/>
          </p:nvSpPr>
          <p:spPr>
            <a:xfrm>
              <a:off x="8448675" y="866775"/>
              <a:ext cx="1038225" cy="1038225"/>
            </a:xfrm>
            <a:custGeom>
              <a:avLst/>
              <a:gdLst/>
              <a:ahLst/>
              <a:cxnLst/>
              <a:rect l="l" t="t" r="r" b="b"/>
              <a:pathLst>
                <a:path w="1038225" h="1038225">
                  <a:moveTo>
                    <a:pt x="0" y="519049"/>
                  </a:moveTo>
                  <a:lnTo>
                    <a:pt x="2121" y="471808"/>
                  </a:lnTo>
                  <a:lnTo>
                    <a:pt x="8363" y="425755"/>
                  </a:lnTo>
                  <a:lnTo>
                    <a:pt x="18543" y="381073"/>
                  </a:lnTo>
                  <a:lnTo>
                    <a:pt x="32477" y="337945"/>
                  </a:lnTo>
                  <a:lnTo>
                    <a:pt x="49982" y="296555"/>
                  </a:lnTo>
                  <a:lnTo>
                    <a:pt x="70875" y="257085"/>
                  </a:lnTo>
                  <a:lnTo>
                    <a:pt x="94973" y="219720"/>
                  </a:lnTo>
                  <a:lnTo>
                    <a:pt x="122092" y="184642"/>
                  </a:lnTo>
                  <a:lnTo>
                    <a:pt x="152050" y="152034"/>
                  </a:lnTo>
                  <a:lnTo>
                    <a:pt x="184663" y="122081"/>
                  </a:lnTo>
                  <a:lnTo>
                    <a:pt x="219749" y="94965"/>
                  </a:lnTo>
                  <a:lnTo>
                    <a:pt x="257123" y="70870"/>
                  </a:lnTo>
                  <a:lnTo>
                    <a:pt x="296603" y="49979"/>
                  </a:lnTo>
                  <a:lnTo>
                    <a:pt x="338005" y="32475"/>
                  </a:lnTo>
                  <a:lnTo>
                    <a:pt x="381146" y="18542"/>
                  </a:lnTo>
                  <a:lnTo>
                    <a:pt x="425844" y="8363"/>
                  </a:lnTo>
                  <a:lnTo>
                    <a:pt x="471915" y="2121"/>
                  </a:lnTo>
                  <a:lnTo>
                    <a:pt x="519175" y="0"/>
                  </a:lnTo>
                  <a:lnTo>
                    <a:pt x="566416" y="2121"/>
                  </a:lnTo>
                  <a:lnTo>
                    <a:pt x="612469" y="8363"/>
                  </a:lnTo>
                  <a:lnTo>
                    <a:pt x="657151" y="18542"/>
                  </a:lnTo>
                  <a:lnTo>
                    <a:pt x="700279" y="32475"/>
                  </a:lnTo>
                  <a:lnTo>
                    <a:pt x="741669" y="49979"/>
                  </a:lnTo>
                  <a:lnTo>
                    <a:pt x="781139" y="70870"/>
                  </a:lnTo>
                  <a:lnTo>
                    <a:pt x="818504" y="94965"/>
                  </a:lnTo>
                  <a:lnTo>
                    <a:pt x="853582" y="122081"/>
                  </a:lnTo>
                  <a:lnTo>
                    <a:pt x="886190" y="152034"/>
                  </a:lnTo>
                  <a:lnTo>
                    <a:pt x="916143" y="184642"/>
                  </a:lnTo>
                  <a:lnTo>
                    <a:pt x="943259" y="219720"/>
                  </a:lnTo>
                  <a:lnTo>
                    <a:pt x="967354" y="257085"/>
                  </a:lnTo>
                  <a:lnTo>
                    <a:pt x="988245" y="296555"/>
                  </a:lnTo>
                  <a:lnTo>
                    <a:pt x="1005749" y="337945"/>
                  </a:lnTo>
                  <a:lnTo>
                    <a:pt x="1019682" y="381073"/>
                  </a:lnTo>
                  <a:lnTo>
                    <a:pt x="1029861" y="425755"/>
                  </a:lnTo>
                  <a:lnTo>
                    <a:pt x="1036103" y="471808"/>
                  </a:lnTo>
                  <a:lnTo>
                    <a:pt x="1038225" y="519049"/>
                  </a:lnTo>
                  <a:lnTo>
                    <a:pt x="1036103" y="566309"/>
                  </a:lnTo>
                  <a:lnTo>
                    <a:pt x="1029861" y="612380"/>
                  </a:lnTo>
                  <a:lnTo>
                    <a:pt x="1019682" y="657078"/>
                  </a:lnTo>
                  <a:lnTo>
                    <a:pt x="1005749" y="700219"/>
                  </a:lnTo>
                  <a:lnTo>
                    <a:pt x="988245" y="741621"/>
                  </a:lnTo>
                  <a:lnTo>
                    <a:pt x="967354" y="781101"/>
                  </a:lnTo>
                  <a:lnTo>
                    <a:pt x="943259" y="818475"/>
                  </a:lnTo>
                  <a:lnTo>
                    <a:pt x="916143" y="853561"/>
                  </a:lnTo>
                  <a:lnTo>
                    <a:pt x="886190" y="886174"/>
                  </a:lnTo>
                  <a:lnTo>
                    <a:pt x="853582" y="916132"/>
                  </a:lnTo>
                  <a:lnTo>
                    <a:pt x="818504" y="943251"/>
                  </a:lnTo>
                  <a:lnTo>
                    <a:pt x="781139" y="967349"/>
                  </a:lnTo>
                  <a:lnTo>
                    <a:pt x="741669" y="988242"/>
                  </a:lnTo>
                  <a:lnTo>
                    <a:pt x="700279" y="1005747"/>
                  </a:lnTo>
                  <a:lnTo>
                    <a:pt x="657151" y="1019681"/>
                  </a:lnTo>
                  <a:lnTo>
                    <a:pt x="612469" y="1029861"/>
                  </a:lnTo>
                  <a:lnTo>
                    <a:pt x="566416" y="1036103"/>
                  </a:lnTo>
                  <a:lnTo>
                    <a:pt x="519175" y="1038225"/>
                  </a:lnTo>
                  <a:lnTo>
                    <a:pt x="471915" y="1036103"/>
                  </a:lnTo>
                  <a:lnTo>
                    <a:pt x="425844" y="1029861"/>
                  </a:lnTo>
                  <a:lnTo>
                    <a:pt x="381146" y="1019681"/>
                  </a:lnTo>
                  <a:lnTo>
                    <a:pt x="338005" y="1005747"/>
                  </a:lnTo>
                  <a:lnTo>
                    <a:pt x="296603" y="988242"/>
                  </a:lnTo>
                  <a:lnTo>
                    <a:pt x="257123" y="967349"/>
                  </a:lnTo>
                  <a:lnTo>
                    <a:pt x="219749" y="943251"/>
                  </a:lnTo>
                  <a:lnTo>
                    <a:pt x="184663" y="916132"/>
                  </a:lnTo>
                  <a:lnTo>
                    <a:pt x="152050" y="886174"/>
                  </a:lnTo>
                  <a:lnTo>
                    <a:pt x="122092" y="853561"/>
                  </a:lnTo>
                  <a:lnTo>
                    <a:pt x="94973" y="818475"/>
                  </a:lnTo>
                  <a:lnTo>
                    <a:pt x="70875" y="781101"/>
                  </a:lnTo>
                  <a:lnTo>
                    <a:pt x="49982" y="741621"/>
                  </a:lnTo>
                  <a:lnTo>
                    <a:pt x="32477" y="700219"/>
                  </a:lnTo>
                  <a:lnTo>
                    <a:pt x="18543" y="657078"/>
                  </a:lnTo>
                  <a:lnTo>
                    <a:pt x="8363" y="612380"/>
                  </a:lnTo>
                  <a:lnTo>
                    <a:pt x="2121" y="566309"/>
                  </a:lnTo>
                  <a:lnTo>
                    <a:pt x="0" y="519049"/>
                  </a:lnTo>
                  <a:close/>
                </a:path>
              </a:pathLst>
            </a:custGeom>
            <a:ln w="72390">
              <a:solidFill>
                <a:srgbClr val="339966"/>
              </a:solidFill>
            </a:ln>
          </p:spPr>
          <p:txBody>
            <a:bodyPr wrap="square" lIns="0" tIns="0" rIns="0" bIns="0" rtlCol="0"/>
            <a:lstStyle/>
            <a:p>
              <a:endParaRPr>
                <a:latin typeface="Twinkl Cursive Unlooped" panose="02000000000000000000" pitchFamily="2" charset="0"/>
              </a:endParaRPr>
            </a:p>
          </p:txBody>
        </p:sp>
      </p:grpSp>
      <p:grpSp>
        <p:nvGrpSpPr>
          <p:cNvPr id="102" name="object 138">
            <a:extLst>
              <a:ext uri="{FF2B5EF4-FFF2-40B4-BE49-F238E27FC236}">
                <a16:creationId xmlns:a16="http://schemas.microsoft.com/office/drawing/2014/main" id="{2F72ED57-09EE-4A55-BFBF-E3120D993A8A}"/>
              </a:ext>
            </a:extLst>
          </p:cNvPr>
          <p:cNvGrpSpPr/>
          <p:nvPr/>
        </p:nvGrpSpPr>
        <p:grpSpPr>
          <a:xfrm>
            <a:off x="10168532" y="2794226"/>
            <a:ext cx="1120140" cy="1139190"/>
            <a:chOff x="10669905" y="1859279"/>
            <a:chExt cx="1120140" cy="1139190"/>
          </a:xfrm>
        </p:grpSpPr>
        <p:sp>
          <p:nvSpPr>
            <p:cNvPr id="107" name="object 139">
              <a:extLst>
                <a:ext uri="{FF2B5EF4-FFF2-40B4-BE49-F238E27FC236}">
                  <a16:creationId xmlns:a16="http://schemas.microsoft.com/office/drawing/2014/main" id="{7C2074DF-5165-4E25-9491-7340B48A0D1B}"/>
                </a:ext>
              </a:extLst>
            </p:cNvPr>
            <p:cNvSpPr/>
            <p:nvPr/>
          </p:nvSpPr>
          <p:spPr>
            <a:xfrm>
              <a:off x="10706100" y="1914524"/>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5"/>
                  </a:lnTo>
                  <a:lnTo>
                    <a:pt x="8441" y="618036"/>
                  </a:lnTo>
                  <a:lnTo>
                    <a:pt x="18714" y="663134"/>
                  </a:lnTo>
                  <a:lnTo>
                    <a:pt x="32777" y="706663"/>
                  </a:lnTo>
                  <a:lnTo>
                    <a:pt x="50443" y="748438"/>
                  </a:lnTo>
                  <a:lnTo>
                    <a:pt x="71529" y="788274"/>
                  </a:lnTo>
                  <a:lnTo>
                    <a:pt x="95848" y="825987"/>
                  </a:lnTo>
                  <a:lnTo>
                    <a:pt x="123216" y="861391"/>
                  </a:lnTo>
                  <a:lnTo>
                    <a:pt x="153447" y="894302"/>
                  </a:lnTo>
                  <a:lnTo>
                    <a:pt x="186358" y="924533"/>
                  </a:lnTo>
                  <a:lnTo>
                    <a:pt x="221762" y="951901"/>
                  </a:lnTo>
                  <a:lnTo>
                    <a:pt x="259475" y="976220"/>
                  </a:lnTo>
                  <a:lnTo>
                    <a:pt x="299311" y="997306"/>
                  </a:lnTo>
                  <a:lnTo>
                    <a:pt x="341086" y="1014972"/>
                  </a:lnTo>
                  <a:lnTo>
                    <a:pt x="384615" y="1029035"/>
                  </a:lnTo>
                  <a:lnTo>
                    <a:pt x="429713" y="1039308"/>
                  </a:lnTo>
                  <a:lnTo>
                    <a:pt x="476194" y="1045608"/>
                  </a:lnTo>
                  <a:lnTo>
                    <a:pt x="523875" y="1047750"/>
                  </a:lnTo>
                  <a:lnTo>
                    <a:pt x="571555" y="1045608"/>
                  </a:lnTo>
                  <a:lnTo>
                    <a:pt x="618036" y="1039308"/>
                  </a:lnTo>
                  <a:lnTo>
                    <a:pt x="663134" y="1029035"/>
                  </a:lnTo>
                  <a:lnTo>
                    <a:pt x="706663" y="1014972"/>
                  </a:lnTo>
                  <a:lnTo>
                    <a:pt x="748438" y="997306"/>
                  </a:lnTo>
                  <a:lnTo>
                    <a:pt x="788274" y="976220"/>
                  </a:lnTo>
                  <a:lnTo>
                    <a:pt x="825987" y="951901"/>
                  </a:lnTo>
                  <a:lnTo>
                    <a:pt x="861391" y="924533"/>
                  </a:lnTo>
                  <a:lnTo>
                    <a:pt x="894302" y="894302"/>
                  </a:lnTo>
                  <a:lnTo>
                    <a:pt x="924533" y="861391"/>
                  </a:lnTo>
                  <a:lnTo>
                    <a:pt x="951901" y="825987"/>
                  </a:lnTo>
                  <a:lnTo>
                    <a:pt x="976220" y="788274"/>
                  </a:lnTo>
                  <a:lnTo>
                    <a:pt x="997306" y="748438"/>
                  </a:lnTo>
                  <a:lnTo>
                    <a:pt x="1014972" y="706663"/>
                  </a:lnTo>
                  <a:lnTo>
                    <a:pt x="1029035" y="663134"/>
                  </a:lnTo>
                  <a:lnTo>
                    <a:pt x="1039308" y="618036"/>
                  </a:lnTo>
                  <a:lnTo>
                    <a:pt x="1045608" y="571555"/>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0C6C82"/>
            </a:solidFill>
          </p:spPr>
          <p:txBody>
            <a:bodyPr wrap="square" lIns="0" tIns="0" rIns="0" bIns="0" rtlCol="0"/>
            <a:lstStyle/>
            <a:p>
              <a:endParaRPr>
                <a:latin typeface="Twinkl Cursive Unlooped" panose="02000000000000000000" pitchFamily="2" charset="0"/>
              </a:endParaRPr>
            </a:p>
          </p:txBody>
        </p:sp>
        <p:sp>
          <p:nvSpPr>
            <p:cNvPr id="112" name="object 140">
              <a:extLst>
                <a:ext uri="{FF2B5EF4-FFF2-40B4-BE49-F238E27FC236}">
                  <a16:creationId xmlns:a16="http://schemas.microsoft.com/office/drawing/2014/main" id="{20D67949-FF7B-4841-9627-1D4287C81A6A}"/>
                </a:ext>
              </a:extLst>
            </p:cNvPr>
            <p:cNvSpPr/>
            <p:nvPr/>
          </p:nvSpPr>
          <p:spPr>
            <a:xfrm>
              <a:off x="10706100" y="1914524"/>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5"/>
                  </a:lnTo>
                  <a:lnTo>
                    <a:pt x="1039308" y="618036"/>
                  </a:lnTo>
                  <a:lnTo>
                    <a:pt x="1029035" y="663134"/>
                  </a:lnTo>
                  <a:lnTo>
                    <a:pt x="1014972" y="706663"/>
                  </a:lnTo>
                  <a:lnTo>
                    <a:pt x="997306" y="748438"/>
                  </a:lnTo>
                  <a:lnTo>
                    <a:pt x="976220" y="788274"/>
                  </a:lnTo>
                  <a:lnTo>
                    <a:pt x="951901" y="825987"/>
                  </a:lnTo>
                  <a:lnTo>
                    <a:pt x="924533" y="861391"/>
                  </a:lnTo>
                  <a:lnTo>
                    <a:pt x="894302" y="894302"/>
                  </a:lnTo>
                  <a:lnTo>
                    <a:pt x="861391" y="924533"/>
                  </a:lnTo>
                  <a:lnTo>
                    <a:pt x="825987" y="951901"/>
                  </a:lnTo>
                  <a:lnTo>
                    <a:pt x="788274" y="976220"/>
                  </a:lnTo>
                  <a:lnTo>
                    <a:pt x="748438" y="997306"/>
                  </a:lnTo>
                  <a:lnTo>
                    <a:pt x="706663" y="1014972"/>
                  </a:lnTo>
                  <a:lnTo>
                    <a:pt x="663134" y="1029035"/>
                  </a:lnTo>
                  <a:lnTo>
                    <a:pt x="618036" y="1039308"/>
                  </a:lnTo>
                  <a:lnTo>
                    <a:pt x="571555" y="1045608"/>
                  </a:lnTo>
                  <a:lnTo>
                    <a:pt x="523875" y="1047750"/>
                  </a:lnTo>
                  <a:lnTo>
                    <a:pt x="476194" y="1045608"/>
                  </a:lnTo>
                  <a:lnTo>
                    <a:pt x="429713" y="1039308"/>
                  </a:lnTo>
                  <a:lnTo>
                    <a:pt x="384615" y="1029035"/>
                  </a:lnTo>
                  <a:lnTo>
                    <a:pt x="341086" y="1014972"/>
                  </a:lnTo>
                  <a:lnTo>
                    <a:pt x="299311" y="997306"/>
                  </a:lnTo>
                  <a:lnTo>
                    <a:pt x="259475" y="976220"/>
                  </a:lnTo>
                  <a:lnTo>
                    <a:pt x="221762" y="951901"/>
                  </a:lnTo>
                  <a:lnTo>
                    <a:pt x="186358" y="924533"/>
                  </a:lnTo>
                  <a:lnTo>
                    <a:pt x="153447" y="894302"/>
                  </a:lnTo>
                  <a:lnTo>
                    <a:pt x="123216" y="861391"/>
                  </a:lnTo>
                  <a:lnTo>
                    <a:pt x="95848" y="825987"/>
                  </a:lnTo>
                  <a:lnTo>
                    <a:pt x="71529" y="788274"/>
                  </a:lnTo>
                  <a:lnTo>
                    <a:pt x="50443" y="748438"/>
                  </a:lnTo>
                  <a:lnTo>
                    <a:pt x="32777" y="706663"/>
                  </a:lnTo>
                  <a:lnTo>
                    <a:pt x="18714" y="663134"/>
                  </a:lnTo>
                  <a:lnTo>
                    <a:pt x="8441" y="618036"/>
                  </a:lnTo>
                  <a:lnTo>
                    <a:pt x="2141" y="571555"/>
                  </a:lnTo>
                  <a:lnTo>
                    <a:pt x="0" y="523875"/>
                  </a:lnTo>
                  <a:close/>
                </a:path>
              </a:pathLst>
            </a:custGeom>
            <a:ln w="72390">
              <a:solidFill>
                <a:srgbClr val="FFFFFF"/>
              </a:solidFill>
            </a:ln>
          </p:spPr>
          <p:txBody>
            <a:bodyPr wrap="square" lIns="0" tIns="0" rIns="0" bIns="0" rtlCol="0"/>
            <a:lstStyle/>
            <a:p>
              <a:endParaRPr>
                <a:latin typeface="Twinkl Cursive Unlooped" panose="02000000000000000000" pitchFamily="2" charset="0"/>
              </a:endParaRPr>
            </a:p>
          </p:txBody>
        </p:sp>
        <p:sp>
          <p:nvSpPr>
            <p:cNvPr id="116" name="object 141">
              <a:extLst>
                <a:ext uri="{FF2B5EF4-FFF2-40B4-BE49-F238E27FC236}">
                  <a16:creationId xmlns:a16="http://schemas.microsoft.com/office/drawing/2014/main" id="{AFCE8359-F5AD-4942-881A-164508DA7638}"/>
                </a:ext>
              </a:extLst>
            </p:cNvPr>
            <p:cNvSpPr/>
            <p:nvPr/>
          </p:nvSpPr>
          <p:spPr>
            <a:xfrm>
              <a:off x="10706100" y="1895474"/>
              <a:ext cx="1047750" cy="1038225"/>
            </a:xfrm>
            <a:custGeom>
              <a:avLst/>
              <a:gdLst/>
              <a:ahLst/>
              <a:cxnLst/>
              <a:rect l="l" t="t" r="r" b="b"/>
              <a:pathLst>
                <a:path w="1047750" h="1038225">
                  <a:moveTo>
                    <a:pt x="523875" y="0"/>
                  </a:moveTo>
                  <a:lnTo>
                    <a:pt x="476194" y="2121"/>
                  </a:lnTo>
                  <a:lnTo>
                    <a:pt x="429713" y="8363"/>
                  </a:lnTo>
                  <a:lnTo>
                    <a:pt x="384615" y="18542"/>
                  </a:lnTo>
                  <a:lnTo>
                    <a:pt x="341086" y="32475"/>
                  </a:lnTo>
                  <a:lnTo>
                    <a:pt x="299311" y="49979"/>
                  </a:lnTo>
                  <a:lnTo>
                    <a:pt x="259475" y="70870"/>
                  </a:lnTo>
                  <a:lnTo>
                    <a:pt x="221762" y="94965"/>
                  </a:lnTo>
                  <a:lnTo>
                    <a:pt x="186358" y="122081"/>
                  </a:lnTo>
                  <a:lnTo>
                    <a:pt x="153447" y="152034"/>
                  </a:lnTo>
                  <a:lnTo>
                    <a:pt x="123216" y="184642"/>
                  </a:lnTo>
                  <a:lnTo>
                    <a:pt x="95848" y="219720"/>
                  </a:lnTo>
                  <a:lnTo>
                    <a:pt x="71529" y="257085"/>
                  </a:lnTo>
                  <a:lnTo>
                    <a:pt x="50443" y="296555"/>
                  </a:lnTo>
                  <a:lnTo>
                    <a:pt x="32777" y="337945"/>
                  </a:lnTo>
                  <a:lnTo>
                    <a:pt x="18714" y="381073"/>
                  </a:lnTo>
                  <a:lnTo>
                    <a:pt x="8441" y="425755"/>
                  </a:lnTo>
                  <a:lnTo>
                    <a:pt x="2141" y="471808"/>
                  </a:lnTo>
                  <a:lnTo>
                    <a:pt x="0" y="519049"/>
                  </a:lnTo>
                  <a:lnTo>
                    <a:pt x="2141" y="566309"/>
                  </a:lnTo>
                  <a:lnTo>
                    <a:pt x="8441" y="612380"/>
                  </a:lnTo>
                  <a:lnTo>
                    <a:pt x="18714" y="657078"/>
                  </a:lnTo>
                  <a:lnTo>
                    <a:pt x="32777" y="700219"/>
                  </a:lnTo>
                  <a:lnTo>
                    <a:pt x="50443" y="741621"/>
                  </a:lnTo>
                  <a:lnTo>
                    <a:pt x="71529" y="781101"/>
                  </a:lnTo>
                  <a:lnTo>
                    <a:pt x="95848" y="818475"/>
                  </a:lnTo>
                  <a:lnTo>
                    <a:pt x="123216" y="853561"/>
                  </a:lnTo>
                  <a:lnTo>
                    <a:pt x="153447" y="886174"/>
                  </a:lnTo>
                  <a:lnTo>
                    <a:pt x="186358" y="916132"/>
                  </a:lnTo>
                  <a:lnTo>
                    <a:pt x="221762" y="943251"/>
                  </a:lnTo>
                  <a:lnTo>
                    <a:pt x="259475" y="967349"/>
                  </a:lnTo>
                  <a:lnTo>
                    <a:pt x="299311" y="988242"/>
                  </a:lnTo>
                  <a:lnTo>
                    <a:pt x="341086" y="1005747"/>
                  </a:lnTo>
                  <a:lnTo>
                    <a:pt x="384615" y="1019681"/>
                  </a:lnTo>
                  <a:lnTo>
                    <a:pt x="429713" y="1029861"/>
                  </a:lnTo>
                  <a:lnTo>
                    <a:pt x="476194" y="1036103"/>
                  </a:lnTo>
                  <a:lnTo>
                    <a:pt x="523875" y="1038225"/>
                  </a:lnTo>
                  <a:lnTo>
                    <a:pt x="571555" y="1036103"/>
                  </a:lnTo>
                  <a:lnTo>
                    <a:pt x="618036" y="1029861"/>
                  </a:lnTo>
                  <a:lnTo>
                    <a:pt x="663134" y="1019681"/>
                  </a:lnTo>
                  <a:lnTo>
                    <a:pt x="706663" y="1005747"/>
                  </a:lnTo>
                  <a:lnTo>
                    <a:pt x="748438" y="988242"/>
                  </a:lnTo>
                  <a:lnTo>
                    <a:pt x="788274" y="967349"/>
                  </a:lnTo>
                  <a:lnTo>
                    <a:pt x="825987" y="943251"/>
                  </a:lnTo>
                  <a:lnTo>
                    <a:pt x="861391" y="916132"/>
                  </a:lnTo>
                  <a:lnTo>
                    <a:pt x="894302" y="886174"/>
                  </a:lnTo>
                  <a:lnTo>
                    <a:pt x="924533" y="853561"/>
                  </a:lnTo>
                  <a:lnTo>
                    <a:pt x="951901" y="818475"/>
                  </a:lnTo>
                  <a:lnTo>
                    <a:pt x="976220" y="781101"/>
                  </a:lnTo>
                  <a:lnTo>
                    <a:pt x="997306" y="741621"/>
                  </a:lnTo>
                  <a:lnTo>
                    <a:pt x="1014972" y="700219"/>
                  </a:lnTo>
                  <a:lnTo>
                    <a:pt x="1029035" y="657078"/>
                  </a:lnTo>
                  <a:lnTo>
                    <a:pt x="1039308" y="612380"/>
                  </a:lnTo>
                  <a:lnTo>
                    <a:pt x="1045608" y="566309"/>
                  </a:lnTo>
                  <a:lnTo>
                    <a:pt x="1047750" y="519049"/>
                  </a:lnTo>
                  <a:lnTo>
                    <a:pt x="1045608" y="471808"/>
                  </a:lnTo>
                  <a:lnTo>
                    <a:pt x="1039308" y="425755"/>
                  </a:lnTo>
                  <a:lnTo>
                    <a:pt x="1029035" y="381073"/>
                  </a:lnTo>
                  <a:lnTo>
                    <a:pt x="1014972" y="337945"/>
                  </a:lnTo>
                  <a:lnTo>
                    <a:pt x="997306" y="296555"/>
                  </a:lnTo>
                  <a:lnTo>
                    <a:pt x="976220" y="257085"/>
                  </a:lnTo>
                  <a:lnTo>
                    <a:pt x="951901" y="219720"/>
                  </a:lnTo>
                  <a:lnTo>
                    <a:pt x="924533" y="184642"/>
                  </a:lnTo>
                  <a:lnTo>
                    <a:pt x="894302" y="152034"/>
                  </a:lnTo>
                  <a:lnTo>
                    <a:pt x="861391" y="122081"/>
                  </a:lnTo>
                  <a:lnTo>
                    <a:pt x="825987" y="94965"/>
                  </a:lnTo>
                  <a:lnTo>
                    <a:pt x="788274" y="70870"/>
                  </a:lnTo>
                  <a:lnTo>
                    <a:pt x="748438" y="49979"/>
                  </a:lnTo>
                  <a:lnTo>
                    <a:pt x="706663" y="32475"/>
                  </a:lnTo>
                  <a:lnTo>
                    <a:pt x="663134" y="18542"/>
                  </a:lnTo>
                  <a:lnTo>
                    <a:pt x="618036" y="8363"/>
                  </a:lnTo>
                  <a:lnTo>
                    <a:pt x="571555" y="212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22" name="object 142">
              <a:extLst>
                <a:ext uri="{FF2B5EF4-FFF2-40B4-BE49-F238E27FC236}">
                  <a16:creationId xmlns:a16="http://schemas.microsoft.com/office/drawing/2014/main" id="{AD493B19-EEC5-434B-9AED-3205C5990D22}"/>
                </a:ext>
              </a:extLst>
            </p:cNvPr>
            <p:cNvSpPr/>
            <p:nvPr/>
          </p:nvSpPr>
          <p:spPr>
            <a:xfrm>
              <a:off x="10706100" y="1895474"/>
              <a:ext cx="1047750" cy="1038225"/>
            </a:xfrm>
            <a:custGeom>
              <a:avLst/>
              <a:gdLst/>
              <a:ahLst/>
              <a:cxnLst/>
              <a:rect l="l" t="t" r="r" b="b"/>
              <a:pathLst>
                <a:path w="1047750" h="1038225">
                  <a:moveTo>
                    <a:pt x="0" y="519049"/>
                  </a:moveTo>
                  <a:lnTo>
                    <a:pt x="2141" y="471808"/>
                  </a:lnTo>
                  <a:lnTo>
                    <a:pt x="8441" y="425755"/>
                  </a:lnTo>
                  <a:lnTo>
                    <a:pt x="18714" y="381073"/>
                  </a:lnTo>
                  <a:lnTo>
                    <a:pt x="32777" y="337945"/>
                  </a:lnTo>
                  <a:lnTo>
                    <a:pt x="50443" y="296555"/>
                  </a:lnTo>
                  <a:lnTo>
                    <a:pt x="71529" y="257085"/>
                  </a:lnTo>
                  <a:lnTo>
                    <a:pt x="95848" y="219720"/>
                  </a:lnTo>
                  <a:lnTo>
                    <a:pt x="123216" y="184642"/>
                  </a:lnTo>
                  <a:lnTo>
                    <a:pt x="153447" y="152034"/>
                  </a:lnTo>
                  <a:lnTo>
                    <a:pt x="186358" y="122081"/>
                  </a:lnTo>
                  <a:lnTo>
                    <a:pt x="221762" y="94965"/>
                  </a:lnTo>
                  <a:lnTo>
                    <a:pt x="259475" y="70870"/>
                  </a:lnTo>
                  <a:lnTo>
                    <a:pt x="299311" y="49979"/>
                  </a:lnTo>
                  <a:lnTo>
                    <a:pt x="341086" y="32475"/>
                  </a:lnTo>
                  <a:lnTo>
                    <a:pt x="384615" y="18542"/>
                  </a:lnTo>
                  <a:lnTo>
                    <a:pt x="429713" y="8363"/>
                  </a:lnTo>
                  <a:lnTo>
                    <a:pt x="476194" y="2121"/>
                  </a:lnTo>
                  <a:lnTo>
                    <a:pt x="523875" y="0"/>
                  </a:lnTo>
                  <a:lnTo>
                    <a:pt x="571555" y="2121"/>
                  </a:lnTo>
                  <a:lnTo>
                    <a:pt x="618036" y="8363"/>
                  </a:lnTo>
                  <a:lnTo>
                    <a:pt x="663134" y="18542"/>
                  </a:lnTo>
                  <a:lnTo>
                    <a:pt x="706663" y="32475"/>
                  </a:lnTo>
                  <a:lnTo>
                    <a:pt x="748438" y="49979"/>
                  </a:lnTo>
                  <a:lnTo>
                    <a:pt x="788274" y="70870"/>
                  </a:lnTo>
                  <a:lnTo>
                    <a:pt x="825987" y="94965"/>
                  </a:lnTo>
                  <a:lnTo>
                    <a:pt x="861391" y="122081"/>
                  </a:lnTo>
                  <a:lnTo>
                    <a:pt x="894302" y="152034"/>
                  </a:lnTo>
                  <a:lnTo>
                    <a:pt x="924533" y="184642"/>
                  </a:lnTo>
                  <a:lnTo>
                    <a:pt x="951901" y="219720"/>
                  </a:lnTo>
                  <a:lnTo>
                    <a:pt x="976220" y="257085"/>
                  </a:lnTo>
                  <a:lnTo>
                    <a:pt x="997306" y="296555"/>
                  </a:lnTo>
                  <a:lnTo>
                    <a:pt x="1014972" y="337945"/>
                  </a:lnTo>
                  <a:lnTo>
                    <a:pt x="1029035" y="381073"/>
                  </a:lnTo>
                  <a:lnTo>
                    <a:pt x="1039308" y="425755"/>
                  </a:lnTo>
                  <a:lnTo>
                    <a:pt x="1045608" y="471808"/>
                  </a:lnTo>
                  <a:lnTo>
                    <a:pt x="1047750" y="519049"/>
                  </a:lnTo>
                  <a:lnTo>
                    <a:pt x="1045608" y="566309"/>
                  </a:lnTo>
                  <a:lnTo>
                    <a:pt x="1039308" y="612380"/>
                  </a:lnTo>
                  <a:lnTo>
                    <a:pt x="1029035" y="657078"/>
                  </a:lnTo>
                  <a:lnTo>
                    <a:pt x="1014972" y="700219"/>
                  </a:lnTo>
                  <a:lnTo>
                    <a:pt x="997306" y="741621"/>
                  </a:lnTo>
                  <a:lnTo>
                    <a:pt x="976220" y="781101"/>
                  </a:lnTo>
                  <a:lnTo>
                    <a:pt x="951901" y="818475"/>
                  </a:lnTo>
                  <a:lnTo>
                    <a:pt x="924533" y="853561"/>
                  </a:lnTo>
                  <a:lnTo>
                    <a:pt x="894302" y="886174"/>
                  </a:lnTo>
                  <a:lnTo>
                    <a:pt x="861391" y="916132"/>
                  </a:lnTo>
                  <a:lnTo>
                    <a:pt x="825987" y="943251"/>
                  </a:lnTo>
                  <a:lnTo>
                    <a:pt x="788274" y="967349"/>
                  </a:lnTo>
                  <a:lnTo>
                    <a:pt x="748438" y="988242"/>
                  </a:lnTo>
                  <a:lnTo>
                    <a:pt x="706663" y="1005747"/>
                  </a:lnTo>
                  <a:lnTo>
                    <a:pt x="663134" y="1019681"/>
                  </a:lnTo>
                  <a:lnTo>
                    <a:pt x="618036" y="1029861"/>
                  </a:lnTo>
                  <a:lnTo>
                    <a:pt x="571555" y="1036103"/>
                  </a:lnTo>
                  <a:lnTo>
                    <a:pt x="523875" y="1038225"/>
                  </a:lnTo>
                  <a:lnTo>
                    <a:pt x="476194" y="1036103"/>
                  </a:lnTo>
                  <a:lnTo>
                    <a:pt x="429713" y="1029861"/>
                  </a:lnTo>
                  <a:lnTo>
                    <a:pt x="384615" y="1019681"/>
                  </a:lnTo>
                  <a:lnTo>
                    <a:pt x="341086" y="1005747"/>
                  </a:lnTo>
                  <a:lnTo>
                    <a:pt x="299311" y="988242"/>
                  </a:lnTo>
                  <a:lnTo>
                    <a:pt x="259475" y="967349"/>
                  </a:lnTo>
                  <a:lnTo>
                    <a:pt x="221762" y="943251"/>
                  </a:lnTo>
                  <a:lnTo>
                    <a:pt x="186358" y="916132"/>
                  </a:lnTo>
                  <a:lnTo>
                    <a:pt x="153447" y="886174"/>
                  </a:lnTo>
                  <a:lnTo>
                    <a:pt x="123216" y="853561"/>
                  </a:lnTo>
                  <a:lnTo>
                    <a:pt x="95848" y="818475"/>
                  </a:lnTo>
                  <a:lnTo>
                    <a:pt x="71529" y="781101"/>
                  </a:lnTo>
                  <a:lnTo>
                    <a:pt x="50443" y="741621"/>
                  </a:lnTo>
                  <a:lnTo>
                    <a:pt x="32777" y="700219"/>
                  </a:lnTo>
                  <a:lnTo>
                    <a:pt x="18714" y="657078"/>
                  </a:lnTo>
                  <a:lnTo>
                    <a:pt x="8441" y="612380"/>
                  </a:lnTo>
                  <a:lnTo>
                    <a:pt x="2141" y="566309"/>
                  </a:lnTo>
                  <a:lnTo>
                    <a:pt x="0" y="519049"/>
                  </a:lnTo>
                  <a:close/>
                </a:path>
              </a:pathLst>
            </a:custGeom>
            <a:ln w="72390">
              <a:solidFill>
                <a:srgbClr val="1E587C"/>
              </a:solidFill>
            </a:ln>
          </p:spPr>
          <p:txBody>
            <a:bodyPr wrap="square" lIns="0" tIns="0" rIns="0" bIns="0" rtlCol="0"/>
            <a:lstStyle/>
            <a:p>
              <a:endParaRPr>
                <a:latin typeface="Twinkl Cursive Unlooped" panose="02000000000000000000" pitchFamily="2" charset="0"/>
              </a:endParaRPr>
            </a:p>
          </p:txBody>
        </p:sp>
      </p:grpSp>
      <p:grpSp>
        <p:nvGrpSpPr>
          <p:cNvPr id="135" name="object 68">
            <a:extLst>
              <a:ext uri="{FF2B5EF4-FFF2-40B4-BE49-F238E27FC236}">
                <a16:creationId xmlns:a16="http://schemas.microsoft.com/office/drawing/2014/main" id="{61EC189B-B329-4EEA-B923-083D2D580097}"/>
              </a:ext>
            </a:extLst>
          </p:cNvPr>
          <p:cNvGrpSpPr/>
          <p:nvPr/>
        </p:nvGrpSpPr>
        <p:grpSpPr>
          <a:xfrm>
            <a:off x="5065366" y="2923288"/>
            <a:ext cx="1099917" cy="1038225"/>
            <a:chOff x="4402454" y="2716529"/>
            <a:chExt cx="1110615" cy="1120140"/>
          </a:xfrm>
        </p:grpSpPr>
        <p:sp>
          <p:nvSpPr>
            <p:cNvPr id="136" name="object 69">
              <a:extLst>
                <a:ext uri="{FF2B5EF4-FFF2-40B4-BE49-F238E27FC236}">
                  <a16:creationId xmlns:a16="http://schemas.microsoft.com/office/drawing/2014/main" id="{F4404C09-9D93-4D6E-BE05-093CE39744E0}"/>
                </a:ext>
              </a:extLst>
            </p:cNvPr>
            <p:cNvSpPr/>
            <p:nvPr/>
          </p:nvSpPr>
          <p:spPr>
            <a:xfrm>
              <a:off x="4438649" y="27527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5"/>
                  </a:lnTo>
                  <a:lnTo>
                    <a:pt x="8363" y="618036"/>
                  </a:lnTo>
                  <a:lnTo>
                    <a:pt x="18543" y="663134"/>
                  </a:lnTo>
                  <a:lnTo>
                    <a:pt x="32477" y="706663"/>
                  </a:lnTo>
                  <a:lnTo>
                    <a:pt x="49982" y="748438"/>
                  </a:lnTo>
                  <a:lnTo>
                    <a:pt x="70875" y="788274"/>
                  </a:lnTo>
                  <a:lnTo>
                    <a:pt x="94973" y="825987"/>
                  </a:lnTo>
                  <a:lnTo>
                    <a:pt x="122092" y="861391"/>
                  </a:lnTo>
                  <a:lnTo>
                    <a:pt x="152050" y="894302"/>
                  </a:lnTo>
                  <a:lnTo>
                    <a:pt x="184663" y="924533"/>
                  </a:lnTo>
                  <a:lnTo>
                    <a:pt x="219749" y="951901"/>
                  </a:lnTo>
                  <a:lnTo>
                    <a:pt x="257123" y="976220"/>
                  </a:lnTo>
                  <a:lnTo>
                    <a:pt x="296603" y="997306"/>
                  </a:lnTo>
                  <a:lnTo>
                    <a:pt x="338005" y="1014972"/>
                  </a:lnTo>
                  <a:lnTo>
                    <a:pt x="381146" y="1029035"/>
                  </a:lnTo>
                  <a:lnTo>
                    <a:pt x="425844" y="1039308"/>
                  </a:lnTo>
                  <a:lnTo>
                    <a:pt x="471915" y="1045608"/>
                  </a:lnTo>
                  <a:lnTo>
                    <a:pt x="519175" y="1047750"/>
                  </a:lnTo>
                  <a:lnTo>
                    <a:pt x="566416" y="1045608"/>
                  </a:lnTo>
                  <a:lnTo>
                    <a:pt x="612469" y="1039308"/>
                  </a:lnTo>
                  <a:lnTo>
                    <a:pt x="657151" y="1029035"/>
                  </a:lnTo>
                  <a:lnTo>
                    <a:pt x="700279" y="1014972"/>
                  </a:lnTo>
                  <a:lnTo>
                    <a:pt x="741669" y="997306"/>
                  </a:lnTo>
                  <a:lnTo>
                    <a:pt x="781139" y="976220"/>
                  </a:lnTo>
                  <a:lnTo>
                    <a:pt x="818504" y="951901"/>
                  </a:lnTo>
                  <a:lnTo>
                    <a:pt x="853582" y="924533"/>
                  </a:lnTo>
                  <a:lnTo>
                    <a:pt x="886190" y="894302"/>
                  </a:lnTo>
                  <a:lnTo>
                    <a:pt x="916143" y="861391"/>
                  </a:lnTo>
                  <a:lnTo>
                    <a:pt x="943259" y="825987"/>
                  </a:lnTo>
                  <a:lnTo>
                    <a:pt x="967354" y="788274"/>
                  </a:lnTo>
                  <a:lnTo>
                    <a:pt x="988245" y="748438"/>
                  </a:lnTo>
                  <a:lnTo>
                    <a:pt x="1005749" y="706663"/>
                  </a:lnTo>
                  <a:lnTo>
                    <a:pt x="1019682" y="663134"/>
                  </a:lnTo>
                  <a:lnTo>
                    <a:pt x="1029861" y="618036"/>
                  </a:lnTo>
                  <a:lnTo>
                    <a:pt x="1036103" y="571555"/>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37" name="object 70">
              <a:extLst>
                <a:ext uri="{FF2B5EF4-FFF2-40B4-BE49-F238E27FC236}">
                  <a16:creationId xmlns:a16="http://schemas.microsoft.com/office/drawing/2014/main" id="{9FF186B7-9FCA-49DF-B432-0028B5B4E956}"/>
                </a:ext>
              </a:extLst>
            </p:cNvPr>
            <p:cNvSpPr/>
            <p:nvPr/>
          </p:nvSpPr>
          <p:spPr>
            <a:xfrm>
              <a:off x="4438649" y="27527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5"/>
                  </a:lnTo>
                  <a:lnTo>
                    <a:pt x="1029861" y="618036"/>
                  </a:lnTo>
                  <a:lnTo>
                    <a:pt x="1019682" y="663134"/>
                  </a:lnTo>
                  <a:lnTo>
                    <a:pt x="1005749" y="706663"/>
                  </a:lnTo>
                  <a:lnTo>
                    <a:pt x="988245" y="748438"/>
                  </a:lnTo>
                  <a:lnTo>
                    <a:pt x="967354" y="788274"/>
                  </a:lnTo>
                  <a:lnTo>
                    <a:pt x="943259" y="825987"/>
                  </a:lnTo>
                  <a:lnTo>
                    <a:pt x="916143" y="861391"/>
                  </a:lnTo>
                  <a:lnTo>
                    <a:pt x="886190" y="894302"/>
                  </a:lnTo>
                  <a:lnTo>
                    <a:pt x="853582" y="924533"/>
                  </a:lnTo>
                  <a:lnTo>
                    <a:pt x="818504" y="951901"/>
                  </a:lnTo>
                  <a:lnTo>
                    <a:pt x="781139" y="976220"/>
                  </a:lnTo>
                  <a:lnTo>
                    <a:pt x="741669" y="997306"/>
                  </a:lnTo>
                  <a:lnTo>
                    <a:pt x="700279" y="1014972"/>
                  </a:lnTo>
                  <a:lnTo>
                    <a:pt x="657151" y="1029035"/>
                  </a:lnTo>
                  <a:lnTo>
                    <a:pt x="612469" y="1039308"/>
                  </a:lnTo>
                  <a:lnTo>
                    <a:pt x="566416" y="1045608"/>
                  </a:lnTo>
                  <a:lnTo>
                    <a:pt x="519175" y="1047750"/>
                  </a:lnTo>
                  <a:lnTo>
                    <a:pt x="471915" y="1045608"/>
                  </a:lnTo>
                  <a:lnTo>
                    <a:pt x="425844" y="1039308"/>
                  </a:lnTo>
                  <a:lnTo>
                    <a:pt x="381146" y="1029035"/>
                  </a:lnTo>
                  <a:lnTo>
                    <a:pt x="338005" y="1014972"/>
                  </a:lnTo>
                  <a:lnTo>
                    <a:pt x="296603" y="997306"/>
                  </a:lnTo>
                  <a:lnTo>
                    <a:pt x="257123" y="976220"/>
                  </a:lnTo>
                  <a:lnTo>
                    <a:pt x="219749" y="951901"/>
                  </a:lnTo>
                  <a:lnTo>
                    <a:pt x="184663" y="924533"/>
                  </a:lnTo>
                  <a:lnTo>
                    <a:pt x="152050" y="894302"/>
                  </a:lnTo>
                  <a:lnTo>
                    <a:pt x="122092" y="861391"/>
                  </a:lnTo>
                  <a:lnTo>
                    <a:pt x="94973" y="825987"/>
                  </a:lnTo>
                  <a:lnTo>
                    <a:pt x="70875" y="788274"/>
                  </a:lnTo>
                  <a:lnTo>
                    <a:pt x="49982" y="748438"/>
                  </a:lnTo>
                  <a:lnTo>
                    <a:pt x="32477" y="706663"/>
                  </a:lnTo>
                  <a:lnTo>
                    <a:pt x="18543" y="663134"/>
                  </a:lnTo>
                  <a:lnTo>
                    <a:pt x="8363" y="618036"/>
                  </a:lnTo>
                  <a:lnTo>
                    <a:pt x="2121" y="571555"/>
                  </a:lnTo>
                  <a:lnTo>
                    <a:pt x="0" y="523875"/>
                  </a:lnTo>
                  <a:close/>
                </a:path>
              </a:pathLst>
            </a:custGeom>
            <a:ln w="72390">
              <a:solidFill>
                <a:srgbClr val="6E0066"/>
              </a:solidFill>
            </a:ln>
          </p:spPr>
          <p:txBody>
            <a:bodyPr wrap="square" lIns="0" tIns="0" rIns="0" bIns="0" rtlCol="0"/>
            <a:lstStyle/>
            <a:p>
              <a:endParaRPr dirty="0">
                <a:latin typeface="Twinkl Cursive Unlooped" panose="02000000000000000000" pitchFamily="2" charset="0"/>
              </a:endParaRPr>
            </a:p>
          </p:txBody>
        </p:sp>
      </p:grpSp>
      <p:grpSp>
        <p:nvGrpSpPr>
          <p:cNvPr id="143" name="object 78">
            <a:extLst>
              <a:ext uri="{FF2B5EF4-FFF2-40B4-BE49-F238E27FC236}">
                <a16:creationId xmlns:a16="http://schemas.microsoft.com/office/drawing/2014/main" id="{EF763860-B7F6-424C-A52A-28E19C935F9C}"/>
              </a:ext>
            </a:extLst>
          </p:cNvPr>
          <p:cNvGrpSpPr/>
          <p:nvPr/>
        </p:nvGrpSpPr>
        <p:grpSpPr>
          <a:xfrm>
            <a:off x="5110043" y="4924424"/>
            <a:ext cx="1065916" cy="1073329"/>
            <a:chOff x="3830954" y="4954904"/>
            <a:chExt cx="1120140" cy="1120140"/>
          </a:xfrm>
        </p:grpSpPr>
        <p:sp>
          <p:nvSpPr>
            <p:cNvPr id="154" name="object 79">
              <a:extLst>
                <a:ext uri="{FF2B5EF4-FFF2-40B4-BE49-F238E27FC236}">
                  <a16:creationId xmlns:a16="http://schemas.microsoft.com/office/drawing/2014/main" id="{D1216EC1-1B2B-4E0B-BC33-88CFC028EBE6}"/>
                </a:ext>
              </a:extLst>
            </p:cNvPr>
            <p:cNvSpPr/>
            <p:nvPr/>
          </p:nvSpPr>
          <p:spPr>
            <a:xfrm>
              <a:off x="3867149" y="4991099"/>
              <a:ext cx="1047750" cy="1047750"/>
            </a:xfrm>
            <a:custGeom>
              <a:avLst/>
              <a:gdLst/>
              <a:ahLst/>
              <a:cxnLst/>
              <a:rect l="l" t="t" r="r" b="b"/>
              <a:pathLst>
                <a:path w="1047750" h="1047750">
                  <a:moveTo>
                    <a:pt x="523875" y="0"/>
                  </a:moveTo>
                  <a:lnTo>
                    <a:pt x="476194" y="2141"/>
                  </a:lnTo>
                  <a:lnTo>
                    <a:pt x="429713" y="8441"/>
                  </a:lnTo>
                  <a:lnTo>
                    <a:pt x="384615" y="18714"/>
                  </a:lnTo>
                  <a:lnTo>
                    <a:pt x="341086" y="32777"/>
                  </a:lnTo>
                  <a:lnTo>
                    <a:pt x="299311" y="50443"/>
                  </a:lnTo>
                  <a:lnTo>
                    <a:pt x="259475" y="71529"/>
                  </a:lnTo>
                  <a:lnTo>
                    <a:pt x="221762" y="95848"/>
                  </a:lnTo>
                  <a:lnTo>
                    <a:pt x="186358" y="123216"/>
                  </a:lnTo>
                  <a:lnTo>
                    <a:pt x="153447" y="153447"/>
                  </a:lnTo>
                  <a:lnTo>
                    <a:pt x="123216" y="186358"/>
                  </a:lnTo>
                  <a:lnTo>
                    <a:pt x="95848" y="221762"/>
                  </a:lnTo>
                  <a:lnTo>
                    <a:pt x="71529" y="259475"/>
                  </a:lnTo>
                  <a:lnTo>
                    <a:pt x="50443" y="299311"/>
                  </a:lnTo>
                  <a:lnTo>
                    <a:pt x="32777" y="341086"/>
                  </a:lnTo>
                  <a:lnTo>
                    <a:pt x="18714" y="384615"/>
                  </a:lnTo>
                  <a:lnTo>
                    <a:pt x="8441" y="429713"/>
                  </a:lnTo>
                  <a:lnTo>
                    <a:pt x="2141" y="476194"/>
                  </a:lnTo>
                  <a:lnTo>
                    <a:pt x="0" y="523875"/>
                  </a:lnTo>
                  <a:lnTo>
                    <a:pt x="2141" y="571558"/>
                  </a:lnTo>
                  <a:lnTo>
                    <a:pt x="8441" y="618043"/>
                  </a:lnTo>
                  <a:lnTo>
                    <a:pt x="18714" y="663142"/>
                  </a:lnTo>
                  <a:lnTo>
                    <a:pt x="32777" y="706673"/>
                  </a:lnTo>
                  <a:lnTo>
                    <a:pt x="50443" y="748449"/>
                  </a:lnTo>
                  <a:lnTo>
                    <a:pt x="71529" y="788286"/>
                  </a:lnTo>
                  <a:lnTo>
                    <a:pt x="95848" y="825998"/>
                  </a:lnTo>
                  <a:lnTo>
                    <a:pt x="123216" y="861402"/>
                  </a:lnTo>
                  <a:lnTo>
                    <a:pt x="153447" y="894311"/>
                  </a:lnTo>
                  <a:lnTo>
                    <a:pt x="186358" y="924542"/>
                  </a:lnTo>
                  <a:lnTo>
                    <a:pt x="221762" y="951908"/>
                  </a:lnTo>
                  <a:lnTo>
                    <a:pt x="259475" y="976226"/>
                  </a:lnTo>
                  <a:lnTo>
                    <a:pt x="299311" y="997310"/>
                  </a:lnTo>
                  <a:lnTo>
                    <a:pt x="341086" y="1014975"/>
                  </a:lnTo>
                  <a:lnTo>
                    <a:pt x="384615" y="1029036"/>
                  </a:lnTo>
                  <a:lnTo>
                    <a:pt x="429713" y="1039309"/>
                  </a:lnTo>
                  <a:lnTo>
                    <a:pt x="476194" y="1045609"/>
                  </a:lnTo>
                  <a:lnTo>
                    <a:pt x="523875" y="1047750"/>
                  </a:lnTo>
                  <a:lnTo>
                    <a:pt x="571555" y="1045609"/>
                  </a:lnTo>
                  <a:lnTo>
                    <a:pt x="618036" y="1039309"/>
                  </a:lnTo>
                  <a:lnTo>
                    <a:pt x="663134" y="1029036"/>
                  </a:lnTo>
                  <a:lnTo>
                    <a:pt x="706663" y="1014975"/>
                  </a:lnTo>
                  <a:lnTo>
                    <a:pt x="748438" y="997310"/>
                  </a:lnTo>
                  <a:lnTo>
                    <a:pt x="788274" y="976226"/>
                  </a:lnTo>
                  <a:lnTo>
                    <a:pt x="825987" y="951908"/>
                  </a:lnTo>
                  <a:lnTo>
                    <a:pt x="861391" y="924542"/>
                  </a:lnTo>
                  <a:lnTo>
                    <a:pt x="894302" y="894311"/>
                  </a:lnTo>
                  <a:lnTo>
                    <a:pt x="924533" y="861402"/>
                  </a:lnTo>
                  <a:lnTo>
                    <a:pt x="951901" y="825998"/>
                  </a:lnTo>
                  <a:lnTo>
                    <a:pt x="976220" y="788286"/>
                  </a:lnTo>
                  <a:lnTo>
                    <a:pt x="997306" y="748449"/>
                  </a:lnTo>
                  <a:lnTo>
                    <a:pt x="1014972" y="706673"/>
                  </a:lnTo>
                  <a:lnTo>
                    <a:pt x="1029035" y="663142"/>
                  </a:lnTo>
                  <a:lnTo>
                    <a:pt x="1039308" y="618043"/>
                  </a:lnTo>
                  <a:lnTo>
                    <a:pt x="1045608" y="571558"/>
                  </a:lnTo>
                  <a:lnTo>
                    <a:pt x="1047750" y="523875"/>
                  </a:lnTo>
                  <a:lnTo>
                    <a:pt x="1045608" y="476194"/>
                  </a:lnTo>
                  <a:lnTo>
                    <a:pt x="1039308" y="429713"/>
                  </a:lnTo>
                  <a:lnTo>
                    <a:pt x="1029035" y="384615"/>
                  </a:lnTo>
                  <a:lnTo>
                    <a:pt x="1014972" y="341086"/>
                  </a:lnTo>
                  <a:lnTo>
                    <a:pt x="997306" y="299311"/>
                  </a:lnTo>
                  <a:lnTo>
                    <a:pt x="976220" y="259475"/>
                  </a:lnTo>
                  <a:lnTo>
                    <a:pt x="951901" y="221762"/>
                  </a:lnTo>
                  <a:lnTo>
                    <a:pt x="924533" y="186358"/>
                  </a:lnTo>
                  <a:lnTo>
                    <a:pt x="894302" y="153447"/>
                  </a:lnTo>
                  <a:lnTo>
                    <a:pt x="861391" y="123216"/>
                  </a:lnTo>
                  <a:lnTo>
                    <a:pt x="825987" y="95848"/>
                  </a:lnTo>
                  <a:lnTo>
                    <a:pt x="788274" y="71529"/>
                  </a:lnTo>
                  <a:lnTo>
                    <a:pt x="748438" y="50443"/>
                  </a:lnTo>
                  <a:lnTo>
                    <a:pt x="706663" y="32777"/>
                  </a:lnTo>
                  <a:lnTo>
                    <a:pt x="663134" y="18714"/>
                  </a:lnTo>
                  <a:lnTo>
                    <a:pt x="618036" y="8441"/>
                  </a:lnTo>
                  <a:lnTo>
                    <a:pt x="571555" y="214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55" name="object 80">
              <a:extLst>
                <a:ext uri="{FF2B5EF4-FFF2-40B4-BE49-F238E27FC236}">
                  <a16:creationId xmlns:a16="http://schemas.microsoft.com/office/drawing/2014/main" id="{2ABC7336-B1F2-4A80-89F8-0BCE233C23A6}"/>
                </a:ext>
              </a:extLst>
            </p:cNvPr>
            <p:cNvSpPr/>
            <p:nvPr/>
          </p:nvSpPr>
          <p:spPr>
            <a:xfrm>
              <a:off x="3867149" y="4991099"/>
              <a:ext cx="1047750" cy="1047750"/>
            </a:xfrm>
            <a:custGeom>
              <a:avLst/>
              <a:gdLst/>
              <a:ahLst/>
              <a:cxnLst/>
              <a:rect l="l" t="t" r="r" b="b"/>
              <a:pathLst>
                <a:path w="1047750" h="1047750">
                  <a:moveTo>
                    <a:pt x="0" y="523875"/>
                  </a:moveTo>
                  <a:lnTo>
                    <a:pt x="2141" y="476194"/>
                  </a:lnTo>
                  <a:lnTo>
                    <a:pt x="8441" y="429713"/>
                  </a:lnTo>
                  <a:lnTo>
                    <a:pt x="18714" y="384615"/>
                  </a:lnTo>
                  <a:lnTo>
                    <a:pt x="32777" y="341086"/>
                  </a:lnTo>
                  <a:lnTo>
                    <a:pt x="50443" y="299311"/>
                  </a:lnTo>
                  <a:lnTo>
                    <a:pt x="71529" y="259475"/>
                  </a:lnTo>
                  <a:lnTo>
                    <a:pt x="95848" y="221762"/>
                  </a:lnTo>
                  <a:lnTo>
                    <a:pt x="123216" y="186358"/>
                  </a:lnTo>
                  <a:lnTo>
                    <a:pt x="153447" y="153447"/>
                  </a:lnTo>
                  <a:lnTo>
                    <a:pt x="186358" y="123216"/>
                  </a:lnTo>
                  <a:lnTo>
                    <a:pt x="221762" y="95848"/>
                  </a:lnTo>
                  <a:lnTo>
                    <a:pt x="259475" y="71529"/>
                  </a:lnTo>
                  <a:lnTo>
                    <a:pt x="299311" y="50443"/>
                  </a:lnTo>
                  <a:lnTo>
                    <a:pt x="341086" y="32777"/>
                  </a:lnTo>
                  <a:lnTo>
                    <a:pt x="384615" y="18714"/>
                  </a:lnTo>
                  <a:lnTo>
                    <a:pt x="429713" y="8441"/>
                  </a:lnTo>
                  <a:lnTo>
                    <a:pt x="476194" y="2141"/>
                  </a:lnTo>
                  <a:lnTo>
                    <a:pt x="523875" y="0"/>
                  </a:lnTo>
                  <a:lnTo>
                    <a:pt x="571555" y="2141"/>
                  </a:lnTo>
                  <a:lnTo>
                    <a:pt x="618036" y="8441"/>
                  </a:lnTo>
                  <a:lnTo>
                    <a:pt x="663134" y="18714"/>
                  </a:lnTo>
                  <a:lnTo>
                    <a:pt x="706663" y="32777"/>
                  </a:lnTo>
                  <a:lnTo>
                    <a:pt x="748438" y="50443"/>
                  </a:lnTo>
                  <a:lnTo>
                    <a:pt x="788274" y="71529"/>
                  </a:lnTo>
                  <a:lnTo>
                    <a:pt x="825987" y="95848"/>
                  </a:lnTo>
                  <a:lnTo>
                    <a:pt x="861391" y="123216"/>
                  </a:lnTo>
                  <a:lnTo>
                    <a:pt x="894302" y="153447"/>
                  </a:lnTo>
                  <a:lnTo>
                    <a:pt x="924533" y="186358"/>
                  </a:lnTo>
                  <a:lnTo>
                    <a:pt x="951901" y="221762"/>
                  </a:lnTo>
                  <a:lnTo>
                    <a:pt x="976220" y="259475"/>
                  </a:lnTo>
                  <a:lnTo>
                    <a:pt x="997306" y="299311"/>
                  </a:lnTo>
                  <a:lnTo>
                    <a:pt x="1014972" y="341086"/>
                  </a:lnTo>
                  <a:lnTo>
                    <a:pt x="1029035" y="384615"/>
                  </a:lnTo>
                  <a:lnTo>
                    <a:pt x="1039308" y="429713"/>
                  </a:lnTo>
                  <a:lnTo>
                    <a:pt x="1045608" y="476194"/>
                  </a:lnTo>
                  <a:lnTo>
                    <a:pt x="1047750" y="523875"/>
                  </a:lnTo>
                  <a:lnTo>
                    <a:pt x="1045608" y="571558"/>
                  </a:lnTo>
                  <a:lnTo>
                    <a:pt x="1039308" y="618043"/>
                  </a:lnTo>
                  <a:lnTo>
                    <a:pt x="1029035" y="663142"/>
                  </a:lnTo>
                  <a:lnTo>
                    <a:pt x="1014972" y="706673"/>
                  </a:lnTo>
                  <a:lnTo>
                    <a:pt x="997306" y="748449"/>
                  </a:lnTo>
                  <a:lnTo>
                    <a:pt x="976220" y="788286"/>
                  </a:lnTo>
                  <a:lnTo>
                    <a:pt x="951901" y="825998"/>
                  </a:lnTo>
                  <a:lnTo>
                    <a:pt x="924533" y="861402"/>
                  </a:lnTo>
                  <a:lnTo>
                    <a:pt x="894302" y="894311"/>
                  </a:lnTo>
                  <a:lnTo>
                    <a:pt x="861391" y="924542"/>
                  </a:lnTo>
                  <a:lnTo>
                    <a:pt x="825987" y="951908"/>
                  </a:lnTo>
                  <a:lnTo>
                    <a:pt x="788274" y="976226"/>
                  </a:lnTo>
                  <a:lnTo>
                    <a:pt x="748438" y="997310"/>
                  </a:lnTo>
                  <a:lnTo>
                    <a:pt x="706663" y="1014975"/>
                  </a:lnTo>
                  <a:lnTo>
                    <a:pt x="663134" y="1029036"/>
                  </a:lnTo>
                  <a:lnTo>
                    <a:pt x="618036" y="1039309"/>
                  </a:lnTo>
                  <a:lnTo>
                    <a:pt x="571555" y="1045609"/>
                  </a:lnTo>
                  <a:lnTo>
                    <a:pt x="523875" y="1047750"/>
                  </a:lnTo>
                  <a:lnTo>
                    <a:pt x="476194" y="1045609"/>
                  </a:lnTo>
                  <a:lnTo>
                    <a:pt x="429713" y="1039309"/>
                  </a:lnTo>
                  <a:lnTo>
                    <a:pt x="384615" y="1029036"/>
                  </a:lnTo>
                  <a:lnTo>
                    <a:pt x="341086" y="1014975"/>
                  </a:lnTo>
                  <a:lnTo>
                    <a:pt x="299311" y="997310"/>
                  </a:lnTo>
                  <a:lnTo>
                    <a:pt x="259475" y="976226"/>
                  </a:lnTo>
                  <a:lnTo>
                    <a:pt x="221762" y="951908"/>
                  </a:lnTo>
                  <a:lnTo>
                    <a:pt x="186358" y="924542"/>
                  </a:lnTo>
                  <a:lnTo>
                    <a:pt x="153447" y="894311"/>
                  </a:lnTo>
                  <a:lnTo>
                    <a:pt x="123216" y="861402"/>
                  </a:lnTo>
                  <a:lnTo>
                    <a:pt x="95848" y="825998"/>
                  </a:lnTo>
                  <a:lnTo>
                    <a:pt x="71529" y="788286"/>
                  </a:lnTo>
                  <a:lnTo>
                    <a:pt x="50443" y="748449"/>
                  </a:lnTo>
                  <a:lnTo>
                    <a:pt x="32777" y="706673"/>
                  </a:lnTo>
                  <a:lnTo>
                    <a:pt x="18714" y="663142"/>
                  </a:lnTo>
                  <a:lnTo>
                    <a:pt x="8441" y="618043"/>
                  </a:lnTo>
                  <a:lnTo>
                    <a:pt x="2141" y="571558"/>
                  </a:lnTo>
                  <a:lnTo>
                    <a:pt x="0" y="523875"/>
                  </a:lnTo>
                  <a:close/>
                </a:path>
              </a:pathLst>
            </a:custGeom>
            <a:ln w="72390">
              <a:solidFill>
                <a:srgbClr val="6E0066"/>
              </a:solidFill>
            </a:ln>
          </p:spPr>
          <p:txBody>
            <a:bodyPr wrap="square" lIns="0" tIns="0" rIns="0" bIns="0" rtlCol="0"/>
            <a:lstStyle/>
            <a:p>
              <a:endParaRPr>
                <a:latin typeface="Twinkl Cursive Unlooped" panose="02000000000000000000" pitchFamily="2" charset="0"/>
              </a:endParaRPr>
            </a:p>
          </p:txBody>
        </p:sp>
      </p:grpSp>
      <p:grpSp>
        <p:nvGrpSpPr>
          <p:cNvPr id="156" name="object 96">
            <a:extLst>
              <a:ext uri="{FF2B5EF4-FFF2-40B4-BE49-F238E27FC236}">
                <a16:creationId xmlns:a16="http://schemas.microsoft.com/office/drawing/2014/main" id="{9E8E8AC2-230E-41B3-8D8A-57D03642D1AF}"/>
              </a:ext>
            </a:extLst>
          </p:cNvPr>
          <p:cNvGrpSpPr/>
          <p:nvPr/>
        </p:nvGrpSpPr>
        <p:grpSpPr>
          <a:xfrm>
            <a:off x="9263915" y="4892991"/>
            <a:ext cx="1120140" cy="1110615"/>
            <a:chOff x="8831580" y="4945379"/>
            <a:chExt cx="1120140" cy="1110615"/>
          </a:xfrm>
        </p:grpSpPr>
        <p:sp>
          <p:nvSpPr>
            <p:cNvPr id="158" name="object 97">
              <a:extLst>
                <a:ext uri="{FF2B5EF4-FFF2-40B4-BE49-F238E27FC236}">
                  <a16:creationId xmlns:a16="http://schemas.microsoft.com/office/drawing/2014/main" id="{C8160512-588C-4CB3-B480-DCF5399A4D37}"/>
                </a:ext>
              </a:extLst>
            </p:cNvPr>
            <p:cNvSpPr/>
            <p:nvPr/>
          </p:nvSpPr>
          <p:spPr>
            <a:xfrm>
              <a:off x="8867775" y="4981574"/>
              <a:ext cx="1047750" cy="1038225"/>
            </a:xfrm>
            <a:custGeom>
              <a:avLst/>
              <a:gdLst/>
              <a:ahLst/>
              <a:cxnLst/>
              <a:rect l="l" t="t" r="r" b="b"/>
              <a:pathLst>
                <a:path w="1047750" h="1038225">
                  <a:moveTo>
                    <a:pt x="523875" y="0"/>
                  </a:moveTo>
                  <a:lnTo>
                    <a:pt x="476194" y="2121"/>
                  </a:lnTo>
                  <a:lnTo>
                    <a:pt x="429713" y="8363"/>
                  </a:lnTo>
                  <a:lnTo>
                    <a:pt x="384615" y="18543"/>
                  </a:lnTo>
                  <a:lnTo>
                    <a:pt x="341086" y="32477"/>
                  </a:lnTo>
                  <a:lnTo>
                    <a:pt x="299311" y="49982"/>
                  </a:lnTo>
                  <a:lnTo>
                    <a:pt x="259475" y="70875"/>
                  </a:lnTo>
                  <a:lnTo>
                    <a:pt x="221762" y="94973"/>
                  </a:lnTo>
                  <a:lnTo>
                    <a:pt x="186358" y="122092"/>
                  </a:lnTo>
                  <a:lnTo>
                    <a:pt x="153447" y="152050"/>
                  </a:lnTo>
                  <a:lnTo>
                    <a:pt x="123216" y="184663"/>
                  </a:lnTo>
                  <a:lnTo>
                    <a:pt x="95848" y="219749"/>
                  </a:lnTo>
                  <a:lnTo>
                    <a:pt x="71529" y="257123"/>
                  </a:lnTo>
                  <a:lnTo>
                    <a:pt x="50443" y="296603"/>
                  </a:lnTo>
                  <a:lnTo>
                    <a:pt x="32777" y="338005"/>
                  </a:lnTo>
                  <a:lnTo>
                    <a:pt x="18714" y="381146"/>
                  </a:lnTo>
                  <a:lnTo>
                    <a:pt x="8441" y="425844"/>
                  </a:lnTo>
                  <a:lnTo>
                    <a:pt x="2141" y="471915"/>
                  </a:lnTo>
                  <a:lnTo>
                    <a:pt x="0" y="519175"/>
                  </a:lnTo>
                  <a:lnTo>
                    <a:pt x="2141" y="566416"/>
                  </a:lnTo>
                  <a:lnTo>
                    <a:pt x="8441" y="612469"/>
                  </a:lnTo>
                  <a:lnTo>
                    <a:pt x="18714" y="657151"/>
                  </a:lnTo>
                  <a:lnTo>
                    <a:pt x="32777" y="700279"/>
                  </a:lnTo>
                  <a:lnTo>
                    <a:pt x="50443" y="741669"/>
                  </a:lnTo>
                  <a:lnTo>
                    <a:pt x="71529" y="781139"/>
                  </a:lnTo>
                  <a:lnTo>
                    <a:pt x="95848" y="818504"/>
                  </a:lnTo>
                  <a:lnTo>
                    <a:pt x="123216" y="853582"/>
                  </a:lnTo>
                  <a:lnTo>
                    <a:pt x="153447" y="886190"/>
                  </a:lnTo>
                  <a:lnTo>
                    <a:pt x="186358" y="916143"/>
                  </a:lnTo>
                  <a:lnTo>
                    <a:pt x="221762" y="943259"/>
                  </a:lnTo>
                  <a:lnTo>
                    <a:pt x="259475" y="967354"/>
                  </a:lnTo>
                  <a:lnTo>
                    <a:pt x="299311" y="988245"/>
                  </a:lnTo>
                  <a:lnTo>
                    <a:pt x="341086" y="1005749"/>
                  </a:lnTo>
                  <a:lnTo>
                    <a:pt x="384615" y="1019682"/>
                  </a:lnTo>
                  <a:lnTo>
                    <a:pt x="429713" y="1029861"/>
                  </a:lnTo>
                  <a:lnTo>
                    <a:pt x="476194" y="1036103"/>
                  </a:lnTo>
                  <a:lnTo>
                    <a:pt x="523875" y="1038225"/>
                  </a:lnTo>
                  <a:lnTo>
                    <a:pt x="571555" y="1036103"/>
                  </a:lnTo>
                  <a:lnTo>
                    <a:pt x="618036" y="1029861"/>
                  </a:lnTo>
                  <a:lnTo>
                    <a:pt x="663134" y="1019682"/>
                  </a:lnTo>
                  <a:lnTo>
                    <a:pt x="706663" y="1005749"/>
                  </a:lnTo>
                  <a:lnTo>
                    <a:pt x="748438" y="988245"/>
                  </a:lnTo>
                  <a:lnTo>
                    <a:pt x="788274" y="967354"/>
                  </a:lnTo>
                  <a:lnTo>
                    <a:pt x="825987" y="943259"/>
                  </a:lnTo>
                  <a:lnTo>
                    <a:pt x="861391" y="916143"/>
                  </a:lnTo>
                  <a:lnTo>
                    <a:pt x="894302" y="886190"/>
                  </a:lnTo>
                  <a:lnTo>
                    <a:pt x="924533" y="853582"/>
                  </a:lnTo>
                  <a:lnTo>
                    <a:pt x="951901" y="818504"/>
                  </a:lnTo>
                  <a:lnTo>
                    <a:pt x="976220" y="781139"/>
                  </a:lnTo>
                  <a:lnTo>
                    <a:pt x="997306" y="741669"/>
                  </a:lnTo>
                  <a:lnTo>
                    <a:pt x="1014972" y="700279"/>
                  </a:lnTo>
                  <a:lnTo>
                    <a:pt x="1029035" y="657151"/>
                  </a:lnTo>
                  <a:lnTo>
                    <a:pt x="1039308" y="612469"/>
                  </a:lnTo>
                  <a:lnTo>
                    <a:pt x="1045608" y="566416"/>
                  </a:lnTo>
                  <a:lnTo>
                    <a:pt x="1047750" y="519175"/>
                  </a:lnTo>
                  <a:lnTo>
                    <a:pt x="1045608" y="471915"/>
                  </a:lnTo>
                  <a:lnTo>
                    <a:pt x="1039308" y="425844"/>
                  </a:lnTo>
                  <a:lnTo>
                    <a:pt x="1029035" y="381146"/>
                  </a:lnTo>
                  <a:lnTo>
                    <a:pt x="1014972" y="338005"/>
                  </a:lnTo>
                  <a:lnTo>
                    <a:pt x="997306" y="296603"/>
                  </a:lnTo>
                  <a:lnTo>
                    <a:pt x="976220" y="257123"/>
                  </a:lnTo>
                  <a:lnTo>
                    <a:pt x="951901" y="219749"/>
                  </a:lnTo>
                  <a:lnTo>
                    <a:pt x="924533" y="184663"/>
                  </a:lnTo>
                  <a:lnTo>
                    <a:pt x="894302" y="152050"/>
                  </a:lnTo>
                  <a:lnTo>
                    <a:pt x="861391" y="122092"/>
                  </a:lnTo>
                  <a:lnTo>
                    <a:pt x="825987" y="94973"/>
                  </a:lnTo>
                  <a:lnTo>
                    <a:pt x="788274" y="70875"/>
                  </a:lnTo>
                  <a:lnTo>
                    <a:pt x="748438" y="49982"/>
                  </a:lnTo>
                  <a:lnTo>
                    <a:pt x="706663" y="32477"/>
                  </a:lnTo>
                  <a:lnTo>
                    <a:pt x="663134" y="18543"/>
                  </a:lnTo>
                  <a:lnTo>
                    <a:pt x="618036" y="8363"/>
                  </a:lnTo>
                  <a:lnTo>
                    <a:pt x="571555" y="2121"/>
                  </a:lnTo>
                  <a:lnTo>
                    <a:pt x="523875" y="0"/>
                  </a:lnTo>
                  <a:close/>
                </a:path>
              </a:pathLst>
            </a:custGeom>
            <a:solidFill>
              <a:srgbClr val="FFFFFF"/>
            </a:solidFill>
          </p:spPr>
          <p:txBody>
            <a:bodyPr wrap="square" lIns="0" tIns="0" rIns="0" bIns="0" rtlCol="0"/>
            <a:lstStyle/>
            <a:p>
              <a:endParaRPr>
                <a:latin typeface="Twinkl Cursive Unlooped" panose="02000000000000000000" pitchFamily="2" charset="0"/>
              </a:endParaRPr>
            </a:p>
          </p:txBody>
        </p:sp>
        <p:sp>
          <p:nvSpPr>
            <p:cNvPr id="161" name="object 98">
              <a:extLst>
                <a:ext uri="{FF2B5EF4-FFF2-40B4-BE49-F238E27FC236}">
                  <a16:creationId xmlns:a16="http://schemas.microsoft.com/office/drawing/2014/main" id="{380215CF-BDF1-438F-AE24-381E5B5A64C8}"/>
                </a:ext>
              </a:extLst>
            </p:cNvPr>
            <p:cNvSpPr/>
            <p:nvPr/>
          </p:nvSpPr>
          <p:spPr>
            <a:xfrm>
              <a:off x="8867775" y="4981574"/>
              <a:ext cx="1047750" cy="1038225"/>
            </a:xfrm>
            <a:custGeom>
              <a:avLst/>
              <a:gdLst/>
              <a:ahLst/>
              <a:cxnLst/>
              <a:rect l="l" t="t" r="r" b="b"/>
              <a:pathLst>
                <a:path w="1047750" h="1038225">
                  <a:moveTo>
                    <a:pt x="0" y="519175"/>
                  </a:moveTo>
                  <a:lnTo>
                    <a:pt x="2141" y="471915"/>
                  </a:lnTo>
                  <a:lnTo>
                    <a:pt x="8441" y="425844"/>
                  </a:lnTo>
                  <a:lnTo>
                    <a:pt x="18714" y="381146"/>
                  </a:lnTo>
                  <a:lnTo>
                    <a:pt x="32777" y="338005"/>
                  </a:lnTo>
                  <a:lnTo>
                    <a:pt x="50443" y="296603"/>
                  </a:lnTo>
                  <a:lnTo>
                    <a:pt x="71529" y="257123"/>
                  </a:lnTo>
                  <a:lnTo>
                    <a:pt x="95848" y="219749"/>
                  </a:lnTo>
                  <a:lnTo>
                    <a:pt x="123216" y="184663"/>
                  </a:lnTo>
                  <a:lnTo>
                    <a:pt x="153447" y="152050"/>
                  </a:lnTo>
                  <a:lnTo>
                    <a:pt x="186358" y="122092"/>
                  </a:lnTo>
                  <a:lnTo>
                    <a:pt x="221762" y="94973"/>
                  </a:lnTo>
                  <a:lnTo>
                    <a:pt x="259475" y="70875"/>
                  </a:lnTo>
                  <a:lnTo>
                    <a:pt x="299311" y="49982"/>
                  </a:lnTo>
                  <a:lnTo>
                    <a:pt x="341086" y="32477"/>
                  </a:lnTo>
                  <a:lnTo>
                    <a:pt x="384615" y="18543"/>
                  </a:lnTo>
                  <a:lnTo>
                    <a:pt x="429713" y="8363"/>
                  </a:lnTo>
                  <a:lnTo>
                    <a:pt x="476194" y="2121"/>
                  </a:lnTo>
                  <a:lnTo>
                    <a:pt x="523875" y="0"/>
                  </a:lnTo>
                  <a:lnTo>
                    <a:pt x="571555" y="2121"/>
                  </a:lnTo>
                  <a:lnTo>
                    <a:pt x="618036" y="8363"/>
                  </a:lnTo>
                  <a:lnTo>
                    <a:pt x="663134" y="18543"/>
                  </a:lnTo>
                  <a:lnTo>
                    <a:pt x="706663" y="32477"/>
                  </a:lnTo>
                  <a:lnTo>
                    <a:pt x="748438" y="49982"/>
                  </a:lnTo>
                  <a:lnTo>
                    <a:pt x="788274" y="70875"/>
                  </a:lnTo>
                  <a:lnTo>
                    <a:pt x="825987" y="94973"/>
                  </a:lnTo>
                  <a:lnTo>
                    <a:pt x="861391" y="122092"/>
                  </a:lnTo>
                  <a:lnTo>
                    <a:pt x="894302" y="152050"/>
                  </a:lnTo>
                  <a:lnTo>
                    <a:pt x="924533" y="184663"/>
                  </a:lnTo>
                  <a:lnTo>
                    <a:pt x="951901" y="219749"/>
                  </a:lnTo>
                  <a:lnTo>
                    <a:pt x="976220" y="257123"/>
                  </a:lnTo>
                  <a:lnTo>
                    <a:pt x="997306" y="296603"/>
                  </a:lnTo>
                  <a:lnTo>
                    <a:pt x="1014972" y="338005"/>
                  </a:lnTo>
                  <a:lnTo>
                    <a:pt x="1029035" y="381146"/>
                  </a:lnTo>
                  <a:lnTo>
                    <a:pt x="1039308" y="425844"/>
                  </a:lnTo>
                  <a:lnTo>
                    <a:pt x="1045608" y="471915"/>
                  </a:lnTo>
                  <a:lnTo>
                    <a:pt x="1047750" y="519175"/>
                  </a:lnTo>
                  <a:lnTo>
                    <a:pt x="1045608" y="566416"/>
                  </a:lnTo>
                  <a:lnTo>
                    <a:pt x="1039308" y="612469"/>
                  </a:lnTo>
                  <a:lnTo>
                    <a:pt x="1029035" y="657151"/>
                  </a:lnTo>
                  <a:lnTo>
                    <a:pt x="1014972" y="700279"/>
                  </a:lnTo>
                  <a:lnTo>
                    <a:pt x="997306" y="741669"/>
                  </a:lnTo>
                  <a:lnTo>
                    <a:pt x="976220" y="781139"/>
                  </a:lnTo>
                  <a:lnTo>
                    <a:pt x="951901" y="818504"/>
                  </a:lnTo>
                  <a:lnTo>
                    <a:pt x="924533" y="853582"/>
                  </a:lnTo>
                  <a:lnTo>
                    <a:pt x="894302" y="886190"/>
                  </a:lnTo>
                  <a:lnTo>
                    <a:pt x="861391" y="916143"/>
                  </a:lnTo>
                  <a:lnTo>
                    <a:pt x="825987" y="943259"/>
                  </a:lnTo>
                  <a:lnTo>
                    <a:pt x="788274" y="967354"/>
                  </a:lnTo>
                  <a:lnTo>
                    <a:pt x="748438" y="988245"/>
                  </a:lnTo>
                  <a:lnTo>
                    <a:pt x="706663" y="1005749"/>
                  </a:lnTo>
                  <a:lnTo>
                    <a:pt x="663134" y="1019682"/>
                  </a:lnTo>
                  <a:lnTo>
                    <a:pt x="618036" y="1029861"/>
                  </a:lnTo>
                  <a:lnTo>
                    <a:pt x="571555" y="1036103"/>
                  </a:lnTo>
                  <a:lnTo>
                    <a:pt x="523875" y="1038225"/>
                  </a:lnTo>
                  <a:lnTo>
                    <a:pt x="476194" y="1036103"/>
                  </a:lnTo>
                  <a:lnTo>
                    <a:pt x="429713" y="1029861"/>
                  </a:lnTo>
                  <a:lnTo>
                    <a:pt x="384615" y="1019682"/>
                  </a:lnTo>
                  <a:lnTo>
                    <a:pt x="341086" y="1005749"/>
                  </a:lnTo>
                  <a:lnTo>
                    <a:pt x="299311" y="988245"/>
                  </a:lnTo>
                  <a:lnTo>
                    <a:pt x="259475" y="967354"/>
                  </a:lnTo>
                  <a:lnTo>
                    <a:pt x="221762" y="943259"/>
                  </a:lnTo>
                  <a:lnTo>
                    <a:pt x="186358" y="916143"/>
                  </a:lnTo>
                  <a:lnTo>
                    <a:pt x="153447" y="886190"/>
                  </a:lnTo>
                  <a:lnTo>
                    <a:pt x="123216" y="853582"/>
                  </a:lnTo>
                  <a:lnTo>
                    <a:pt x="95848" y="818504"/>
                  </a:lnTo>
                  <a:lnTo>
                    <a:pt x="71529" y="781139"/>
                  </a:lnTo>
                  <a:lnTo>
                    <a:pt x="50443" y="741669"/>
                  </a:lnTo>
                  <a:lnTo>
                    <a:pt x="32777" y="700279"/>
                  </a:lnTo>
                  <a:lnTo>
                    <a:pt x="18714" y="657151"/>
                  </a:lnTo>
                  <a:lnTo>
                    <a:pt x="8441" y="612469"/>
                  </a:lnTo>
                  <a:lnTo>
                    <a:pt x="2141" y="566416"/>
                  </a:lnTo>
                  <a:lnTo>
                    <a:pt x="0" y="519175"/>
                  </a:lnTo>
                  <a:close/>
                </a:path>
              </a:pathLst>
            </a:custGeom>
            <a:ln w="72390">
              <a:solidFill>
                <a:srgbClr val="F39D20"/>
              </a:solidFill>
            </a:ln>
          </p:spPr>
          <p:txBody>
            <a:bodyPr wrap="square" lIns="0" tIns="0" rIns="0" bIns="0" rtlCol="0"/>
            <a:lstStyle/>
            <a:p>
              <a:endParaRPr>
                <a:latin typeface="Twinkl Cursive Unlooped" panose="02000000000000000000" pitchFamily="2" charset="0"/>
              </a:endParaRPr>
            </a:p>
          </p:txBody>
        </p:sp>
      </p:grpSp>
      <p:sp>
        <p:nvSpPr>
          <p:cNvPr id="162" name="TextBox 161">
            <a:extLst>
              <a:ext uri="{FF2B5EF4-FFF2-40B4-BE49-F238E27FC236}">
                <a16:creationId xmlns:a16="http://schemas.microsoft.com/office/drawing/2014/main" id="{9FEC5045-7D90-48E9-AE1A-47BBDE810BF0}"/>
              </a:ext>
            </a:extLst>
          </p:cNvPr>
          <p:cNvSpPr txBox="1"/>
          <p:nvPr/>
        </p:nvSpPr>
        <p:spPr>
          <a:xfrm>
            <a:off x="7702065" y="995826"/>
            <a:ext cx="726330" cy="646331"/>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States of matter</a:t>
            </a:r>
          </a:p>
        </p:txBody>
      </p:sp>
      <p:sp>
        <p:nvSpPr>
          <p:cNvPr id="163" name="TextBox 162">
            <a:extLst>
              <a:ext uri="{FF2B5EF4-FFF2-40B4-BE49-F238E27FC236}">
                <a16:creationId xmlns:a16="http://schemas.microsoft.com/office/drawing/2014/main" id="{E63813C4-FB28-498C-B8F8-427E3FCEB9CF}"/>
              </a:ext>
            </a:extLst>
          </p:cNvPr>
          <p:cNvSpPr txBox="1"/>
          <p:nvPr/>
        </p:nvSpPr>
        <p:spPr>
          <a:xfrm>
            <a:off x="3556405" y="3055227"/>
            <a:ext cx="1106769" cy="646331"/>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Living things and their habitats</a:t>
            </a:r>
          </a:p>
        </p:txBody>
      </p:sp>
      <p:sp>
        <p:nvSpPr>
          <p:cNvPr id="166" name="TextBox 165">
            <a:extLst>
              <a:ext uri="{FF2B5EF4-FFF2-40B4-BE49-F238E27FC236}">
                <a16:creationId xmlns:a16="http://schemas.microsoft.com/office/drawing/2014/main" id="{22DC82B4-0F59-483E-9A38-91D360B2FF07}"/>
              </a:ext>
            </a:extLst>
          </p:cNvPr>
          <p:cNvSpPr txBox="1"/>
          <p:nvPr/>
        </p:nvSpPr>
        <p:spPr>
          <a:xfrm>
            <a:off x="9080522" y="1047721"/>
            <a:ext cx="996330" cy="646331"/>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Electrical Circuits and conductors</a:t>
            </a:r>
          </a:p>
        </p:txBody>
      </p:sp>
      <p:sp>
        <p:nvSpPr>
          <p:cNvPr id="167" name="object 40">
            <a:extLst>
              <a:ext uri="{FF2B5EF4-FFF2-40B4-BE49-F238E27FC236}">
                <a16:creationId xmlns:a16="http://schemas.microsoft.com/office/drawing/2014/main" id="{DD01B9F5-0F01-4A36-838C-53606217BE8C}"/>
              </a:ext>
            </a:extLst>
          </p:cNvPr>
          <p:cNvSpPr txBox="1"/>
          <p:nvPr/>
        </p:nvSpPr>
        <p:spPr>
          <a:xfrm>
            <a:off x="10274779" y="3180903"/>
            <a:ext cx="831215" cy="197490"/>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Sound</a:t>
            </a:r>
            <a:endParaRPr sz="1200" dirty="0">
              <a:latin typeface="Twinkl Cursive Unlooped" panose="02000000000000000000" pitchFamily="2" charset="0"/>
              <a:cs typeface="Arial"/>
            </a:endParaRPr>
          </a:p>
        </p:txBody>
      </p:sp>
      <p:sp>
        <p:nvSpPr>
          <p:cNvPr id="168" name="object 40">
            <a:extLst>
              <a:ext uri="{FF2B5EF4-FFF2-40B4-BE49-F238E27FC236}">
                <a16:creationId xmlns:a16="http://schemas.microsoft.com/office/drawing/2014/main" id="{26060595-C8A0-4B65-9033-96F0C9B20A45}"/>
              </a:ext>
            </a:extLst>
          </p:cNvPr>
          <p:cNvSpPr txBox="1"/>
          <p:nvPr/>
        </p:nvSpPr>
        <p:spPr>
          <a:xfrm>
            <a:off x="6504113" y="3174395"/>
            <a:ext cx="831215" cy="382156"/>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Earth and Space</a:t>
            </a:r>
            <a:endParaRPr sz="1200" dirty="0">
              <a:latin typeface="Twinkl Cursive Unlooped" panose="02000000000000000000" pitchFamily="2" charset="0"/>
              <a:cs typeface="Arial"/>
            </a:endParaRPr>
          </a:p>
        </p:txBody>
      </p:sp>
      <p:sp>
        <p:nvSpPr>
          <p:cNvPr id="169" name="object 40">
            <a:extLst>
              <a:ext uri="{FF2B5EF4-FFF2-40B4-BE49-F238E27FC236}">
                <a16:creationId xmlns:a16="http://schemas.microsoft.com/office/drawing/2014/main" id="{BAAE4B20-8134-40DB-930C-4D93E1A78F2B}"/>
              </a:ext>
            </a:extLst>
          </p:cNvPr>
          <p:cNvSpPr txBox="1"/>
          <p:nvPr/>
        </p:nvSpPr>
        <p:spPr>
          <a:xfrm>
            <a:off x="5194890" y="3067295"/>
            <a:ext cx="831215" cy="751488"/>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Properties and changes of materials</a:t>
            </a:r>
            <a:endParaRPr sz="1200" dirty="0">
              <a:latin typeface="Twinkl Cursive Unlooped" panose="02000000000000000000" pitchFamily="2" charset="0"/>
              <a:cs typeface="Arial"/>
            </a:endParaRPr>
          </a:p>
        </p:txBody>
      </p:sp>
      <p:sp>
        <p:nvSpPr>
          <p:cNvPr id="170" name="TextBox 169">
            <a:extLst>
              <a:ext uri="{FF2B5EF4-FFF2-40B4-BE49-F238E27FC236}">
                <a16:creationId xmlns:a16="http://schemas.microsoft.com/office/drawing/2014/main" id="{E26084D2-1B69-4663-8DE3-E7C9CFBFD1CA}"/>
              </a:ext>
            </a:extLst>
          </p:cNvPr>
          <p:cNvSpPr txBox="1"/>
          <p:nvPr/>
        </p:nvSpPr>
        <p:spPr>
          <a:xfrm>
            <a:off x="5116476" y="5275944"/>
            <a:ext cx="1099917" cy="276999"/>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Light Theory</a:t>
            </a:r>
          </a:p>
        </p:txBody>
      </p:sp>
      <p:sp>
        <p:nvSpPr>
          <p:cNvPr id="171" name="object 40">
            <a:extLst>
              <a:ext uri="{FF2B5EF4-FFF2-40B4-BE49-F238E27FC236}">
                <a16:creationId xmlns:a16="http://schemas.microsoft.com/office/drawing/2014/main" id="{A2388BF1-6B50-4E43-8155-229ADC667236}"/>
              </a:ext>
            </a:extLst>
          </p:cNvPr>
          <p:cNvSpPr txBox="1"/>
          <p:nvPr/>
        </p:nvSpPr>
        <p:spPr>
          <a:xfrm>
            <a:off x="9417526" y="4975314"/>
            <a:ext cx="831215" cy="936154"/>
          </a:xfrm>
          <a:prstGeom prst="rect">
            <a:avLst/>
          </a:prstGeom>
        </p:spPr>
        <p:txBody>
          <a:bodyPr vert="horz" wrap="square" lIns="0" tIns="12700" rIns="0" bIns="0" rtlCol="0">
            <a:spAutoFit/>
          </a:bodyPr>
          <a:lstStyle/>
          <a:p>
            <a:pPr marL="12700" algn="ctr">
              <a:lnSpc>
                <a:spcPct val="100000"/>
              </a:lnSpc>
              <a:spcBef>
                <a:spcPts val="100"/>
              </a:spcBef>
            </a:pPr>
            <a:r>
              <a:rPr lang="en-GB" sz="1200" b="1" u="sng" dirty="0">
                <a:solidFill>
                  <a:srgbClr val="0C6C82"/>
                </a:solidFill>
                <a:uFill>
                  <a:solidFill>
                    <a:srgbClr val="0C6C82"/>
                  </a:solidFill>
                </a:uFill>
                <a:latin typeface="Twinkl Cursive Unlooped" panose="02000000000000000000" pitchFamily="2" charset="0"/>
                <a:cs typeface="Arial"/>
              </a:rPr>
              <a:t>Animals, including humans -  Circulatory system</a:t>
            </a:r>
            <a:endParaRPr sz="1200" dirty="0">
              <a:latin typeface="Twinkl Cursive Unlooped" panose="02000000000000000000" pitchFamily="2" charset="0"/>
              <a:cs typeface="Arial"/>
            </a:endParaRPr>
          </a:p>
        </p:txBody>
      </p:sp>
      <p:sp>
        <p:nvSpPr>
          <p:cNvPr id="120" name="TextBox 119">
            <a:extLst>
              <a:ext uri="{FF2B5EF4-FFF2-40B4-BE49-F238E27FC236}">
                <a16:creationId xmlns:a16="http://schemas.microsoft.com/office/drawing/2014/main" id="{803B1993-BF38-4DA4-B691-002FD4115E3B}"/>
              </a:ext>
            </a:extLst>
          </p:cNvPr>
          <p:cNvSpPr txBox="1"/>
          <p:nvPr/>
        </p:nvSpPr>
        <p:spPr>
          <a:xfrm>
            <a:off x="3658490" y="5074405"/>
            <a:ext cx="996330" cy="646331"/>
          </a:xfrm>
          <a:prstGeom prst="rect">
            <a:avLst/>
          </a:prstGeom>
          <a:noFill/>
        </p:spPr>
        <p:txBody>
          <a:bodyPr wrap="square" rtlCol="0">
            <a:spAutoFit/>
          </a:bodyPr>
          <a:lstStyle/>
          <a:p>
            <a:pPr algn="ctr"/>
            <a:r>
              <a:rPr lang="en-GB" sz="1200" b="1" u="sng" dirty="0">
                <a:solidFill>
                  <a:schemeClr val="accent5">
                    <a:lumMod val="50000"/>
                  </a:schemeClr>
                </a:solidFill>
                <a:latin typeface="Twinkl Cursive Unlooped" panose="02000000000000000000" pitchFamily="2" charset="0"/>
              </a:rPr>
              <a:t>Electrical Circuits and components</a:t>
            </a:r>
          </a:p>
        </p:txBody>
      </p:sp>
    </p:spTree>
    <p:extLst>
      <p:ext uri="{BB962C8B-B14F-4D97-AF65-F5344CB8AC3E}">
        <p14:creationId xmlns:p14="http://schemas.microsoft.com/office/powerpoint/2010/main" val="14654008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1</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3835962632"/>
              </p:ext>
            </p:extLst>
          </p:nvPr>
        </p:nvGraphicFramePr>
        <p:xfrm>
          <a:off x="3309891" y="1293329"/>
          <a:ext cx="4114800" cy="2966720"/>
        </p:xfrm>
        <a:graphic>
          <a:graphicData uri="http://schemas.openxmlformats.org/drawingml/2006/table">
            <a:tbl>
              <a:tblPr firstRow="1" bandRow="1">
                <a:tableStyleId>{BDBED569-4797-4DF1-A0F4-6AAB3CD982D8}</a:tableStyleId>
              </a:tblPr>
              <a:tblGrid>
                <a:gridCol w="866681">
                  <a:extLst>
                    <a:ext uri="{9D8B030D-6E8A-4147-A177-3AD203B41FA5}">
                      <a16:colId xmlns:a16="http://schemas.microsoft.com/office/drawing/2014/main" val="1839290384"/>
                    </a:ext>
                  </a:extLst>
                </a:gridCol>
                <a:gridCol w="852259">
                  <a:extLst>
                    <a:ext uri="{9D8B030D-6E8A-4147-A177-3AD203B41FA5}">
                      <a16:colId xmlns:a16="http://schemas.microsoft.com/office/drawing/2014/main" val="2992277105"/>
                    </a:ext>
                  </a:extLst>
                </a:gridCol>
                <a:gridCol w="1197930">
                  <a:extLst>
                    <a:ext uri="{9D8B030D-6E8A-4147-A177-3AD203B41FA5}">
                      <a16:colId xmlns:a16="http://schemas.microsoft.com/office/drawing/2014/main" val="1462662438"/>
                    </a:ext>
                  </a:extLst>
                </a:gridCol>
                <a:gridCol w="1197930">
                  <a:extLst>
                    <a:ext uri="{9D8B030D-6E8A-4147-A177-3AD203B41FA5}">
                      <a16:colId xmlns:a16="http://schemas.microsoft.com/office/drawing/2014/main" val="1138358866"/>
                    </a:ext>
                  </a:extLst>
                </a:gridCol>
              </a:tblGrid>
              <a:tr h="370840">
                <a:tc>
                  <a:txBody>
                    <a:bodyPr/>
                    <a:lstStyle/>
                    <a:p>
                      <a:r>
                        <a:rPr lang="en-GB" sz="1400" b="0" dirty="0">
                          <a:latin typeface="Twinkl Cursive Unlooped" panose="02000000000000000000" pitchFamily="2" charset="0"/>
                        </a:rPr>
                        <a:t>Bud</a:t>
                      </a:r>
                    </a:p>
                  </a:txBody>
                  <a:tcPr/>
                </a:tc>
                <a:tc>
                  <a:txBody>
                    <a:bodyPr/>
                    <a:lstStyle/>
                    <a:p>
                      <a:r>
                        <a:rPr lang="en-GB" sz="1400" b="0" dirty="0">
                          <a:latin typeface="Twinkl Cursive Unlooped" panose="02000000000000000000" pitchFamily="2" charset="0"/>
                        </a:rPr>
                        <a:t>Trunk</a:t>
                      </a:r>
                    </a:p>
                  </a:txBody>
                  <a:tcPr/>
                </a:tc>
                <a:tc>
                  <a:txBody>
                    <a:bodyPr/>
                    <a:lstStyle/>
                    <a:p>
                      <a:r>
                        <a:rPr lang="en-GB" sz="1400" b="0" dirty="0">
                          <a:latin typeface="Twinkl Cursive Unlooped" panose="02000000000000000000" pitchFamily="2" charset="0"/>
                        </a:rPr>
                        <a:t>Soil</a:t>
                      </a:r>
                    </a:p>
                  </a:txBody>
                  <a:tcPr/>
                </a:tc>
                <a:tc>
                  <a:txBody>
                    <a:bodyPr/>
                    <a:lstStyle/>
                    <a:p>
                      <a:r>
                        <a:rPr lang="en-GB" sz="1400" b="0" dirty="0">
                          <a:latin typeface="Twinkl Cursive Unlooped" panose="02000000000000000000" pitchFamily="2" charset="0"/>
                        </a:rPr>
                        <a:t>Deciduous</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Seed</a:t>
                      </a:r>
                    </a:p>
                  </a:txBody>
                  <a:tcPr/>
                </a:tc>
                <a:tc>
                  <a:txBody>
                    <a:bodyPr/>
                    <a:lstStyle/>
                    <a:p>
                      <a:r>
                        <a:rPr lang="en-GB" sz="1400" dirty="0">
                          <a:latin typeface="Twinkl Cursive Unlooped" panose="02000000000000000000" pitchFamily="2" charset="0"/>
                        </a:rPr>
                        <a:t>Branch</a:t>
                      </a:r>
                    </a:p>
                  </a:txBody>
                  <a:tcPr/>
                </a:tc>
                <a:tc>
                  <a:txBody>
                    <a:bodyPr/>
                    <a:lstStyle/>
                    <a:p>
                      <a:r>
                        <a:rPr lang="en-GB" sz="1400" dirty="0">
                          <a:latin typeface="Twinkl Cursive Unlooped" panose="02000000000000000000" pitchFamily="2" charset="0"/>
                        </a:rPr>
                        <a:t>Sunlight</a:t>
                      </a:r>
                    </a:p>
                  </a:txBody>
                  <a:tcPr/>
                </a:tc>
                <a:tc>
                  <a:txBody>
                    <a:bodyPr/>
                    <a:lstStyle/>
                    <a:p>
                      <a:r>
                        <a:rPr lang="en-GB" sz="1400" dirty="0">
                          <a:latin typeface="Twinkl Cursive Unlooped" panose="02000000000000000000" pitchFamily="2" charset="0"/>
                        </a:rPr>
                        <a:t>Evergreen</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Leaf</a:t>
                      </a:r>
                    </a:p>
                  </a:txBody>
                  <a:tcPr/>
                </a:tc>
                <a:tc>
                  <a:txBody>
                    <a:bodyPr/>
                    <a:lstStyle/>
                    <a:p>
                      <a:r>
                        <a:rPr lang="en-GB" sz="1400" dirty="0">
                          <a:latin typeface="Twinkl Cursive Unlooped" panose="02000000000000000000" pitchFamily="2" charset="0"/>
                        </a:rPr>
                        <a:t>Twig</a:t>
                      </a:r>
                    </a:p>
                  </a:txBody>
                  <a:tcPr/>
                </a:tc>
                <a:tc>
                  <a:txBody>
                    <a:bodyPr/>
                    <a:lstStyle/>
                    <a:p>
                      <a:r>
                        <a:rPr lang="en-GB" sz="1400" dirty="0">
                          <a:latin typeface="Twinkl Cursive Unlooped" panose="02000000000000000000" pitchFamily="2" charset="0"/>
                        </a:rPr>
                        <a:t>Water </a:t>
                      </a:r>
                    </a:p>
                  </a:txBody>
                  <a:tcPr/>
                </a:tc>
                <a:tc>
                  <a:txBody>
                    <a:bodyPr/>
                    <a:lstStyle/>
                    <a:p>
                      <a:r>
                        <a:rPr lang="en-GB" sz="1400" dirty="0">
                          <a:latin typeface="Twinkl Cursive Unlooped" panose="02000000000000000000" pitchFamily="2" charset="0"/>
                        </a:rPr>
                        <a:t>Fruit</a:t>
                      </a:r>
                    </a:p>
                  </a:txBody>
                  <a:tcPr/>
                </a:tc>
                <a:extLst>
                  <a:ext uri="{0D108BD9-81ED-4DB2-BD59-A6C34878D82A}">
                    <a16:rowId xmlns:a16="http://schemas.microsoft.com/office/drawing/2014/main" val="251862350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0" dirty="0">
                          <a:latin typeface="Twinkl Cursive Unlooped" panose="02000000000000000000" pitchFamily="2" charset="0"/>
                        </a:rPr>
                        <a:t>Bulb</a:t>
                      </a:r>
                    </a:p>
                  </a:txBody>
                  <a:tcPr/>
                </a:tc>
                <a:tc>
                  <a:txBody>
                    <a:bodyPr/>
                    <a:lstStyle/>
                    <a:p>
                      <a:r>
                        <a:rPr lang="en-GB" sz="1400" dirty="0">
                          <a:latin typeface="Twinkl Cursive Unlooped" panose="02000000000000000000" pitchFamily="2" charset="0"/>
                        </a:rPr>
                        <a:t>Blossom</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Grow</a:t>
                      </a:r>
                    </a:p>
                  </a:txBody>
                  <a:tcPr/>
                </a:tc>
                <a:extLst>
                  <a:ext uri="{0D108BD9-81ED-4DB2-BD59-A6C34878D82A}">
                    <a16:rowId xmlns:a16="http://schemas.microsoft.com/office/drawing/2014/main" val="280285676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latin typeface="Twinkl Cursive Unlooped" panose="02000000000000000000" pitchFamily="2" charset="0"/>
                        </a:rPr>
                        <a:t>Petal</a:t>
                      </a:r>
                    </a:p>
                  </a:txBody>
                  <a:tcPr/>
                </a:tc>
                <a:tc>
                  <a:txBody>
                    <a:bodyPr/>
                    <a:lstStyle/>
                    <a:p>
                      <a:r>
                        <a:rPr lang="en-GB" sz="1400" dirty="0">
                          <a:latin typeface="Twinkl Cursive Unlooped" panose="02000000000000000000" pitchFamily="2" charset="0"/>
                        </a:rPr>
                        <a:t>Flower </a:t>
                      </a:r>
                    </a:p>
                  </a:txBody>
                  <a:tcPr/>
                </a:tc>
                <a:tc>
                  <a:txBody>
                    <a:bodyPr/>
                    <a:lstStyle/>
                    <a:p>
                      <a:endParaRPr lang="en-GB" sz="1400" b="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Woodland</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Stem</a:t>
                      </a:r>
                    </a:p>
                  </a:txBody>
                  <a:tcPr/>
                </a:tc>
                <a:tc>
                  <a:txBody>
                    <a:bodyPr/>
                    <a:lstStyle/>
                    <a:p>
                      <a:r>
                        <a:rPr lang="en-GB" sz="1400" dirty="0">
                          <a:latin typeface="Twinkl Cursive Unlooped" panose="02000000000000000000" pitchFamily="2" charset="0"/>
                        </a:rPr>
                        <a:t>Bark </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Meadow</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Root</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Hedgerow</a:t>
                      </a:r>
                    </a:p>
                  </a:txBody>
                  <a:tcPr/>
                </a:tc>
                <a:extLst>
                  <a:ext uri="{0D108BD9-81ED-4DB2-BD59-A6C34878D82A}">
                    <a16:rowId xmlns:a16="http://schemas.microsoft.com/office/drawing/2014/main" val="1424210"/>
                  </a:ext>
                </a:extLst>
              </a:tr>
              <a:tr h="370840">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Roadside</a:t>
                      </a:r>
                    </a:p>
                  </a:txBody>
                  <a:tcPr/>
                </a:tc>
                <a:extLst>
                  <a:ext uri="{0D108BD9-81ED-4DB2-BD59-A6C34878D82A}">
                    <a16:rowId xmlns:a16="http://schemas.microsoft.com/office/drawing/2014/main" val="3888172883"/>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Plants</a:t>
            </a:r>
          </a:p>
        </p:txBody>
      </p:sp>
    </p:spTree>
    <p:extLst>
      <p:ext uri="{BB962C8B-B14F-4D97-AF65-F5344CB8AC3E}">
        <p14:creationId xmlns:p14="http://schemas.microsoft.com/office/powerpoint/2010/main" val="40950899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83097" y="0"/>
            <a:ext cx="4248014" cy="2297584"/>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grpSp>
        <p:nvGrpSpPr>
          <p:cNvPr id="23" name="object 23"/>
          <p:cNvGrpSpPr/>
          <p:nvPr/>
        </p:nvGrpSpPr>
        <p:grpSpPr>
          <a:xfrm>
            <a:off x="8607934" y="2279331"/>
            <a:ext cx="3530089" cy="2099511"/>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20197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Habitats</a:t>
            </a:r>
          </a:p>
          <a:p>
            <a:pPr marL="12700" marR="5080"/>
            <a:r>
              <a:rPr lang="en-GB" sz="1200" b="0" i="0" dirty="0">
                <a:solidFill>
                  <a:srgbClr val="303030"/>
                </a:solidFill>
                <a:effectLst/>
                <a:latin typeface="Twinkl Cursive Unlooped" panose="02000000000000000000" pitchFamily="2" charset="0"/>
              </a:rPr>
              <a:t>This project teaches children about habitats and what a habitat needs to provide. They explore local habitats to identify and name living things and begin to understand how they depend on one another for food and shelter.</a:t>
            </a:r>
            <a:endParaRPr sz="12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sz="1800" spc="-35" dirty="0">
                <a:solidFill>
                  <a:srgbClr val="0C6C82"/>
                </a:solidFill>
                <a:latin typeface="Segoe UI"/>
                <a:cs typeface="Segoe UI"/>
              </a:rPr>
              <a:t>A</a:t>
            </a:r>
            <a:r>
              <a:rPr sz="1800" spc="30" dirty="0">
                <a:solidFill>
                  <a:srgbClr val="0C6C82"/>
                </a:solidFill>
                <a:latin typeface="Segoe UI"/>
                <a:cs typeface="Segoe UI"/>
              </a:rPr>
              <a:t>u</a:t>
            </a:r>
            <a:r>
              <a:rPr sz="1800" spc="-10" dirty="0">
                <a:solidFill>
                  <a:srgbClr val="0C6C82"/>
                </a:solidFill>
                <a:latin typeface="Segoe UI"/>
                <a:cs typeface="Segoe UI"/>
              </a:rPr>
              <a:t>t</a:t>
            </a:r>
            <a:r>
              <a:rPr sz="1800" spc="30" dirty="0">
                <a:solidFill>
                  <a:srgbClr val="0C6C82"/>
                </a:solidFill>
                <a:latin typeface="Segoe UI"/>
                <a:cs typeface="Segoe UI"/>
              </a:rPr>
              <a:t>u</a:t>
            </a:r>
            <a:r>
              <a:rPr sz="1800" spc="20" dirty="0">
                <a:solidFill>
                  <a:srgbClr val="0C6C82"/>
                </a:solidFill>
                <a:latin typeface="Segoe UI"/>
                <a:cs typeface="Segoe UI"/>
              </a:rPr>
              <a:t>m</a:t>
            </a:r>
            <a:r>
              <a:rPr sz="1800" spc="25" dirty="0">
                <a:solidFill>
                  <a:srgbClr val="0C6C82"/>
                </a:solidFill>
                <a:latin typeface="Segoe UI"/>
                <a:cs typeface="Segoe UI"/>
              </a:rPr>
              <a:t>n</a:t>
            </a:r>
            <a:r>
              <a:rPr lang="en-GB" sz="1800" spc="25" dirty="0">
                <a:solidFill>
                  <a:srgbClr val="0C6C82"/>
                </a:solidFill>
                <a:latin typeface="Segoe UI"/>
                <a:cs typeface="Segoe UI"/>
              </a:rPr>
              <a:t> </a:t>
            </a:r>
            <a:r>
              <a:rPr lang="en-GB" spc="25" dirty="0">
                <a:solidFill>
                  <a:srgbClr val="0C6C82"/>
                </a:solidFill>
                <a:latin typeface="Segoe UI"/>
                <a:cs typeface="Segoe UI"/>
              </a:rPr>
              <a:t>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2</a:t>
            </a:r>
            <a:endParaRPr sz="1800" dirty="0">
              <a:latin typeface="Segoe UI"/>
              <a:cs typeface="Segoe UI"/>
            </a:endParaRPr>
          </a:p>
        </p:txBody>
      </p:sp>
      <p:grpSp>
        <p:nvGrpSpPr>
          <p:cNvPr id="33" name="object 33"/>
          <p:cNvGrpSpPr/>
          <p:nvPr/>
        </p:nvGrpSpPr>
        <p:grpSpPr>
          <a:xfrm>
            <a:off x="10930043" y="4888229"/>
            <a:ext cx="1136227" cy="1210836"/>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956543" y="5266390"/>
            <a:ext cx="1055559" cy="413575"/>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Animal </a:t>
            </a:r>
          </a:p>
          <a:p>
            <a:pPr marL="12700" algn="ctr">
              <a:lnSpc>
                <a:spcPct val="100000"/>
              </a:lnSpc>
              <a:spcBef>
                <a:spcPts val="125"/>
              </a:spcBef>
            </a:pPr>
            <a:r>
              <a:rPr lang="en-GB" sz="1250" b="1" spc="-90" dirty="0">
                <a:solidFill>
                  <a:srgbClr val="454D54"/>
                </a:solidFill>
                <a:latin typeface="Arial"/>
                <a:cs typeface="Arial"/>
              </a:rPr>
              <a:t>Survival</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6000165"/>
            <a:ext cx="3069240" cy="85783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967994" y="113932"/>
            <a:ext cx="4281957" cy="2187109"/>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4084197" y="2242367"/>
            <a:ext cx="4464408" cy="2025793"/>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84893" y="2619638"/>
            <a:ext cx="3919839" cy="2006715"/>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2270683" y="4327386"/>
            <a:ext cx="4711514" cy="1732093"/>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3162552" y="420344"/>
            <a:ext cx="3089102"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it living, dead or never been alive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and group things that are living, dead or have never been alive.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l</a:t>
            </a:r>
            <a:r>
              <a:rPr lang="en-GB" sz="900" b="0" i="0" dirty="0">
                <a:solidFill>
                  <a:srgbClr val="303030"/>
                </a:solidFill>
                <a:effectLst/>
                <a:latin typeface="Twinkl Cursive Unlooped" panose="02000000000000000000" pitchFamily="2" charset="0"/>
              </a:rPr>
              <a:t>iving things are those that are alive. Dead things are those that were once living but are no longer. Some things have never been alive.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a:t>
            </a:r>
            <a:r>
              <a:rPr lang="en-GB" sz="900" b="0" i="0" dirty="0">
                <a:solidFill>
                  <a:srgbClr val="303030"/>
                </a:solidFill>
                <a:effectLst/>
                <a:latin typeface="Twinkl Cursive Unlooped" panose="02000000000000000000" pitchFamily="2" charset="0"/>
              </a:rPr>
              <a:t>he seven life processes of living things: moving, breathing, using their senses, feeding, getting rid of waste, having offspring and growing.</a:t>
            </a:r>
          </a:p>
        </p:txBody>
      </p:sp>
      <p:sp>
        <p:nvSpPr>
          <p:cNvPr id="50" name="object 19">
            <a:extLst>
              <a:ext uri="{FF2B5EF4-FFF2-40B4-BE49-F238E27FC236}">
                <a16:creationId xmlns:a16="http://schemas.microsoft.com/office/drawing/2014/main" id="{994B6526-3EC8-4719-B226-C9B36AE993FC}"/>
              </a:ext>
            </a:extLst>
          </p:cNvPr>
          <p:cNvSpPr txBox="1"/>
          <p:nvPr/>
        </p:nvSpPr>
        <p:spPr>
          <a:xfrm>
            <a:off x="9078812" y="2736295"/>
            <a:ext cx="3032144" cy="104708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plants and animals live in different habitats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and name a variety of plants and animals in a range of habitats.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habitat is a place where plants and animals live.</a:t>
            </a:r>
          </a:p>
        </p:txBody>
      </p:sp>
      <p:sp>
        <p:nvSpPr>
          <p:cNvPr id="55" name="object 19">
            <a:extLst>
              <a:ext uri="{FF2B5EF4-FFF2-40B4-BE49-F238E27FC236}">
                <a16:creationId xmlns:a16="http://schemas.microsoft.com/office/drawing/2014/main" id="{70AEFC16-FF35-4EEC-A9A1-2A605349980C}"/>
              </a:ext>
            </a:extLst>
          </p:cNvPr>
          <p:cNvSpPr txBox="1"/>
          <p:nvPr/>
        </p:nvSpPr>
        <p:spPr>
          <a:xfrm>
            <a:off x="787516" y="2998897"/>
            <a:ext cx="3100894"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is a food chain?</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Interpret and construct simple food chains to describe how living things depend on each other as a source of food.</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f</a:t>
            </a:r>
            <a:r>
              <a:rPr lang="en-GB" sz="900" b="0" i="0" dirty="0">
                <a:solidFill>
                  <a:srgbClr val="303030"/>
                </a:solidFill>
                <a:effectLst/>
                <a:latin typeface="Twinkl Cursive Unlooped" panose="02000000000000000000" pitchFamily="2" charset="0"/>
              </a:rPr>
              <a:t>ood chains show how living things depend on one another for food. Plants always start a food chain because they are producers that make their own food using sunlight.</a:t>
            </a:r>
          </a:p>
        </p:txBody>
      </p:sp>
      <p:sp>
        <p:nvSpPr>
          <p:cNvPr id="61" name="object 19">
            <a:extLst>
              <a:ext uri="{FF2B5EF4-FFF2-40B4-BE49-F238E27FC236}">
                <a16:creationId xmlns:a16="http://schemas.microsoft.com/office/drawing/2014/main" id="{80D5F495-FBD7-488A-90DF-68150101C29E}"/>
              </a:ext>
            </a:extLst>
          </p:cNvPr>
          <p:cNvSpPr txBox="1"/>
          <p:nvPr/>
        </p:nvSpPr>
        <p:spPr>
          <a:xfrm>
            <a:off x="4719167" y="2704130"/>
            <a:ext cx="3281175"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do animals eat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n animal's habitat must provide water, food, air and shelter for the animal to survive.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nimals eat food that is found in their habitat. Herbivores eat plants. Omnivores eat plants and animals (meat). Carnivores eat other animals (meat).</a:t>
            </a:r>
          </a:p>
        </p:txBody>
      </p:sp>
      <p:sp>
        <p:nvSpPr>
          <p:cNvPr id="63" name="object 19">
            <a:extLst>
              <a:ext uri="{FF2B5EF4-FFF2-40B4-BE49-F238E27FC236}">
                <a16:creationId xmlns:a16="http://schemas.microsoft.com/office/drawing/2014/main" id="{7C9090A0-B33E-47D2-B658-216E082E1D7E}"/>
              </a:ext>
            </a:extLst>
          </p:cNvPr>
          <p:cNvSpPr txBox="1"/>
          <p:nvPr/>
        </p:nvSpPr>
        <p:spPr>
          <a:xfrm>
            <a:off x="2970017" y="4599351"/>
            <a:ext cx="3782796"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animals adapt to their habitat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Interpret and construct simple food chains to describe how living things depend on each other as a source of food.</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living things and changes over time, sorting and grouping them based on their features and explaining their reasoning.</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a:t>
            </a:r>
            <a:r>
              <a:rPr lang="en-GB" sz="900" b="0" i="0" dirty="0">
                <a:solidFill>
                  <a:srgbClr val="303030"/>
                </a:solidFill>
                <a:effectLst/>
                <a:latin typeface="Twinkl Cursive Unlooped" panose="02000000000000000000" pitchFamily="2" charset="0"/>
              </a:rPr>
              <a:t>rey animals have different ways to avoid capture by predators</a:t>
            </a:r>
            <a:r>
              <a:rPr lang="en-GB" sz="900" b="0" i="0" dirty="0">
                <a:solidFill>
                  <a:srgbClr val="303030"/>
                </a:solidFill>
                <a:effectLst/>
                <a:latin typeface="Lato" panose="020F0502020204030203" pitchFamily="34" charset="0"/>
              </a:rPr>
              <a:t>.</a:t>
            </a:r>
          </a:p>
        </p:txBody>
      </p:sp>
      <p:grpSp>
        <p:nvGrpSpPr>
          <p:cNvPr id="41" name="object 43">
            <a:extLst>
              <a:ext uri="{FF2B5EF4-FFF2-40B4-BE49-F238E27FC236}">
                <a16:creationId xmlns:a16="http://schemas.microsoft.com/office/drawing/2014/main" id="{CA9A198E-582A-4BC6-AC0D-34EC3FEA5C68}"/>
              </a:ext>
            </a:extLst>
          </p:cNvPr>
          <p:cNvGrpSpPr/>
          <p:nvPr/>
        </p:nvGrpSpPr>
        <p:grpSpPr>
          <a:xfrm>
            <a:off x="7095686" y="4279284"/>
            <a:ext cx="4029514" cy="2393261"/>
            <a:chOff x="2983229" y="2878454"/>
            <a:chExt cx="3387090" cy="1120140"/>
          </a:xfrm>
        </p:grpSpPr>
        <p:sp>
          <p:nvSpPr>
            <p:cNvPr id="43" name="object 44">
              <a:extLst>
                <a:ext uri="{FF2B5EF4-FFF2-40B4-BE49-F238E27FC236}">
                  <a16:creationId xmlns:a16="http://schemas.microsoft.com/office/drawing/2014/main" id="{8189F080-83C7-4376-83E2-86F047EC850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a:ln>
              <a:solidFill>
                <a:srgbClr val="C00000"/>
              </a:solidFill>
            </a:ln>
          </p:spPr>
          <p:txBody>
            <a:bodyPr wrap="square" lIns="0" tIns="0" rIns="0" bIns="0" rtlCol="0"/>
            <a:lstStyle/>
            <a:p>
              <a:endParaRPr/>
            </a:p>
          </p:txBody>
        </p:sp>
        <p:sp>
          <p:nvSpPr>
            <p:cNvPr id="44" name="object 45">
              <a:extLst>
                <a:ext uri="{FF2B5EF4-FFF2-40B4-BE49-F238E27FC236}">
                  <a16:creationId xmlns:a16="http://schemas.microsoft.com/office/drawing/2014/main" id="{DB870597-FE52-4453-BA5C-F92A6754E36B}"/>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C00000"/>
              </a:solidFill>
            </a:ln>
          </p:spPr>
          <p:txBody>
            <a:bodyPr wrap="square" lIns="0" tIns="0" rIns="0" bIns="0" rtlCol="0"/>
            <a:lstStyle/>
            <a:p>
              <a:endParaRPr/>
            </a:p>
          </p:txBody>
        </p:sp>
      </p:grpSp>
      <p:sp>
        <p:nvSpPr>
          <p:cNvPr id="51" name="object 19">
            <a:extLst>
              <a:ext uri="{FF2B5EF4-FFF2-40B4-BE49-F238E27FC236}">
                <a16:creationId xmlns:a16="http://schemas.microsoft.com/office/drawing/2014/main" id="{88F0FC07-A094-4849-9DB1-F04D28C652C9}"/>
              </a:ext>
            </a:extLst>
          </p:cNvPr>
          <p:cNvSpPr txBox="1"/>
          <p:nvPr/>
        </p:nvSpPr>
        <p:spPr>
          <a:xfrm>
            <a:off x="7761355" y="4639672"/>
            <a:ext cx="3066689" cy="163955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7.</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plants adapt to their habitat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Follow a set of instructions to perform a range of simple tests, making simple predictions and suggest ways to answer their questions.</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Interpret and construct simple food chains to describe how living things depend on each other as a source of food.</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Observe living things and changes over time, sorting and grouping them based on their features and explaining their reasoning. </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p</a:t>
            </a:r>
            <a:r>
              <a:rPr lang="en-GB" sz="850" b="0" i="0" dirty="0">
                <a:solidFill>
                  <a:srgbClr val="303030"/>
                </a:solidFill>
                <a:effectLst/>
                <a:latin typeface="Twinkl Cursive Unlooped" panose="02000000000000000000" pitchFamily="2" charset="0"/>
              </a:rPr>
              <a:t>lants have adaptations that protect them from being eaten by animals.</a:t>
            </a:r>
          </a:p>
        </p:txBody>
      </p:sp>
      <p:sp>
        <p:nvSpPr>
          <p:cNvPr id="19" name="object 19"/>
          <p:cNvSpPr txBox="1"/>
          <p:nvPr/>
        </p:nvSpPr>
        <p:spPr>
          <a:xfrm>
            <a:off x="7454089" y="532795"/>
            <a:ext cx="3373008"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15" dirty="0">
                <a:latin typeface="Twinkl Cursive Unlooped" panose="02000000000000000000" pitchFamily="2" charset="0"/>
                <a:cs typeface="Calibri"/>
              </a:rPr>
              <a:t>.</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different habitats are there around the world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a range of local habitats and habitats beyond their locality (beaches, rainforests, deserts, oceans and mountains) and what all habitats provide for the things that live there.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habitat is a place where plants and animals live.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local habitats include parks, woodland and gardens. Habitats beyond the locality include beaches, rainforests, deserts, oceans and mountains.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habitat provides food, water, shelter and space.</a:t>
            </a:r>
          </a:p>
        </p:txBody>
      </p:sp>
    </p:spTree>
    <p:extLst>
      <p:ext uri="{BB962C8B-B14F-4D97-AF65-F5344CB8AC3E}">
        <p14:creationId xmlns:p14="http://schemas.microsoft.com/office/powerpoint/2010/main" val="221774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1926168"/>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what animals need to survive.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can talk about where animals live and can explain why they might live there.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started to describe habitats.</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3148939"/>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research unfamiliar animals and plants from a range of habitats.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identify how animals and plants have adapted to suit their environment in different ways.</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also explain how living things have changed over time, using evidence.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2</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5190699" y="504085"/>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Habitats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979662"/>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compare and group living things from a range of environments based on observable features and behaviours.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explore and use classification keys.</a:t>
            </a:r>
          </a:p>
          <a:p>
            <a:pPr marL="12700" marR="5080" indent="3175" algn="ctr">
              <a:lnSpc>
                <a:spcPct val="100499"/>
              </a:lnSpc>
              <a:spcBef>
                <a:spcPts val="900"/>
              </a:spcBef>
            </a:pPr>
            <a:r>
              <a:rPr lang="en-GB" sz="1100" spc="-10" dirty="0">
                <a:latin typeface="Twinkl Cursive Unlooped" panose="02000000000000000000" pitchFamily="2" charset="0"/>
                <a:cs typeface="Segoe UI"/>
              </a:rPr>
              <a:t> They will know how environments can change and the impact this has on living things.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3062969" y="3216795"/>
            <a:ext cx="1777013" cy="2123658"/>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different types of  animals, including fish, amphibians, reptiles, birds, mammals and invertebrates.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can identify and describe their common structures, diets, and how animals should be cared for</a:t>
            </a:r>
            <a:r>
              <a:rPr lang="en-GB" sz="1100" b="0" i="0" dirty="0">
                <a:solidFill>
                  <a:srgbClr val="303030"/>
                </a:solidFill>
                <a:effectLst/>
                <a:latin typeface="Lato" panose="020F0502020204030203" pitchFamily="34" charset="0"/>
              </a:rPr>
              <a:t>.</a:t>
            </a:r>
            <a:endParaRPr lang="en-GB" sz="1100" dirty="0"/>
          </a:p>
        </p:txBody>
      </p:sp>
      <p:sp>
        <p:nvSpPr>
          <p:cNvPr id="23" name="object 31">
            <a:extLst>
              <a:ext uri="{FF2B5EF4-FFF2-40B4-BE49-F238E27FC236}">
                <a16:creationId xmlns:a16="http://schemas.microsoft.com/office/drawing/2014/main" id="{11F7E67D-4228-4FDF-9A25-72CFAB36213E}"/>
              </a:ext>
            </a:extLst>
          </p:cNvPr>
          <p:cNvSpPr txBox="1"/>
          <p:nvPr/>
        </p:nvSpPr>
        <p:spPr>
          <a:xfrm>
            <a:off x="5210420" y="2512756"/>
            <a:ext cx="2039058" cy="20197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Habitats</a:t>
            </a:r>
          </a:p>
          <a:p>
            <a:pPr marL="12700" marR="5080"/>
            <a:r>
              <a:rPr lang="en-GB" sz="1200" b="0" i="0" dirty="0">
                <a:solidFill>
                  <a:srgbClr val="303030"/>
                </a:solidFill>
                <a:effectLst/>
                <a:latin typeface="Twinkl Cursive Unlooped" panose="02000000000000000000" pitchFamily="2" charset="0"/>
              </a:rPr>
              <a:t>This project teaches children about habitats and what a habitat needs to provide. They explore local habitats to identify and name living things and begin to understand how they depend on one another for food and shelter.</a:t>
            </a:r>
            <a:endParaRPr sz="1200" dirty="0">
              <a:latin typeface="Twinkl Cursive Unlooped" panose="02000000000000000000" pitchFamily="2" charset="0"/>
              <a:cs typeface="Arial"/>
            </a:endParaRPr>
          </a:p>
        </p:txBody>
      </p:sp>
      <p:sp>
        <p:nvSpPr>
          <p:cNvPr id="30" name="object 13">
            <a:extLst>
              <a:ext uri="{FF2B5EF4-FFF2-40B4-BE49-F238E27FC236}">
                <a16:creationId xmlns:a16="http://schemas.microsoft.com/office/drawing/2014/main" id="{092E6273-A67A-4DE7-BA15-F5068A650ADE}"/>
              </a:ext>
            </a:extLst>
          </p:cNvPr>
          <p:cNvSpPr txBox="1"/>
          <p:nvPr/>
        </p:nvSpPr>
        <p:spPr>
          <a:xfrm>
            <a:off x="3335311" y="2715895"/>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Tree>
    <p:extLst>
      <p:ext uri="{BB962C8B-B14F-4D97-AF65-F5344CB8AC3E}">
        <p14:creationId xmlns:p14="http://schemas.microsoft.com/office/powerpoint/2010/main" val="15300931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2</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341568881"/>
              </p:ext>
            </p:extLst>
          </p:nvPr>
        </p:nvGraphicFramePr>
        <p:xfrm>
          <a:off x="3276600" y="1427480"/>
          <a:ext cx="2819400" cy="4450080"/>
        </p:xfrm>
        <a:graphic>
          <a:graphicData uri="http://schemas.openxmlformats.org/drawingml/2006/table">
            <a:tbl>
              <a:tblPr firstRow="1" bandRow="1">
                <a:tableStyleId>{BDBED569-4797-4DF1-A0F4-6AAB3CD982D8}</a:tableStyleId>
              </a:tblPr>
              <a:tblGrid>
                <a:gridCol w="1222619">
                  <a:extLst>
                    <a:ext uri="{9D8B030D-6E8A-4147-A177-3AD203B41FA5}">
                      <a16:colId xmlns:a16="http://schemas.microsoft.com/office/drawing/2014/main" val="1839290384"/>
                    </a:ext>
                  </a:extLst>
                </a:gridCol>
                <a:gridCol w="1596781">
                  <a:extLst>
                    <a:ext uri="{9D8B030D-6E8A-4147-A177-3AD203B41FA5}">
                      <a16:colId xmlns:a16="http://schemas.microsoft.com/office/drawing/2014/main" val="2992277105"/>
                    </a:ext>
                  </a:extLst>
                </a:gridCol>
              </a:tblGrid>
              <a:tr h="370840">
                <a:tc>
                  <a:txBody>
                    <a:bodyPr/>
                    <a:lstStyle/>
                    <a:p>
                      <a:r>
                        <a:rPr lang="en-GB" sz="1400" b="0" dirty="0">
                          <a:latin typeface="Twinkl Cursive Unlooped" panose="02000000000000000000" pitchFamily="2" charset="0"/>
                        </a:rPr>
                        <a:t>Living</a:t>
                      </a:r>
                    </a:p>
                  </a:txBody>
                  <a:tcPr/>
                </a:tc>
                <a:tc>
                  <a:txBody>
                    <a:bodyPr/>
                    <a:lstStyle/>
                    <a:p>
                      <a:r>
                        <a:rPr lang="en-GB" sz="1400" b="0" dirty="0">
                          <a:latin typeface="Twinkl Cursive Unlooped" panose="02000000000000000000" pitchFamily="2" charset="0"/>
                        </a:rPr>
                        <a:t>Food chain</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Non-living</a:t>
                      </a:r>
                    </a:p>
                  </a:txBody>
                  <a:tcPr/>
                </a:tc>
                <a:tc>
                  <a:txBody>
                    <a:bodyPr/>
                    <a:lstStyle/>
                    <a:p>
                      <a:r>
                        <a:rPr lang="en-GB" sz="1400" dirty="0">
                          <a:latin typeface="Twinkl Cursive Unlooped" panose="02000000000000000000" pitchFamily="2" charset="0"/>
                        </a:rPr>
                        <a:t>Producer</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Dead</a:t>
                      </a:r>
                    </a:p>
                  </a:txBody>
                  <a:tcPr/>
                </a:tc>
                <a:tc>
                  <a:txBody>
                    <a:bodyPr/>
                    <a:lstStyle/>
                    <a:p>
                      <a:r>
                        <a:rPr lang="en-GB" sz="1400" dirty="0">
                          <a:latin typeface="Twinkl Cursive Unlooped" panose="02000000000000000000" pitchFamily="2" charset="0"/>
                        </a:rPr>
                        <a:t>Consumer</a:t>
                      </a:r>
                    </a:p>
                  </a:txBody>
                  <a:tcPr/>
                </a:tc>
                <a:extLst>
                  <a:ext uri="{0D108BD9-81ED-4DB2-BD59-A6C34878D82A}">
                    <a16:rowId xmlns:a16="http://schemas.microsoft.com/office/drawing/2014/main" val="251862350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Interdependent</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Habitat</a:t>
                      </a:r>
                    </a:p>
                  </a:txBody>
                  <a:tcPr/>
                </a:tc>
                <a:tc>
                  <a:txBody>
                    <a:bodyPr/>
                    <a:lstStyle/>
                    <a:p>
                      <a:r>
                        <a:rPr lang="en-GB" sz="1400" dirty="0">
                          <a:latin typeface="Twinkl Cursive Unlooped" panose="02000000000000000000" pitchFamily="2" charset="0"/>
                        </a:rPr>
                        <a:t>Diet </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Microhabitat</a:t>
                      </a:r>
                    </a:p>
                  </a:txBody>
                  <a:tcPr/>
                </a:tc>
                <a:tc>
                  <a:txBody>
                    <a:bodyPr/>
                    <a:lstStyle/>
                    <a:p>
                      <a:r>
                        <a:rPr lang="en-GB" sz="1400" dirty="0">
                          <a:latin typeface="Twinkl Cursive Unlooped" panose="02000000000000000000" pitchFamily="2" charset="0"/>
                        </a:rPr>
                        <a:t>Hibernation</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Desert</a:t>
                      </a:r>
                    </a:p>
                  </a:txBody>
                  <a:tcPr/>
                </a:tc>
                <a:tc>
                  <a:txBody>
                    <a:bodyPr/>
                    <a:lstStyle/>
                    <a:p>
                      <a:r>
                        <a:rPr lang="en-GB" sz="1400" dirty="0">
                          <a:latin typeface="Twinkl Cursive Unlooped" panose="02000000000000000000" pitchFamily="2" charset="0"/>
                        </a:rPr>
                        <a:t>Migration </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Woodland</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Mountain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Ocean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Polar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967901479"/>
                  </a:ext>
                </a:extLst>
              </a:tr>
              <a:tr h="370840">
                <a:tc>
                  <a:txBody>
                    <a:bodyPr/>
                    <a:lstStyle/>
                    <a:p>
                      <a:r>
                        <a:rPr lang="en-GB" sz="1400" dirty="0">
                          <a:latin typeface="Twinkl Cursive Unlooped" panose="02000000000000000000" pitchFamily="2" charset="0"/>
                        </a:rPr>
                        <a:t>Rainforest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2309938704"/>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414904" y="58504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Habitats</a:t>
            </a:r>
          </a:p>
        </p:txBody>
      </p:sp>
    </p:spTree>
    <p:extLst>
      <p:ext uri="{BB962C8B-B14F-4D97-AF65-F5344CB8AC3E}">
        <p14:creationId xmlns:p14="http://schemas.microsoft.com/office/powerpoint/2010/main" val="24098116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728521" y="345485"/>
            <a:ext cx="4164601" cy="1294053"/>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grpSp>
        <p:nvGrpSpPr>
          <p:cNvPr id="23" name="object 23"/>
          <p:cNvGrpSpPr/>
          <p:nvPr/>
        </p:nvGrpSpPr>
        <p:grpSpPr>
          <a:xfrm>
            <a:off x="8146050" y="2119386"/>
            <a:ext cx="4017837" cy="2145495"/>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Animal Survival</a:t>
            </a:r>
          </a:p>
          <a:p>
            <a:pPr marL="12700" marR="5080"/>
            <a:r>
              <a:rPr lang="en-GB" sz="1100" b="0" i="0" dirty="0">
                <a:solidFill>
                  <a:srgbClr val="303030"/>
                </a:solidFill>
                <a:effectLst/>
                <a:latin typeface="Twinkl Cursive Unlooped" panose="02000000000000000000" pitchFamily="2" charset="0"/>
              </a:rPr>
              <a:t>This project teaches children about growth in animals by exploring the life cycles of some familiar animals. They build on learning about the survival of humans by identifying the basic needs of animals for survival, including food, water, air and shelter.</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2</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318015"/>
            <a:ext cx="1055559" cy="40075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Human Survival</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337978" y="136207"/>
            <a:ext cx="3531076" cy="1886678"/>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4073277" y="2027580"/>
            <a:ext cx="3965011" cy="2314279"/>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68256" y="2909982"/>
            <a:ext cx="4245952" cy="2590769"/>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739661" y="4628672"/>
            <a:ext cx="5067300" cy="2038225"/>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714471" y="591824"/>
            <a:ext cx="3089102" cy="92140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is a microhabitat and what lives there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and name a variety of plants and animals in a range of habitats and microhabitats.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microhabitat is a very small habitat.</a:t>
            </a:r>
          </a:p>
        </p:txBody>
      </p:sp>
      <p:sp>
        <p:nvSpPr>
          <p:cNvPr id="50" name="object 19">
            <a:extLst>
              <a:ext uri="{FF2B5EF4-FFF2-40B4-BE49-F238E27FC236}">
                <a16:creationId xmlns:a16="http://schemas.microsoft.com/office/drawing/2014/main" id="{994B6526-3EC8-4719-B226-C9B36AE993FC}"/>
              </a:ext>
            </a:extLst>
          </p:cNvPr>
          <p:cNvSpPr txBox="1"/>
          <p:nvPr/>
        </p:nvSpPr>
        <p:spPr>
          <a:xfrm>
            <a:off x="4603922" y="2502740"/>
            <a:ext cx="2911554"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food chains are there in a microhabitat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Interpret and construct simple food chains to describe how living things depend on each other as a source of food.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f</a:t>
            </a:r>
            <a:r>
              <a:rPr lang="en-GB" sz="900" b="0" i="0" dirty="0">
                <a:solidFill>
                  <a:srgbClr val="303030"/>
                </a:solidFill>
                <a:effectLst/>
                <a:latin typeface="Twinkl Cursive Unlooped" panose="02000000000000000000" pitchFamily="2" charset="0"/>
              </a:rPr>
              <a:t>ood chains show how living things depend on one another for food. Plants always start a food chain because they are producers that make their own food using sunlight.</a:t>
            </a:r>
          </a:p>
        </p:txBody>
      </p:sp>
      <p:sp>
        <p:nvSpPr>
          <p:cNvPr id="55" name="object 19">
            <a:extLst>
              <a:ext uri="{FF2B5EF4-FFF2-40B4-BE49-F238E27FC236}">
                <a16:creationId xmlns:a16="http://schemas.microsoft.com/office/drawing/2014/main" id="{70AEFC16-FF35-4EEC-A9A1-2A605349980C}"/>
              </a:ext>
            </a:extLst>
          </p:cNvPr>
          <p:cNvSpPr txBox="1"/>
          <p:nvPr/>
        </p:nvSpPr>
        <p:spPr>
          <a:xfrm>
            <a:off x="3329201" y="674924"/>
            <a:ext cx="3100894" cy="60850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1. What do animals need to survive?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how animals, including humans, need water, food, air and shelter to survive.</a:t>
            </a:r>
          </a:p>
        </p:txBody>
      </p:sp>
      <p:sp>
        <p:nvSpPr>
          <p:cNvPr id="61" name="object 19">
            <a:extLst>
              <a:ext uri="{FF2B5EF4-FFF2-40B4-BE49-F238E27FC236}">
                <a16:creationId xmlns:a16="http://schemas.microsoft.com/office/drawing/2014/main" id="{80D5F495-FBD7-488A-90DF-68150101C29E}"/>
              </a:ext>
            </a:extLst>
          </p:cNvPr>
          <p:cNvSpPr txBox="1"/>
          <p:nvPr/>
        </p:nvSpPr>
        <p:spPr>
          <a:xfrm>
            <a:off x="791205" y="3334690"/>
            <a:ext cx="3032144" cy="163698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all animals grow, change and reproduce in the same way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basic life cycles of some familiar animals (egg, caterpillar, pupa, butterfly; egg, chick, chicken; spawn, tadpole, froglet, frog).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nimals are born or hatch from eggs. The young grow and change until they become adults that can reproduce.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life cycle can be drawn as a circular diagram.</a:t>
            </a:r>
          </a:p>
        </p:txBody>
      </p:sp>
      <p:sp>
        <p:nvSpPr>
          <p:cNvPr id="63" name="object 19">
            <a:extLst>
              <a:ext uri="{FF2B5EF4-FFF2-40B4-BE49-F238E27FC236}">
                <a16:creationId xmlns:a16="http://schemas.microsoft.com/office/drawing/2014/main" id="{7C9090A0-B33E-47D2-B658-216E082E1D7E}"/>
              </a:ext>
            </a:extLst>
          </p:cNvPr>
          <p:cNvSpPr txBox="1"/>
          <p:nvPr/>
        </p:nvSpPr>
        <p:spPr>
          <a:xfrm>
            <a:off x="5397107" y="4918049"/>
            <a:ext cx="4180766"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does animal behaviour change through the seasons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how animals, including humans, need water, food, air and shelter to survive.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typical UK seasonal weather patterns.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UK has typical weather in each of the seasons. For example, winter is cold and sometimes frosty, whereas summer is warm and sometimes sunny.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any animals behave differently in different seasons in the UK. These different behaviours, such as migration and hibernation, are linked to their life cycles, with spring often being the time for new offspring.</a:t>
            </a:r>
          </a:p>
        </p:txBody>
      </p:sp>
      <p:sp>
        <p:nvSpPr>
          <p:cNvPr id="19" name="object 19"/>
          <p:cNvSpPr txBox="1"/>
          <p:nvPr/>
        </p:nvSpPr>
        <p:spPr>
          <a:xfrm>
            <a:off x="8605363" y="2541634"/>
            <a:ext cx="3373008"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15" dirty="0">
                <a:latin typeface="Twinkl Cursive Unlooped" panose="02000000000000000000" pitchFamily="2" charset="0"/>
                <a:cs typeface="Calibri"/>
              </a:rPr>
              <a:t>.</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an invertebrate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and name a variety of plants and animals in a range of habitats and microhabitats.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habitat is a place where plants and animals live.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microhabitat is a very small habitat.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invertebrates are animals without a backbone.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i</a:t>
            </a:r>
            <a:r>
              <a:rPr lang="en-GB" sz="900" b="0" i="0" dirty="0">
                <a:solidFill>
                  <a:srgbClr val="303030"/>
                </a:solidFill>
                <a:effectLst/>
                <a:latin typeface="Twinkl Cursive Unlooped" panose="02000000000000000000" pitchFamily="2" charset="0"/>
              </a:rPr>
              <a:t>nvertebrates include worms, molluscs, crustaceans, insects, arachnids and myriapods.</a:t>
            </a:r>
          </a:p>
        </p:txBody>
      </p:sp>
    </p:spTree>
    <p:extLst>
      <p:ext uri="{BB962C8B-B14F-4D97-AF65-F5344CB8AC3E}">
        <p14:creationId xmlns:p14="http://schemas.microsoft.com/office/powerpoint/2010/main" val="9443456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1926168"/>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what animals need to survive.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can talk about where animals live and can explain why they might live there.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started to describe habitats.</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3148939"/>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research unfamiliar animals and plants from a range of habitats.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identify how animals and plants have adapted to suit their environment in different ways.</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also explain how living things have changed over time, using evidence.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2</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735018" y="48365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 Survival</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979662"/>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compare and group living things from a range of environments based on observable features and behaviours.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explore and use classification keys.</a:t>
            </a:r>
          </a:p>
          <a:p>
            <a:pPr marL="12700" marR="5080" indent="3175" algn="ctr">
              <a:lnSpc>
                <a:spcPct val="100499"/>
              </a:lnSpc>
              <a:spcBef>
                <a:spcPts val="900"/>
              </a:spcBef>
            </a:pPr>
            <a:r>
              <a:rPr lang="en-GB" sz="1100" spc="-10" dirty="0">
                <a:latin typeface="Twinkl Cursive Unlooped" panose="02000000000000000000" pitchFamily="2" charset="0"/>
                <a:cs typeface="Segoe UI"/>
              </a:rPr>
              <a:t> They will know how environments can change and the impact this has on living things.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3062969" y="3216795"/>
            <a:ext cx="1777013" cy="2123658"/>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different types of  animals, including fish, amphibians, reptiles, birds, mammals and invertebrates.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can identify and describe their common structures, diets, and how animals should be cared for</a:t>
            </a:r>
            <a:r>
              <a:rPr lang="en-GB" sz="1100" b="0" i="0" dirty="0">
                <a:solidFill>
                  <a:srgbClr val="303030"/>
                </a:solidFill>
                <a:effectLst/>
                <a:latin typeface="Lato" panose="020F0502020204030203" pitchFamily="34" charset="0"/>
              </a:rPr>
              <a:t>.</a:t>
            </a:r>
            <a:endParaRPr lang="en-GB" sz="1100" dirty="0"/>
          </a:p>
        </p:txBody>
      </p:sp>
      <p:sp>
        <p:nvSpPr>
          <p:cNvPr id="29" name="object 31">
            <a:extLst>
              <a:ext uri="{FF2B5EF4-FFF2-40B4-BE49-F238E27FC236}">
                <a16:creationId xmlns:a16="http://schemas.microsoft.com/office/drawing/2014/main" id="{F150A89D-FB47-4B0B-A984-45BF8DDCA0E3}"/>
              </a:ext>
            </a:extLst>
          </p:cNvPr>
          <p:cNvSpPr txBox="1"/>
          <p:nvPr/>
        </p:nvSpPr>
        <p:spPr>
          <a:xfrm>
            <a:off x="5238360" y="2677113"/>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Animal Survival</a:t>
            </a:r>
          </a:p>
          <a:p>
            <a:pPr marL="12700" marR="5080"/>
            <a:r>
              <a:rPr lang="en-GB" sz="1100" b="0" i="0" dirty="0">
                <a:solidFill>
                  <a:srgbClr val="303030"/>
                </a:solidFill>
                <a:effectLst/>
                <a:latin typeface="Twinkl Cursive Unlooped" panose="02000000000000000000" pitchFamily="2" charset="0"/>
              </a:rPr>
              <a:t>This project teaches children about growth in animals by exploring the life cycles of some familiar animals. They build on learning about the survival of humans by identifying the basic needs of animals for survival, including food, water, air and shelter.</a:t>
            </a:r>
            <a:endParaRPr sz="1100" dirty="0">
              <a:latin typeface="Twinkl Cursive Unlooped" panose="02000000000000000000" pitchFamily="2" charset="0"/>
              <a:cs typeface="Arial"/>
            </a:endParaRPr>
          </a:p>
        </p:txBody>
      </p:sp>
      <p:sp>
        <p:nvSpPr>
          <p:cNvPr id="30" name="object 13">
            <a:extLst>
              <a:ext uri="{FF2B5EF4-FFF2-40B4-BE49-F238E27FC236}">
                <a16:creationId xmlns:a16="http://schemas.microsoft.com/office/drawing/2014/main" id="{D566480B-6AE1-493A-99EA-DB4DF3E18A68}"/>
              </a:ext>
            </a:extLst>
          </p:cNvPr>
          <p:cNvSpPr txBox="1"/>
          <p:nvPr/>
        </p:nvSpPr>
        <p:spPr>
          <a:xfrm>
            <a:off x="3237471" y="2677113"/>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Tree>
    <p:extLst>
      <p:ext uri="{BB962C8B-B14F-4D97-AF65-F5344CB8AC3E}">
        <p14:creationId xmlns:p14="http://schemas.microsoft.com/office/powerpoint/2010/main" val="4075391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2</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206696891"/>
              </p:ext>
            </p:extLst>
          </p:nvPr>
        </p:nvGraphicFramePr>
        <p:xfrm>
          <a:off x="3276600" y="1427480"/>
          <a:ext cx="5029200" cy="4450080"/>
        </p:xfrm>
        <a:graphic>
          <a:graphicData uri="http://schemas.openxmlformats.org/drawingml/2006/table">
            <a:tbl>
              <a:tblPr firstRow="1" bandRow="1">
                <a:tableStyleId>{BDBED569-4797-4DF1-A0F4-6AAB3CD982D8}</a:tableStyleId>
              </a:tblPr>
              <a:tblGrid>
                <a:gridCol w="1371600">
                  <a:extLst>
                    <a:ext uri="{9D8B030D-6E8A-4147-A177-3AD203B41FA5}">
                      <a16:colId xmlns:a16="http://schemas.microsoft.com/office/drawing/2014/main" val="1839290384"/>
                    </a:ext>
                  </a:extLst>
                </a:gridCol>
                <a:gridCol w="1600200">
                  <a:extLst>
                    <a:ext uri="{9D8B030D-6E8A-4147-A177-3AD203B41FA5}">
                      <a16:colId xmlns:a16="http://schemas.microsoft.com/office/drawing/2014/main" val="2992277105"/>
                    </a:ext>
                  </a:extLst>
                </a:gridCol>
                <a:gridCol w="2057400">
                  <a:extLst>
                    <a:ext uri="{9D8B030D-6E8A-4147-A177-3AD203B41FA5}">
                      <a16:colId xmlns:a16="http://schemas.microsoft.com/office/drawing/2014/main" val="2232296992"/>
                    </a:ext>
                  </a:extLst>
                </a:gridCol>
              </a:tblGrid>
              <a:tr h="370840">
                <a:tc>
                  <a:txBody>
                    <a:bodyPr/>
                    <a:lstStyle/>
                    <a:p>
                      <a:r>
                        <a:rPr lang="en-GB" sz="1400" b="0" dirty="0">
                          <a:latin typeface="Twinkl Cursive Unlooped" panose="02000000000000000000" pitchFamily="2" charset="0"/>
                        </a:rPr>
                        <a:t>Living</a:t>
                      </a:r>
                    </a:p>
                  </a:txBody>
                  <a:tcPr/>
                </a:tc>
                <a:tc>
                  <a:txBody>
                    <a:bodyPr/>
                    <a:lstStyle/>
                    <a:p>
                      <a:r>
                        <a:rPr lang="en-GB" sz="1400" b="0" dirty="0">
                          <a:latin typeface="Twinkl Cursive Unlooped" panose="02000000000000000000" pitchFamily="2" charset="0"/>
                        </a:rPr>
                        <a:t>Food chain</a:t>
                      </a:r>
                    </a:p>
                  </a:txBody>
                  <a:tcPr/>
                </a:tc>
                <a:tc>
                  <a:txBody>
                    <a:bodyPr/>
                    <a:lstStyle/>
                    <a:p>
                      <a:r>
                        <a:rPr lang="en-GB" sz="1400" b="0" dirty="0">
                          <a:latin typeface="Twinkl Cursive Unlooped" panose="02000000000000000000" pitchFamily="2" charset="0"/>
                        </a:rPr>
                        <a:t>Arachnid</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Non-living</a:t>
                      </a:r>
                    </a:p>
                  </a:txBody>
                  <a:tcPr/>
                </a:tc>
                <a:tc>
                  <a:txBody>
                    <a:bodyPr/>
                    <a:lstStyle/>
                    <a:p>
                      <a:r>
                        <a:rPr lang="en-GB" sz="1400" dirty="0">
                          <a:latin typeface="Twinkl Cursive Unlooped" panose="02000000000000000000" pitchFamily="2" charset="0"/>
                        </a:rPr>
                        <a:t>Producer</a:t>
                      </a:r>
                    </a:p>
                  </a:txBody>
                  <a:tcPr/>
                </a:tc>
                <a:tc>
                  <a:txBody>
                    <a:bodyPr/>
                    <a:lstStyle/>
                    <a:p>
                      <a:r>
                        <a:rPr lang="en-GB" sz="1400" dirty="0">
                          <a:latin typeface="Twinkl Cursive Unlooped" panose="02000000000000000000" pitchFamily="2" charset="0"/>
                        </a:rPr>
                        <a:t>Backbone</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Dead</a:t>
                      </a:r>
                    </a:p>
                  </a:txBody>
                  <a:tcPr/>
                </a:tc>
                <a:tc>
                  <a:txBody>
                    <a:bodyPr/>
                    <a:lstStyle/>
                    <a:p>
                      <a:r>
                        <a:rPr lang="en-GB" sz="1400" dirty="0">
                          <a:latin typeface="Twinkl Cursive Unlooped" panose="02000000000000000000" pitchFamily="2" charset="0"/>
                        </a:rPr>
                        <a:t>Consumer</a:t>
                      </a:r>
                    </a:p>
                  </a:txBody>
                  <a:tcPr/>
                </a:tc>
                <a:tc>
                  <a:txBody>
                    <a:bodyPr/>
                    <a:lstStyle/>
                    <a:p>
                      <a:r>
                        <a:rPr lang="en-GB" sz="1400" dirty="0">
                          <a:latin typeface="Twinkl Cursive Unlooped" panose="02000000000000000000" pitchFamily="2" charset="0"/>
                        </a:rPr>
                        <a:t>Invertebrate</a:t>
                      </a:r>
                    </a:p>
                  </a:txBody>
                  <a:tcPr/>
                </a:tc>
                <a:extLst>
                  <a:ext uri="{0D108BD9-81ED-4DB2-BD59-A6C34878D82A}">
                    <a16:rowId xmlns:a16="http://schemas.microsoft.com/office/drawing/2014/main" val="251862350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Interdependent</a:t>
                      </a:r>
                    </a:p>
                  </a:txBody>
                  <a:tcPr/>
                </a:tc>
                <a:tc>
                  <a:txBody>
                    <a:bodyPr/>
                    <a:lstStyle/>
                    <a:p>
                      <a:r>
                        <a:rPr lang="en-GB" sz="1400" dirty="0">
                          <a:latin typeface="Twinkl Cursive Unlooped" panose="02000000000000000000" pitchFamily="2" charset="0"/>
                        </a:rPr>
                        <a:t>Crustacean</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Habitat</a:t>
                      </a:r>
                    </a:p>
                  </a:txBody>
                  <a:tcPr/>
                </a:tc>
                <a:tc>
                  <a:txBody>
                    <a:bodyPr/>
                    <a:lstStyle/>
                    <a:p>
                      <a:r>
                        <a:rPr lang="en-GB" sz="1400" dirty="0">
                          <a:latin typeface="Twinkl Cursive Unlooped" panose="02000000000000000000" pitchFamily="2" charset="0"/>
                        </a:rPr>
                        <a:t>Diet </a:t>
                      </a:r>
                    </a:p>
                  </a:txBody>
                  <a:tcPr/>
                </a:tc>
                <a:tc>
                  <a:txBody>
                    <a:bodyPr/>
                    <a:lstStyle/>
                    <a:p>
                      <a:r>
                        <a:rPr lang="en-GB" sz="1400" dirty="0">
                          <a:latin typeface="Twinkl Cursive Unlooped" panose="02000000000000000000" pitchFamily="2" charset="0"/>
                        </a:rPr>
                        <a:t>Insect</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Microhabitat</a:t>
                      </a:r>
                    </a:p>
                  </a:txBody>
                  <a:tcPr/>
                </a:tc>
                <a:tc>
                  <a:txBody>
                    <a:bodyPr/>
                    <a:lstStyle/>
                    <a:p>
                      <a:r>
                        <a:rPr lang="en-GB" sz="1400" dirty="0">
                          <a:latin typeface="Twinkl Cursive Unlooped" panose="02000000000000000000" pitchFamily="2" charset="0"/>
                        </a:rPr>
                        <a:t>Hibernation</a:t>
                      </a:r>
                    </a:p>
                  </a:txBody>
                  <a:tcPr/>
                </a:tc>
                <a:tc>
                  <a:txBody>
                    <a:bodyPr/>
                    <a:lstStyle/>
                    <a:p>
                      <a:r>
                        <a:rPr lang="en-GB" sz="1400" dirty="0">
                          <a:latin typeface="Twinkl Cursive Unlooped" panose="02000000000000000000" pitchFamily="2" charset="0"/>
                        </a:rPr>
                        <a:t>Hatch</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Desert</a:t>
                      </a:r>
                    </a:p>
                  </a:txBody>
                  <a:tcPr/>
                </a:tc>
                <a:tc>
                  <a:txBody>
                    <a:bodyPr/>
                    <a:lstStyle/>
                    <a:p>
                      <a:r>
                        <a:rPr lang="en-GB" sz="1400" dirty="0">
                          <a:latin typeface="Twinkl Cursive Unlooped" panose="02000000000000000000" pitchFamily="2" charset="0"/>
                        </a:rPr>
                        <a:t>Migration </a:t>
                      </a:r>
                    </a:p>
                  </a:txBody>
                  <a:tcPr/>
                </a:tc>
                <a:tc>
                  <a:txBody>
                    <a:bodyPr/>
                    <a:lstStyle/>
                    <a:p>
                      <a:r>
                        <a:rPr lang="en-GB" sz="1400" dirty="0">
                          <a:latin typeface="Twinkl Cursive Unlooped" panose="02000000000000000000" pitchFamily="2" charset="0"/>
                        </a:rPr>
                        <a:t>Hatchling</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Woodland</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Larva</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Mountain</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Metamorphosis</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Ocean</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Pupa</a:t>
                      </a: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Polar </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Life cycle</a:t>
                      </a:r>
                    </a:p>
                  </a:txBody>
                  <a:tcPr/>
                </a:tc>
                <a:extLst>
                  <a:ext uri="{0D108BD9-81ED-4DB2-BD59-A6C34878D82A}">
                    <a16:rowId xmlns:a16="http://schemas.microsoft.com/office/drawing/2014/main" val="3967901479"/>
                  </a:ext>
                </a:extLst>
              </a:tr>
              <a:tr h="370840">
                <a:tc>
                  <a:txBody>
                    <a:bodyPr/>
                    <a:lstStyle/>
                    <a:p>
                      <a:r>
                        <a:rPr lang="en-GB" sz="1400" dirty="0">
                          <a:latin typeface="Twinkl Cursive Unlooped" panose="02000000000000000000" pitchFamily="2" charset="0"/>
                        </a:rPr>
                        <a:t>Rainforest </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Survive </a:t>
                      </a:r>
                    </a:p>
                  </a:txBody>
                  <a:tcPr/>
                </a:tc>
                <a:extLst>
                  <a:ext uri="{0D108BD9-81ED-4DB2-BD59-A6C34878D82A}">
                    <a16:rowId xmlns:a16="http://schemas.microsoft.com/office/drawing/2014/main" val="2309938704"/>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94993" y="626497"/>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 Survival</a:t>
            </a:r>
          </a:p>
        </p:txBody>
      </p:sp>
    </p:spTree>
    <p:extLst>
      <p:ext uri="{BB962C8B-B14F-4D97-AF65-F5344CB8AC3E}">
        <p14:creationId xmlns:p14="http://schemas.microsoft.com/office/powerpoint/2010/main" val="21202937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66510" y="15397"/>
            <a:ext cx="4164601" cy="218990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35854" y="429047"/>
            <a:ext cx="3373008"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are the different stages in a human life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stages of human development (baby, toddler, child, teenager, adult and elderly).</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Use a range of methods (tables, charts, diagrams and Venn diagrams) to gather and record simple data with some accuracy.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a:t>
            </a:r>
            <a:r>
              <a:rPr lang="en-GB" sz="900" b="0" i="0" dirty="0">
                <a:solidFill>
                  <a:srgbClr val="303030"/>
                </a:solidFill>
                <a:effectLst/>
                <a:latin typeface="Twinkl Cursive Unlooped" panose="02000000000000000000" pitchFamily="2" charset="0"/>
              </a:rPr>
              <a:t>umans grow from baby to toddler to child to teenager to adult to elderly.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life cycle is a circular diagram.</a:t>
            </a:r>
          </a:p>
        </p:txBody>
      </p:sp>
      <p:grpSp>
        <p:nvGrpSpPr>
          <p:cNvPr id="23" name="object 23"/>
          <p:cNvGrpSpPr/>
          <p:nvPr/>
        </p:nvGrpSpPr>
        <p:grpSpPr>
          <a:xfrm>
            <a:off x="8648729" y="2119386"/>
            <a:ext cx="3515158" cy="1828789"/>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Human Survival</a:t>
            </a:r>
          </a:p>
          <a:p>
            <a:pPr marL="12700" marR="5080"/>
            <a:r>
              <a:rPr lang="en-GB" sz="1100" b="0" i="0" dirty="0">
                <a:solidFill>
                  <a:srgbClr val="303030"/>
                </a:solidFill>
                <a:effectLst/>
                <a:latin typeface="Twinkl Cursive Unlooped" panose="02000000000000000000" pitchFamily="2" charset="0"/>
              </a:rPr>
              <a:t>This project teaches children about the basic needs of humans for survival, including the importance of exercise, nutrition and good hygiene. They learn how human offspring grow and change over time into adulthood.</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2</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318015"/>
            <a:ext cx="1055559" cy="59311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Uses of everyday materials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337978" y="136207"/>
            <a:ext cx="3531076" cy="1886678"/>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4462526" y="2135901"/>
            <a:ext cx="4123585" cy="2502278"/>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84785" y="2847579"/>
            <a:ext cx="3919839" cy="2006715"/>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739661" y="4628672"/>
            <a:ext cx="5067300" cy="2145495"/>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714471" y="591824"/>
            <a:ext cx="3089102"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do humans need to survive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what humans need to survive.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a:t>
            </a:r>
            <a:r>
              <a:rPr lang="en-GB" sz="900" b="0" i="0" dirty="0">
                <a:solidFill>
                  <a:srgbClr val="303030"/>
                </a:solidFill>
                <a:effectLst/>
                <a:latin typeface="Twinkl Cursive Unlooped" panose="02000000000000000000" pitchFamily="2" charset="0"/>
              </a:rPr>
              <a:t>umans need water, food, air and shelter to survive.</a:t>
            </a:r>
          </a:p>
        </p:txBody>
      </p:sp>
      <p:sp>
        <p:nvSpPr>
          <p:cNvPr id="50" name="object 19">
            <a:extLst>
              <a:ext uri="{FF2B5EF4-FFF2-40B4-BE49-F238E27FC236}">
                <a16:creationId xmlns:a16="http://schemas.microsoft.com/office/drawing/2014/main" id="{994B6526-3EC8-4719-B226-C9B36AE993FC}"/>
              </a:ext>
            </a:extLst>
          </p:cNvPr>
          <p:cNvSpPr txBox="1"/>
          <p:nvPr/>
        </p:nvSpPr>
        <p:spPr>
          <a:xfrm>
            <a:off x="9026317" y="2462889"/>
            <a:ext cx="3032144"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we stay healthy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importance of a healthy lifestyle, including exercise, a balanced diet, good quality sleep and personal hygiene.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healthy lifestyle includes exercise, a balanced diet, good quality sleep and personal hygiene.</a:t>
            </a:r>
          </a:p>
        </p:txBody>
      </p:sp>
      <p:sp>
        <p:nvSpPr>
          <p:cNvPr id="55" name="object 19">
            <a:extLst>
              <a:ext uri="{FF2B5EF4-FFF2-40B4-BE49-F238E27FC236}">
                <a16:creationId xmlns:a16="http://schemas.microsoft.com/office/drawing/2014/main" id="{70AEFC16-FF35-4EEC-A9A1-2A605349980C}"/>
              </a:ext>
            </a:extLst>
          </p:cNvPr>
          <p:cNvSpPr txBox="1"/>
          <p:nvPr/>
        </p:nvSpPr>
        <p:spPr>
          <a:xfrm>
            <a:off x="696338" y="3263233"/>
            <a:ext cx="3100894" cy="105990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Why should we use soap?</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Follow a set of instructions to perform a range of simple tests, making simple predictions for what might happen and suggesting ways to answer their questions.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the reasons for using soap when washing.</a:t>
            </a:r>
          </a:p>
        </p:txBody>
      </p:sp>
      <p:sp>
        <p:nvSpPr>
          <p:cNvPr id="61" name="object 19">
            <a:extLst>
              <a:ext uri="{FF2B5EF4-FFF2-40B4-BE49-F238E27FC236}">
                <a16:creationId xmlns:a16="http://schemas.microsoft.com/office/drawing/2014/main" id="{80D5F495-FBD7-488A-90DF-68150101C29E}"/>
              </a:ext>
            </a:extLst>
          </p:cNvPr>
          <p:cNvSpPr txBox="1"/>
          <p:nvPr/>
        </p:nvSpPr>
        <p:spPr>
          <a:xfrm>
            <a:off x="5116415" y="2492195"/>
            <a:ext cx="3032144"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do we need exercise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Follow a set of instructions to perform a range of simple tests, making simple predictions for what might happen and suggesting ways to answer their questions.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Use a range of methods (tables, charts, diagrams and Venn diagrams) to gather and record simple data with some accuracy.</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Use simple equipment to measure and make observations.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Understand the importance of regular exercise.</a:t>
            </a:r>
            <a:endParaRPr lang="en-GB" sz="900" b="0" i="0" dirty="0">
              <a:solidFill>
                <a:srgbClr val="303030"/>
              </a:solidFill>
              <a:effectLst/>
              <a:latin typeface="Twinkl Cursive Unlooped" panose="02000000000000000000" pitchFamily="2" charset="0"/>
            </a:endParaRPr>
          </a:p>
        </p:txBody>
      </p:sp>
      <p:sp>
        <p:nvSpPr>
          <p:cNvPr id="63" name="object 19">
            <a:extLst>
              <a:ext uri="{FF2B5EF4-FFF2-40B4-BE49-F238E27FC236}">
                <a16:creationId xmlns:a16="http://schemas.microsoft.com/office/drawing/2014/main" id="{7C9090A0-B33E-47D2-B658-216E082E1D7E}"/>
              </a:ext>
            </a:extLst>
          </p:cNvPr>
          <p:cNvSpPr txBox="1"/>
          <p:nvPr/>
        </p:nvSpPr>
        <p:spPr>
          <a:xfrm>
            <a:off x="5397107" y="4918049"/>
            <a:ext cx="4180766"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easily can germs spread from person to person</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Follow a set of instructions to perform a range of simple tests, making simple predictions for what might happen and suggesting ways to answer their questions. </a:t>
            </a:r>
          </a:p>
          <a:p>
            <a:pPr>
              <a:buFont typeface="Arial" panose="020B0604020202020204" pitchFamily="34" charset="0"/>
              <a:buChar char="•"/>
            </a:pPr>
            <a:r>
              <a:rPr lang="en-GB" sz="850" b="0" i="0" dirty="0">
                <a:solidFill>
                  <a:srgbClr val="303030"/>
                </a:solidFill>
                <a:effectLst/>
                <a:latin typeface="Twinkl Cursive Unlooped" panose="02000000000000000000" pitchFamily="2" charset="0"/>
              </a:rPr>
              <a:t>Observe changes over time.</a:t>
            </a:r>
          </a:p>
          <a:p>
            <a:pPr>
              <a:buFont typeface="Arial" panose="020B0604020202020204" pitchFamily="34" charset="0"/>
              <a:buChar char="•"/>
            </a:pPr>
            <a:r>
              <a:rPr lang="en-GB" sz="850" b="0" i="0" dirty="0">
                <a:solidFill>
                  <a:srgbClr val="303030"/>
                </a:solidFill>
                <a:effectLst/>
                <a:latin typeface="Twinkl Cursive Unlooped" panose="02000000000000000000" pitchFamily="2" charset="0"/>
              </a:rPr>
              <a:t>Use simple equipment to measure and make observations.</a:t>
            </a:r>
          </a:p>
          <a:p>
            <a:pPr>
              <a:buFont typeface="Arial" panose="020B0604020202020204" pitchFamily="34" charset="0"/>
              <a:buChar char="•"/>
            </a:pPr>
            <a:r>
              <a:rPr kumimoji="0" lang="en-US" altLang="en-US" sz="850" b="0" i="0" u="none" strike="noStrike" cap="none" normalizeH="0" baseline="0" dirty="0">
                <a:ln>
                  <a:noFill/>
                </a:ln>
                <a:solidFill>
                  <a:srgbClr val="303030"/>
                </a:solidFill>
                <a:effectLst/>
                <a:latin typeface="Twinkl Cursive Unlooped" panose="02000000000000000000" pitchFamily="2" charset="0"/>
              </a:rPr>
              <a:t>Use a range of methods (tables, charts, diagrams and Venn diagrams) to gather and record simple data with some accuracy.</a:t>
            </a:r>
          </a:p>
          <a:p>
            <a:pPr>
              <a:buFont typeface="Arial" panose="020B0604020202020204" pitchFamily="34" charset="0"/>
              <a:buChar char="•"/>
            </a:pPr>
            <a:r>
              <a:rPr lang="en-GB" sz="850" b="0" i="0" dirty="0">
                <a:solidFill>
                  <a:srgbClr val="303030"/>
                </a:solidFill>
                <a:effectLst/>
                <a:latin typeface="Twinkl Cursive Unlooped" panose="02000000000000000000" pitchFamily="2" charset="0"/>
              </a:rPr>
              <a:t>Begin to notice patterns and relationships in their data and explain what they have done and found out using simple scientific language.</a:t>
            </a:r>
          </a:p>
        </p:txBody>
      </p:sp>
    </p:spTree>
    <p:extLst>
      <p:ext uri="{BB962C8B-B14F-4D97-AF65-F5344CB8AC3E}">
        <p14:creationId xmlns:p14="http://schemas.microsoft.com/office/powerpoint/2010/main" val="27077190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2434000"/>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about the life cycle of a human and can talk about how they have changed since they were a baby.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know that there are similarities and differences between others and themselves.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already know some body parts that can be seen.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2356414"/>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look at what happens inside the human body and will study the digestive system and circulatory system</a:t>
            </a:r>
            <a:r>
              <a:rPr lang="en-GB" sz="1100" dirty="0">
                <a:effectLst/>
                <a:latin typeface="Twinkl Cursive Unlooped" panose="02000000000000000000" pitchFamily="2" charset="0"/>
                <a:ea typeface="Calibri" panose="020F0502020204030204" pitchFamily="34" charset="0"/>
              </a:rPr>
              <a:t>.</a:t>
            </a:r>
          </a:p>
          <a:p>
            <a:pPr marL="12700" marR="5080" indent="3175" algn="ctr">
              <a:lnSpc>
                <a:spcPct val="100499"/>
              </a:lnSpc>
              <a:spcBef>
                <a:spcPts val="900"/>
              </a:spcBef>
            </a:pPr>
            <a:r>
              <a:rPr lang="en-GB" sz="1100" dirty="0">
                <a:latin typeface="Twinkl Cursive Unlooped" panose="02000000000000000000" pitchFamily="2" charset="0"/>
              </a:rPr>
              <a:t>They will look at teeth as part of the digestive system. </a:t>
            </a: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2</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291077" y="553596"/>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Human Survival</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1902444"/>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look at what is inside the human body and will describe how humans need the skeleton and muscles for support, protection and movement.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3062969" y="3216795"/>
            <a:ext cx="1777013" cy="2631490"/>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that humans are a type of animal known as a mammal.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named and counted body parts and identified similarities and differences.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learnt about the senses, the body parts associated with each sense and their role in keeping us safe.</a:t>
            </a:r>
            <a:endParaRPr lang="en-GB" sz="1100" dirty="0"/>
          </a:p>
        </p:txBody>
      </p:sp>
      <p:sp>
        <p:nvSpPr>
          <p:cNvPr id="29" name="object 31">
            <a:extLst>
              <a:ext uri="{FF2B5EF4-FFF2-40B4-BE49-F238E27FC236}">
                <a16:creationId xmlns:a16="http://schemas.microsoft.com/office/drawing/2014/main" id="{A37DFB2E-D4FF-41D3-ADBA-D1DEF4C0EE06}"/>
              </a:ext>
            </a:extLst>
          </p:cNvPr>
          <p:cNvSpPr txBox="1"/>
          <p:nvPr/>
        </p:nvSpPr>
        <p:spPr>
          <a:xfrm>
            <a:off x="5219602" y="2812204"/>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Human Survival</a:t>
            </a:r>
          </a:p>
          <a:p>
            <a:pPr marL="12700" marR="5080"/>
            <a:r>
              <a:rPr lang="en-GB" sz="1100" b="0" i="0" dirty="0">
                <a:solidFill>
                  <a:srgbClr val="303030"/>
                </a:solidFill>
                <a:effectLst/>
                <a:latin typeface="Twinkl Cursive Unlooped" panose="02000000000000000000" pitchFamily="2" charset="0"/>
              </a:rPr>
              <a:t>This project teaches children about the basic needs of humans for survival, including the importance of exercise, nutrition and good hygiene. They learn how human offspring grow and change over time into adulthood.</a:t>
            </a:r>
            <a:endParaRPr sz="1100" dirty="0">
              <a:latin typeface="Twinkl Cursive Unlooped" panose="02000000000000000000" pitchFamily="2" charset="0"/>
              <a:cs typeface="Arial"/>
            </a:endParaRPr>
          </a:p>
        </p:txBody>
      </p:sp>
      <p:sp>
        <p:nvSpPr>
          <p:cNvPr id="30" name="object 13">
            <a:extLst>
              <a:ext uri="{FF2B5EF4-FFF2-40B4-BE49-F238E27FC236}">
                <a16:creationId xmlns:a16="http://schemas.microsoft.com/office/drawing/2014/main" id="{4A4734FA-E479-4C25-B49C-154A93287339}"/>
              </a:ext>
            </a:extLst>
          </p:cNvPr>
          <p:cNvSpPr txBox="1"/>
          <p:nvPr/>
        </p:nvSpPr>
        <p:spPr>
          <a:xfrm>
            <a:off x="3470719" y="2561194"/>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Tree>
    <p:extLst>
      <p:ext uri="{BB962C8B-B14F-4D97-AF65-F5344CB8AC3E}">
        <p14:creationId xmlns:p14="http://schemas.microsoft.com/office/powerpoint/2010/main" val="1444576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2</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071015082"/>
              </p:ext>
            </p:extLst>
          </p:nvPr>
        </p:nvGraphicFramePr>
        <p:xfrm>
          <a:off x="3276600" y="1427480"/>
          <a:ext cx="5486400" cy="4450080"/>
        </p:xfrm>
        <a:graphic>
          <a:graphicData uri="http://schemas.openxmlformats.org/drawingml/2006/table">
            <a:tbl>
              <a:tblPr firstRow="1" bandRow="1">
                <a:tableStyleId>{BDBED569-4797-4DF1-A0F4-6AAB3CD982D8}</a:tableStyleId>
              </a:tblPr>
              <a:tblGrid>
                <a:gridCol w="1295400">
                  <a:extLst>
                    <a:ext uri="{9D8B030D-6E8A-4147-A177-3AD203B41FA5}">
                      <a16:colId xmlns:a16="http://schemas.microsoft.com/office/drawing/2014/main" val="1839290384"/>
                    </a:ext>
                  </a:extLst>
                </a:gridCol>
                <a:gridCol w="1524000">
                  <a:extLst>
                    <a:ext uri="{9D8B030D-6E8A-4147-A177-3AD203B41FA5}">
                      <a16:colId xmlns:a16="http://schemas.microsoft.com/office/drawing/2014/main" val="2992277105"/>
                    </a:ext>
                  </a:extLst>
                </a:gridCol>
                <a:gridCol w="1066800">
                  <a:extLst>
                    <a:ext uri="{9D8B030D-6E8A-4147-A177-3AD203B41FA5}">
                      <a16:colId xmlns:a16="http://schemas.microsoft.com/office/drawing/2014/main" val="1462662438"/>
                    </a:ext>
                  </a:extLst>
                </a:gridCol>
                <a:gridCol w="1600200">
                  <a:extLst>
                    <a:ext uri="{9D8B030D-6E8A-4147-A177-3AD203B41FA5}">
                      <a16:colId xmlns:a16="http://schemas.microsoft.com/office/drawing/2014/main" val="109153896"/>
                    </a:ext>
                  </a:extLst>
                </a:gridCol>
              </a:tblGrid>
              <a:tr h="370840">
                <a:tc>
                  <a:txBody>
                    <a:bodyPr/>
                    <a:lstStyle/>
                    <a:p>
                      <a:r>
                        <a:rPr lang="en-GB" sz="1400" b="0" dirty="0">
                          <a:latin typeface="Twinkl Cursive Unlooped" panose="02000000000000000000" pitchFamily="2" charset="0"/>
                        </a:rPr>
                        <a:t>Alive</a:t>
                      </a:r>
                    </a:p>
                  </a:txBody>
                  <a:tcPr/>
                </a:tc>
                <a:tc>
                  <a:txBody>
                    <a:bodyPr/>
                    <a:lstStyle/>
                    <a:p>
                      <a:r>
                        <a:rPr lang="en-GB" sz="1400" b="0" dirty="0">
                          <a:latin typeface="Twinkl Cursive Unlooped" panose="02000000000000000000" pitchFamily="2" charset="0"/>
                        </a:rPr>
                        <a:t>Eatwell guide</a:t>
                      </a:r>
                    </a:p>
                  </a:txBody>
                  <a:tcPr/>
                </a:tc>
                <a:tc>
                  <a:txBody>
                    <a:bodyPr/>
                    <a:lstStyle/>
                    <a:p>
                      <a:r>
                        <a:rPr lang="en-GB" sz="1400" b="0" dirty="0">
                          <a:latin typeface="Twinkl Cursive Unlooped" panose="02000000000000000000" pitchFamily="2" charset="0"/>
                        </a:rPr>
                        <a:t>Bacteria</a:t>
                      </a:r>
                    </a:p>
                  </a:txBody>
                  <a:tcPr/>
                </a:tc>
                <a:tc>
                  <a:txBody>
                    <a:bodyPr/>
                    <a:lstStyle/>
                    <a:p>
                      <a:r>
                        <a:rPr lang="en-GB" sz="1400" b="0" dirty="0">
                          <a:latin typeface="Twinkl Cursive Unlooped" panose="02000000000000000000" pitchFamily="2" charset="0"/>
                        </a:rPr>
                        <a:t>Adult </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Safe</a:t>
                      </a:r>
                    </a:p>
                  </a:txBody>
                  <a:tcPr/>
                </a:tc>
                <a:tc>
                  <a:txBody>
                    <a:bodyPr/>
                    <a:lstStyle/>
                    <a:p>
                      <a:r>
                        <a:rPr lang="en-GB" sz="1400" dirty="0">
                          <a:latin typeface="Twinkl Cursive Unlooped" panose="02000000000000000000" pitchFamily="2" charset="0"/>
                        </a:rPr>
                        <a:t>Balanced diet</a:t>
                      </a:r>
                    </a:p>
                  </a:txBody>
                  <a:tcPr/>
                </a:tc>
                <a:tc>
                  <a:txBody>
                    <a:bodyPr/>
                    <a:lstStyle/>
                    <a:p>
                      <a:r>
                        <a:rPr lang="en-GB" sz="1400" dirty="0">
                          <a:latin typeface="Twinkl Cursive Unlooped" panose="02000000000000000000" pitchFamily="2" charset="0"/>
                        </a:rPr>
                        <a:t>Germs</a:t>
                      </a:r>
                    </a:p>
                  </a:txBody>
                  <a:tcPr/>
                </a:tc>
                <a:tc>
                  <a:txBody>
                    <a:bodyPr/>
                    <a:lstStyle/>
                    <a:p>
                      <a:r>
                        <a:rPr lang="en-GB" sz="1400" dirty="0">
                          <a:latin typeface="Twinkl Cursive Unlooped" panose="02000000000000000000" pitchFamily="2" charset="0"/>
                        </a:rPr>
                        <a:t>Baby</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Exercise</a:t>
                      </a:r>
                    </a:p>
                  </a:txBody>
                  <a:tcPr/>
                </a:tc>
                <a:tc>
                  <a:txBody>
                    <a:bodyPr/>
                    <a:lstStyle/>
                    <a:p>
                      <a:r>
                        <a:rPr lang="en-GB" sz="1400" dirty="0">
                          <a:latin typeface="Twinkl Cursive Unlooped" panose="02000000000000000000" pitchFamily="2" charset="0"/>
                        </a:rPr>
                        <a:t>Carbohydrates</a:t>
                      </a:r>
                    </a:p>
                  </a:txBody>
                  <a:tcPr/>
                </a:tc>
                <a:tc>
                  <a:txBody>
                    <a:bodyPr/>
                    <a:lstStyle/>
                    <a:p>
                      <a:r>
                        <a:rPr lang="en-GB" sz="1400" dirty="0">
                          <a:latin typeface="Twinkl Cursive Unlooped" panose="02000000000000000000" pitchFamily="2" charset="0"/>
                        </a:rPr>
                        <a:t>Hygiene </a:t>
                      </a:r>
                    </a:p>
                  </a:txBody>
                  <a:tcPr/>
                </a:tc>
                <a:tc>
                  <a:txBody>
                    <a:bodyPr/>
                    <a:lstStyle/>
                    <a:p>
                      <a:r>
                        <a:rPr lang="en-GB" sz="1400" dirty="0">
                          <a:latin typeface="Twinkl Cursive Unlooped" panose="02000000000000000000" pitchFamily="2" charset="0"/>
                        </a:rPr>
                        <a:t>Child</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Sweat</a:t>
                      </a:r>
                    </a:p>
                  </a:txBody>
                  <a:tcPr/>
                </a:tc>
                <a:tc>
                  <a:txBody>
                    <a:bodyPr/>
                    <a:lstStyle/>
                    <a:p>
                      <a:r>
                        <a:rPr lang="en-GB" sz="1400" dirty="0">
                          <a:latin typeface="Twinkl Cursive Unlooped" panose="02000000000000000000" pitchFamily="2" charset="0"/>
                        </a:rPr>
                        <a:t>Dairy</a:t>
                      </a:r>
                    </a:p>
                  </a:txBody>
                  <a:tcPr/>
                </a:tc>
                <a:tc>
                  <a:txBody>
                    <a:bodyPr/>
                    <a:lstStyle/>
                    <a:p>
                      <a:r>
                        <a:rPr lang="en-GB" sz="1400" dirty="0">
                          <a:latin typeface="Twinkl Cursive Unlooped" panose="02000000000000000000" pitchFamily="2" charset="0"/>
                        </a:rPr>
                        <a:t>Illness</a:t>
                      </a:r>
                    </a:p>
                  </a:txBody>
                  <a:tcPr/>
                </a:tc>
                <a:tc>
                  <a:txBody>
                    <a:bodyPr/>
                    <a:lstStyle/>
                    <a:p>
                      <a:r>
                        <a:rPr lang="en-GB" sz="1400" dirty="0">
                          <a:latin typeface="Twinkl Cursive Unlooped" panose="02000000000000000000" pitchFamily="2" charset="0"/>
                        </a:rPr>
                        <a:t>Elderly</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Bone</a:t>
                      </a:r>
                    </a:p>
                  </a:txBody>
                  <a:tcPr/>
                </a:tc>
                <a:tc>
                  <a:txBody>
                    <a:bodyPr/>
                    <a:lstStyle/>
                    <a:p>
                      <a:r>
                        <a:rPr lang="en-GB" sz="1400" dirty="0">
                          <a:latin typeface="Twinkl Cursive Unlooped" panose="02000000000000000000" pitchFamily="2" charset="0"/>
                        </a:rPr>
                        <a:t>Fat</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Foetus</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Skeleton</a:t>
                      </a:r>
                    </a:p>
                  </a:txBody>
                  <a:tcPr/>
                </a:tc>
                <a:tc>
                  <a:txBody>
                    <a:bodyPr/>
                    <a:lstStyle/>
                    <a:p>
                      <a:r>
                        <a:rPr lang="en-GB" sz="1400" dirty="0">
                          <a:latin typeface="Twinkl Cursive Unlooped" panose="02000000000000000000" pitchFamily="2" charset="0"/>
                        </a:rPr>
                        <a:t>Fish</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Toddler</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Heart</a:t>
                      </a:r>
                    </a:p>
                  </a:txBody>
                  <a:tcPr/>
                </a:tc>
                <a:tc>
                  <a:txBody>
                    <a:bodyPr/>
                    <a:lstStyle/>
                    <a:p>
                      <a:r>
                        <a:rPr lang="en-GB" sz="1400" dirty="0">
                          <a:latin typeface="Twinkl Cursive Unlooped" panose="02000000000000000000" pitchFamily="2" charset="0"/>
                        </a:rPr>
                        <a:t>Fruit</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Teenager</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Lungs</a:t>
                      </a:r>
                    </a:p>
                  </a:txBody>
                  <a:tcPr/>
                </a:tc>
                <a:tc>
                  <a:txBody>
                    <a:bodyPr/>
                    <a:lstStyle/>
                    <a:p>
                      <a:r>
                        <a:rPr lang="en-GB" sz="1400" dirty="0">
                          <a:latin typeface="Twinkl Cursive Unlooped" panose="02000000000000000000" pitchFamily="2" charset="0"/>
                        </a:rPr>
                        <a:t>Vegetables</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Birth</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Muscles </a:t>
                      </a:r>
                    </a:p>
                  </a:txBody>
                  <a:tcPr/>
                </a:tc>
                <a:tc>
                  <a:txBody>
                    <a:bodyPr/>
                    <a:lstStyle/>
                    <a:p>
                      <a:r>
                        <a:rPr lang="en-GB" sz="1400" dirty="0">
                          <a:latin typeface="Twinkl Cursive Unlooped" panose="02000000000000000000" pitchFamily="2" charset="0"/>
                        </a:rPr>
                        <a:t>Protein</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Egg</a:t>
                      </a:r>
                    </a:p>
                  </a:txBody>
                  <a:tcPr/>
                </a:tc>
                <a:extLst>
                  <a:ext uri="{0D108BD9-81ED-4DB2-BD59-A6C34878D82A}">
                    <a16:rowId xmlns:a16="http://schemas.microsoft.com/office/drawing/2014/main" val="1624332100"/>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Oils and spreads</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Embryo</a:t>
                      </a: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Hydrate</a:t>
                      </a:r>
                    </a:p>
                  </a:txBody>
                  <a:tcPr/>
                </a:tc>
                <a:tc>
                  <a:txBody>
                    <a:bodyPr/>
                    <a:lstStyle/>
                    <a:p>
                      <a:r>
                        <a:rPr lang="en-GB" sz="1400" dirty="0">
                          <a:latin typeface="Twinkl Cursive Unlooped" panose="02000000000000000000" pitchFamily="2" charset="0"/>
                        </a:rPr>
                        <a:t>Sugar</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Reproduce</a:t>
                      </a:r>
                    </a:p>
                  </a:txBody>
                  <a:tcPr/>
                </a:tc>
                <a:extLst>
                  <a:ext uri="{0D108BD9-81ED-4DB2-BD59-A6C34878D82A}">
                    <a16:rowId xmlns:a16="http://schemas.microsoft.com/office/drawing/2014/main" val="3967901479"/>
                  </a:ext>
                </a:extLst>
              </a:tr>
              <a:tr h="370840">
                <a:tc>
                  <a:txBody>
                    <a:bodyPr/>
                    <a:lstStyle/>
                    <a:p>
                      <a:r>
                        <a:rPr lang="en-GB" sz="1400" dirty="0">
                          <a:latin typeface="Twinkl Cursive Unlooped" panose="02000000000000000000" pitchFamily="2" charset="0"/>
                        </a:rPr>
                        <a:t>Nutrient</a:t>
                      </a:r>
                    </a:p>
                  </a:txBody>
                  <a:tcPr/>
                </a:tc>
                <a:tc>
                  <a:txBody>
                    <a:bodyPr/>
                    <a:lstStyle/>
                    <a:p>
                      <a:r>
                        <a:rPr lang="en-GB" sz="1400" dirty="0">
                          <a:latin typeface="Twinkl Cursive Unlooped" panose="02000000000000000000" pitchFamily="2" charset="0"/>
                        </a:rPr>
                        <a:t>Vitamins </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Reproduction </a:t>
                      </a:r>
                    </a:p>
                  </a:txBody>
                  <a:tcPr/>
                </a:tc>
                <a:extLst>
                  <a:ext uri="{0D108BD9-81ED-4DB2-BD59-A6C34878D82A}">
                    <a16:rowId xmlns:a16="http://schemas.microsoft.com/office/drawing/2014/main" val="2309938704"/>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414904" y="58504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Human Survival</a:t>
            </a:r>
          </a:p>
        </p:txBody>
      </p:sp>
    </p:spTree>
    <p:extLst>
      <p:ext uri="{BB962C8B-B14F-4D97-AF65-F5344CB8AC3E}">
        <p14:creationId xmlns:p14="http://schemas.microsoft.com/office/powerpoint/2010/main" val="34113954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14677" y="420413"/>
            <a:ext cx="4014724" cy="1564273"/>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69657" y="647100"/>
            <a:ext cx="3089102" cy="128304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are the four seasons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changes across the four seasons.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four seasons are spring, summer, autumn and winter.</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the weather changes across the seasons.</a:t>
            </a:r>
          </a:p>
          <a:p>
            <a:pPr algn="l">
              <a:buFont typeface="Arial" panose="020B0604020202020204" pitchFamily="34" charset="0"/>
              <a:buChar char="•"/>
            </a:pPr>
            <a:r>
              <a:rPr lang="en-GB" sz="900" spc="5" dirty="0">
                <a:solidFill>
                  <a:srgbClr val="303030"/>
                </a:solidFill>
                <a:latin typeface="Twinkl Cursive Unlooped" panose="02000000000000000000" pitchFamily="2" charset="0"/>
                <a:cs typeface="Calibri"/>
              </a:rPr>
              <a:t>Describe day length in Autumn. </a:t>
            </a:r>
            <a:endParaRPr lang="en-GB" sz="900" b="1" spc="5" dirty="0">
              <a:latin typeface="Twinkl Cursive Unlooped" panose="02000000000000000000" pitchFamily="2" charset="0"/>
              <a:cs typeface="Calibri"/>
            </a:endParaRPr>
          </a:p>
          <a:p>
            <a:pPr marL="12700" algn="ctr">
              <a:lnSpc>
                <a:spcPct val="100000"/>
              </a:lnSpc>
              <a:spcBef>
                <a:spcPts val="125"/>
              </a:spcBef>
            </a:pPr>
            <a:endParaRPr sz="1600" dirty="0">
              <a:latin typeface="Twinkl Cursive Unlooped" panose="02000000000000000000" pitchFamily="2" charset="0"/>
              <a:cs typeface="Calibri"/>
            </a:endParaRPr>
          </a:p>
        </p:txBody>
      </p:sp>
      <p:grpSp>
        <p:nvGrpSpPr>
          <p:cNvPr id="23" name="object 23"/>
          <p:cNvGrpSpPr/>
          <p:nvPr/>
        </p:nvGrpSpPr>
        <p:grpSpPr>
          <a:xfrm>
            <a:off x="8648729" y="2119386"/>
            <a:ext cx="3515158" cy="1828789"/>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232756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Seasonal Changes – Autumn/Winter</a:t>
            </a:r>
          </a:p>
          <a:p>
            <a:pPr marL="12700" marR="5080"/>
            <a:r>
              <a:rPr lang="en-GB" sz="1100" b="0" i="0" dirty="0">
                <a:solidFill>
                  <a:srgbClr val="303030"/>
                </a:solidFill>
                <a:effectLst/>
                <a:latin typeface="Twinkl Cursive Unlooped" panose="02000000000000000000" pitchFamily="2" charset="0"/>
              </a:rPr>
              <a:t>This project teaches children about the four seasons, </a:t>
            </a:r>
            <a:r>
              <a:rPr lang="en-GB" sz="1100" dirty="0">
                <a:solidFill>
                  <a:srgbClr val="303030"/>
                </a:solidFill>
                <a:latin typeface="Twinkl Cursive Unlooped" panose="02000000000000000000" pitchFamily="2" charset="0"/>
              </a:rPr>
              <a:t>with a particular focus on autumn and winter. Children will learn about different weather across the seasons and will observe changes in day length. Children will work scientifically by observing, discussing and collecting data. </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sz="1800" spc="-35" dirty="0">
                <a:solidFill>
                  <a:srgbClr val="0C6C82"/>
                </a:solidFill>
                <a:latin typeface="Segoe UI"/>
                <a:cs typeface="Segoe UI"/>
              </a:rPr>
              <a:t>A</a:t>
            </a:r>
            <a:r>
              <a:rPr sz="1800" spc="30" dirty="0">
                <a:solidFill>
                  <a:srgbClr val="0C6C82"/>
                </a:solidFill>
                <a:latin typeface="Segoe UI"/>
                <a:cs typeface="Segoe UI"/>
              </a:rPr>
              <a:t>u</a:t>
            </a:r>
            <a:r>
              <a:rPr sz="1800" spc="-10" dirty="0">
                <a:solidFill>
                  <a:srgbClr val="0C6C82"/>
                </a:solidFill>
                <a:latin typeface="Segoe UI"/>
                <a:cs typeface="Segoe UI"/>
              </a:rPr>
              <a:t>t</a:t>
            </a:r>
            <a:r>
              <a:rPr sz="1800" spc="30" dirty="0">
                <a:solidFill>
                  <a:srgbClr val="0C6C82"/>
                </a:solidFill>
                <a:latin typeface="Segoe UI"/>
                <a:cs typeface="Segoe UI"/>
              </a:rPr>
              <a:t>u</a:t>
            </a:r>
            <a:r>
              <a:rPr sz="1800" spc="20" dirty="0">
                <a:solidFill>
                  <a:srgbClr val="0C6C82"/>
                </a:solidFill>
                <a:latin typeface="Segoe UI"/>
                <a:cs typeface="Segoe UI"/>
              </a:rPr>
              <a:t>m</a:t>
            </a:r>
            <a:r>
              <a:rPr sz="1800" spc="25" dirty="0">
                <a:solidFill>
                  <a:srgbClr val="0C6C82"/>
                </a:solidFill>
                <a:latin typeface="Segoe UI"/>
                <a:cs typeface="Segoe UI"/>
              </a:rPr>
              <a:t>n</a:t>
            </a:r>
            <a:r>
              <a:rPr lang="en-GB" sz="1800" spc="25" dirty="0">
                <a:solidFill>
                  <a:srgbClr val="0C6C82"/>
                </a:solidFill>
                <a:latin typeface="Segoe UI"/>
                <a:cs typeface="Segoe UI"/>
              </a:rPr>
              <a:t>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sz="1800" dirty="0">
                <a:solidFill>
                  <a:srgbClr val="0C6C82"/>
                </a:solidFill>
                <a:latin typeface="Segoe UI"/>
                <a:cs typeface="Segoe UI"/>
              </a:rPr>
              <a:t>1</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93133" y="5298614"/>
            <a:ext cx="1055559" cy="40075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Human Parts and Senses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914560" y="390126"/>
            <a:ext cx="3779590" cy="1466506"/>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4154990" y="2083575"/>
            <a:ext cx="4176802" cy="2434124"/>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42552" y="3470292"/>
            <a:ext cx="3850311" cy="1912351"/>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452636" y="674840"/>
            <a:ext cx="3089102"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the signs it is Autumn</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171450" indent="-171450">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signs of Autumn. </a:t>
            </a:r>
          </a:p>
          <a:p>
            <a:pPr marL="171450" indent="-171450">
              <a:buFont typeface="Arial" panose="020B0604020202020204" pitchFamily="34" charset="0"/>
              <a:buChar char="•"/>
            </a:pPr>
            <a:r>
              <a:rPr lang="en-GB" sz="900" dirty="0">
                <a:solidFill>
                  <a:srgbClr val="303030"/>
                </a:solidFill>
                <a:latin typeface="Twinkl Cursive Unlooped" panose="02000000000000000000" pitchFamily="2" charset="0"/>
              </a:rPr>
              <a:t>Observe the local environment and ask and answer questions about seasonal changes. </a:t>
            </a:r>
            <a:endParaRPr lang="en-GB" sz="900" b="0" i="0" dirty="0">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9026317" y="2462889"/>
            <a:ext cx="3032144"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do some trees lose their leaves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compare, group and sort a variety of common wild and garden plants, including deciduous and evergreen trees, based on observable features.</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objects, materials, living things and changes over time, sorting and grouping them based on their features.</a:t>
            </a:r>
          </a:p>
        </p:txBody>
      </p:sp>
      <p:sp>
        <p:nvSpPr>
          <p:cNvPr id="55" name="object 19">
            <a:extLst>
              <a:ext uri="{FF2B5EF4-FFF2-40B4-BE49-F238E27FC236}">
                <a16:creationId xmlns:a16="http://schemas.microsoft.com/office/drawing/2014/main" id="{70AEFC16-FF35-4EEC-A9A1-2A605349980C}"/>
              </a:ext>
            </a:extLst>
          </p:cNvPr>
          <p:cNvSpPr txBox="1"/>
          <p:nvPr/>
        </p:nvSpPr>
        <p:spPr>
          <a:xfrm>
            <a:off x="4745867" y="2470637"/>
            <a:ext cx="3089271" cy="160107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does the weather change in Autumn and Winter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buFont typeface="Arial" panose="020B0604020202020204" pitchFamily="34" charset="0"/>
              <a:buChar char="•"/>
            </a:pPr>
            <a:r>
              <a:rPr lang="en-GB" sz="800" dirty="0">
                <a:solidFill>
                  <a:srgbClr val="303030"/>
                </a:solidFill>
                <a:latin typeface="Twinkl Cursive Unlooped" panose="02000000000000000000" pitchFamily="2" charset="0"/>
              </a:rPr>
              <a:t>Know that w</a:t>
            </a:r>
            <a:r>
              <a:rPr lang="en-GB" sz="800" b="0" i="0" dirty="0">
                <a:solidFill>
                  <a:srgbClr val="303030"/>
                </a:solidFill>
                <a:effectLst/>
                <a:latin typeface="Twinkl Cursive Unlooped" panose="02000000000000000000" pitchFamily="2" charset="0"/>
              </a:rPr>
              <a:t>eather is a physical process.</a:t>
            </a:r>
          </a:p>
          <a:p>
            <a:pPr algn="l">
              <a:buFont typeface="Arial" panose="020B0604020202020204" pitchFamily="34" charset="0"/>
              <a:buChar char="•"/>
            </a:pPr>
            <a:r>
              <a:rPr lang="en-GB" sz="800" b="0" i="0" dirty="0">
                <a:solidFill>
                  <a:srgbClr val="303030"/>
                </a:solidFill>
                <a:effectLst/>
                <a:latin typeface="Twinkl Cursive Unlooped" panose="02000000000000000000" pitchFamily="2" charset="0"/>
              </a:rPr>
              <a:t>Describe in simple terms how a physical process </a:t>
            </a:r>
            <a:r>
              <a:rPr lang="en-GB" sz="800" dirty="0">
                <a:solidFill>
                  <a:srgbClr val="303030"/>
                </a:solidFill>
                <a:latin typeface="Twinkl Cursive Unlooped" panose="02000000000000000000" pitchFamily="2" charset="0"/>
              </a:rPr>
              <a:t>affects </a:t>
            </a:r>
            <a:r>
              <a:rPr lang="en-GB" sz="800" b="0" i="0" dirty="0">
                <a:solidFill>
                  <a:srgbClr val="303030"/>
                </a:solidFill>
                <a:effectLst/>
                <a:latin typeface="Twinkl Cursive Unlooped" panose="02000000000000000000" pitchFamily="2" charset="0"/>
              </a:rPr>
              <a:t>an area, place or human activity.</a:t>
            </a:r>
          </a:p>
          <a:p>
            <a:pPr algn="l">
              <a:buFont typeface="Arial" panose="020B0604020202020204" pitchFamily="34" charset="0"/>
              <a:buChar char="•"/>
            </a:pPr>
            <a:r>
              <a:rPr lang="en-GB" sz="800" b="0" i="0" dirty="0">
                <a:solidFill>
                  <a:srgbClr val="303030"/>
                </a:solidFill>
                <a:effectLst/>
                <a:latin typeface="Twinkl Cursive Unlooped" panose="02000000000000000000" pitchFamily="2" charset="0"/>
              </a:rPr>
              <a:t>Identify different types of weather include sunshine, rain, hail, wind, snow, fog, lightning, storm and cloud.</a:t>
            </a:r>
          </a:p>
          <a:p>
            <a:pPr algn="l">
              <a:buFont typeface="Arial" panose="020B0604020202020204" pitchFamily="34" charset="0"/>
              <a:buChar char="•"/>
            </a:pPr>
            <a:r>
              <a:rPr lang="en-GB" sz="800" dirty="0">
                <a:solidFill>
                  <a:srgbClr val="303030"/>
                </a:solidFill>
                <a:latin typeface="Twinkl Cursive Unlooped" panose="02000000000000000000" pitchFamily="2" charset="0"/>
              </a:rPr>
              <a:t>Know that t</a:t>
            </a:r>
            <a:r>
              <a:rPr lang="en-GB" sz="800" b="0" i="0" dirty="0">
                <a:solidFill>
                  <a:srgbClr val="303030"/>
                </a:solidFill>
                <a:effectLst/>
                <a:latin typeface="Twinkl Cursive Unlooped" panose="02000000000000000000" pitchFamily="2" charset="0"/>
              </a:rPr>
              <a:t>he weather can change daily and some weather types are more common in certain seasons, such as snow in winter.</a:t>
            </a:r>
          </a:p>
          <a:p>
            <a:pPr>
              <a:buFont typeface="Arial" panose="020B0604020202020204" pitchFamily="34" charset="0"/>
              <a:buChar char="•"/>
            </a:pPr>
            <a:r>
              <a:rPr lang="en-GB" sz="800" dirty="0">
                <a:solidFill>
                  <a:srgbClr val="303030"/>
                </a:solidFill>
                <a:latin typeface="Twinkl Cursive Unlooped" panose="02000000000000000000" pitchFamily="2" charset="0"/>
              </a:rPr>
              <a:t>Identify changes in the trees and clothes that we wear from autumn to winter. </a:t>
            </a:r>
          </a:p>
        </p:txBody>
      </p:sp>
      <p:sp>
        <p:nvSpPr>
          <p:cNvPr id="63" name="object 19">
            <a:extLst>
              <a:ext uri="{FF2B5EF4-FFF2-40B4-BE49-F238E27FC236}">
                <a16:creationId xmlns:a16="http://schemas.microsoft.com/office/drawing/2014/main" id="{7C9090A0-B33E-47D2-B658-216E082E1D7E}"/>
              </a:ext>
            </a:extLst>
          </p:cNvPr>
          <p:cNvSpPr txBox="1"/>
          <p:nvPr/>
        </p:nvSpPr>
        <p:spPr>
          <a:xfrm>
            <a:off x="1152866" y="3704945"/>
            <a:ext cx="3140981" cy="13369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is the weather like this week</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 over a week</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and describe different types of weather.</a:t>
            </a:r>
          </a:p>
          <a:p>
            <a:pPr algn="l">
              <a:buFont typeface="Arial" panose="020B0604020202020204" pitchFamily="34" charset="0"/>
              <a:buChar char="•"/>
            </a:pPr>
            <a:r>
              <a:rPr lang="en-GB" sz="900" dirty="0">
                <a:latin typeface="Twinkl Cursive Unlooped" panose="02000000000000000000" pitchFamily="2" charset="0"/>
              </a:rPr>
              <a:t>With support, collect and record data about the weather. </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imple equipment can be used for measuring weather including windsocks, thermometers and rain gauges.</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Talk about what they have done and say, with help, what they think they have found out.</a:t>
            </a:r>
          </a:p>
        </p:txBody>
      </p:sp>
      <p:sp>
        <p:nvSpPr>
          <p:cNvPr id="65" name="object 45">
            <a:extLst>
              <a:ext uri="{FF2B5EF4-FFF2-40B4-BE49-F238E27FC236}">
                <a16:creationId xmlns:a16="http://schemas.microsoft.com/office/drawing/2014/main" id="{5E3AAD0B-49D0-4AAA-97A6-79901BD6D22B}"/>
              </a:ext>
            </a:extLst>
          </p:cNvPr>
          <p:cNvSpPr/>
          <p:nvPr/>
        </p:nvSpPr>
        <p:spPr>
          <a:xfrm>
            <a:off x="5943353" y="4574691"/>
            <a:ext cx="3714655" cy="1834542"/>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7" name="object 19">
            <a:extLst>
              <a:ext uri="{FF2B5EF4-FFF2-40B4-BE49-F238E27FC236}">
                <a16:creationId xmlns:a16="http://schemas.microsoft.com/office/drawing/2014/main" id="{6C667450-B857-4DCE-BFFD-206CB7777234}"/>
              </a:ext>
            </a:extLst>
          </p:cNvPr>
          <p:cNvSpPr txBox="1"/>
          <p:nvPr/>
        </p:nvSpPr>
        <p:spPr>
          <a:xfrm>
            <a:off x="6351322" y="4937460"/>
            <a:ext cx="2989096"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humans and animals adapt in winter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in simple terms how a physical process </a:t>
            </a:r>
            <a:r>
              <a:rPr lang="en-GB" sz="900" dirty="0">
                <a:solidFill>
                  <a:srgbClr val="303030"/>
                </a:solidFill>
                <a:latin typeface="Twinkl Cursive Unlooped" panose="02000000000000000000" pitchFamily="2" charset="0"/>
              </a:rPr>
              <a:t>affects </a:t>
            </a:r>
            <a:r>
              <a:rPr lang="en-GB" sz="900" b="0" i="0" dirty="0">
                <a:solidFill>
                  <a:srgbClr val="303030"/>
                </a:solidFill>
                <a:effectLst/>
                <a:latin typeface="Twinkl Cursive Unlooped" panose="02000000000000000000" pitchFamily="2" charset="0"/>
              </a:rPr>
              <a:t>an area, place or human activity.</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signs of Winter. </a:t>
            </a:r>
          </a:p>
          <a:p>
            <a:pPr>
              <a:buFont typeface="Arial" panose="020B0604020202020204" pitchFamily="34" charset="0"/>
              <a:buChar char="•"/>
            </a:pPr>
            <a:r>
              <a:rPr lang="en-GB" sz="900" dirty="0">
                <a:solidFill>
                  <a:srgbClr val="303030"/>
                </a:solidFill>
                <a:latin typeface="Twinkl Cursive Unlooped" panose="02000000000000000000" pitchFamily="2" charset="0"/>
              </a:rPr>
              <a:t>Explain how some animals adapt in winter. </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56775" y="3441590"/>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68780" y="159182"/>
            <a:ext cx="4164601" cy="1866701"/>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28988" y="638098"/>
            <a:ext cx="3373008"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it made of</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objects, materials, living things and changes over time, sorting and grouping them based on their features and explaining their reasoning.</a:t>
            </a:r>
          </a:p>
        </p:txBody>
      </p:sp>
      <p:grpSp>
        <p:nvGrpSpPr>
          <p:cNvPr id="23" name="object 23"/>
          <p:cNvGrpSpPr/>
          <p:nvPr/>
        </p:nvGrpSpPr>
        <p:grpSpPr>
          <a:xfrm>
            <a:off x="7875670" y="1960001"/>
            <a:ext cx="4089657" cy="2618847"/>
            <a:chOff x="4887985" y="2952601"/>
            <a:chExt cx="4684639" cy="1128847"/>
          </a:xfrm>
        </p:grpSpPr>
        <p:sp>
          <p:nvSpPr>
            <p:cNvPr id="24" name="object 24"/>
            <p:cNvSpPr/>
            <p:nvPr/>
          </p:nvSpPr>
          <p:spPr>
            <a:xfrm>
              <a:off x="4887985" y="2952601"/>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dirty="0"/>
            </a:p>
          </p:txBody>
        </p:sp>
        <p:sp>
          <p:nvSpPr>
            <p:cNvPr id="25" name="object 25"/>
            <p:cNvSpPr/>
            <p:nvPr/>
          </p:nvSpPr>
          <p:spPr>
            <a:xfrm>
              <a:off x="4924424" y="2967023"/>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819729"/>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Uses of everyday materials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uses of everyday materials and how materials' properties make them suitable or unsuitable for specific purposes. They begin to explore how materials can be changed.</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2</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318015"/>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Plant Survival</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337978" y="136207"/>
            <a:ext cx="3531076" cy="1886678"/>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673033" y="2032605"/>
            <a:ext cx="4123585" cy="2502278"/>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84785" y="3646369"/>
            <a:ext cx="3919839" cy="2006715"/>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dirty="0"/>
            </a:p>
          </p:txBody>
        </p:sp>
      </p:grpSp>
      <p:sp>
        <p:nvSpPr>
          <p:cNvPr id="60" name="object 45">
            <a:extLst>
              <a:ext uri="{FF2B5EF4-FFF2-40B4-BE49-F238E27FC236}">
                <a16:creationId xmlns:a16="http://schemas.microsoft.com/office/drawing/2014/main" id="{75290687-4DB4-4C43-A5E8-1378ADD7DF7D}"/>
              </a:ext>
            </a:extLst>
          </p:cNvPr>
          <p:cNvSpPr/>
          <p:nvPr/>
        </p:nvSpPr>
        <p:spPr>
          <a:xfrm>
            <a:off x="4739661" y="4628673"/>
            <a:ext cx="5067300" cy="205740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714471" y="591824"/>
            <a:ext cx="3089102"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Which materials change shape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some objects and materials can be changed and how these changes can be desirable or undesirable.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ome objects and materials can be changed by squashing, bending, twisting, stretching, heating, cooling, mixing and being left to decay.</a:t>
            </a:r>
          </a:p>
        </p:txBody>
      </p:sp>
      <p:sp>
        <p:nvSpPr>
          <p:cNvPr id="50" name="object 19">
            <a:extLst>
              <a:ext uri="{FF2B5EF4-FFF2-40B4-BE49-F238E27FC236}">
                <a16:creationId xmlns:a16="http://schemas.microsoft.com/office/drawing/2014/main" id="{994B6526-3EC8-4719-B226-C9B36AE993FC}"/>
              </a:ext>
            </a:extLst>
          </p:cNvPr>
          <p:cNvSpPr txBox="1"/>
          <p:nvPr/>
        </p:nvSpPr>
        <p:spPr>
          <a:xfrm>
            <a:off x="8485866" y="2388827"/>
            <a:ext cx="3325134" cy="177548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all materials return to their original shape after shaping</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Follow a set of instructions to perform a range of simple tests, making simple predictions for what might happen and suggesting ways to answer their questions.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notice patterns and relationships in their data and explain what they have done and found out using simple scientific language.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Use a range of methods (tables, charts, diagrams and Venn diagrams) to gather and record simple data with some accuracy</a:t>
            </a:r>
            <a:r>
              <a:rPr lang="en-GB" sz="900" b="0" i="0" dirty="0">
                <a:solidFill>
                  <a:srgbClr val="303030"/>
                </a:solidFill>
                <a:effectLst/>
                <a:latin typeface="Lato" panose="020F0502020204030203" pitchFamily="34" charset="0"/>
              </a:rPr>
              <a:t>.</a:t>
            </a:r>
          </a:p>
        </p:txBody>
      </p:sp>
      <p:sp>
        <p:nvSpPr>
          <p:cNvPr id="55" name="object 19">
            <a:extLst>
              <a:ext uri="{FF2B5EF4-FFF2-40B4-BE49-F238E27FC236}">
                <a16:creationId xmlns:a16="http://schemas.microsoft.com/office/drawing/2014/main" id="{70AEFC16-FF35-4EEC-A9A1-2A605349980C}"/>
              </a:ext>
            </a:extLst>
          </p:cNvPr>
          <p:cNvSpPr txBox="1"/>
          <p:nvPr/>
        </p:nvSpPr>
        <p:spPr>
          <a:xfrm>
            <a:off x="655961" y="4050523"/>
            <a:ext cx="3100894" cy="119840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Which paper is the strongest/most absorbent?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notice patterns and relationships in their data and explain what they have done and found out using simple scientific language.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esults from an investigation can be used to answer a question.</a:t>
            </a:r>
          </a:p>
        </p:txBody>
      </p:sp>
      <p:sp>
        <p:nvSpPr>
          <p:cNvPr id="61" name="object 19">
            <a:extLst>
              <a:ext uri="{FF2B5EF4-FFF2-40B4-BE49-F238E27FC236}">
                <a16:creationId xmlns:a16="http://schemas.microsoft.com/office/drawing/2014/main" id="{80D5F495-FBD7-488A-90DF-68150101C29E}"/>
              </a:ext>
            </a:extLst>
          </p:cNvPr>
          <p:cNvSpPr txBox="1"/>
          <p:nvPr/>
        </p:nvSpPr>
        <p:spPr>
          <a:xfrm>
            <a:off x="4314346" y="2436802"/>
            <a:ext cx="3032144" cy="17524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objects made from and why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the suitability of a range of everyday materials for particular uses, including wood, metal, plastic, glass, brick, rock, paper and cardboard .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material's physical properties make it suitable for particular purposes, such as glass for windows and brick for building walls.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objects can be made from one material, more than one material or different materials with similar properties.</a:t>
            </a:r>
          </a:p>
        </p:txBody>
      </p:sp>
      <p:sp>
        <p:nvSpPr>
          <p:cNvPr id="63" name="object 19">
            <a:extLst>
              <a:ext uri="{FF2B5EF4-FFF2-40B4-BE49-F238E27FC236}">
                <a16:creationId xmlns:a16="http://schemas.microsoft.com/office/drawing/2014/main" id="{7C9090A0-B33E-47D2-B658-216E082E1D7E}"/>
              </a:ext>
            </a:extLst>
          </p:cNvPr>
          <p:cNvSpPr txBox="1"/>
          <p:nvPr/>
        </p:nvSpPr>
        <p:spPr>
          <a:xfrm>
            <a:off x="5269570" y="4946110"/>
            <a:ext cx="4180766" cy="146770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happens to the objects we throw away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Sort objects into recyclable and non-recyclable.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human behaviour can be beneficial to local and global environments, now and in the longer term.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c</a:t>
            </a:r>
            <a:r>
              <a:rPr lang="en-GB" sz="900" b="0" i="0" dirty="0">
                <a:solidFill>
                  <a:srgbClr val="303030"/>
                </a:solidFill>
                <a:effectLst/>
                <a:latin typeface="Twinkl Cursive Unlooped" panose="02000000000000000000" pitchFamily="2" charset="0"/>
              </a:rPr>
              <a:t>onservation activities include reducing, reusing and recycling, composting, saving water and saving energy.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c</a:t>
            </a:r>
            <a:r>
              <a:rPr lang="en-GB" sz="900" b="0" i="0" dirty="0">
                <a:solidFill>
                  <a:srgbClr val="303030"/>
                </a:solidFill>
                <a:effectLst/>
                <a:latin typeface="Twinkl Cursive Unlooped" panose="02000000000000000000" pitchFamily="2" charset="0"/>
              </a:rPr>
              <a:t>onservation activities protect the environment for people in the future.</a:t>
            </a:r>
          </a:p>
          <a:p>
            <a:pPr algn="l">
              <a:buFont typeface="Arial" panose="020B0604020202020204" pitchFamily="34" charset="0"/>
              <a:buChar char="•"/>
            </a:pPr>
            <a:endParaRPr lang="en-GB" sz="850" b="0" i="0" dirty="0">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2229763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82975" y="1388465"/>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640225" y="179183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2471831"/>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compare and group materials based on a wider range of properties.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learn about reversible and irreversible changes.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2</a:t>
            </a:r>
            <a:endParaRPr sz="2400" dirty="0">
              <a:latin typeface="Twinkl Cursive Unlooped" panose="02000000000000000000" pitchFamily="2" charset="0"/>
              <a:cs typeface="Segoe UI"/>
            </a:endParaRPr>
          </a:p>
        </p:txBody>
      </p:sp>
      <p:sp>
        <p:nvSpPr>
          <p:cNvPr id="23" name="object 23"/>
          <p:cNvSpPr txBox="1"/>
          <p:nvPr/>
        </p:nvSpPr>
        <p:spPr>
          <a:xfrm>
            <a:off x="3056689" y="3362686"/>
            <a:ext cx="1819910" cy="2267287"/>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sz="1100" spc="25" dirty="0">
                <a:latin typeface="Twinkl Cursive Unlooped" panose="02000000000000000000" pitchFamily="2" charset="0"/>
                <a:cs typeface="Segoe UI"/>
              </a:rPr>
              <a:t>w</a:t>
            </a:r>
            <a:r>
              <a:rPr sz="1100" spc="30" dirty="0">
                <a:latin typeface="Twinkl Cursive Unlooped" panose="02000000000000000000" pitchFamily="2" charset="0"/>
                <a:cs typeface="Segoe UI"/>
              </a:rPr>
              <a:t>il</a:t>
            </a:r>
            <a:r>
              <a:rPr sz="1100" spc="5" dirty="0">
                <a:latin typeface="Twinkl Cursive Unlooped" panose="02000000000000000000" pitchFamily="2" charset="0"/>
                <a:cs typeface="Segoe UI"/>
              </a:rPr>
              <a:t>l</a:t>
            </a:r>
            <a:r>
              <a:rPr sz="1100" spc="-50" dirty="0">
                <a:latin typeface="Twinkl Cursive Unlooped" panose="02000000000000000000" pitchFamily="2" charset="0"/>
                <a:cs typeface="Segoe UI"/>
              </a:rPr>
              <a:t> </a:t>
            </a:r>
            <a:r>
              <a:rPr lang="en-GB" sz="1100" b="0" i="0" dirty="0">
                <a:solidFill>
                  <a:srgbClr val="303030"/>
                </a:solidFill>
                <a:effectLst/>
                <a:latin typeface="Twinkl Cursive Unlooped" panose="02000000000000000000" pitchFamily="2" charset="0"/>
              </a:rPr>
              <a:t>know that objects are made from materials.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They have identified a range of everyday materials and their sources.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investigated the properties of materials and begun to recognise that a material's properties define its use.</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048000" y="52433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Uses of everyday materials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18713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sort and group materials into solids, liquids and gases.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observe and explain that some materials change state when heated or cooled.</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0E9C5FB9-04C6-4007-B3B5-9A8022ADACA4}"/>
              </a:ext>
            </a:extLst>
          </p:cNvPr>
          <p:cNvSpPr txBox="1"/>
          <p:nvPr/>
        </p:nvSpPr>
        <p:spPr>
          <a:xfrm>
            <a:off x="494664" y="3520684"/>
            <a:ext cx="1754505" cy="2123658"/>
          </a:xfrm>
          <a:prstGeom prst="rect">
            <a:avLst/>
          </a:prstGeom>
          <a:noFill/>
        </p:spPr>
        <p:txBody>
          <a:bodyPr wrap="square">
            <a:spAutoFit/>
          </a:bodyPr>
          <a:lstStyle/>
          <a:p>
            <a:pPr algn="ctr"/>
            <a:r>
              <a:rPr lang="en-GB" sz="1100" dirty="0">
                <a:latin typeface="Twinkl Cursive Unlooped" panose="02000000000000000000" pitchFamily="2" charset="0"/>
                <a:ea typeface="Calibri" panose="020F0502020204030204" pitchFamily="34" charset="0"/>
                <a:cs typeface="Times New Roman" panose="02020603050405020304" pitchFamily="18" charset="0"/>
              </a:rPr>
              <a:t>Children are able to i</a:t>
            </a: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dentify and name a variety of everyday materials, including wood, plastic, glass, metal, water, and paper.</a:t>
            </a:r>
          </a:p>
          <a:p>
            <a:pPr algn="ctr"/>
            <a:endParaRPr lang="en-GB" sz="1100" dirty="0">
              <a:latin typeface="Twinkl Cursive Unlooped" panose="02000000000000000000" pitchFamily="2" charset="0"/>
              <a:ea typeface="Calibri" panose="020F0502020204030204" pitchFamily="34" charset="0"/>
              <a:cs typeface="Times New Roman" panose="02020603050405020304" pitchFamily="18" charset="0"/>
            </a:endParaRPr>
          </a:p>
          <a:p>
            <a:pPr algn="ct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They know some simple properties of materials and can sort objects into groups based on their material.</a:t>
            </a:r>
            <a:endParaRPr lang="en-GB" sz="1100" dirty="0">
              <a:latin typeface="Twinkl Cursive Unlooped" panose="02000000000000000000" pitchFamily="2" charset="0"/>
            </a:endParaRPr>
          </a:p>
        </p:txBody>
      </p:sp>
      <p:sp>
        <p:nvSpPr>
          <p:cNvPr id="30" name="object 31">
            <a:extLst>
              <a:ext uri="{FF2B5EF4-FFF2-40B4-BE49-F238E27FC236}">
                <a16:creationId xmlns:a16="http://schemas.microsoft.com/office/drawing/2014/main" id="{10CB4163-463B-4848-B327-53EC3B6161D3}"/>
              </a:ext>
            </a:extLst>
          </p:cNvPr>
          <p:cNvSpPr txBox="1"/>
          <p:nvPr/>
        </p:nvSpPr>
        <p:spPr>
          <a:xfrm>
            <a:off x="5251496" y="2828925"/>
            <a:ext cx="2039058" cy="1819729"/>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Uses of everyday materials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uses of everyday materials and how materials' properties make them suitable or unsuitable for specific purposes. They begin to explore how materials can be changed.</a:t>
            </a:r>
            <a:endParaRPr sz="1100" dirty="0">
              <a:latin typeface="Twinkl Cursive Unlooped" panose="02000000000000000000" pitchFamily="2" charset="0"/>
              <a:cs typeface="Arial"/>
            </a:endParaRPr>
          </a:p>
        </p:txBody>
      </p:sp>
      <p:sp>
        <p:nvSpPr>
          <p:cNvPr id="31" name="object 13">
            <a:extLst>
              <a:ext uri="{FF2B5EF4-FFF2-40B4-BE49-F238E27FC236}">
                <a16:creationId xmlns:a16="http://schemas.microsoft.com/office/drawing/2014/main" id="{3E22B301-40B2-4D45-9AE8-64D153EDF06F}"/>
              </a:ext>
            </a:extLst>
          </p:cNvPr>
          <p:cNvSpPr txBox="1"/>
          <p:nvPr/>
        </p:nvSpPr>
        <p:spPr>
          <a:xfrm>
            <a:off x="3470719" y="2561194"/>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Tree>
    <p:extLst>
      <p:ext uri="{BB962C8B-B14F-4D97-AF65-F5344CB8AC3E}">
        <p14:creationId xmlns:p14="http://schemas.microsoft.com/office/powerpoint/2010/main" val="59906741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2</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696587027"/>
              </p:ext>
            </p:extLst>
          </p:nvPr>
        </p:nvGraphicFramePr>
        <p:xfrm>
          <a:off x="3276600" y="1427480"/>
          <a:ext cx="6096000" cy="482092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447800">
                  <a:extLst>
                    <a:ext uri="{9D8B030D-6E8A-4147-A177-3AD203B41FA5}">
                      <a16:colId xmlns:a16="http://schemas.microsoft.com/office/drawing/2014/main" val="2992277105"/>
                    </a:ext>
                  </a:extLst>
                </a:gridCol>
                <a:gridCol w="1371600">
                  <a:extLst>
                    <a:ext uri="{9D8B030D-6E8A-4147-A177-3AD203B41FA5}">
                      <a16:colId xmlns:a16="http://schemas.microsoft.com/office/drawing/2014/main" val="1462662438"/>
                    </a:ext>
                  </a:extLst>
                </a:gridCol>
                <a:gridCol w="1828800">
                  <a:extLst>
                    <a:ext uri="{9D8B030D-6E8A-4147-A177-3AD203B41FA5}">
                      <a16:colId xmlns:a16="http://schemas.microsoft.com/office/drawing/2014/main" val="2659658220"/>
                    </a:ext>
                  </a:extLst>
                </a:gridCol>
              </a:tblGrid>
              <a:tr h="370840">
                <a:tc>
                  <a:txBody>
                    <a:bodyPr/>
                    <a:lstStyle/>
                    <a:p>
                      <a:r>
                        <a:rPr lang="en-GB" sz="1400" b="0" dirty="0">
                          <a:latin typeface="Twinkl Cursive Unlooped" panose="02000000000000000000" pitchFamily="2" charset="0"/>
                        </a:rPr>
                        <a:t>Materials</a:t>
                      </a:r>
                    </a:p>
                  </a:txBody>
                  <a:tcPr/>
                </a:tc>
                <a:tc>
                  <a:txBody>
                    <a:bodyPr/>
                    <a:lstStyle/>
                    <a:p>
                      <a:r>
                        <a:rPr lang="en-GB" sz="1400" b="0" dirty="0">
                          <a:latin typeface="Twinkl Cursive Unlooped" panose="02000000000000000000" pitchFamily="2" charset="0"/>
                        </a:rPr>
                        <a:t>Sand</a:t>
                      </a:r>
                    </a:p>
                  </a:txBody>
                  <a:tcPr/>
                </a:tc>
                <a:tc>
                  <a:txBody>
                    <a:bodyPr/>
                    <a:lstStyle/>
                    <a:p>
                      <a:r>
                        <a:rPr lang="en-GB" sz="1400" b="0" dirty="0">
                          <a:latin typeface="Twinkl Cursive Unlooped" panose="02000000000000000000" pitchFamily="2" charset="0"/>
                        </a:rPr>
                        <a:t>Properties</a:t>
                      </a:r>
                    </a:p>
                  </a:txBody>
                  <a:tcPr/>
                </a:tc>
                <a:tc>
                  <a:txBody>
                    <a:bodyPr/>
                    <a:lstStyle/>
                    <a:p>
                      <a:r>
                        <a:rPr lang="en-GB" sz="1400" b="0" dirty="0">
                          <a:latin typeface="Twinkl Cursive Unlooped" panose="02000000000000000000" pitchFamily="2" charset="0"/>
                        </a:rPr>
                        <a:t>Sustainability</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Brick</a:t>
                      </a:r>
                    </a:p>
                  </a:txBody>
                  <a:tcPr/>
                </a:tc>
                <a:tc>
                  <a:txBody>
                    <a:bodyPr/>
                    <a:lstStyle/>
                    <a:p>
                      <a:r>
                        <a:rPr lang="en-GB" sz="1400" dirty="0">
                          <a:latin typeface="Twinkl Cursive Unlooped" panose="02000000000000000000" pitchFamily="2" charset="0"/>
                        </a:rPr>
                        <a:t>Stone</a:t>
                      </a:r>
                    </a:p>
                  </a:txBody>
                  <a:tcPr/>
                </a:tc>
                <a:tc>
                  <a:txBody>
                    <a:bodyPr/>
                    <a:lstStyle/>
                    <a:p>
                      <a:r>
                        <a:rPr lang="en-GB" sz="1400" dirty="0">
                          <a:latin typeface="Twinkl Cursive Unlooped" panose="02000000000000000000" pitchFamily="2" charset="0"/>
                        </a:rPr>
                        <a:t>Absorbency</a:t>
                      </a:r>
                    </a:p>
                  </a:txBody>
                  <a:tcPr/>
                </a:tc>
                <a:tc>
                  <a:txBody>
                    <a:bodyPr/>
                    <a:lstStyle/>
                    <a:p>
                      <a:r>
                        <a:rPr lang="en-GB" sz="1400" dirty="0">
                          <a:latin typeface="Twinkl Cursive Unlooped" panose="02000000000000000000" pitchFamily="2" charset="0"/>
                        </a:rPr>
                        <a:t>Environment</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Clay</a:t>
                      </a:r>
                    </a:p>
                  </a:txBody>
                  <a:tcPr/>
                </a:tc>
                <a:tc>
                  <a:txBody>
                    <a:bodyPr/>
                    <a:lstStyle/>
                    <a:p>
                      <a:r>
                        <a:rPr lang="en-GB" sz="1400" dirty="0">
                          <a:latin typeface="Twinkl Cursive Unlooped" panose="02000000000000000000" pitchFamily="2" charset="0"/>
                        </a:rPr>
                        <a:t>Wood</a:t>
                      </a:r>
                    </a:p>
                  </a:txBody>
                  <a:tcPr/>
                </a:tc>
                <a:tc>
                  <a:txBody>
                    <a:bodyPr/>
                    <a:lstStyle/>
                    <a:p>
                      <a:r>
                        <a:rPr lang="en-GB" sz="1400" dirty="0">
                          <a:latin typeface="Twinkl Cursive Unlooped" panose="02000000000000000000" pitchFamily="2" charset="0"/>
                        </a:rPr>
                        <a:t>Bendy</a:t>
                      </a:r>
                    </a:p>
                  </a:txBody>
                  <a:tcPr/>
                </a:tc>
                <a:tc>
                  <a:txBody>
                    <a:bodyPr/>
                    <a:lstStyle/>
                    <a:p>
                      <a:r>
                        <a:rPr lang="en-GB" sz="1400" dirty="0">
                          <a:latin typeface="Twinkl Cursive Unlooped" panose="02000000000000000000" pitchFamily="2" charset="0"/>
                        </a:rPr>
                        <a:t>Landfill</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Concrete</a:t>
                      </a:r>
                    </a:p>
                  </a:txBody>
                  <a:tcPr/>
                </a:tc>
                <a:tc>
                  <a:txBody>
                    <a:bodyPr/>
                    <a:lstStyle/>
                    <a:p>
                      <a:r>
                        <a:rPr lang="en-GB" sz="1400" dirty="0">
                          <a:latin typeface="Twinkl Cursive Unlooped" panose="02000000000000000000" pitchFamily="2" charset="0"/>
                        </a:rPr>
                        <a:t>Wool</a:t>
                      </a:r>
                    </a:p>
                  </a:txBody>
                  <a:tcPr/>
                </a:tc>
                <a:tc>
                  <a:txBody>
                    <a:bodyPr/>
                    <a:lstStyle/>
                    <a:p>
                      <a:r>
                        <a:rPr lang="en-GB" sz="1400" dirty="0">
                          <a:latin typeface="Twinkl Cursive Unlooped" panose="02000000000000000000" pitchFamily="2" charset="0"/>
                        </a:rPr>
                        <a:t>Hard/Soft</a:t>
                      </a:r>
                    </a:p>
                  </a:txBody>
                  <a:tcPr/>
                </a:tc>
                <a:tc>
                  <a:txBody>
                    <a:bodyPr/>
                    <a:lstStyle/>
                    <a:p>
                      <a:r>
                        <a:rPr lang="en-GB" sz="1400" dirty="0">
                          <a:latin typeface="Twinkl Cursive Unlooped" panose="02000000000000000000" pitchFamily="2" charset="0"/>
                        </a:rPr>
                        <a:t>Recyclable</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Cottom</a:t>
                      </a:r>
                    </a:p>
                  </a:txBody>
                  <a:tcPr/>
                </a:tc>
                <a:tc>
                  <a:txBody>
                    <a:bodyPr/>
                    <a:lstStyle/>
                    <a:p>
                      <a:r>
                        <a:rPr lang="en-GB" sz="1400" dirty="0">
                          <a:latin typeface="Twinkl Cursive Unlooped" panose="02000000000000000000" pitchFamily="2" charset="0"/>
                        </a:rPr>
                        <a:t>Cardboard</a:t>
                      </a:r>
                    </a:p>
                  </a:txBody>
                  <a:tcPr/>
                </a:tc>
                <a:tc>
                  <a:txBody>
                    <a:bodyPr/>
                    <a:lstStyle/>
                    <a:p>
                      <a:r>
                        <a:rPr lang="en-GB" sz="1400" dirty="0">
                          <a:latin typeface="Twinkl Cursive Unlooped" panose="02000000000000000000" pitchFamily="2" charset="0"/>
                        </a:rPr>
                        <a:t>Rough/Smooth</a:t>
                      </a:r>
                    </a:p>
                  </a:txBody>
                  <a:tcPr/>
                </a:tc>
                <a:tc>
                  <a:txBody>
                    <a:bodyPr/>
                    <a:lstStyle/>
                    <a:p>
                      <a:r>
                        <a:rPr lang="en-GB" sz="1400" dirty="0">
                          <a:latin typeface="Twinkl Cursive Unlooped" panose="02000000000000000000" pitchFamily="2" charset="0"/>
                        </a:rPr>
                        <a:t>Non-recyclable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Fabric</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Stretchy</a:t>
                      </a:r>
                    </a:p>
                  </a:txBody>
                  <a:tcPr/>
                </a:tc>
                <a:tc>
                  <a:txBody>
                    <a:bodyPr/>
                    <a:lstStyle/>
                    <a:p>
                      <a:r>
                        <a:rPr lang="en-GB" sz="1400" dirty="0">
                          <a:latin typeface="Twinkl Cursive Unlooped" panose="02000000000000000000" pitchFamily="2" charset="0"/>
                        </a:rPr>
                        <a:t>Reduce</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Glass</a:t>
                      </a:r>
                    </a:p>
                  </a:txBody>
                  <a:tcPr/>
                </a:tc>
                <a:tc>
                  <a:txBody>
                    <a:bodyPr/>
                    <a:lstStyle/>
                    <a:p>
                      <a:r>
                        <a:rPr lang="en-GB" sz="1400" dirty="0">
                          <a:latin typeface="Twinkl Cursive Unlooped" panose="02000000000000000000" pitchFamily="2" charset="0"/>
                        </a:rPr>
                        <a:t>Change</a:t>
                      </a:r>
                    </a:p>
                  </a:txBody>
                  <a:tcPr/>
                </a:tc>
                <a:tc>
                  <a:txBody>
                    <a:bodyPr/>
                    <a:lstStyle/>
                    <a:p>
                      <a:r>
                        <a:rPr lang="en-GB" sz="1400" dirty="0">
                          <a:latin typeface="Twinkl Cursive Unlooped" panose="02000000000000000000" pitchFamily="2" charset="0"/>
                        </a:rPr>
                        <a:t>Shiny</a:t>
                      </a:r>
                    </a:p>
                  </a:txBody>
                  <a:tcPr/>
                </a:tc>
                <a:tc>
                  <a:txBody>
                    <a:bodyPr/>
                    <a:lstStyle/>
                    <a:p>
                      <a:r>
                        <a:rPr lang="en-GB" sz="1400" dirty="0">
                          <a:latin typeface="Twinkl Cursive Unlooped" panose="02000000000000000000" pitchFamily="2" charset="0"/>
                        </a:rPr>
                        <a:t>Reuse</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Leather</a:t>
                      </a:r>
                    </a:p>
                  </a:txBody>
                  <a:tcPr/>
                </a:tc>
                <a:tc>
                  <a:txBody>
                    <a:bodyPr/>
                    <a:lstStyle/>
                    <a:p>
                      <a:r>
                        <a:rPr lang="en-GB" sz="1400" dirty="0">
                          <a:latin typeface="Twinkl Cursive Unlooped" panose="02000000000000000000" pitchFamily="2" charset="0"/>
                        </a:rPr>
                        <a:t>Cool</a:t>
                      </a:r>
                    </a:p>
                  </a:txBody>
                  <a:tcPr/>
                </a:tc>
                <a:tc>
                  <a:txBody>
                    <a:bodyPr/>
                    <a:lstStyle/>
                    <a:p>
                      <a:r>
                        <a:rPr lang="en-GB" sz="1400" dirty="0">
                          <a:latin typeface="Twinkl Cursive Unlooped" panose="02000000000000000000" pitchFamily="2" charset="0"/>
                        </a:rPr>
                        <a:t>Waterproof </a:t>
                      </a:r>
                    </a:p>
                  </a:txBody>
                  <a:tcPr/>
                </a:tc>
                <a:tc>
                  <a:txBody>
                    <a:bodyPr/>
                    <a:lstStyle/>
                    <a:p>
                      <a:r>
                        <a:rPr lang="en-GB" sz="1400" dirty="0">
                          <a:latin typeface="Twinkl Cursive Unlooped" panose="02000000000000000000" pitchFamily="2" charset="0"/>
                        </a:rPr>
                        <a:t>Recycle </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Metal</a:t>
                      </a:r>
                    </a:p>
                  </a:txBody>
                  <a:tcPr/>
                </a:tc>
                <a:tc>
                  <a:txBody>
                    <a:bodyPr/>
                    <a:lstStyle/>
                    <a:p>
                      <a:r>
                        <a:rPr lang="en-GB" sz="1400" dirty="0">
                          <a:latin typeface="Twinkl Cursive Unlooped" panose="02000000000000000000" pitchFamily="2" charset="0"/>
                        </a:rPr>
                        <a:t>Heat</a:t>
                      </a:r>
                    </a:p>
                  </a:txBody>
                  <a:tcPr/>
                </a:tc>
                <a:tc>
                  <a:txBody>
                    <a:bodyPr/>
                    <a:lstStyle/>
                    <a:p>
                      <a:r>
                        <a:rPr lang="en-GB" sz="1400" dirty="0">
                          <a:latin typeface="Twinkl Cursive Unlooped" panose="02000000000000000000" pitchFamily="2" charset="0"/>
                        </a:rPr>
                        <a:t>Suitable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Paper</a:t>
                      </a:r>
                    </a:p>
                  </a:txBody>
                  <a:tcPr/>
                </a:tc>
                <a:tc>
                  <a:txBody>
                    <a:bodyPr/>
                    <a:lstStyle/>
                    <a:p>
                      <a:r>
                        <a:rPr lang="en-GB" sz="1400" dirty="0">
                          <a:latin typeface="Twinkl Cursive Unlooped" panose="02000000000000000000" pitchFamily="2" charset="0"/>
                        </a:rPr>
                        <a:t>Raw </a:t>
                      </a:r>
                    </a:p>
                  </a:txBody>
                  <a:tcPr/>
                </a:tc>
                <a:tc>
                  <a:txBody>
                    <a:bodyPr/>
                    <a:lstStyle/>
                    <a:p>
                      <a:r>
                        <a:rPr lang="en-GB" sz="1400" dirty="0">
                          <a:latin typeface="Twinkl Cursive Unlooped" panose="02000000000000000000" pitchFamily="2" charset="0"/>
                        </a:rPr>
                        <a:t>Shape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Plastic</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Squash</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967901479"/>
                  </a:ext>
                </a:extLst>
              </a:tr>
              <a:tr h="370840">
                <a:tc>
                  <a:txBody>
                    <a:bodyPr/>
                    <a:lstStyle/>
                    <a:p>
                      <a:r>
                        <a:rPr lang="en-GB" sz="1400" dirty="0">
                          <a:latin typeface="Twinkl Cursive Unlooped" panose="02000000000000000000" pitchFamily="2" charset="0"/>
                        </a:rPr>
                        <a:t>Rock</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Twist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243456179"/>
                  </a:ext>
                </a:extLst>
              </a:tr>
              <a:tr h="370840">
                <a:tc>
                  <a:txBody>
                    <a:bodyPr/>
                    <a:lstStyle/>
                    <a:p>
                      <a:r>
                        <a:rPr lang="en-GB" sz="1400" dirty="0">
                          <a:latin typeface="Twinkl Cursive Unlooped" panose="02000000000000000000" pitchFamily="2" charset="0"/>
                        </a:rPr>
                        <a:t>Rubber </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81465192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Uses of everyday materials</a:t>
            </a:r>
          </a:p>
        </p:txBody>
      </p:sp>
    </p:spTree>
    <p:extLst>
      <p:ext uri="{BB962C8B-B14F-4D97-AF65-F5344CB8AC3E}">
        <p14:creationId xmlns:p14="http://schemas.microsoft.com/office/powerpoint/2010/main" val="29273854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73902" y="191103"/>
            <a:ext cx="4164601" cy="1834780"/>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85276" y="607413"/>
            <a:ext cx="3373008"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are the different parts of the plant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plants need water, light and a suitable temperature to grow and stay healthy.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any plants grow from seeds or bulbs.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plants have roots, stems, leaves, flowers and fruit.</a:t>
            </a:r>
          </a:p>
        </p:txBody>
      </p:sp>
      <p:grpSp>
        <p:nvGrpSpPr>
          <p:cNvPr id="23" name="object 23"/>
          <p:cNvGrpSpPr/>
          <p:nvPr/>
        </p:nvGrpSpPr>
        <p:grpSpPr>
          <a:xfrm>
            <a:off x="8037147" y="2002103"/>
            <a:ext cx="4140846" cy="2333532"/>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Plant Survival</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growth of plants from seeds and bulbs. They observe the growth of plants first-hand, recording changes over time and identifying what plants need to grow and stay healthy.</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Summer</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2</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318015"/>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Year 3</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21642" y="136206"/>
            <a:ext cx="3579327" cy="1756145"/>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4248992" y="2326712"/>
            <a:ext cx="3601899" cy="2022975"/>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84785" y="2847579"/>
            <a:ext cx="3919839" cy="2832386"/>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181600" y="4628672"/>
            <a:ext cx="4077346" cy="1621915"/>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850891" y="443350"/>
            <a:ext cx="3089102" cy="105990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What’s inside a seed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seed is a small object made by a plant that can grow into a new plant.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eeds need water and warmth to start growing (germinate).</a:t>
            </a:r>
          </a:p>
        </p:txBody>
      </p:sp>
      <p:sp>
        <p:nvSpPr>
          <p:cNvPr id="50" name="object 19">
            <a:extLst>
              <a:ext uri="{FF2B5EF4-FFF2-40B4-BE49-F238E27FC236}">
                <a16:creationId xmlns:a16="http://schemas.microsoft.com/office/drawing/2014/main" id="{994B6526-3EC8-4719-B226-C9B36AE993FC}"/>
              </a:ext>
            </a:extLst>
          </p:cNvPr>
          <p:cNvSpPr txBox="1"/>
          <p:nvPr/>
        </p:nvSpPr>
        <p:spPr>
          <a:xfrm>
            <a:off x="8759754" y="2378669"/>
            <a:ext cx="3432246" cy="17164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is the life cycle of a plant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s the plant grows bigger, it develops leaves and flowers.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flowers of plants produce seeds.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flowers on some plants develop into fruit that contains seeds.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eeds also form inside cones.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Identify some of the ways that seeds are dispersed.</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eeds need water and warmth to start growing (germinate).</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665887" y="3467631"/>
            <a:ext cx="3100894" cy="163698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happens if plants don’t get all the things they need?</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Follow a set of instructions to perform a range of simple tests, making simple predictions for what might happen and suggesting ways to answer their questions. </a:t>
            </a:r>
          </a:p>
          <a:p>
            <a:pPr algn="l">
              <a:buFont typeface="Arial" panose="020B0604020202020204" pitchFamily="34" charset="0"/>
              <a:buChar char="•"/>
            </a:pPr>
            <a:r>
              <a:rPr lang="en-GB" sz="900" dirty="0">
                <a:latin typeface="Twinkl Cursive Unlooped" panose="02000000000000000000" pitchFamily="2" charset="0"/>
              </a:rPr>
              <a:t>Say what a plant looks like if it has not had everything it needs. </a:t>
            </a:r>
          </a:p>
          <a:p>
            <a:pPr algn="l">
              <a:buFont typeface="Arial" panose="020B0604020202020204" pitchFamily="34" charset="0"/>
              <a:buChar char="•"/>
            </a:pPr>
            <a:r>
              <a:rPr lang="en-GB" sz="900" dirty="0">
                <a:latin typeface="Twinkl Cursive Unlooped" panose="02000000000000000000" pitchFamily="2" charset="0"/>
              </a:rPr>
              <a:t>Identify a healthy plant and an unhealthy plant. </a:t>
            </a:r>
          </a:p>
          <a:p>
            <a:pPr algn="l">
              <a:buFont typeface="Arial" panose="020B0604020202020204" pitchFamily="34" charset="0"/>
              <a:buChar char="•"/>
            </a:pPr>
            <a:r>
              <a:rPr lang="en-GB" sz="900" dirty="0">
                <a:latin typeface="Twinkl Cursive Unlooped" panose="02000000000000000000" pitchFamily="2" charset="0"/>
              </a:rPr>
              <a:t>Suggest what a plant needs to be healthy again</a:t>
            </a:r>
            <a:endParaRPr lang="en-GB" sz="900" b="0" i="0" dirty="0">
              <a:solidFill>
                <a:srgbClr val="303030"/>
              </a:solidFill>
              <a:effectLst/>
              <a:latin typeface="Twinkl Cursive Unlooped" panose="02000000000000000000" pitchFamily="2" charset="0"/>
            </a:endParaRPr>
          </a:p>
        </p:txBody>
      </p:sp>
      <p:sp>
        <p:nvSpPr>
          <p:cNvPr id="61" name="object 19">
            <a:extLst>
              <a:ext uri="{FF2B5EF4-FFF2-40B4-BE49-F238E27FC236}">
                <a16:creationId xmlns:a16="http://schemas.microsoft.com/office/drawing/2014/main" id="{80D5F495-FBD7-488A-90DF-68150101C29E}"/>
              </a:ext>
            </a:extLst>
          </p:cNvPr>
          <p:cNvSpPr txBox="1"/>
          <p:nvPr/>
        </p:nvSpPr>
        <p:spPr>
          <a:xfrm>
            <a:off x="4609330" y="2889733"/>
            <a:ext cx="3032144"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do plants need to grow and stay healthy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where plants grow well.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Describe how plants needs water, light and suitable temperature to grow and stay healthy. </a:t>
            </a:r>
          </a:p>
        </p:txBody>
      </p:sp>
      <p:sp>
        <p:nvSpPr>
          <p:cNvPr id="63" name="object 19">
            <a:extLst>
              <a:ext uri="{FF2B5EF4-FFF2-40B4-BE49-F238E27FC236}">
                <a16:creationId xmlns:a16="http://schemas.microsoft.com/office/drawing/2014/main" id="{7C9090A0-B33E-47D2-B658-216E082E1D7E}"/>
              </a:ext>
            </a:extLst>
          </p:cNvPr>
          <p:cNvSpPr txBox="1"/>
          <p:nvPr/>
        </p:nvSpPr>
        <p:spPr>
          <a:xfrm>
            <a:off x="5663807" y="4947566"/>
            <a:ext cx="3823093" cy="92140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all plants need the same things to grow</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Ask and answer scientific questions about the world around them.</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q</a:t>
            </a:r>
            <a:r>
              <a:rPr kumimoji="0" lang="en-US" altLang="en-US" sz="900" b="0" i="0" u="none" strike="noStrike" cap="none" normalizeH="0" baseline="0" dirty="0">
                <a:ln>
                  <a:noFill/>
                </a:ln>
                <a:solidFill>
                  <a:srgbClr val="303030"/>
                </a:solidFill>
                <a:effectLst/>
                <a:latin typeface="Twinkl Cursive Unlooped" panose="02000000000000000000" pitchFamily="2" charset="0"/>
              </a:rPr>
              <a:t>uestions can help us find out about the world.</a:t>
            </a:r>
          </a:p>
          <a:p>
            <a:pPr marL="0" marR="0" lvl="0" indent="0" algn="l" defTabSz="914400" rtl="0" eaLnBrk="0" fontAlgn="base" latinLnBrk="0" hangingPunct="0">
              <a:lnSpc>
                <a:spcPct val="100000"/>
              </a:lnSpc>
              <a:spcBef>
                <a:spcPct val="0"/>
              </a:spcBef>
              <a:spcAft>
                <a:spcPct val="0"/>
              </a:spcAft>
              <a:buClrTx/>
              <a:buSzTx/>
              <a:buFontTx/>
              <a:buChar char="•"/>
              <a:tabLst/>
            </a:pPr>
            <a:r>
              <a:rPr lang="en-GB" sz="900" dirty="0">
                <a:latin typeface="Twinkl Cursive Unlooped" panose="02000000000000000000" pitchFamily="2" charset="0"/>
              </a:rPr>
              <a:t>Explain how plants are suited to their different habitats.</a:t>
            </a: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5701859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2069797"/>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a:t>
            </a: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the correct basic scientific vocabulary to describe parts of plants and they know what plants need to survive and grow healthily. </a:t>
            </a:r>
          </a:p>
          <a:p>
            <a:pPr marL="12700" marR="5080" indent="5080" algn="ctr">
              <a:lnSpc>
                <a:spcPct val="100099"/>
              </a:lnSpc>
              <a:spcBef>
                <a:spcPts val="100"/>
              </a:spcBef>
            </a:pPr>
            <a:endParaRPr lang="en-GB" sz="1100" dirty="0">
              <a:latin typeface="Twinkl Cursive Unlooped" panose="02000000000000000000" pitchFamily="2" charset="0"/>
              <a:cs typeface="Times New Roman" panose="02020603050405020304" pitchFamily="18" charset="0"/>
            </a:endParaRPr>
          </a:p>
          <a:p>
            <a:pPr marL="12700" marR="5080" indent="5080" algn="ctr">
              <a:lnSpc>
                <a:spcPct val="100099"/>
              </a:lnSpc>
              <a:spcBef>
                <a:spcPts val="100"/>
              </a:spcBef>
            </a:pPr>
            <a:r>
              <a:rPr lang="en-GB" sz="1100" dirty="0">
                <a:latin typeface="Twinkl Cursive Unlooped" panose="02000000000000000000" pitchFamily="2" charset="0"/>
                <a:cs typeface="Times New Roman" panose="02020603050405020304" pitchFamily="18" charset="0"/>
              </a:rPr>
              <a:t>They have made observations about plants and can name some common plants in the local environment.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61737" y="1393619"/>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616881" y="1636462"/>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1848583"/>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l</a:t>
            </a:r>
            <a:r>
              <a:rPr lang="en-GB" sz="1100" dirty="0">
                <a:effectLst/>
                <a:latin typeface="Twinkl Cursive Unlooped" panose="02000000000000000000" pitchFamily="2" charset="0"/>
                <a:ea typeface="Calibri" panose="020F0502020204030204" pitchFamily="34" charset="0"/>
                <a:cs typeface="Comic Sans MS" panose="030F0702030302020204" pitchFamily="66" charset="0"/>
              </a:rPr>
              <a:t>abel and draw the parts of a flower involved in sexual reproduction in plants (stamen, filament, anther, pollen, carpel, stigma, style, ovary, ovule and sepal). </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2</a:t>
            </a:r>
            <a:endParaRPr sz="2400" dirty="0">
              <a:latin typeface="Twinkl Cursive Unlooped" panose="02000000000000000000" pitchFamily="2" charset="0"/>
              <a:cs typeface="Segoe UI"/>
            </a:endParaRPr>
          </a:p>
        </p:txBody>
      </p:sp>
      <p:sp>
        <p:nvSpPr>
          <p:cNvPr id="23" name="object 23"/>
          <p:cNvSpPr txBox="1"/>
          <p:nvPr/>
        </p:nvSpPr>
        <p:spPr>
          <a:xfrm>
            <a:off x="3031619" y="3290708"/>
            <a:ext cx="1819910" cy="1564531"/>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lang="en-GB" sz="1100" b="0" i="0" dirty="0">
                <a:solidFill>
                  <a:srgbClr val="303030"/>
                </a:solidFill>
                <a:effectLst/>
                <a:latin typeface="Twinkl Cursive Unlooped" panose="02000000000000000000" pitchFamily="2" charset="0"/>
              </a:rPr>
              <a:t>learnt about wild and garden plants by exploring the local environment.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They identified and described the basic parts of plants and observed how they change over time.</a:t>
            </a:r>
            <a:endParaRPr lang="en-GB" sz="8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080511" y="57164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Plant Survival </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3379771"/>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name and describe the functions of parts of a plant.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describe what a plant requires for life and growth and how this may vary from plant to plant.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also investigate how water is transported within plants.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30" name="object 31">
            <a:extLst>
              <a:ext uri="{FF2B5EF4-FFF2-40B4-BE49-F238E27FC236}">
                <a16:creationId xmlns:a16="http://schemas.microsoft.com/office/drawing/2014/main" id="{C4639A73-23C6-4A93-8CF5-176B38E3D5B1}"/>
              </a:ext>
            </a:extLst>
          </p:cNvPr>
          <p:cNvSpPr txBox="1"/>
          <p:nvPr/>
        </p:nvSpPr>
        <p:spPr>
          <a:xfrm>
            <a:off x="5240877" y="2795852"/>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Plant Survival</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growth of plants from seeds and bulbs. They observe the growth of plants first-hand, recording changes over time and identifying what plants need to grow and stay healthy.</a:t>
            </a:r>
            <a:endParaRPr sz="1100" dirty="0">
              <a:latin typeface="Twinkl Cursive Unlooped" panose="02000000000000000000" pitchFamily="2" charset="0"/>
              <a:cs typeface="Arial"/>
            </a:endParaRPr>
          </a:p>
        </p:txBody>
      </p:sp>
      <p:sp>
        <p:nvSpPr>
          <p:cNvPr id="31" name="object 13">
            <a:extLst>
              <a:ext uri="{FF2B5EF4-FFF2-40B4-BE49-F238E27FC236}">
                <a16:creationId xmlns:a16="http://schemas.microsoft.com/office/drawing/2014/main" id="{F73898BE-3D60-4852-81E0-BCA6C5673E89}"/>
              </a:ext>
            </a:extLst>
          </p:cNvPr>
          <p:cNvSpPr txBox="1"/>
          <p:nvPr/>
        </p:nvSpPr>
        <p:spPr>
          <a:xfrm>
            <a:off x="3470719" y="2561194"/>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Tree>
    <p:extLst>
      <p:ext uri="{BB962C8B-B14F-4D97-AF65-F5344CB8AC3E}">
        <p14:creationId xmlns:p14="http://schemas.microsoft.com/office/powerpoint/2010/main" val="2734747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2</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521539792"/>
              </p:ext>
            </p:extLst>
          </p:nvPr>
        </p:nvGraphicFramePr>
        <p:xfrm>
          <a:off x="3309891" y="1293329"/>
          <a:ext cx="3471909" cy="4450080"/>
        </p:xfrm>
        <a:graphic>
          <a:graphicData uri="http://schemas.openxmlformats.org/drawingml/2006/table">
            <a:tbl>
              <a:tblPr firstRow="1" bandRow="1">
                <a:tableStyleId>{BDBED569-4797-4DF1-A0F4-6AAB3CD982D8}</a:tableStyleId>
              </a:tblPr>
              <a:tblGrid>
                <a:gridCol w="881109">
                  <a:extLst>
                    <a:ext uri="{9D8B030D-6E8A-4147-A177-3AD203B41FA5}">
                      <a16:colId xmlns:a16="http://schemas.microsoft.com/office/drawing/2014/main" val="1839290384"/>
                    </a:ext>
                  </a:extLst>
                </a:gridCol>
                <a:gridCol w="1371600">
                  <a:extLst>
                    <a:ext uri="{9D8B030D-6E8A-4147-A177-3AD203B41FA5}">
                      <a16:colId xmlns:a16="http://schemas.microsoft.com/office/drawing/2014/main" val="2992277105"/>
                    </a:ext>
                  </a:extLst>
                </a:gridCol>
                <a:gridCol w="12192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Bud</a:t>
                      </a:r>
                    </a:p>
                  </a:txBody>
                  <a:tcPr/>
                </a:tc>
                <a:tc>
                  <a:txBody>
                    <a:bodyPr/>
                    <a:lstStyle/>
                    <a:p>
                      <a:r>
                        <a:rPr lang="en-GB" sz="1400" b="0" dirty="0">
                          <a:latin typeface="Twinkl Cursive Unlooped" panose="02000000000000000000" pitchFamily="2" charset="0"/>
                        </a:rPr>
                        <a:t>Germination</a:t>
                      </a:r>
                    </a:p>
                  </a:txBody>
                  <a:tcPr/>
                </a:tc>
                <a:tc>
                  <a:txBody>
                    <a:bodyPr/>
                    <a:lstStyle/>
                    <a:p>
                      <a:r>
                        <a:rPr lang="en-GB" sz="1400" b="0" dirty="0">
                          <a:latin typeface="Twinkl Cursive Unlooped" panose="02000000000000000000" pitchFamily="2" charset="0"/>
                        </a:rPr>
                        <a:t>Soil</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Seed</a:t>
                      </a:r>
                    </a:p>
                  </a:txBody>
                  <a:tcPr/>
                </a:tc>
                <a:tc>
                  <a:txBody>
                    <a:bodyPr/>
                    <a:lstStyle/>
                    <a:p>
                      <a:r>
                        <a:rPr lang="en-GB" sz="1400" dirty="0">
                          <a:latin typeface="Twinkl Cursive Unlooped" panose="02000000000000000000" pitchFamily="2" charset="0"/>
                        </a:rPr>
                        <a:t>Nutrient</a:t>
                      </a:r>
                    </a:p>
                  </a:txBody>
                  <a:tcPr/>
                </a:tc>
                <a:tc>
                  <a:txBody>
                    <a:bodyPr/>
                    <a:lstStyle/>
                    <a:p>
                      <a:r>
                        <a:rPr lang="en-GB" sz="1400" dirty="0">
                          <a:latin typeface="Twinkl Cursive Unlooped" panose="02000000000000000000" pitchFamily="2" charset="0"/>
                        </a:rPr>
                        <a:t>Sunlight</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Leaf</a:t>
                      </a:r>
                    </a:p>
                  </a:txBody>
                  <a:tcPr/>
                </a:tc>
                <a:tc>
                  <a:txBody>
                    <a:bodyPr/>
                    <a:lstStyle/>
                    <a:p>
                      <a:r>
                        <a:rPr lang="en-GB" sz="1400" dirty="0">
                          <a:latin typeface="Twinkl Cursive Unlooped" panose="02000000000000000000" pitchFamily="2" charset="0"/>
                        </a:rPr>
                        <a:t>Air</a:t>
                      </a:r>
                    </a:p>
                  </a:txBody>
                  <a:tcPr/>
                </a:tc>
                <a:tc>
                  <a:txBody>
                    <a:bodyPr/>
                    <a:lstStyle/>
                    <a:p>
                      <a:r>
                        <a:rPr lang="en-GB" sz="1400" dirty="0">
                          <a:latin typeface="Twinkl Cursive Unlooped" panose="02000000000000000000" pitchFamily="2" charset="0"/>
                        </a:rPr>
                        <a:t>Water </a:t>
                      </a:r>
                    </a:p>
                  </a:txBody>
                  <a:tcPr/>
                </a:tc>
                <a:extLst>
                  <a:ext uri="{0D108BD9-81ED-4DB2-BD59-A6C34878D82A}">
                    <a16:rowId xmlns:a16="http://schemas.microsoft.com/office/drawing/2014/main" val="251862350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0" dirty="0">
                          <a:latin typeface="Twinkl Cursive Unlooped" panose="02000000000000000000" pitchFamily="2" charset="0"/>
                        </a:rPr>
                        <a:t>Bulb</a:t>
                      </a:r>
                    </a:p>
                  </a:txBody>
                  <a:tcPr/>
                </a:tc>
                <a:tc>
                  <a:txBody>
                    <a:bodyPr/>
                    <a:lstStyle/>
                    <a:p>
                      <a:r>
                        <a:rPr lang="en-GB" sz="1400" dirty="0">
                          <a:latin typeface="Twinkl Cursive Unlooped" panose="02000000000000000000" pitchFamily="2" charset="0"/>
                        </a:rPr>
                        <a:t>Carbon dioxide</a:t>
                      </a:r>
                    </a:p>
                  </a:txBody>
                  <a:tcPr/>
                </a:tc>
                <a:tc>
                  <a:txBody>
                    <a:bodyPr/>
                    <a:lstStyle/>
                    <a:p>
                      <a:r>
                        <a:rPr lang="en-GB" sz="1400" dirty="0">
                          <a:latin typeface="Twinkl Cursive Unlooped" panose="02000000000000000000" pitchFamily="2" charset="0"/>
                        </a:rPr>
                        <a:t>Warmth</a:t>
                      </a:r>
                    </a:p>
                  </a:txBody>
                  <a:tcPr/>
                </a:tc>
                <a:extLst>
                  <a:ext uri="{0D108BD9-81ED-4DB2-BD59-A6C34878D82A}">
                    <a16:rowId xmlns:a16="http://schemas.microsoft.com/office/drawing/2014/main" val="280285676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latin typeface="Twinkl Cursive Unlooped" panose="02000000000000000000" pitchFamily="2" charset="0"/>
                        </a:rPr>
                        <a:t>Petal</a:t>
                      </a:r>
                    </a:p>
                  </a:txBody>
                  <a:tcPr/>
                </a:tc>
                <a:tc>
                  <a:txBody>
                    <a:bodyPr/>
                    <a:lstStyle/>
                    <a:p>
                      <a:r>
                        <a:rPr lang="en-GB" sz="1400" dirty="0">
                          <a:latin typeface="Twinkl Cursive Unlooped" panose="02000000000000000000" pitchFamily="2" charset="0"/>
                        </a:rPr>
                        <a:t>Oxygen </a:t>
                      </a:r>
                    </a:p>
                  </a:txBody>
                  <a:tcPr/>
                </a:tc>
                <a:tc>
                  <a:txBody>
                    <a:bodyPr/>
                    <a:lstStyle/>
                    <a:p>
                      <a:r>
                        <a:rPr lang="en-GB" sz="1400" dirty="0">
                          <a:latin typeface="Twinkl Cursive Unlooped" panose="02000000000000000000" pitchFamily="2" charset="0"/>
                        </a:rPr>
                        <a:t>Temperature</a:t>
                      </a:r>
                    </a:p>
                  </a:txBody>
                  <a:tcPr/>
                </a:tc>
                <a:extLst>
                  <a:ext uri="{0D108BD9-81ED-4DB2-BD59-A6C34878D82A}">
                    <a16:rowId xmlns:a16="http://schemas.microsoft.com/office/drawing/2014/main" val="4104758899"/>
                  </a:ext>
                </a:extLst>
              </a:tr>
              <a:tr h="370840">
                <a:tc>
                  <a:txBody>
                    <a:bodyPr/>
                    <a:lstStyle/>
                    <a:p>
                      <a:r>
                        <a:rPr lang="en-GB" sz="1400" dirty="0">
                          <a:latin typeface="Twinkl Cursive Unlooped" panose="02000000000000000000" pitchFamily="2" charset="0"/>
                        </a:rPr>
                        <a:t>Stem</a:t>
                      </a:r>
                    </a:p>
                  </a:txBody>
                  <a:tcPr/>
                </a:tc>
                <a:tc>
                  <a:txBody>
                    <a:bodyPr/>
                    <a:lstStyle/>
                    <a:p>
                      <a:endParaRPr lang="en-GB" sz="1400" dirty="0">
                        <a:latin typeface="Twinkl Cursive Unlooped" panose="02000000000000000000" pitchFamily="2" charset="0"/>
                      </a:endParaRPr>
                    </a:p>
                  </a:txBody>
                  <a:tcPr/>
                </a:tc>
                <a:tc>
                  <a:txBody>
                    <a:bodyPr/>
                    <a:lstStyle/>
                    <a:p>
                      <a:r>
                        <a:rPr lang="en-GB" sz="1400" b="0" dirty="0">
                          <a:latin typeface="Twinkl Cursive Unlooped" panose="02000000000000000000" pitchFamily="2" charset="0"/>
                        </a:rPr>
                        <a:t>Food</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Root</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Sunlight</a:t>
                      </a:r>
                    </a:p>
                  </a:txBody>
                  <a:tcPr/>
                </a:tc>
                <a:extLst>
                  <a:ext uri="{0D108BD9-81ED-4DB2-BD59-A6C34878D82A}">
                    <a16:rowId xmlns:a16="http://schemas.microsoft.com/office/drawing/2014/main" val="719473866"/>
                  </a:ext>
                </a:extLst>
              </a:tr>
              <a:tr h="370840">
                <a:tc>
                  <a:txBody>
                    <a:bodyPr/>
                    <a:lstStyle/>
                    <a:p>
                      <a:r>
                        <a:rPr lang="en-GB" sz="1400" b="0" dirty="0">
                          <a:latin typeface="Twinkl Cursive Unlooped" panose="02000000000000000000" pitchFamily="2" charset="0"/>
                        </a:rPr>
                        <a:t>Trunk</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Shade</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Branch</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Blossom</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2969884444"/>
                  </a:ext>
                </a:extLst>
              </a:tr>
              <a:tr h="370840">
                <a:tc>
                  <a:txBody>
                    <a:bodyPr/>
                    <a:lstStyle/>
                    <a:p>
                      <a:r>
                        <a:rPr lang="en-GB" sz="1400" dirty="0">
                          <a:latin typeface="Twinkl Cursive Unlooped" panose="02000000000000000000" pitchFamily="2" charset="0"/>
                        </a:rPr>
                        <a:t>Flower </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37936847"/>
                  </a:ext>
                </a:extLst>
              </a:tr>
              <a:tr h="370840">
                <a:tc>
                  <a:txBody>
                    <a:bodyPr/>
                    <a:lstStyle/>
                    <a:p>
                      <a:r>
                        <a:rPr lang="en-GB" sz="1400" dirty="0">
                          <a:latin typeface="Twinkl Cursive Unlooped" panose="02000000000000000000" pitchFamily="2" charset="0"/>
                        </a:rPr>
                        <a:t>Bark </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73903521"/>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Plant Survival</a:t>
            </a:r>
          </a:p>
        </p:txBody>
      </p:sp>
    </p:spTree>
    <p:extLst>
      <p:ext uri="{BB962C8B-B14F-4D97-AF65-F5344CB8AC3E}">
        <p14:creationId xmlns:p14="http://schemas.microsoft.com/office/powerpoint/2010/main" val="2795819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73903" y="191102"/>
            <a:ext cx="4031698" cy="2076323"/>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85276" y="607413"/>
            <a:ext cx="3373008"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a force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that an object will not move unless a push or pull force is applied, describing forces in action and whether the force requires direct contact or whether the force can act at a distance (magnetic force).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f</a:t>
            </a:r>
            <a:r>
              <a:rPr lang="en-GB" sz="900" b="0" i="0" dirty="0">
                <a:solidFill>
                  <a:srgbClr val="303030"/>
                </a:solidFill>
                <a:effectLst/>
                <a:latin typeface="Twinkl Cursive Unlooped" panose="02000000000000000000" pitchFamily="2" charset="0"/>
              </a:rPr>
              <a:t>orces cause objects to move, change speed or change shape.</a:t>
            </a:r>
          </a:p>
        </p:txBody>
      </p:sp>
      <p:grpSp>
        <p:nvGrpSpPr>
          <p:cNvPr id="23" name="object 23"/>
          <p:cNvGrpSpPr/>
          <p:nvPr/>
        </p:nvGrpSpPr>
        <p:grpSpPr>
          <a:xfrm>
            <a:off x="7826755" y="2340803"/>
            <a:ext cx="4264244" cy="2453203"/>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Forces and Magnets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contact and non-contact forces, including friction and magnetism. They investigate frictional and magnetic forces, and identify parts of a magnet and magnetic materials.</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3</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318015"/>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Plant Survival</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824397" y="25748"/>
            <a:ext cx="4605604" cy="2366332"/>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995819" y="2304185"/>
            <a:ext cx="3601899" cy="2022975"/>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84785" y="2847579"/>
            <a:ext cx="3919839" cy="2832386"/>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181599" y="4628672"/>
            <a:ext cx="4295775" cy="1513099"/>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490146" y="421179"/>
            <a:ext cx="3735251"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things move differently on different surfaces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how objects move over surfaces made from different materials.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Take measurements in standard units, using a range of simple equipment.</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Gather and record findings in a variety of ways (diagrams, tables, charts and graphs) with increasing accuracy.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f</a:t>
            </a:r>
            <a:r>
              <a:rPr lang="en-GB" sz="900" b="0" i="0" dirty="0">
                <a:solidFill>
                  <a:srgbClr val="303030"/>
                </a:solidFill>
                <a:effectLst/>
                <a:latin typeface="Twinkl Cursive Unlooped" panose="02000000000000000000" pitchFamily="2" charset="0"/>
              </a:rPr>
              <a:t>riction is a force between two surfaces as they move across each other and that it slows down a moving object.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f</a:t>
            </a:r>
            <a:r>
              <a:rPr lang="en-GB" sz="900" b="0" i="0" dirty="0">
                <a:solidFill>
                  <a:srgbClr val="303030"/>
                </a:solidFill>
                <a:effectLst/>
                <a:latin typeface="Twinkl Cursive Unlooped" panose="02000000000000000000" pitchFamily="2" charset="0"/>
              </a:rPr>
              <a:t>riction produces heat, which can be a problem.</a:t>
            </a:r>
          </a:p>
        </p:txBody>
      </p:sp>
      <p:sp>
        <p:nvSpPr>
          <p:cNvPr id="50" name="object 19">
            <a:extLst>
              <a:ext uri="{FF2B5EF4-FFF2-40B4-BE49-F238E27FC236}">
                <a16:creationId xmlns:a16="http://schemas.microsoft.com/office/drawing/2014/main" id="{994B6526-3EC8-4719-B226-C9B36AE993FC}"/>
              </a:ext>
            </a:extLst>
          </p:cNvPr>
          <p:cNvSpPr txBox="1"/>
          <p:nvPr/>
        </p:nvSpPr>
        <p:spPr>
          <a:xfrm>
            <a:off x="8511364" y="2656267"/>
            <a:ext cx="3219203" cy="17524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is a magnetic force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Investigate and compare a range of magnets (bar, horseshoe and floating) and explain that magnets have two poles (north and south) and that opposite poles attract each other, while like poles repel each other.</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agnetism is a non-contact force.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agnets have two poles (north and south).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Understand that o</a:t>
            </a:r>
            <a:r>
              <a:rPr lang="en-GB" sz="900" b="0" i="0" dirty="0">
                <a:solidFill>
                  <a:srgbClr val="303030"/>
                </a:solidFill>
                <a:effectLst/>
                <a:latin typeface="Twinkl Cursive Unlooped" panose="02000000000000000000" pitchFamily="2" charset="0"/>
              </a:rPr>
              <a:t>pposite poles (north and south) attract each other and like poles (north and north, or south and south) repel each other.</a:t>
            </a:r>
          </a:p>
        </p:txBody>
      </p:sp>
      <p:sp>
        <p:nvSpPr>
          <p:cNvPr id="55" name="object 19">
            <a:extLst>
              <a:ext uri="{FF2B5EF4-FFF2-40B4-BE49-F238E27FC236}">
                <a16:creationId xmlns:a16="http://schemas.microsoft.com/office/drawing/2014/main" id="{70AEFC16-FF35-4EEC-A9A1-2A605349980C}"/>
              </a:ext>
            </a:extLst>
          </p:cNvPr>
          <p:cNvSpPr txBox="1"/>
          <p:nvPr/>
        </p:nvSpPr>
        <p:spPr>
          <a:xfrm>
            <a:off x="736493" y="3414649"/>
            <a:ext cx="3100894" cy="189090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Which materials are magnetic?</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Follow a set of instructions to perform a range of simple tests, making simple predictions for what might happen and suggesting ways to answer their questions.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Identify some magnetic materials. </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Compare and group materials based on their magnetic properties.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Report on findings from investigations, including oral explanations, displays and presentations of results and conclusions.</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sp>
        <p:nvSpPr>
          <p:cNvPr id="61" name="object 19">
            <a:extLst>
              <a:ext uri="{FF2B5EF4-FFF2-40B4-BE49-F238E27FC236}">
                <a16:creationId xmlns:a16="http://schemas.microsoft.com/office/drawing/2014/main" id="{80D5F495-FBD7-488A-90DF-68150101C29E}"/>
              </a:ext>
            </a:extLst>
          </p:cNvPr>
          <p:cNvSpPr txBox="1"/>
          <p:nvPr/>
        </p:nvSpPr>
        <p:spPr>
          <a:xfrm>
            <a:off x="4414774" y="2681016"/>
            <a:ext cx="3032144" cy="119840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all magnets have the same strength</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Investigate and compare a range of magnets (bar, horseshoe and floating) and explain that magnets have two poles (north and south) and that opposite poles attract each other, while like poles repel each other.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agnets have different strengths.</a:t>
            </a:r>
          </a:p>
        </p:txBody>
      </p:sp>
      <p:sp>
        <p:nvSpPr>
          <p:cNvPr id="63" name="object 19">
            <a:extLst>
              <a:ext uri="{FF2B5EF4-FFF2-40B4-BE49-F238E27FC236}">
                <a16:creationId xmlns:a16="http://schemas.microsoft.com/office/drawing/2014/main" id="{7C9090A0-B33E-47D2-B658-216E082E1D7E}"/>
              </a:ext>
            </a:extLst>
          </p:cNvPr>
          <p:cNvSpPr txBox="1"/>
          <p:nvPr/>
        </p:nvSpPr>
        <p:spPr>
          <a:xfrm>
            <a:off x="5663807" y="4947566"/>
            <a:ext cx="3823093"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we use friction and magnetism in life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Ask questions about the world around them and explain that they can be answered in different ways.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questions can help us find out about the world and can be answered in different ways.</a:t>
            </a:r>
          </a:p>
        </p:txBody>
      </p:sp>
    </p:spTree>
    <p:extLst>
      <p:ext uri="{BB962C8B-B14F-4D97-AF65-F5344CB8AC3E}">
        <p14:creationId xmlns:p14="http://schemas.microsoft.com/office/powerpoint/2010/main" val="29538919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520655"/>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have explored and discussed forces they may feel.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61737" y="1393619"/>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616881" y="1636462"/>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1340752"/>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describe and demonstrate how levers, pulleys and gears work and assist with the movement of objects. </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3</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080511" y="57164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Forces and Magnets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810385"/>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explain that objects fall to Earth due to the force of gravity.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compare and describe, using a range of toys, models and natural objects, the effects of water resistance, air resistance and friction.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object 31">
            <a:extLst>
              <a:ext uri="{FF2B5EF4-FFF2-40B4-BE49-F238E27FC236}">
                <a16:creationId xmlns:a16="http://schemas.microsoft.com/office/drawing/2014/main" id="{7B07D138-410E-476B-ACE1-8D8DBAD83C51}"/>
              </a:ext>
            </a:extLst>
          </p:cNvPr>
          <p:cNvSpPr txBox="1"/>
          <p:nvPr/>
        </p:nvSpPr>
        <p:spPr>
          <a:xfrm>
            <a:off x="5243290" y="2877238"/>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Forces and Magnets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contact and non-contact forces, including friction and magnetism. They investigate frictional and magnetic forces, and identify parts of a magnet and magnetic materials.</a:t>
            </a:r>
            <a:endParaRPr sz="1100" dirty="0">
              <a:latin typeface="Twinkl Cursive Unlooped" panose="02000000000000000000" pitchFamily="2" charset="0"/>
              <a:cs typeface="Arial"/>
            </a:endParaRPr>
          </a:p>
        </p:txBody>
      </p:sp>
      <p:sp>
        <p:nvSpPr>
          <p:cNvPr id="29" name="TextBox 28">
            <a:extLst>
              <a:ext uri="{FF2B5EF4-FFF2-40B4-BE49-F238E27FC236}">
                <a16:creationId xmlns:a16="http://schemas.microsoft.com/office/drawing/2014/main" id="{BE3A1BA4-3EA1-4EBA-8B00-3948B3E86697}"/>
              </a:ext>
            </a:extLst>
          </p:cNvPr>
          <p:cNvSpPr txBox="1"/>
          <p:nvPr/>
        </p:nvSpPr>
        <p:spPr>
          <a:xfrm>
            <a:off x="2941474" y="3120150"/>
            <a:ext cx="2044238" cy="2344231"/>
          </a:xfrm>
          <a:prstGeom prst="rect">
            <a:avLst/>
          </a:prstGeom>
          <a:noFill/>
        </p:spPr>
        <p:txBody>
          <a:bodyPr wrap="square">
            <a:spAutoFit/>
          </a:bodyPr>
          <a:lstStyle/>
          <a:p>
            <a:pPr marL="12065" marR="5080" indent="5715" algn="ctr">
              <a:lnSpc>
                <a:spcPct val="100099"/>
              </a:lnSpc>
              <a:spcBef>
                <a:spcPts val="120"/>
              </a:spcBef>
            </a:pPr>
            <a:r>
              <a:rPr lang="en-GB" sz="1100" spc="-10" dirty="0">
                <a:latin typeface="Twinkl Cursive Unlooped" panose="02000000000000000000" pitchFamily="2" charset="0"/>
                <a:cs typeface="Segoe UI"/>
              </a:rPr>
              <a:t>C</a:t>
            </a:r>
            <a:r>
              <a:rPr lang="en-GB" sz="1100" spc="-30" dirty="0">
                <a:latin typeface="Twinkl Cursive Unlooped" panose="02000000000000000000" pitchFamily="2" charset="0"/>
                <a:cs typeface="Segoe UI"/>
              </a:rPr>
              <a:t>h</a:t>
            </a:r>
            <a:r>
              <a:rPr lang="en-GB" sz="1100" spc="30" dirty="0">
                <a:latin typeface="Twinkl Cursive Unlooped" panose="02000000000000000000" pitchFamily="2" charset="0"/>
                <a:cs typeface="Segoe UI"/>
              </a:rPr>
              <a:t>il</a:t>
            </a:r>
            <a:r>
              <a:rPr lang="en-GB" sz="1100" spc="20" dirty="0">
                <a:latin typeface="Twinkl Cursive Unlooped" panose="02000000000000000000" pitchFamily="2" charset="0"/>
                <a:cs typeface="Segoe UI"/>
              </a:rPr>
              <a:t>d</a:t>
            </a:r>
            <a:r>
              <a:rPr lang="en-GB" sz="1100" spc="-15" dirty="0">
                <a:latin typeface="Twinkl Cursive Unlooped" panose="02000000000000000000" pitchFamily="2" charset="0"/>
                <a:cs typeface="Segoe UI"/>
              </a:rPr>
              <a:t>r</a:t>
            </a:r>
            <a:r>
              <a:rPr lang="en-GB" sz="1100" spc="20" dirty="0">
                <a:latin typeface="Twinkl Cursive Unlooped" panose="02000000000000000000" pitchFamily="2" charset="0"/>
                <a:cs typeface="Segoe UI"/>
              </a:rPr>
              <a:t>e</a:t>
            </a:r>
            <a:r>
              <a:rPr lang="en-GB" sz="1100" spc="10" dirty="0">
                <a:latin typeface="Twinkl Cursive Unlooped" panose="02000000000000000000" pitchFamily="2" charset="0"/>
                <a:cs typeface="Segoe UI"/>
              </a:rPr>
              <a:t>n</a:t>
            </a:r>
            <a:r>
              <a:rPr lang="en-GB" sz="1100" spc="-114"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w</a:t>
            </a:r>
            <a:r>
              <a:rPr lang="en-GB" sz="1100" spc="30" dirty="0">
                <a:latin typeface="Twinkl Cursive Unlooped" panose="02000000000000000000" pitchFamily="2" charset="0"/>
                <a:cs typeface="Segoe UI"/>
              </a:rPr>
              <a:t>il</a:t>
            </a:r>
            <a:r>
              <a:rPr lang="en-GB" sz="1100" spc="5" dirty="0">
                <a:latin typeface="Twinkl Cursive Unlooped" panose="02000000000000000000" pitchFamily="2" charset="0"/>
                <a:cs typeface="Segoe UI"/>
              </a:rPr>
              <a:t>l</a:t>
            </a:r>
            <a:r>
              <a:rPr lang="en-GB" sz="1100" spc="-50" dirty="0">
                <a:latin typeface="Twinkl Cursive Unlooped" panose="02000000000000000000" pitchFamily="2" charset="0"/>
                <a:cs typeface="Segoe UI"/>
              </a:rPr>
              <a:t> </a:t>
            </a:r>
            <a:r>
              <a:rPr lang="en-GB" sz="1100" b="0" i="0" dirty="0">
                <a:solidFill>
                  <a:srgbClr val="303030"/>
                </a:solidFill>
                <a:effectLst/>
                <a:latin typeface="Twinkl Cursive Unlooped" panose="02000000000000000000" pitchFamily="2" charset="0"/>
              </a:rPr>
              <a:t>know that objects are made from materials.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They have identified a range of everyday materials and their sources.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investigated the properties of materials and begun to recognise that a material's properties define its use.</a:t>
            </a:r>
            <a:endParaRPr lang="en-GB" sz="1100" spc="35" dirty="0">
              <a:latin typeface="Twinkl Cursive Unlooped" panose="02000000000000000000" pitchFamily="2" charset="0"/>
              <a:cs typeface="Segoe UI"/>
            </a:endParaRPr>
          </a:p>
        </p:txBody>
      </p:sp>
      <p:sp>
        <p:nvSpPr>
          <p:cNvPr id="31" name="object 13">
            <a:extLst>
              <a:ext uri="{FF2B5EF4-FFF2-40B4-BE49-F238E27FC236}">
                <a16:creationId xmlns:a16="http://schemas.microsoft.com/office/drawing/2014/main" id="{61CAC30A-0FF3-444F-AF3E-F4AF50C2E88A}"/>
              </a:ext>
            </a:extLst>
          </p:cNvPr>
          <p:cNvSpPr txBox="1"/>
          <p:nvPr/>
        </p:nvSpPr>
        <p:spPr>
          <a:xfrm>
            <a:off x="3470719" y="2561194"/>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Tree>
    <p:extLst>
      <p:ext uri="{BB962C8B-B14F-4D97-AF65-F5344CB8AC3E}">
        <p14:creationId xmlns:p14="http://schemas.microsoft.com/office/powerpoint/2010/main" val="41926648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3</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4186551274"/>
              </p:ext>
            </p:extLst>
          </p:nvPr>
        </p:nvGraphicFramePr>
        <p:xfrm>
          <a:off x="3276600" y="1427480"/>
          <a:ext cx="2971800" cy="4079240"/>
        </p:xfrm>
        <a:graphic>
          <a:graphicData uri="http://schemas.openxmlformats.org/drawingml/2006/table">
            <a:tbl>
              <a:tblPr firstRow="1" bandRow="1">
                <a:tableStyleId>{BDBED569-4797-4DF1-A0F4-6AAB3CD982D8}</a:tableStyleId>
              </a:tblPr>
              <a:tblGrid>
                <a:gridCol w="1371600">
                  <a:extLst>
                    <a:ext uri="{9D8B030D-6E8A-4147-A177-3AD203B41FA5}">
                      <a16:colId xmlns:a16="http://schemas.microsoft.com/office/drawing/2014/main" val="1839290384"/>
                    </a:ext>
                  </a:extLst>
                </a:gridCol>
                <a:gridCol w="1600200">
                  <a:extLst>
                    <a:ext uri="{9D8B030D-6E8A-4147-A177-3AD203B41FA5}">
                      <a16:colId xmlns:a16="http://schemas.microsoft.com/office/drawing/2014/main" val="2992277105"/>
                    </a:ext>
                  </a:extLst>
                </a:gridCol>
              </a:tblGrid>
              <a:tr h="370840">
                <a:tc>
                  <a:txBody>
                    <a:bodyPr/>
                    <a:lstStyle/>
                    <a:p>
                      <a:r>
                        <a:rPr lang="en-GB" sz="1400" b="0" dirty="0">
                          <a:latin typeface="Twinkl Cursive Unlooped" panose="02000000000000000000" pitchFamily="2" charset="0"/>
                        </a:rPr>
                        <a:t>Force</a:t>
                      </a:r>
                    </a:p>
                  </a:txBody>
                  <a:tcPr/>
                </a:tc>
                <a:tc>
                  <a:txBody>
                    <a:bodyPr/>
                    <a:lstStyle/>
                    <a:p>
                      <a:r>
                        <a:rPr lang="en-GB" sz="1400" b="0" dirty="0">
                          <a:latin typeface="Twinkl Cursive Unlooped" panose="02000000000000000000" pitchFamily="2" charset="0"/>
                        </a:rPr>
                        <a:t>Magnet</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Pull</a:t>
                      </a:r>
                    </a:p>
                  </a:txBody>
                  <a:tcPr/>
                </a:tc>
                <a:tc>
                  <a:txBody>
                    <a:bodyPr/>
                    <a:lstStyle/>
                    <a:p>
                      <a:r>
                        <a:rPr lang="en-GB" sz="1400" dirty="0">
                          <a:latin typeface="Twinkl Cursive Unlooped" panose="02000000000000000000" pitchFamily="2" charset="0"/>
                        </a:rPr>
                        <a:t>Magnetic field</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Push</a:t>
                      </a:r>
                    </a:p>
                  </a:txBody>
                  <a:tcPr/>
                </a:tc>
                <a:tc>
                  <a:txBody>
                    <a:bodyPr/>
                    <a:lstStyle/>
                    <a:p>
                      <a:r>
                        <a:rPr lang="en-GB" sz="1400" dirty="0">
                          <a:latin typeface="Twinkl Cursive Unlooped" panose="02000000000000000000" pitchFamily="2" charset="0"/>
                        </a:rPr>
                        <a:t>Attract</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Movement</a:t>
                      </a:r>
                    </a:p>
                  </a:txBody>
                  <a:tcPr/>
                </a:tc>
                <a:tc>
                  <a:txBody>
                    <a:bodyPr/>
                    <a:lstStyle/>
                    <a:p>
                      <a:r>
                        <a:rPr lang="en-GB" sz="1400" dirty="0">
                          <a:latin typeface="Twinkl Cursive Unlooped" panose="02000000000000000000" pitchFamily="2" charset="0"/>
                        </a:rPr>
                        <a:t>Attraction</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Friction</a:t>
                      </a:r>
                    </a:p>
                  </a:txBody>
                  <a:tcPr/>
                </a:tc>
                <a:tc>
                  <a:txBody>
                    <a:bodyPr/>
                    <a:lstStyle/>
                    <a:p>
                      <a:r>
                        <a:rPr lang="en-GB" sz="1400" dirty="0">
                          <a:latin typeface="Twinkl Cursive Unlooped" panose="02000000000000000000" pitchFamily="2" charset="0"/>
                        </a:rPr>
                        <a:t>North pole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Resistance</a:t>
                      </a:r>
                    </a:p>
                  </a:txBody>
                  <a:tcPr/>
                </a:tc>
                <a:tc>
                  <a:txBody>
                    <a:bodyPr/>
                    <a:lstStyle/>
                    <a:p>
                      <a:r>
                        <a:rPr lang="en-GB" sz="1400" dirty="0">
                          <a:latin typeface="Twinkl Cursive Unlooped" panose="02000000000000000000" pitchFamily="2" charset="0"/>
                        </a:rPr>
                        <a:t>South pole</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Lubrication</a:t>
                      </a:r>
                    </a:p>
                  </a:txBody>
                  <a:tcPr/>
                </a:tc>
                <a:tc>
                  <a:txBody>
                    <a:bodyPr/>
                    <a:lstStyle/>
                    <a:p>
                      <a:r>
                        <a:rPr lang="en-GB" sz="1400" dirty="0">
                          <a:latin typeface="Twinkl Cursive Unlooped" panose="02000000000000000000" pitchFamily="2" charset="0"/>
                        </a:rPr>
                        <a:t>Repel</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Surface </a:t>
                      </a:r>
                    </a:p>
                  </a:txBody>
                  <a:tcPr/>
                </a:tc>
                <a:tc>
                  <a:txBody>
                    <a:bodyPr/>
                    <a:lstStyle/>
                    <a:p>
                      <a:r>
                        <a:rPr lang="en-GB" sz="1400" dirty="0">
                          <a:latin typeface="Twinkl Cursive Unlooped" panose="02000000000000000000" pitchFamily="2" charset="0"/>
                        </a:rPr>
                        <a:t>Repulsion</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Contact</a:t>
                      </a:r>
                    </a:p>
                  </a:txBody>
                  <a:tcPr/>
                </a:tc>
                <a:tc>
                  <a:txBody>
                    <a:bodyPr/>
                    <a:lstStyle/>
                    <a:p>
                      <a:r>
                        <a:rPr lang="en-GB" sz="1400" dirty="0">
                          <a:latin typeface="Twinkl Cursive Unlooped" panose="02000000000000000000" pitchFamily="2" charset="0"/>
                        </a:rPr>
                        <a:t>Compass </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Non-contact </a:t>
                      </a:r>
                    </a:p>
                  </a:txBody>
                  <a:tcPr/>
                </a:tc>
                <a:tc>
                  <a:txBody>
                    <a:bodyPr/>
                    <a:lstStyle/>
                    <a:p>
                      <a:r>
                        <a:rPr lang="en-GB" sz="1400" dirty="0">
                          <a:latin typeface="Twinkl Cursive Unlooped" panose="02000000000000000000" pitchFamily="2" charset="0"/>
                        </a:rPr>
                        <a:t>Magnetic</a:t>
                      </a:r>
                    </a:p>
                  </a:txBody>
                  <a:tcPr/>
                </a:tc>
                <a:extLst>
                  <a:ext uri="{0D108BD9-81ED-4DB2-BD59-A6C34878D82A}">
                    <a16:rowId xmlns:a16="http://schemas.microsoft.com/office/drawing/2014/main" val="3220600031"/>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Material </a:t>
                      </a:r>
                    </a:p>
                  </a:txBody>
                  <a:tcPr/>
                </a:tc>
                <a:extLst>
                  <a:ext uri="{0D108BD9-81ED-4DB2-BD59-A6C34878D82A}">
                    <a16:rowId xmlns:a16="http://schemas.microsoft.com/office/drawing/2014/main" val="3967901479"/>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626497"/>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Forces and Magnets</a:t>
            </a:r>
          </a:p>
        </p:txBody>
      </p:sp>
    </p:spTree>
    <p:extLst>
      <p:ext uri="{BB962C8B-B14F-4D97-AF65-F5344CB8AC3E}">
        <p14:creationId xmlns:p14="http://schemas.microsoft.com/office/powerpoint/2010/main" val="35900353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38853" y="231480"/>
            <a:ext cx="4282667" cy="2106222"/>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020903" y="666347"/>
            <a:ext cx="3532297"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light and dark</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differences between dark and light and how we need light to be able to see.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l</a:t>
            </a:r>
            <a:r>
              <a:rPr lang="en-GB" sz="900" b="0" i="0" dirty="0">
                <a:solidFill>
                  <a:srgbClr val="303030"/>
                </a:solidFill>
                <a:effectLst/>
                <a:latin typeface="Twinkl Cursive Unlooped" panose="02000000000000000000" pitchFamily="2" charset="0"/>
              </a:rPr>
              <a:t>ight is a form of energy that travels in straight lines from a light source.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d</a:t>
            </a:r>
            <a:r>
              <a:rPr lang="en-GB" sz="900" b="0" i="0" dirty="0">
                <a:solidFill>
                  <a:srgbClr val="303030"/>
                </a:solidFill>
                <a:effectLst/>
                <a:latin typeface="Twinkl Cursive Unlooped" panose="02000000000000000000" pitchFamily="2" charset="0"/>
              </a:rPr>
              <a:t>ark is the absence of light and we need light to be able to see.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main natural light source on Earth is the Sun.</a:t>
            </a:r>
          </a:p>
        </p:txBody>
      </p:sp>
      <p:grpSp>
        <p:nvGrpSpPr>
          <p:cNvPr id="23" name="object 23"/>
          <p:cNvGrpSpPr/>
          <p:nvPr/>
        </p:nvGrpSpPr>
        <p:grpSpPr>
          <a:xfrm>
            <a:off x="7824442" y="2506597"/>
            <a:ext cx="4264244" cy="1979163"/>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Light and Shadows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light and dark. They investigate the phenomena of reflections and shadows, looking for patterns in collected data. The risks associated with the Sun are also explored.</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3</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46927" y="5116043"/>
            <a:ext cx="1055559" cy="78547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Animal Nutrition and the Skeletal System</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910567" y="46592"/>
            <a:ext cx="4519433" cy="2366332"/>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87041" y="2322594"/>
            <a:ext cx="4408705" cy="2417672"/>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57780" y="3960389"/>
            <a:ext cx="4277741" cy="1995309"/>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334001" y="4786533"/>
            <a:ext cx="4476754" cy="186636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583187" y="389796"/>
            <a:ext cx="3923014"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Which surfaces reflect light the best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Set up and carry out some simple, comparative and fair tests, making predictions for what might happen.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Group and sort materials as being reflective or non-reflective.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Make a prediction for what might happen based on prior knowledge.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l</a:t>
            </a:r>
            <a:r>
              <a:rPr lang="en-GB" sz="900" b="0" i="0" dirty="0">
                <a:solidFill>
                  <a:srgbClr val="303030"/>
                </a:solidFill>
                <a:effectLst/>
                <a:latin typeface="Twinkl Cursive Unlooped" panose="02000000000000000000" pitchFamily="2" charset="0"/>
              </a:rPr>
              <a:t>ight can be reflected from different surfaces.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eflective materials are light in colour, shiny and smooth.</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less reflective and non-reflective materials are dark in </a:t>
            </a:r>
          </a:p>
          <a:p>
            <a:pPr algn="l"/>
            <a:r>
              <a:rPr lang="en-GB" sz="900" b="0" i="0" dirty="0">
                <a:solidFill>
                  <a:srgbClr val="303030"/>
                </a:solidFill>
                <a:effectLst/>
                <a:latin typeface="Twinkl Cursive Unlooped" panose="02000000000000000000" pitchFamily="2" charset="0"/>
              </a:rPr>
              <a:t>colour, dull and rough.</a:t>
            </a:r>
          </a:p>
        </p:txBody>
      </p:sp>
      <p:sp>
        <p:nvSpPr>
          <p:cNvPr id="50" name="object 19">
            <a:extLst>
              <a:ext uri="{FF2B5EF4-FFF2-40B4-BE49-F238E27FC236}">
                <a16:creationId xmlns:a16="http://schemas.microsoft.com/office/drawing/2014/main" id="{994B6526-3EC8-4719-B226-C9B36AE993FC}"/>
              </a:ext>
            </a:extLst>
          </p:cNvPr>
          <p:cNvSpPr txBox="1"/>
          <p:nvPr/>
        </p:nvSpPr>
        <p:spPr>
          <a:xfrm>
            <a:off x="8610600" y="2887486"/>
            <a:ext cx="3219203"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can the sun be harmful to humans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why light from the Sun can be dangerous.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l</a:t>
            </a:r>
            <a:r>
              <a:rPr lang="en-GB" sz="900" b="0" i="0" dirty="0">
                <a:solidFill>
                  <a:srgbClr val="303030"/>
                </a:solidFill>
                <a:effectLst/>
                <a:latin typeface="Twinkl Cursive Unlooped" panose="02000000000000000000" pitchFamily="2" charset="0"/>
              </a:rPr>
              <a:t>ight from the Sun is damaging for vision and the skin.</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a:t>
            </a:r>
            <a:r>
              <a:rPr lang="en-GB" sz="900" b="0" i="0" dirty="0">
                <a:solidFill>
                  <a:srgbClr val="303030"/>
                </a:solidFill>
                <a:effectLst/>
                <a:latin typeface="Twinkl Cursive Unlooped" panose="02000000000000000000" pitchFamily="2" charset="0"/>
              </a:rPr>
              <a:t>eople can protect themselves from the Sun by using sun cream, wearing sun hats and sunglasses and by staying indoors or in the shade.</a:t>
            </a:r>
          </a:p>
        </p:txBody>
      </p:sp>
      <p:sp>
        <p:nvSpPr>
          <p:cNvPr id="55" name="object 19">
            <a:extLst>
              <a:ext uri="{FF2B5EF4-FFF2-40B4-BE49-F238E27FC236}">
                <a16:creationId xmlns:a16="http://schemas.microsoft.com/office/drawing/2014/main" id="{70AEFC16-FF35-4EEC-A9A1-2A605349980C}"/>
              </a:ext>
            </a:extLst>
          </p:cNvPr>
          <p:cNvSpPr txBox="1"/>
          <p:nvPr/>
        </p:nvSpPr>
        <p:spPr>
          <a:xfrm>
            <a:off x="757955" y="4296337"/>
            <a:ext cx="3019585" cy="135998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How can we change the shape and size of a shadow?</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using words or diagrams, how shadows are formed when a light source is blocked by an opaque object.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shadows change when the light source or the object moves. The lower the light source the longer the shadow. The closer the light source the larger the shadow. </a:t>
            </a:r>
          </a:p>
        </p:txBody>
      </p:sp>
      <p:sp>
        <p:nvSpPr>
          <p:cNvPr id="61" name="object 19">
            <a:extLst>
              <a:ext uri="{FF2B5EF4-FFF2-40B4-BE49-F238E27FC236}">
                <a16:creationId xmlns:a16="http://schemas.microsoft.com/office/drawing/2014/main" id="{80D5F495-FBD7-488A-90DF-68150101C29E}"/>
              </a:ext>
            </a:extLst>
          </p:cNvPr>
          <p:cNvSpPr txBox="1"/>
          <p:nvPr/>
        </p:nvSpPr>
        <p:spPr>
          <a:xfrm>
            <a:off x="3950257" y="2713120"/>
            <a:ext cx="3364157"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we make shadows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Make increasingly careful observations, identifying similarities, differences and changes and making simple connections.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Explain, using words or diagrams, how shadows are formed when a light source is blocked by an opaque object.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a</a:t>
            </a:r>
            <a:r>
              <a:rPr kumimoji="0" lang="en-US" altLang="en-US" sz="900" b="0" i="0" u="none" strike="noStrike" cap="none" normalizeH="0" baseline="0" dirty="0">
                <a:ln>
                  <a:noFill/>
                </a:ln>
                <a:solidFill>
                  <a:srgbClr val="303030"/>
                </a:solidFill>
                <a:effectLst/>
                <a:latin typeface="Twinkl Cursive Unlooped" panose="02000000000000000000" pitchFamily="2" charset="0"/>
              </a:rPr>
              <a:t> shadow is the same shape as the object that casts it because light travels in straight lines.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Know that shadows always appear on the opposite side of the light source.</a:t>
            </a:r>
          </a:p>
        </p:txBody>
      </p:sp>
      <p:sp>
        <p:nvSpPr>
          <p:cNvPr id="63" name="object 19">
            <a:extLst>
              <a:ext uri="{FF2B5EF4-FFF2-40B4-BE49-F238E27FC236}">
                <a16:creationId xmlns:a16="http://schemas.microsoft.com/office/drawing/2014/main" id="{7C9090A0-B33E-47D2-B658-216E082E1D7E}"/>
              </a:ext>
            </a:extLst>
          </p:cNvPr>
          <p:cNvSpPr txBox="1"/>
          <p:nvPr/>
        </p:nvSpPr>
        <p:spPr>
          <a:xfrm>
            <a:off x="5987661" y="5093179"/>
            <a:ext cx="3823093" cy="13369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shadows change during the day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Set up and carry out some simple, comparative and fair tests, making predictions for what might happen.</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Take measurements in standard units, using a range of simple equipment.</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Gather and record findings in a variety of ways (diagrams, tables, charts and graphs) with increasing accuracy.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a:t>
            </a:r>
            <a:r>
              <a:rPr lang="en-GB" sz="900" b="0" i="0" dirty="0">
                <a:solidFill>
                  <a:srgbClr val="303030"/>
                </a:solidFill>
                <a:effectLst/>
                <a:latin typeface="Twinkl Cursive Unlooped" panose="02000000000000000000" pitchFamily="2" charset="0"/>
              </a:rPr>
              <a:t>raw a simple conclusion based on evidence collected</a:t>
            </a:r>
          </a:p>
        </p:txBody>
      </p:sp>
    </p:spTree>
    <p:extLst>
      <p:ext uri="{BB962C8B-B14F-4D97-AF65-F5344CB8AC3E}">
        <p14:creationId xmlns:p14="http://schemas.microsoft.com/office/powerpoint/2010/main" val="1644297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1926168"/>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have named the seasons and ordered them.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described how the seasons can affect the natural world and how things grow.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talked about seasonal weather.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7253351" y="1357375"/>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8052816" y="2662491"/>
            <a:ext cx="806450" cy="390525"/>
          </a:xfrm>
          <a:prstGeom prst="rect">
            <a:avLst/>
          </a:prstGeom>
        </p:spPr>
        <p:txBody>
          <a:bodyPr vert="horz" wrap="square" lIns="0" tIns="19685" rIns="0" bIns="0" rtlCol="0">
            <a:spAutoFit/>
          </a:bodyPr>
          <a:lstStyle/>
          <a:p>
            <a:pPr marL="193675" marR="5080" indent="-180975">
              <a:lnSpc>
                <a:spcPts val="1430"/>
              </a:lnSpc>
              <a:spcBef>
                <a:spcPts val="155"/>
              </a:spcBef>
            </a:pPr>
            <a:r>
              <a:rPr sz="1200" b="1" spc="20" dirty="0">
                <a:latin typeface="Twinkl Cursive Unlooped" panose="02000000000000000000" pitchFamily="2" charset="0"/>
                <a:cs typeface="Segoe UI"/>
              </a:rPr>
              <a:t>Ne</a:t>
            </a:r>
            <a:r>
              <a:rPr sz="1200" b="1" spc="5" dirty="0">
                <a:latin typeface="Twinkl Cursive Unlooped" panose="02000000000000000000" pitchFamily="2" charset="0"/>
                <a:cs typeface="Segoe UI"/>
              </a:rPr>
              <a:t>x</a:t>
            </a:r>
            <a:r>
              <a:rPr sz="1200" b="1" dirty="0">
                <a:latin typeface="Twinkl Cursive Unlooped" panose="02000000000000000000" pitchFamily="2" charset="0"/>
                <a:cs typeface="Segoe UI"/>
              </a:rPr>
              <a:t>t</a:t>
            </a:r>
            <a:r>
              <a:rPr sz="1200" b="1" spc="-50" dirty="0">
                <a:latin typeface="Twinkl Cursive Unlooped" panose="02000000000000000000" pitchFamily="2" charset="0"/>
                <a:cs typeface="Segoe UI"/>
              </a:rPr>
              <a:t> </a:t>
            </a:r>
            <a:r>
              <a:rPr sz="1200" b="1" dirty="0">
                <a:latin typeface="Twinkl Cursive Unlooped" panose="02000000000000000000" pitchFamily="2" charset="0"/>
                <a:cs typeface="Segoe UI"/>
              </a:rPr>
              <a:t>S</a:t>
            </a:r>
            <a:r>
              <a:rPr sz="1200" b="1" spc="-20" dirty="0">
                <a:latin typeface="Twinkl Cursive Unlooped" panose="02000000000000000000" pitchFamily="2" charset="0"/>
                <a:cs typeface="Segoe UI"/>
              </a:rPr>
              <a:t>t</a:t>
            </a:r>
            <a:r>
              <a:rPr sz="1200" b="1" spc="20" dirty="0">
                <a:latin typeface="Twinkl Cursive Unlooped" panose="02000000000000000000" pitchFamily="2" charset="0"/>
                <a:cs typeface="Segoe UI"/>
              </a:rPr>
              <a:t>e</a:t>
            </a:r>
            <a:r>
              <a:rPr sz="1200" b="1" dirty="0">
                <a:latin typeface="Twinkl Cursive Unlooped" panose="02000000000000000000" pitchFamily="2" charset="0"/>
                <a:cs typeface="Segoe UI"/>
              </a:rPr>
              <a:t>ps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a:off x="7289019" y="1434559"/>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3148939"/>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know the movement of the planets, including Earth relative to the Sun</a:t>
            </a:r>
            <a:r>
              <a:rPr lang="en-GB" sz="1100" dirty="0">
                <a:effectLst/>
                <a:latin typeface="Twinkl Cursive Unlooped" panose="02000000000000000000" pitchFamily="2" charset="0"/>
                <a:ea typeface="Calibri" panose="020F0502020204030204" pitchFamily="34" charset="0"/>
                <a:cs typeface="Calibri" panose="020F0502020204030204" pitchFamily="34" charset="0"/>
              </a:rPr>
              <a:t>.</a:t>
            </a:r>
          </a:p>
          <a:p>
            <a:pPr marL="12700" marR="5080" indent="3175" algn="ctr">
              <a:lnSpc>
                <a:spcPct val="100499"/>
              </a:lnSpc>
              <a:spcBef>
                <a:spcPts val="900"/>
              </a:spcBef>
            </a:pPr>
            <a:r>
              <a:rPr lang="en-GB" sz="1100" dirty="0">
                <a:latin typeface="Twinkl Cursive Unlooped" panose="02000000000000000000" pitchFamily="2" charset="0"/>
                <a:ea typeface="Calibri" panose="020F0502020204030204" pitchFamily="34" charset="0"/>
                <a:cs typeface="Calibri" panose="020F0502020204030204" pitchFamily="34" charset="0"/>
              </a:rPr>
              <a:t>They will also know the movement of the Moon relative to the Earth.</a:t>
            </a:r>
            <a:r>
              <a:rPr lang="en-GB" sz="1100" dirty="0">
                <a:effectLst/>
                <a:latin typeface="Twinkl Cursive Unlooped" panose="02000000000000000000" pitchFamily="2" charset="0"/>
                <a:ea typeface="Calibri" panose="020F0502020204030204" pitchFamily="34" charset="0"/>
                <a:cs typeface="Calibri" panose="020F0502020204030204" pitchFamily="34" charset="0"/>
              </a:rPr>
              <a:t> </a:t>
            </a:r>
            <a:endParaRPr lang="en-GB" sz="1100" dirty="0">
              <a:latin typeface="Twinkl Cursive Unlooped" panose="02000000000000000000" pitchFamily="2" charset="0"/>
              <a:ea typeface="Calibri" panose="020F0502020204030204" pitchFamily="34" charset="0"/>
              <a:cs typeface="Calibri" panose="020F0502020204030204" pitchFamily="34" charset="0"/>
            </a:endParaRPr>
          </a:p>
          <a:p>
            <a:pPr marL="12700" marR="5080" indent="3175" algn="ctr">
              <a:lnSpc>
                <a:spcPct val="100499"/>
              </a:lnSpc>
              <a:spcBef>
                <a:spcPts val="900"/>
              </a:spcBef>
            </a:pPr>
            <a:r>
              <a:rPr lang="en-GB" sz="1100" dirty="0">
                <a:latin typeface="Twinkl Cursive Unlooped" panose="02000000000000000000" pitchFamily="2" charset="0"/>
                <a:ea typeface="Calibri" panose="020F0502020204030204" pitchFamily="34" charset="0"/>
              </a:rPr>
              <a:t>The children will u</a:t>
            </a:r>
            <a:r>
              <a:rPr lang="en-GB" sz="1100" dirty="0">
                <a:effectLst/>
                <a:latin typeface="Twinkl Cursive Unlooped" panose="02000000000000000000" pitchFamily="2" charset="0"/>
                <a:ea typeface="Calibri" panose="020F0502020204030204" pitchFamily="34" charset="0"/>
              </a:rPr>
              <a:t>se the idea of the Earth’s rotation to explain day and night and the Sun’s apparent movement across the sky.</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1</a:t>
            </a:r>
            <a:endParaRPr sz="2400" dirty="0">
              <a:latin typeface="Twinkl Cursive Unlooped" panose="02000000000000000000" pitchFamily="2" charset="0"/>
              <a:cs typeface="Segoe UI"/>
            </a:endParaRPr>
          </a:p>
        </p:txBody>
      </p:sp>
      <p:sp>
        <p:nvSpPr>
          <p:cNvPr id="23" name="object 23"/>
          <p:cNvSpPr txBox="1"/>
          <p:nvPr/>
        </p:nvSpPr>
        <p:spPr>
          <a:xfrm>
            <a:off x="7532672" y="3178174"/>
            <a:ext cx="1819910" cy="1903085"/>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sz="1100" spc="25" dirty="0">
                <a:latin typeface="Twinkl Cursive Unlooped" panose="02000000000000000000" pitchFamily="2" charset="0"/>
                <a:cs typeface="Segoe UI"/>
              </a:rPr>
              <a:t>w</a:t>
            </a:r>
            <a:r>
              <a:rPr sz="1100" spc="30" dirty="0">
                <a:latin typeface="Twinkl Cursive Unlooped" panose="02000000000000000000" pitchFamily="2" charset="0"/>
                <a:cs typeface="Segoe UI"/>
              </a:rPr>
              <a:t>il</a:t>
            </a:r>
            <a:r>
              <a:rPr sz="1100" spc="5" dirty="0">
                <a:latin typeface="Twinkl Cursive Unlooped" panose="02000000000000000000" pitchFamily="2" charset="0"/>
                <a:cs typeface="Segoe UI"/>
              </a:rPr>
              <a:t>l</a:t>
            </a:r>
            <a:r>
              <a:rPr sz="1100" spc="-50" dirty="0">
                <a:latin typeface="Twinkl Cursive Unlooped" panose="02000000000000000000" pitchFamily="2" charset="0"/>
                <a:cs typeface="Segoe UI"/>
              </a:rPr>
              <a:t> </a:t>
            </a:r>
            <a:r>
              <a:rPr lang="en-GB" sz="1100" spc="20" dirty="0">
                <a:latin typeface="Twinkl Cursive Unlooped" panose="02000000000000000000" pitchFamily="2" charset="0"/>
                <a:cs typeface="Segoe UI"/>
              </a:rPr>
              <a:t>look in more detail at animal habitats beyond the locality, for example, beach, ocean, mountain. </a:t>
            </a:r>
          </a:p>
          <a:p>
            <a:pPr marL="12065" marR="5080" indent="5715" algn="ctr">
              <a:lnSpc>
                <a:spcPct val="100099"/>
              </a:lnSpc>
              <a:spcBef>
                <a:spcPts val="120"/>
              </a:spcBef>
            </a:pPr>
            <a:endParaRPr lang="en-GB" sz="1100" spc="20" dirty="0">
              <a:latin typeface="Twinkl Cursive Unlooped" panose="02000000000000000000" pitchFamily="2" charset="0"/>
              <a:cs typeface="Segoe UI"/>
            </a:endParaRPr>
          </a:p>
          <a:p>
            <a:pPr marL="12065" marR="5080" indent="5715" algn="ctr">
              <a:lnSpc>
                <a:spcPct val="100099"/>
              </a:lnSpc>
              <a:spcBef>
                <a:spcPts val="120"/>
              </a:spcBef>
            </a:pPr>
            <a:r>
              <a:rPr lang="en-GB" sz="1100" spc="20" dirty="0">
                <a:latin typeface="Twinkl Cursive Unlooped" panose="02000000000000000000" pitchFamily="2" charset="0"/>
                <a:cs typeface="Segoe UI"/>
              </a:rPr>
              <a:t>They will look at how the habitats climate (weather) differ and what they provide for the things that live there.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080511" y="50675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Seasonal Changes</a:t>
            </a:r>
          </a:p>
        </p:txBody>
      </p:sp>
      <p:sp>
        <p:nvSpPr>
          <p:cNvPr id="26" name="object 31">
            <a:extLst>
              <a:ext uri="{FF2B5EF4-FFF2-40B4-BE49-F238E27FC236}">
                <a16:creationId xmlns:a16="http://schemas.microsoft.com/office/drawing/2014/main" id="{19ABC160-DD5E-4BF4-8DE6-A032A60701E6}"/>
              </a:ext>
            </a:extLst>
          </p:cNvPr>
          <p:cNvSpPr txBox="1"/>
          <p:nvPr/>
        </p:nvSpPr>
        <p:spPr>
          <a:xfrm>
            <a:off x="3657600" y="2662491"/>
            <a:ext cx="2039058" cy="232756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Seasonal Changes – Autumn/Winter</a:t>
            </a:r>
          </a:p>
          <a:p>
            <a:pPr marL="12700" marR="5080"/>
            <a:r>
              <a:rPr lang="en-GB" sz="1100" b="0" i="0" dirty="0">
                <a:solidFill>
                  <a:srgbClr val="303030"/>
                </a:solidFill>
                <a:effectLst/>
                <a:latin typeface="Twinkl Cursive Unlooped" panose="02000000000000000000" pitchFamily="2" charset="0"/>
              </a:rPr>
              <a:t>This project teaches children about the four seasons, </a:t>
            </a:r>
            <a:r>
              <a:rPr lang="en-GB" sz="1100" dirty="0">
                <a:solidFill>
                  <a:srgbClr val="303030"/>
                </a:solidFill>
                <a:latin typeface="Twinkl Cursive Unlooped" panose="02000000000000000000" pitchFamily="2" charset="0"/>
              </a:rPr>
              <a:t>with a particular focus on autumn and winter. Children will learn about different weather across the seasons and will observe changes in day length. Children will work scientifically by observing, discussing and collecting data. </a:t>
            </a:r>
            <a:endParaRPr sz="1100" dirty="0">
              <a:latin typeface="Twinkl Cursive Unlooped" panose="02000000000000000000" pitchFamily="2" charset="0"/>
              <a:cs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689932"/>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have explored different weather and will have noticed their own shadow.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61737" y="1393619"/>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470719" y="2561194"/>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rot="10800000">
            <a:off x="3616881" y="1636462"/>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284885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use language associated with refraction of light. </a:t>
            </a:r>
          </a:p>
          <a:p>
            <a:pPr marL="12700" marR="5080" indent="3175" algn="ctr">
              <a:lnSpc>
                <a:spcPct val="100499"/>
              </a:lnSpc>
              <a:spcBef>
                <a:spcPts val="900"/>
              </a:spcBef>
            </a:pPr>
            <a:endParaRPr lang="en-GB" sz="1100" spc="-10" dirty="0">
              <a:effectLst/>
              <a:latin typeface="Twinkl Cursive Unlooped" panose="02000000000000000000" pitchFamily="2" charset="0"/>
              <a:ea typeface="Calibri" panose="020F0502020204030204" pitchFamily="34"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ea typeface="Calibri" panose="020F0502020204030204" pitchFamily="34" charset="0"/>
                <a:cs typeface="Segoe UI"/>
              </a:rPr>
              <a:t>They will explore how light behaves when reflected off a mirror and will measure angles. </a:t>
            </a:r>
          </a:p>
          <a:p>
            <a:pPr marL="12700" marR="5080" indent="3175" algn="ctr">
              <a:lnSpc>
                <a:spcPct val="100499"/>
              </a:lnSpc>
              <a:spcBef>
                <a:spcPts val="900"/>
              </a:spcBef>
            </a:pPr>
            <a:endParaRPr lang="en-GB" sz="1100" spc="-10" dirty="0">
              <a:effectLst/>
              <a:latin typeface="Twinkl Cursive Unlooped" panose="02000000000000000000" pitchFamily="2" charset="0"/>
              <a:ea typeface="Calibri" panose="020F0502020204030204" pitchFamily="34"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ea typeface="Calibri" panose="020F0502020204030204" pitchFamily="34" charset="0"/>
                <a:cs typeface="Times New Roman" panose="02020603050405020304" pitchFamily="18" charset="0"/>
              </a:rPr>
              <a:t>They will investigate how light makes us see colour.</a:t>
            </a:r>
            <a:endParaRPr lang="en-GB" sz="800" spc="-10" dirty="0">
              <a:latin typeface="Twinkl Cursive Unlooped" panose="02000000000000000000" pitchFamily="2" charset="0"/>
              <a:ea typeface="Calibri" panose="020F0502020204030204" pitchFamily="34" charset="0"/>
              <a:cs typeface="Segoe UI"/>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3</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080511" y="57164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Light and Shadows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641108"/>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learn that light travels in a straight line and that we see things because they either give out light or reflect light in the eye..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create diagrams to show how shadows are formed.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BE3A1BA4-3EA1-4EBA-8B00-3948B3E86697}"/>
              </a:ext>
            </a:extLst>
          </p:cNvPr>
          <p:cNvSpPr txBox="1"/>
          <p:nvPr/>
        </p:nvSpPr>
        <p:spPr>
          <a:xfrm>
            <a:off x="2941474" y="3120150"/>
            <a:ext cx="2044238" cy="1472198"/>
          </a:xfrm>
          <a:prstGeom prst="rect">
            <a:avLst/>
          </a:prstGeom>
          <a:noFill/>
        </p:spPr>
        <p:txBody>
          <a:bodyPr wrap="square">
            <a:spAutoFit/>
          </a:bodyPr>
          <a:lstStyle/>
          <a:p>
            <a:pPr marL="12065" marR="5080" indent="5715" algn="ctr">
              <a:lnSpc>
                <a:spcPct val="100099"/>
              </a:lnSpc>
              <a:spcBef>
                <a:spcPts val="120"/>
              </a:spcBef>
            </a:pPr>
            <a:r>
              <a:rPr lang="en-GB" sz="1100" spc="-10" dirty="0">
                <a:latin typeface="Twinkl Cursive Unlooped" panose="02000000000000000000" pitchFamily="2" charset="0"/>
                <a:cs typeface="Segoe UI"/>
              </a:rPr>
              <a:t>C</a:t>
            </a:r>
            <a:r>
              <a:rPr lang="en-GB" sz="1100" spc="-30" dirty="0">
                <a:latin typeface="Twinkl Cursive Unlooped" panose="02000000000000000000" pitchFamily="2" charset="0"/>
                <a:cs typeface="Segoe UI"/>
              </a:rPr>
              <a:t>h</a:t>
            </a:r>
            <a:r>
              <a:rPr lang="en-GB" sz="1100" spc="30" dirty="0">
                <a:latin typeface="Twinkl Cursive Unlooped" panose="02000000000000000000" pitchFamily="2" charset="0"/>
                <a:cs typeface="Segoe UI"/>
              </a:rPr>
              <a:t>il</a:t>
            </a:r>
            <a:r>
              <a:rPr lang="en-GB" sz="1100" spc="20" dirty="0">
                <a:latin typeface="Twinkl Cursive Unlooped" panose="02000000000000000000" pitchFamily="2" charset="0"/>
                <a:cs typeface="Segoe UI"/>
              </a:rPr>
              <a:t>d</a:t>
            </a:r>
            <a:r>
              <a:rPr lang="en-GB" sz="1100" spc="-15" dirty="0">
                <a:latin typeface="Twinkl Cursive Unlooped" panose="02000000000000000000" pitchFamily="2" charset="0"/>
                <a:cs typeface="Segoe UI"/>
              </a:rPr>
              <a:t>r</a:t>
            </a:r>
            <a:r>
              <a:rPr lang="en-GB" sz="1100" spc="20" dirty="0">
                <a:latin typeface="Twinkl Cursive Unlooped" panose="02000000000000000000" pitchFamily="2" charset="0"/>
                <a:cs typeface="Segoe UI"/>
              </a:rPr>
              <a:t>e</a:t>
            </a:r>
            <a:r>
              <a:rPr lang="en-GB" sz="1100" spc="10" dirty="0">
                <a:latin typeface="Twinkl Cursive Unlooped" panose="02000000000000000000" pitchFamily="2" charset="0"/>
                <a:cs typeface="Segoe UI"/>
              </a:rPr>
              <a:t>n</a:t>
            </a:r>
            <a:r>
              <a:rPr lang="en-GB" sz="1100" spc="-114"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have learnt about the weather, including the sun. </a:t>
            </a:r>
          </a:p>
          <a:p>
            <a:pPr marL="12065" marR="5080" indent="5715" algn="ctr">
              <a:lnSpc>
                <a:spcPct val="100099"/>
              </a:lnSpc>
              <a:spcBef>
                <a:spcPts val="120"/>
              </a:spcBef>
            </a:pPr>
            <a:endParaRPr lang="en-GB" sz="1100" spc="25" dirty="0">
              <a:latin typeface="Twinkl Cursive Unlooped" panose="02000000000000000000" pitchFamily="2" charset="0"/>
              <a:cs typeface="Segoe UI"/>
            </a:endParaRPr>
          </a:p>
          <a:p>
            <a:pPr marL="12065" marR="5080" indent="5715" algn="ctr">
              <a:lnSpc>
                <a:spcPct val="100099"/>
              </a:lnSpc>
              <a:spcBef>
                <a:spcPts val="120"/>
              </a:spcBef>
            </a:pPr>
            <a:r>
              <a:rPr lang="en-GB" sz="1100" spc="25" dirty="0">
                <a:latin typeface="Twinkl Cursive Unlooped" panose="02000000000000000000" pitchFamily="2" charset="0"/>
                <a:cs typeface="Segoe UI"/>
              </a:rPr>
              <a:t>They have learnt about sun safety required during spring and summer, such as using sun cream. </a:t>
            </a:r>
            <a:endParaRPr lang="en-GB" sz="1100" spc="35" dirty="0">
              <a:latin typeface="Twinkl Cursive Unlooped" panose="02000000000000000000" pitchFamily="2" charset="0"/>
              <a:cs typeface="Segoe UI"/>
            </a:endParaRPr>
          </a:p>
        </p:txBody>
      </p:sp>
      <p:sp>
        <p:nvSpPr>
          <p:cNvPr id="23" name="object 31">
            <a:extLst>
              <a:ext uri="{FF2B5EF4-FFF2-40B4-BE49-F238E27FC236}">
                <a16:creationId xmlns:a16="http://schemas.microsoft.com/office/drawing/2014/main" id="{4C0374D6-76FE-44C3-8B74-78CC15C5ED76}"/>
              </a:ext>
            </a:extLst>
          </p:cNvPr>
          <p:cNvSpPr txBox="1"/>
          <p:nvPr/>
        </p:nvSpPr>
        <p:spPr>
          <a:xfrm>
            <a:off x="5243290" y="2996628"/>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Light and Shadows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light and dark. They investigate the phenomena of reflections and shadows, looking for patterns in collected data. The risks associated with the Sun are also explored.</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37674076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3</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3481627146"/>
              </p:ext>
            </p:extLst>
          </p:nvPr>
        </p:nvGraphicFramePr>
        <p:xfrm>
          <a:off x="3276600" y="1427480"/>
          <a:ext cx="2971800" cy="4079240"/>
        </p:xfrm>
        <a:graphic>
          <a:graphicData uri="http://schemas.openxmlformats.org/drawingml/2006/table">
            <a:tbl>
              <a:tblPr firstRow="1" bandRow="1">
                <a:tableStyleId>{BDBED569-4797-4DF1-A0F4-6AAB3CD982D8}</a:tableStyleId>
              </a:tblPr>
              <a:tblGrid>
                <a:gridCol w="1371600">
                  <a:extLst>
                    <a:ext uri="{9D8B030D-6E8A-4147-A177-3AD203B41FA5}">
                      <a16:colId xmlns:a16="http://schemas.microsoft.com/office/drawing/2014/main" val="1839290384"/>
                    </a:ext>
                  </a:extLst>
                </a:gridCol>
                <a:gridCol w="1600200">
                  <a:extLst>
                    <a:ext uri="{9D8B030D-6E8A-4147-A177-3AD203B41FA5}">
                      <a16:colId xmlns:a16="http://schemas.microsoft.com/office/drawing/2014/main" val="2992277105"/>
                    </a:ext>
                  </a:extLst>
                </a:gridCol>
              </a:tblGrid>
              <a:tr h="370840">
                <a:tc>
                  <a:txBody>
                    <a:bodyPr/>
                    <a:lstStyle/>
                    <a:p>
                      <a:r>
                        <a:rPr lang="en-GB" sz="1400" b="0" dirty="0">
                          <a:latin typeface="Twinkl Cursive Unlooped" panose="02000000000000000000" pitchFamily="2" charset="0"/>
                        </a:rPr>
                        <a:t>Dark</a:t>
                      </a:r>
                    </a:p>
                  </a:txBody>
                  <a:tcPr/>
                </a:tc>
                <a:tc>
                  <a:txBody>
                    <a:bodyPr/>
                    <a:lstStyle/>
                    <a:p>
                      <a:r>
                        <a:rPr lang="en-GB" sz="1400" b="0" dirty="0">
                          <a:latin typeface="Twinkl Cursive Unlooped" panose="02000000000000000000" pitchFamily="2" charset="0"/>
                        </a:rPr>
                        <a:t>Sun</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Dull</a:t>
                      </a:r>
                    </a:p>
                  </a:txBody>
                  <a:tcPr/>
                </a:tc>
                <a:tc>
                  <a:txBody>
                    <a:bodyPr/>
                    <a:lstStyle/>
                    <a:p>
                      <a:r>
                        <a:rPr lang="en-GB" sz="1400" dirty="0">
                          <a:latin typeface="Twinkl Cursive Unlooped" panose="02000000000000000000" pitchFamily="2" charset="0"/>
                        </a:rPr>
                        <a:t>Moon</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Light</a:t>
                      </a:r>
                    </a:p>
                  </a:txBody>
                  <a:tcPr/>
                </a:tc>
                <a:tc>
                  <a:txBody>
                    <a:bodyPr/>
                    <a:lstStyle/>
                    <a:p>
                      <a:r>
                        <a:rPr lang="en-GB" sz="1400" dirty="0">
                          <a:latin typeface="Twinkl Cursive Unlooped" panose="02000000000000000000" pitchFamily="2" charset="0"/>
                        </a:rPr>
                        <a:t>Mirror</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Light source</a:t>
                      </a:r>
                    </a:p>
                  </a:txBody>
                  <a:tcPr/>
                </a:tc>
                <a:tc>
                  <a:txBody>
                    <a:bodyPr/>
                    <a:lstStyle/>
                    <a:p>
                      <a:r>
                        <a:rPr lang="en-GB" sz="1400" dirty="0">
                          <a:latin typeface="Twinkl Cursive Unlooped" panose="02000000000000000000" pitchFamily="2" charset="0"/>
                        </a:rPr>
                        <a:t>Reflect</a:t>
                      </a:r>
                    </a:p>
                  </a:txBody>
                  <a:tcPr/>
                </a:tc>
                <a:extLst>
                  <a:ext uri="{0D108BD9-81ED-4DB2-BD59-A6C34878D82A}">
                    <a16:rowId xmlns:a16="http://schemas.microsoft.com/office/drawing/2014/main" val="3854640462"/>
                  </a:ext>
                </a:extLst>
              </a:tr>
              <a:tr h="370840">
                <a:tc>
                  <a:txBody>
                    <a:bodyPr/>
                    <a:lstStyle/>
                    <a:p>
                      <a:r>
                        <a:rPr lang="en-GB" sz="1400" dirty="0">
                          <a:latin typeface="Twinkl Cursive Unlooped" panose="02000000000000000000" pitchFamily="2" charset="0"/>
                        </a:rPr>
                        <a:t>Energy </a:t>
                      </a:r>
                    </a:p>
                  </a:txBody>
                  <a:tcPr/>
                </a:tc>
                <a:tc>
                  <a:txBody>
                    <a:bodyPr/>
                    <a:lstStyle/>
                    <a:p>
                      <a:r>
                        <a:rPr lang="en-GB" sz="1400" dirty="0">
                          <a:latin typeface="Twinkl Cursive Unlooped" panose="02000000000000000000" pitchFamily="2" charset="0"/>
                        </a:rPr>
                        <a:t>Reflective</a:t>
                      </a:r>
                    </a:p>
                  </a:txBody>
                  <a:tcPr/>
                </a:tc>
                <a:extLst>
                  <a:ext uri="{0D108BD9-81ED-4DB2-BD59-A6C34878D82A}">
                    <a16:rowId xmlns:a16="http://schemas.microsoft.com/office/drawing/2014/main" val="60202473"/>
                  </a:ext>
                </a:extLst>
              </a:tr>
              <a:tr h="370840">
                <a:tc>
                  <a:txBody>
                    <a:bodyPr/>
                    <a:lstStyle/>
                    <a:p>
                      <a:r>
                        <a:rPr lang="en-GB" sz="1400" dirty="0">
                          <a:latin typeface="Twinkl Cursive Unlooped" panose="02000000000000000000" pitchFamily="2" charset="0"/>
                        </a:rPr>
                        <a:t>Rough</a:t>
                      </a:r>
                    </a:p>
                  </a:txBody>
                  <a:tcPr/>
                </a:tc>
                <a:tc>
                  <a:txBody>
                    <a:bodyPr/>
                    <a:lstStyle/>
                    <a:p>
                      <a:r>
                        <a:rPr lang="en-GB" sz="1400" dirty="0">
                          <a:latin typeface="Twinkl Cursive Unlooped" panose="02000000000000000000" pitchFamily="2" charset="0"/>
                        </a:rPr>
                        <a:t>Non-reflective</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Shiny</a:t>
                      </a:r>
                    </a:p>
                  </a:txBody>
                  <a:tcPr/>
                </a:tc>
                <a:tc>
                  <a:txBody>
                    <a:bodyPr/>
                    <a:lstStyle/>
                    <a:p>
                      <a:r>
                        <a:rPr lang="en-GB" sz="1400" dirty="0">
                          <a:latin typeface="Twinkl Cursive Unlooped" panose="02000000000000000000" pitchFamily="2" charset="0"/>
                        </a:rPr>
                        <a:t>Natural </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Smooth</a:t>
                      </a:r>
                    </a:p>
                  </a:txBody>
                  <a:tcPr/>
                </a:tc>
                <a:tc>
                  <a:txBody>
                    <a:bodyPr/>
                    <a:lstStyle/>
                    <a:p>
                      <a:r>
                        <a:rPr lang="en-GB" sz="1400" dirty="0">
                          <a:latin typeface="Twinkl Cursive Unlooped" panose="02000000000000000000" pitchFamily="2" charset="0"/>
                        </a:rPr>
                        <a:t>Block</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Opaque</a:t>
                      </a:r>
                    </a:p>
                  </a:txBody>
                  <a:tcPr/>
                </a:tc>
                <a:tc>
                  <a:txBody>
                    <a:bodyPr/>
                    <a:lstStyle/>
                    <a:p>
                      <a:r>
                        <a:rPr lang="en-GB" sz="1400" dirty="0">
                          <a:latin typeface="Twinkl Cursive Unlooped" panose="02000000000000000000" pitchFamily="2" charset="0"/>
                        </a:rPr>
                        <a:t>Shadow</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Transparent</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Translucent</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626497"/>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Light and Shadows</a:t>
            </a:r>
          </a:p>
        </p:txBody>
      </p:sp>
    </p:spTree>
    <p:extLst>
      <p:ext uri="{BB962C8B-B14F-4D97-AF65-F5344CB8AC3E}">
        <p14:creationId xmlns:p14="http://schemas.microsoft.com/office/powerpoint/2010/main" val="375730468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38853" y="231480"/>
            <a:ext cx="4282667" cy="2106222"/>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020903" y="666347"/>
            <a:ext cx="3532297"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a balanced diet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the importance and characteristics of a healthy, balanced diet.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a:t>
            </a:r>
            <a:r>
              <a:rPr lang="en-GB" sz="900" b="0" i="0" dirty="0">
                <a:solidFill>
                  <a:srgbClr val="303030"/>
                </a:solidFill>
                <a:effectLst/>
                <a:latin typeface="Twinkl Cursive Unlooped" panose="02000000000000000000" pitchFamily="2" charset="0"/>
              </a:rPr>
              <a:t>umans get nutrition from what they eat.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i</a:t>
            </a:r>
            <a:r>
              <a:rPr lang="en-GB" sz="900" b="0" i="0" dirty="0">
                <a:solidFill>
                  <a:srgbClr val="303030"/>
                </a:solidFill>
                <a:effectLst/>
                <a:latin typeface="Twinkl Cursive Unlooped" panose="02000000000000000000" pitchFamily="2" charset="0"/>
              </a:rPr>
              <a:t>t is important to have a balanced diet made up of the main food groups, including: proteins, carbohydrates, fruit and vegetables, dairy products and alternatives, and fats and spreads.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hu</a:t>
            </a:r>
            <a:r>
              <a:rPr lang="en-GB" sz="900" b="0" i="0" dirty="0">
                <a:solidFill>
                  <a:srgbClr val="303030"/>
                </a:solidFill>
                <a:effectLst/>
                <a:latin typeface="Twinkl Cursive Unlooped" panose="02000000000000000000" pitchFamily="2" charset="0"/>
              </a:rPr>
              <a:t>mans stay hydrated by drinking water.</a:t>
            </a:r>
          </a:p>
        </p:txBody>
      </p:sp>
      <p:grpSp>
        <p:nvGrpSpPr>
          <p:cNvPr id="23" name="object 23"/>
          <p:cNvGrpSpPr/>
          <p:nvPr/>
        </p:nvGrpSpPr>
        <p:grpSpPr>
          <a:xfrm>
            <a:off x="7824442" y="2506598"/>
            <a:ext cx="4264244" cy="1829038"/>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2096728"/>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Animal Nutrition and the Skeletal System</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importance of nutrition for humans and other animals. They learn about the role of a skeleton and muscles and identify animals with different types of skeleton.</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3</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46927" y="5394795"/>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Rocks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8520" y="5983578"/>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091271" y="363578"/>
            <a:ext cx="4519433" cy="2008035"/>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87041" y="2322594"/>
            <a:ext cx="4408705" cy="2417672"/>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57780" y="3960389"/>
            <a:ext cx="4476754" cy="2057400"/>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334001" y="4786533"/>
            <a:ext cx="4476754" cy="186636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677878" y="830783"/>
            <a:ext cx="3923014"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animals need a balanced diet too</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Compare and contrast the diets of different animals</a:t>
            </a:r>
          </a:p>
          <a:p>
            <a:pPr eaLnBrk="0" fontAlgn="base" hangingPunct="0">
              <a:spcBef>
                <a:spcPct val="0"/>
              </a:spcBef>
              <a:spcAft>
                <a:spcPct val="0"/>
              </a:spcAft>
              <a:buFontTx/>
              <a:buChar char="•"/>
            </a:pPr>
            <a:r>
              <a:rPr lang="en-US" sz="900" b="0" i="0" dirty="0">
                <a:solidFill>
                  <a:srgbClr val="303030"/>
                </a:solidFill>
                <a:effectLst/>
                <a:latin typeface="Twinkl Cursive Unlooped" panose="02000000000000000000" pitchFamily="2" charset="0"/>
              </a:rPr>
              <a:t>Know that animals can be carnivores, herbivores and omnivores. </a:t>
            </a: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Know t</a:t>
            </a:r>
            <a:r>
              <a:rPr lang="en-US" altLang="en-US" sz="900" dirty="0">
                <a:solidFill>
                  <a:srgbClr val="303030"/>
                </a:solidFill>
                <a:latin typeface="Twinkl Cursive Unlooped" panose="02000000000000000000" pitchFamily="2" charset="0"/>
              </a:rPr>
              <a:t>hat i</a:t>
            </a:r>
            <a:r>
              <a:rPr kumimoji="0" lang="en-US" altLang="en-US" sz="900" b="0" i="0" u="none" strike="noStrike" cap="none" normalizeH="0" baseline="0" dirty="0">
                <a:ln>
                  <a:noFill/>
                </a:ln>
                <a:solidFill>
                  <a:srgbClr val="303030"/>
                </a:solidFill>
                <a:effectLst/>
                <a:latin typeface="Twinkl Cursive Unlooped" panose="02000000000000000000" pitchFamily="2" charset="0"/>
              </a:rPr>
              <a:t>n the wild, animals' diets change over the year as the seasons change due to certain foods becoming available or unavailable.</a:t>
            </a:r>
          </a:p>
        </p:txBody>
      </p:sp>
      <p:sp>
        <p:nvSpPr>
          <p:cNvPr id="50" name="object 19">
            <a:extLst>
              <a:ext uri="{FF2B5EF4-FFF2-40B4-BE49-F238E27FC236}">
                <a16:creationId xmlns:a16="http://schemas.microsoft.com/office/drawing/2014/main" id="{994B6526-3EC8-4719-B226-C9B36AE993FC}"/>
              </a:ext>
            </a:extLst>
          </p:cNvPr>
          <p:cNvSpPr txBox="1"/>
          <p:nvPr/>
        </p:nvSpPr>
        <p:spPr>
          <a:xfrm>
            <a:off x="8417555" y="2887163"/>
            <a:ext cx="3484931"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is the human skeleton important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humans need the skeleton and muscles for support, protection and movement.</a:t>
            </a:r>
            <a:r>
              <a:rPr lang="en-GB" sz="900" b="1" i="0" dirty="0">
                <a:solidFill>
                  <a:srgbClr val="303030"/>
                </a:solidFill>
                <a:effectLst/>
                <a:latin typeface="Twinkl Cursive Unlooped" panose="02000000000000000000" pitchFamily="2" charset="0"/>
              </a:rPr>
              <a:t>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a:t>
            </a:r>
            <a:r>
              <a:rPr lang="en-GB" sz="900" i="0" dirty="0">
                <a:solidFill>
                  <a:srgbClr val="303030"/>
                </a:solidFill>
                <a:effectLst/>
                <a:latin typeface="Twinkl Cursive Unlooped" panose="02000000000000000000" pitchFamily="2" charset="0"/>
              </a:rPr>
              <a:t>umans </a:t>
            </a:r>
            <a:r>
              <a:rPr lang="en-GB" sz="900" b="0" i="0" dirty="0">
                <a:solidFill>
                  <a:srgbClr val="303030"/>
                </a:solidFill>
                <a:effectLst/>
                <a:latin typeface="Twinkl Cursive Unlooped" panose="02000000000000000000" pitchFamily="2" charset="0"/>
              </a:rPr>
              <a:t>have a skeleton and muscles for movement, support and protecting organs.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Name some major bones of the human skeleton. </a:t>
            </a:r>
            <a:endParaRPr lang="en-GB" sz="900" b="0" i="0" dirty="0">
              <a:solidFill>
                <a:srgbClr val="303030"/>
              </a:solidFill>
              <a:effectLst/>
              <a:latin typeface="Twinkl Cursive Unlooped" panose="02000000000000000000" pitchFamily="2"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635170" y="4336772"/>
            <a:ext cx="3582926" cy="13369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are muscles and how do they work?</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humans need the skeleton and muscles for support, protection and movement.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uscles are soft tissue made up of many stretchy fibres.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uscles allow us to move, breathe and digest food.</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a:t>
            </a:r>
            <a:r>
              <a:rPr lang="en-GB" sz="900" b="0" i="0" dirty="0">
                <a:solidFill>
                  <a:srgbClr val="303030"/>
                </a:solidFill>
                <a:effectLst/>
                <a:latin typeface="Twinkl Cursive Unlooped" panose="02000000000000000000" pitchFamily="2" charset="0"/>
              </a:rPr>
              <a:t>he three main types of muscle in the human body are skeletal, cardiac and smooth.</a:t>
            </a:r>
          </a:p>
        </p:txBody>
      </p:sp>
      <p:sp>
        <p:nvSpPr>
          <p:cNvPr id="61" name="object 19">
            <a:extLst>
              <a:ext uri="{FF2B5EF4-FFF2-40B4-BE49-F238E27FC236}">
                <a16:creationId xmlns:a16="http://schemas.microsoft.com/office/drawing/2014/main" id="{80D5F495-FBD7-488A-90DF-68150101C29E}"/>
              </a:ext>
            </a:extLst>
          </p:cNvPr>
          <p:cNvSpPr txBox="1"/>
          <p:nvPr/>
        </p:nvSpPr>
        <p:spPr>
          <a:xfrm>
            <a:off x="3950257" y="2713120"/>
            <a:ext cx="3364157" cy="163698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do we have lots of smaller bones rather than single, long ones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Set up and carry out some simple, comparative and fair tests, making predictions for what might happen.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how humans need the skeleton and muscles for support, protection and movement.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joint is where two or more bones meet and connect.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a:t>
            </a:r>
            <a:r>
              <a:rPr lang="en-GB" sz="900" b="0" i="0" dirty="0">
                <a:solidFill>
                  <a:srgbClr val="303030"/>
                </a:solidFill>
                <a:effectLst/>
                <a:latin typeface="Twinkl Cursive Unlooped" panose="02000000000000000000" pitchFamily="2" charset="0"/>
              </a:rPr>
              <a:t>arts of the human body can bend easily because the skeleton has lots of small bones and joints.</a:t>
            </a:r>
          </a:p>
        </p:txBody>
      </p:sp>
      <p:sp>
        <p:nvSpPr>
          <p:cNvPr id="63" name="object 19">
            <a:extLst>
              <a:ext uri="{FF2B5EF4-FFF2-40B4-BE49-F238E27FC236}">
                <a16:creationId xmlns:a16="http://schemas.microsoft.com/office/drawing/2014/main" id="{7C9090A0-B33E-47D2-B658-216E082E1D7E}"/>
              </a:ext>
            </a:extLst>
          </p:cNvPr>
          <p:cNvSpPr txBox="1"/>
          <p:nvPr/>
        </p:nvSpPr>
        <p:spPr>
          <a:xfrm>
            <a:off x="5987661" y="5093179"/>
            <a:ext cx="3823093"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all animals have skeletons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Identify and group animals that have no skeleton, an internal skeleton (endoskeleton) and an external skeleton (exoskeleton).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v</a:t>
            </a:r>
            <a:r>
              <a:rPr kumimoji="0" lang="en-US" altLang="en-US" sz="900" b="0" i="0" u="none" strike="noStrike" cap="none" normalizeH="0" baseline="0" dirty="0">
                <a:ln>
                  <a:noFill/>
                </a:ln>
                <a:solidFill>
                  <a:srgbClr val="303030"/>
                </a:solidFill>
                <a:effectLst/>
                <a:latin typeface="Twinkl Cursive Unlooped" panose="02000000000000000000" pitchFamily="2" charset="0"/>
              </a:rPr>
              <a:t>ertebrates are animals with a spine and invertebrates are animals without a spine.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Know that all vertebrates have an endoskeleton meaning their skeleton is found inside their body.</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i</a:t>
            </a:r>
            <a:r>
              <a:rPr kumimoji="0" lang="en-US" altLang="en-US" sz="900" b="0" i="0" u="none" strike="noStrike" cap="none" normalizeH="0" baseline="0" dirty="0">
                <a:ln>
                  <a:noFill/>
                </a:ln>
                <a:solidFill>
                  <a:srgbClr val="303030"/>
                </a:solidFill>
                <a:effectLst/>
                <a:latin typeface="Twinkl Cursive Unlooped" panose="02000000000000000000" pitchFamily="2" charset="0"/>
              </a:rPr>
              <a:t>nvertebrates have an exoskeleton or no skeleton.</a:t>
            </a:r>
          </a:p>
        </p:txBody>
      </p:sp>
    </p:spTree>
    <p:extLst>
      <p:ext uri="{BB962C8B-B14F-4D97-AF65-F5344CB8AC3E}">
        <p14:creationId xmlns:p14="http://schemas.microsoft.com/office/powerpoint/2010/main" val="4062167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2434000"/>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about the life cycle of a human and can talk about how they have changed since they were a baby.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know that there are similarities and differences between others and themselves.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already know some body parts that can be seen.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561100" y="2730753"/>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173316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look at what happens inside the human body and will study the circulatory system</a:t>
            </a:r>
            <a:r>
              <a:rPr lang="en-GB" sz="1100" dirty="0">
                <a:effectLst/>
                <a:latin typeface="Twinkl Cursive Unlooped" panose="02000000000000000000" pitchFamily="2" charset="0"/>
                <a:ea typeface="Calibri" panose="020F0502020204030204" pitchFamily="34" charset="0"/>
              </a:rPr>
              <a:t>.</a:t>
            </a: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3</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1306105" y="555098"/>
            <a:ext cx="9943846"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 Nutrition and the Skeletal system</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1563890"/>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latin typeface="Twinkl Cursive Unlooped" panose="02000000000000000000" pitchFamily="2" charset="0"/>
              </a:rPr>
              <a:t>Children will look at teeth as part of the digestive system and what happens inside the human body. </a:t>
            </a: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3062969" y="3216795"/>
            <a:ext cx="1777013" cy="2631490"/>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that humans are a type of animal known as a mammal.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named and counted body parts and identified similarities and differences.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learnt about the senses, the body parts associated with each sense and their role in keeping us safe.</a:t>
            </a:r>
            <a:endParaRPr lang="en-GB" sz="1100" dirty="0"/>
          </a:p>
        </p:txBody>
      </p:sp>
      <p:sp>
        <p:nvSpPr>
          <p:cNvPr id="23" name="object 31">
            <a:extLst>
              <a:ext uri="{FF2B5EF4-FFF2-40B4-BE49-F238E27FC236}">
                <a16:creationId xmlns:a16="http://schemas.microsoft.com/office/drawing/2014/main" id="{145E4415-C779-4155-9C29-EB2F937138A5}"/>
              </a:ext>
            </a:extLst>
          </p:cNvPr>
          <p:cNvSpPr txBox="1"/>
          <p:nvPr/>
        </p:nvSpPr>
        <p:spPr>
          <a:xfrm>
            <a:off x="5240353" y="2802344"/>
            <a:ext cx="2039058" cy="2096728"/>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Animal Nutrition and the Skeletal System</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importance of nutrition for humans and other animals. They learn about the role of a skeleton and muscles and identify animals with different types of skeleton.</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28396811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3</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672601528"/>
              </p:ext>
            </p:extLst>
          </p:nvPr>
        </p:nvGraphicFramePr>
        <p:xfrm>
          <a:off x="3276600" y="1427480"/>
          <a:ext cx="5715000" cy="445008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990600">
                  <a:extLst>
                    <a:ext uri="{9D8B030D-6E8A-4147-A177-3AD203B41FA5}">
                      <a16:colId xmlns:a16="http://schemas.microsoft.com/office/drawing/2014/main" val="2992277105"/>
                    </a:ext>
                  </a:extLst>
                </a:gridCol>
                <a:gridCol w="1905000">
                  <a:extLst>
                    <a:ext uri="{9D8B030D-6E8A-4147-A177-3AD203B41FA5}">
                      <a16:colId xmlns:a16="http://schemas.microsoft.com/office/drawing/2014/main" val="1462662438"/>
                    </a:ext>
                  </a:extLst>
                </a:gridCol>
                <a:gridCol w="1371600">
                  <a:extLst>
                    <a:ext uri="{9D8B030D-6E8A-4147-A177-3AD203B41FA5}">
                      <a16:colId xmlns:a16="http://schemas.microsoft.com/office/drawing/2014/main" val="3957714737"/>
                    </a:ext>
                  </a:extLst>
                </a:gridCol>
              </a:tblGrid>
              <a:tr h="370840">
                <a:tc>
                  <a:txBody>
                    <a:bodyPr/>
                    <a:lstStyle/>
                    <a:p>
                      <a:r>
                        <a:rPr lang="en-GB" sz="1400" b="0" dirty="0">
                          <a:latin typeface="Twinkl Cursive Unlooped" panose="02000000000000000000" pitchFamily="2" charset="0"/>
                        </a:rPr>
                        <a:t>Balanced diet</a:t>
                      </a:r>
                    </a:p>
                  </a:txBody>
                  <a:tcPr/>
                </a:tc>
                <a:tc>
                  <a:txBody>
                    <a:bodyPr/>
                    <a:lstStyle/>
                    <a:p>
                      <a:r>
                        <a:rPr lang="en-GB" sz="1400" b="0" dirty="0">
                          <a:latin typeface="Twinkl Cursive Unlooped" panose="02000000000000000000" pitchFamily="2" charset="0"/>
                        </a:rPr>
                        <a:t>Skeleton</a:t>
                      </a:r>
                    </a:p>
                  </a:txBody>
                  <a:tcPr/>
                </a:tc>
                <a:tc>
                  <a:txBody>
                    <a:bodyPr/>
                    <a:lstStyle/>
                    <a:p>
                      <a:r>
                        <a:rPr lang="en-GB" sz="1400" b="0" dirty="0">
                          <a:latin typeface="Twinkl Cursive Unlooped" panose="02000000000000000000" pitchFamily="2" charset="0"/>
                        </a:rPr>
                        <a:t>Ball and socket joint</a:t>
                      </a:r>
                    </a:p>
                  </a:txBody>
                  <a:tcPr/>
                </a:tc>
                <a:tc>
                  <a:txBody>
                    <a:bodyPr/>
                    <a:lstStyle/>
                    <a:p>
                      <a:r>
                        <a:rPr lang="en-GB" sz="1400" b="0" dirty="0">
                          <a:latin typeface="Twinkl Cursive Unlooped" panose="02000000000000000000" pitchFamily="2" charset="0"/>
                        </a:rPr>
                        <a:t>Endoskeleton</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Healthy</a:t>
                      </a:r>
                    </a:p>
                  </a:txBody>
                  <a:tcPr/>
                </a:tc>
                <a:tc>
                  <a:txBody>
                    <a:bodyPr/>
                    <a:lstStyle/>
                    <a:p>
                      <a:r>
                        <a:rPr lang="en-GB" sz="1400" dirty="0">
                          <a:latin typeface="Twinkl Cursive Unlooped" panose="02000000000000000000" pitchFamily="2" charset="0"/>
                        </a:rPr>
                        <a:t>Cranium</a:t>
                      </a:r>
                    </a:p>
                  </a:txBody>
                  <a:tcPr/>
                </a:tc>
                <a:tc>
                  <a:txBody>
                    <a:bodyPr/>
                    <a:lstStyle/>
                    <a:p>
                      <a:r>
                        <a:rPr lang="en-GB" sz="1400" dirty="0">
                          <a:latin typeface="Twinkl Cursive Unlooped" panose="02000000000000000000" pitchFamily="2" charset="0"/>
                        </a:rPr>
                        <a:t>Hinge joint</a:t>
                      </a:r>
                    </a:p>
                  </a:txBody>
                  <a:tcPr/>
                </a:tc>
                <a:tc>
                  <a:txBody>
                    <a:bodyPr/>
                    <a:lstStyle/>
                    <a:p>
                      <a:r>
                        <a:rPr lang="en-GB" sz="1400" dirty="0">
                          <a:latin typeface="Twinkl Cursive Unlooped" panose="02000000000000000000" pitchFamily="2" charset="0"/>
                        </a:rPr>
                        <a:t>Exoskeleton</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Exercise</a:t>
                      </a:r>
                    </a:p>
                  </a:txBody>
                  <a:tcPr/>
                </a:tc>
                <a:tc>
                  <a:txBody>
                    <a:bodyPr/>
                    <a:lstStyle/>
                    <a:p>
                      <a:r>
                        <a:rPr lang="en-GB" sz="1400" dirty="0">
                          <a:latin typeface="Twinkl Cursive Unlooped" panose="02000000000000000000" pitchFamily="2" charset="0"/>
                        </a:rPr>
                        <a:t>Femur</a:t>
                      </a:r>
                    </a:p>
                  </a:txBody>
                  <a:tcPr/>
                </a:tc>
                <a:tc>
                  <a:txBody>
                    <a:bodyPr/>
                    <a:lstStyle/>
                    <a:p>
                      <a:r>
                        <a:rPr lang="en-GB" sz="1400" dirty="0">
                          <a:latin typeface="Twinkl Cursive Unlooped" panose="02000000000000000000" pitchFamily="2" charset="0"/>
                        </a:rPr>
                        <a:t>Pivot joint</a:t>
                      </a:r>
                    </a:p>
                  </a:txBody>
                  <a:tcPr/>
                </a:tc>
                <a:tc>
                  <a:txBody>
                    <a:bodyPr/>
                    <a:lstStyle/>
                    <a:p>
                      <a:r>
                        <a:rPr lang="en-GB" sz="1400" dirty="0">
                          <a:latin typeface="Twinkl Cursive Unlooped" panose="02000000000000000000" pitchFamily="2" charset="0"/>
                        </a:rPr>
                        <a:t>Vertebrate</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Movement</a:t>
                      </a:r>
                    </a:p>
                  </a:txBody>
                  <a:tcPr/>
                </a:tc>
                <a:tc>
                  <a:txBody>
                    <a:bodyPr/>
                    <a:lstStyle/>
                    <a:p>
                      <a:r>
                        <a:rPr lang="en-GB" sz="1400" dirty="0">
                          <a:latin typeface="Twinkl Cursive Unlooped" panose="02000000000000000000" pitchFamily="2" charset="0"/>
                        </a:rPr>
                        <a:t>Fibula</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Invertebrate </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Protection</a:t>
                      </a:r>
                    </a:p>
                  </a:txBody>
                  <a:tcPr/>
                </a:tc>
                <a:tc>
                  <a:txBody>
                    <a:bodyPr/>
                    <a:lstStyle/>
                    <a:p>
                      <a:r>
                        <a:rPr lang="en-GB" sz="1400" dirty="0" err="1">
                          <a:latin typeface="Twinkl Cursive Unlooped" panose="02000000000000000000" pitchFamily="2" charset="0"/>
                        </a:rPr>
                        <a:t>Humerous</a:t>
                      </a:r>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Muscular system</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Malnutrition</a:t>
                      </a:r>
                    </a:p>
                  </a:txBody>
                  <a:tcPr/>
                </a:tc>
                <a:tc>
                  <a:txBody>
                    <a:bodyPr/>
                    <a:lstStyle/>
                    <a:p>
                      <a:r>
                        <a:rPr lang="en-GB" sz="1400" dirty="0">
                          <a:latin typeface="Twinkl Cursive Unlooped" panose="02000000000000000000" pitchFamily="2" charset="0"/>
                        </a:rPr>
                        <a:t>Patella</a:t>
                      </a:r>
                    </a:p>
                  </a:txBody>
                  <a:tcPr/>
                </a:tc>
                <a:tc>
                  <a:txBody>
                    <a:bodyPr/>
                    <a:lstStyle/>
                    <a:p>
                      <a:r>
                        <a:rPr lang="en-GB" sz="1400" dirty="0">
                          <a:latin typeface="Twinkl Cursive Unlooped" panose="02000000000000000000" pitchFamily="2" charset="0"/>
                        </a:rPr>
                        <a:t>Tendon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19473866"/>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Radius</a:t>
                      </a:r>
                    </a:p>
                  </a:txBody>
                  <a:tcPr/>
                </a:tc>
                <a:tc>
                  <a:txBody>
                    <a:bodyPr/>
                    <a:lstStyle/>
                    <a:p>
                      <a:r>
                        <a:rPr lang="en-GB" sz="1400" dirty="0">
                          <a:latin typeface="Twinkl Cursive Unlooped" panose="02000000000000000000" pitchFamily="2" charset="0"/>
                        </a:rPr>
                        <a:t>Muscle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Carnivore</a:t>
                      </a:r>
                    </a:p>
                  </a:txBody>
                  <a:tcPr/>
                </a:tc>
                <a:tc>
                  <a:txBody>
                    <a:bodyPr/>
                    <a:lstStyle/>
                    <a:p>
                      <a:r>
                        <a:rPr lang="en-GB" sz="1400" dirty="0">
                          <a:latin typeface="Twinkl Cursive Unlooped" panose="02000000000000000000" pitchFamily="2" charset="0"/>
                        </a:rPr>
                        <a:t>Rib</a:t>
                      </a:r>
                    </a:p>
                  </a:txBody>
                  <a:tcPr/>
                </a:tc>
                <a:tc>
                  <a:txBody>
                    <a:bodyPr/>
                    <a:lstStyle/>
                    <a:p>
                      <a:r>
                        <a:rPr lang="en-GB" sz="1400" dirty="0">
                          <a:latin typeface="Twinkl Cursive Unlooped" panose="02000000000000000000" pitchFamily="2" charset="0"/>
                        </a:rPr>
                        <a:t>Ligament</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Herbivore</a:t>
                      </a:r>
                    </a:p>
                  </a:txBody>
                  <a:tcPr/>
                </a:tc>
                <a:tc>
                  <a:txBody>
                    <a:bodyPr/>
                    <a:lstStyle/>
                    <a:p>
                      <a:r>
                        <a:rPr lang="en-GB" sz="1400" dirty="0">
                          <a:latin typeface="Twinkl Cursive Unlooped" panose="02000000000000000000" pitchFamily="2" charset="0"/>
                        </a:rPr>
                        <a:t>Spine</a:t>
                      </a:r>
                    </a:p>
                  </a:txBody>
                  <a:tcPr/>
                </a:tc>
                <a:tc>
                  <a:txBody>
                    <a:bodyPr/>
                    <a:lstStyle/>
                    <a:p>
                      <a:r>
                        <a:rPr lang="en-GB" sz="1400" dirty="0">
                          <a:latin typeface="Twinkl Cursive Unlooped" panose="02000000000000000000" pitchFamily="2" charset="0"/>
                        </a:rPr>
                        <a:t>Biceps</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Omnivore</a:t>
                      </a:r>
                    </a:p>
                  </a:txBody>
                  <a:tcPr/>
                </a:tc>
                <a:tc>
                  <a:txBody>
                    <a:bodyPr/>
                    <a:lstStyle/>
                    <a:p>
                      <a:r>
                        <a:rPr lang="en-GB" sz="1400" dirty="0">
                          <a:latin typeface="Twinkl Cursive Unlooped" panose="02000000000000000000" pitchFamily="2" charset="0"/>
                        </a:rPr>
                        <a:t>Sternum</a:t>
                      </a:r>
                    </a:p>
                  </a:txBody>
                  <a:tcPr/>
                </a:tc>
                <a:tc>
                  <a:txBody>
                    <a:bodyPr/>
                    <a:lstStyle/>
                    <a:p>
                      <a:r>
                        <a:rPr lang="en-GB" sz="1400" dirty="0">
                          <a:latin typeface="Twinkl Cursive Unlooped" panose="02000000000000000000" pitchFamily="2" charset="0"/>
                        </a:rPr>
                        <a:t>Triceps</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Predator</a:t>
                      </a:r>
                    </a:p>
                  </a:txBody>
                  <a:tcPr/>
                </a:tc>
                <a:tc>
                  <a:txBody>
                    <a:bodyPr/>
                    <a:lstStyle/>
                    <a:p>
                      <a:r>
                        <a:rPr lang="en-GB" sz="1400" dirty="0">
                          <a:latin typeface="Twinkl Cursive Unlooped" panose="02000000000000000000" pitchFamily="2" charset="0"/>
                        </a:rPr>
                        <a:t>Tibia </a:t>
                      </a:r>
                    </a:p>
                  </a:txBody>
                  <a:tcPr/>
                </a:tc>
                <a:tc>
                  <a:txBody>
                    <a:bodyPr/>
                    <a:lstStyle/>
                    <a:p>
                      <a:r>
                        <a:rPr lang="en-GB" sz="1400" dirty="0">
                          <a:latin typeface="Twinkl Cursive Unlooped" panose="02000000000000000000" pitchFamily="2" charset="0"/>
                        </a:rPr>
                        <a:t>Pectorals</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967901479"/>
                  </a:ext>
                </a:extLst>
              </a:tr>
              <a:tr h="370840">
                <a:tc>
                  <a:txBody>
                    <a:bodyPr/>
                    <a:lstStyle/>
                    <a:p>
                      <a:r>
                        <a:rPr lang="en-GB" sz="1400" dirty="0">
                          <a:latin typeface="Twinkl Cursive Unlooped" panose="02000000000000000000" pitchFamily="2" charset="0"/>
                        </a:rPr>
                        <a:t>Prey </a:t>
                      </a:r>
                    </a:p>
                  </a:txBody>
                  <a:tcPr/>
                </a:tc>
                <a:tc>
                  <a:txBody>
                    <a:bodyPr/>
                    <a:lstStyle/>
                    <a:p>
                      <a:r>
                        <a:rPr lang="en-GB" sz="1400" dirty="0">
                          <a:latin typeface="Twinkl Cursive Unlooped" panose="02000000000000000000" pitchFamily="2" charset="0"/>
                        </a:rPr>
                        <a:t>Ulna </a:t>
                      </a:r>
                    </a:p>
                  </a:txBody>
                  <a:tcPr/>
                </a:tc>
                <a:tc>
                  <a:txBody>
                    <a:bodyPr/>
                    <a:lstStyle/>
                    <a:p>
                      <a:r>
                        <a:rPr lang="en-GB" sz="1400" dirty="0">
                          <a:latin typeface="Twinkl Cursive Unlooped" panose="02000000000000000000" pitchFamily="2" charset="0"/>
                        </a:rPr>
                        <a:t>Quadriceps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2309938704"/>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1371600" y="585048"/>
            <a:ext cx="9587103"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 Nutrition and the Skeletal System</a:t>
            </a:r>
          </a:p>
        </p:txBody>
      </p:sp>
    </p:spTree>
    <p:extLst>
      <p:ext uri="{BB962C8B-B14F-4D97-AF65-F5344CB8AC3E}">
        <p14:creationId xmlns:p14="http://schemas.microsoft.com/office/powerpoint/2010/main" val="20343100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0553" y="95571"/>
            <a:ext cx="4510436" cy="221761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85382" y="415541"/>
            <a:ext cx="3532297" cy="17164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different types of rock are there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dirty="0">
                <a:latin typeface="Twinkl Cursive Unlooped" panose="02000000000000000000" pitchFamily="2" charset="0"/>
              </a:rPr>
              <a:t>Compare different kinds of rocks based on their appearance in the context of understanding the difference between natural and human-made rocks.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sedimentary rocks form from mud, sand and particles that have been squashed together over a long time to form rock.</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i</a:t>
            </a:r>
            <a:r>
              <a:rPr lang="en-GB" sz="900" b="0" i="0" dirty="0">
                <a:solidFill>
                  <a:srgbClr val="303030"/>
                </a:solidFill>
                <a:effectLst/>
                <a:latin typeface="Twinkl Cursive Unlooped" panose="02000000000000000000" pitchFamily="2" charset="0"/>
              </a:rPr>
              <a:t>gneous rocks are made from cooled magma or lava.</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m</a:t>
            </a:r>
            <a:r>
              <a:rPr lang="en-GB" sz="900" b="0" i="0" dirty="0">
                <a:solidFill>
                  <a:srgbClr val="303030"/>
                </a:solidFill>
                <a:effectLst/>
                <a:latin typeface="Twinkl Cursive Unlooped" panose="02000000000000000000" pitchFamily="2" charset="0"/>
              </a:rPr>
              <a:t>etamorphic rocks are formed when existing rocks are heated by the magma under the Earth’s crust or squashed by the movement of the Earth’s tectonic plates.</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8"/>
            <a:ext cx="4264244" cy="1829038"/>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Rocks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differen</a:t>
            </a:r>
            <a:r>
              <a:rPr lang="en-GB" sz="1100" dirty="0">
                <a:solidFill>
                  <a:srgbClr val="303030"/>
                </a:solidFill>
                <a:latin typeface="Twinkl Cursive Unlooped" panose="02000000000000000000" pitchFamily="2" charset="0"/>
              </a:rPr>
              <a:t>t types of rocks and how they are formed. Children will group and compare rocks based on appearance and properties. They will learn how fossils are formed and about the contribution of Mary Anning to the field of palaeontology. </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3</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65320" y="5202434"/>
            <a:ext cx="1055559" cy="59311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Plant Nutrition and Reproduction</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112990" y="468475"/>
            <a:ext cx="4136961" cy="1717475"/>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09949" y="2447985"/>
            <a:ext cx="4408705" cy="1826579"/>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57780" y="3960389"/>
            <a:ext cx="4476754" cy="1853141"/>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334001" y="4786533"/>
            <a:ext cx="4476754" cy="1795242"/>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677878" y="830783"/>
            <a:ext cx="3169049" cy="105990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properties do different rocks have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Make systematic and careful observations. </a:t>
            </a:r>
          </a:p>
          <a:p>
            <a:pPr eaLnBrk="0" fontAlgn="base" hangingPunct="0">
              <a:spcBef>
                <a:spcPct val="0"/>
              </a:spcBef>
              <a:spcAft>
                <a:spcPct val="0"/>
              </a:spcAft>
              <a:buFontTx/>
              <a:buChar char="•"/>
            </a:pPr>
            <a:r>
              <a:rPr lang="en-GB" sz="900" b="0" i="0" dirty="0">
                <a:solidFill>
                  <a:srgbClr val="303030"/>
                </a:solidFill>
                <a:effectLst/>
                <a:latin typeface="Twinkl Cursive Unlooped" panose="02000000000000000000" pitchFamily="2" charset="0"/>
              </a:rPr>
              <a:t>Compare and group rocks based on their appearance, properties or uses.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435948" y="2803321"/>
            <a:ext cx="3484931"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How are fossils formed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simply how fossils are formed, using words, pictures or a model.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f</a:t>
            </a:r>
            <a:r>
              <a:rPr lang="en-GB" sz="900" b="0" i="0" dirty="0">
                <a:solidFill>
                  <a:srgbClr val="303030"/>
                </a:solidFill>
                <a:effectLst/>
                <a:latin typeface="Twinkl Cursive Unlooped" panose="02000000000000000000" pitchFamily="2" charset="0"/>
              </a:rPr>
              <a:t>ossils form over millions of years and are the remains of a once-living organism, preserved as rock.</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cientists can use fossils to find out what life on Earth was like in prehistoric times.</a:t>
            </a:r>
          </a:p>
        </p:txBody>
      </p:sp>
      <p:sp>
        <p:nvSpPr>
          <p:cNvPr id="55" name="object 19">
            <a:extLst>
              <a:ext uri="{FF2B5EF4-FFF2-40B4-BE49-F238E27FC236}">
                <a16:creationId xmlns:a16="http://schemas.microsoft.com/office/drawing/2014/main" id="{70AEFC16-FF35-4EEC-A9A1-2A605349980C}"/>
              </a:ext>
            </a:extLst>
          </p:cNvPr>
          <p:cNvSpPr txBox="1"/>
          <p:nvPr/>
        </p:nvSpPr>
        <p:spPr>
          <a:xfrm>
            <a:off x="635170" y="4336772"/>
            <a:ext cx="3582926"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How is soil formed?</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soils are made from tiny pieces of eroded rock, air and organic matter.</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oil is one of the world's most important natural resources supporting a wide range of food chains. Soil holds water and nutrients and provides anchorage for roots.</a:t>
            </a:r>
          </a:p>
        </p:txBody>
      </p:sp>
      <p:sp>
        <p:nvSpPr>
          <p:cNvPr id="61" name="object 19">
            <a:extLst>
              <a:ext uri="{FF2B5EF4-FFF2-40B4-BE49-F238E27FC236}">
                <a16:creationId xmlns:a16="http://schemas.microsoft.com/office/drawing/2014/main" id="{80D5F495-FBD7-488A-90DF-68150101C29E}"/>
              </a:ext>
            </a:extLst>
          </p:cNvPr>
          <p:cNvSpPr txBox="1"/>
          <p:nvPr/>
        </p:nvSpPr>
        <p:spPr>
          <a:xfrm>
            <a:off x="3897010" y="2939159"/>
            <a:ext cx="3364157"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Who was Mary Anning</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cientists can use fossils to find out what life on Earth was like in prehistoric times.</a:t>
            </a:r>
          </a:p>
          <a:p>
            <a:pPr algn="l">
              <a:buFont typeface="Arial" panose="020B0604020202020204" pitchFamily="34" charset="0"/>
              <a:buChar char="•"/>
            </a:pPr>
            <a:r>
              <a:rPr lang="en-GB" sz="900" dirty="0">
                <a:latin typeface="Twinkl Cursive Unlooped" panose="02000000000000000000" pitchFamily="2" charset="0"/>
              </a:rPr>
              <a:t>Explain Mary Anning’s contribution to palaeontology</a:t>
            </a:r>
            <a:r>
              <a:rPr lang="en-GB" sz="900" dirty="0"/>
              <a:t>.</a:t>
            </a:r>
            <a:endParaRPr lang="en-GB" sz="900" b="0" i="0" dirty="0">
              <a:solidFill>
                <a:srgbClr val="303030"/>
              </a:solidFill>
              <a:effectLst/>
              <a:latin typeface="Twinkl Cursive Unlooped" panose="02000000000000000000" pitchFamily="2" charset="0"/>
            </a:endParaRPr>
          </a:p>
        </p:txBody>
      </p:sp>
      <p:sp>
        <p:nvSpPr>
          <p:cNvPr id="63" name="object 19">
            <a:extLst>
              <a:ext uri="{FF2B5EF4-FFF2-40B4-BE49-F238E27FC236}">
                <a16:creationId xmlns:a16="http://schemas.microsoft.com/office/drawing/2014/main" id="{7C9090A0-B33E-47D2-B658-216E082E1D7E}"/>
              </a:ext>
            </a:extLst>
          </p:cNvPr>
          <p:cNvSpPr txBox="1"/>
          <p:nvPr/>
        </p:nvSpPr>
        <p:spPr>
          <a:xfrm>
            <a:off x="5987661" y="5093179"/>
            <a:ext cx="3823093" cy="13369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all soil the same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lang="en-GB" sz="900" b="0" i="0" dirty="0">
                <a:solidFill>
                  <a:srgbClr val="303030"/>
                </a:solidFill>
                <a:effectLst/>
                <a:latin typeface="Twinkl Cursive Unlooped" panose="02000000000000000000" pitchFamily="2" charset="0"/>
              </a:rPr>
              <a:t>Investigate soils from the local environment, making comparisons and identifying features.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Make systematic and careful observations when investigating permeability of soils.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Present findings using scientific vocabulary. </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304775489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82975" y="1388465"/>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352800" y="2715895"/>
            <a:ext cx="1183639" cy="378950"/>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rot="10800000">
            <a:off x="3640225" y="179183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2471831"/>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compare and group materials based on a wider range of properties.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learn about reversible and irreversible changes.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3</a:t>
            </a:r>
            <a:endParaRPr sz="2400" dirty="0">
              <a:latin typeface="Twinkl Cursive Unlooped" panose="02000000000000000000" pitchFamily="2" charset="0"/>
              <a:cs typeface="Segoe UI"/>
            </a:endParaRPr>
          </a:p>
        </p:txBody>
      </p:sp>
      <p:sp>
        <p:nvSpPr>
          <p:cNvPr id="23" name="object 23"/>
          <p:cNvSpPr txBox="1"/>
          <p:nvPr/>
        </p:nvSpPr>
        <p:spPr>
          <a:xfrm>
            <a:off x="3056689" y="3362686"/>
            <a:ext cx="1819910" cy="1746632"/>
          </a:xfrm>
          <a:prstGeom prst="rect">
            <a:avLst/>
          </a:prstGeom>
        </p:spPr>
        <p:txBody>
          <a:bodyPr vert="horz" wrap="square" lIns="0" tIns="15240" rIns="0" bIns="0" rtlCol="0">
            <a:spAutoFit/>
          </a:bodyPr>
          <a:lstStyle/>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identified a range of everyday materials and how their properties make them suitable or unsuitable for a purpose.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begun to explore how materials can be changed.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5605286" y="514676"/>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Rocks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18713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sort and group materials into solids, liquids and gases.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observe and explain that some materials change state when heated or cooled.</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9" name="TextBox 28">
            <a:extLst>
              <a:ext uri="{FF2B5EF4-FFF2-40B4-BE49-F238E27FC236}">
                <a16:creationId xmlns:a16="http://schemas.microsoft.com/office/drawing/2014/main" id="{0E9C5FB9-04C6-4007-B3B5-9A8022ADACA4}"/>
              </a:ext>
            </a:extLst>
          </p:cNvPr>
          <p:cNvSpPr txBox="1"/>
          <p:nvPr/>
        </p:nvSpPr>
        <p:spPr>
          <a:xfrm>
            <a:off x="494664" y="3520684"/>
            <a:ext cx="1754505" cy="2123658"/>
          </a:xfrm>
          <a:prstGeom prst="rect">
            <a:avLst/>
          </a:prstGeom>
          <a:noFill/>
        </p:spPr>
        <p:txBody>
          <a:bodyPr wrap="square">
            <a:spAutoFit/>
          </a:bodyPr>
          <a:lstStyle/>
          <a:p>
            <a:pPr algn="ctr"/>
            <a:r>
              <a:rPr lang="en-GB" sz="1100" dirty="0">
                <a:latin typeface="Twinkl Cursive Unlooped" panose="02000000000000000000" pitchFamily="2" charset="0"/>
                <a:ea typeface="Calibri" panose="020F0502020204030204" pitchFamily="34" charset="0"/>
                <a:cs typeface="Times New Roman" panose="02020603050405020304" pitchFamily="18" charset="0"/>
              </a:rPr>
              <a:t>Children are able to i</a:t>
            </a: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dentify and name a variety of everyday materials, including wood, plastic, glass, metal, water, and paper.</a:t>
            </a:r>
          </a:p>
          <a:p>
            <a:pPr algn="ctr"/>
            <a:endParaRPr lang="en-GB" sz="1100" dirty="0">
              <a:latin typeface="Twinkl Cursive Unlooped" panose="02000000000000000000" pitchFamily="2" charset="0"/>
              <a:ea typeface="Calibri" panose="020F0502020204030204" pitchFamily="34" charset="0"/>
              <a:cs typeface="Times New Roman" panose="02020603050405020304" pitchFamily="18" charset="0"/>
            </a:endParaRPr>
          </a:p>
          <a:p>
            <a:pPr algn="ct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They know some simple properties of materials and can sort objects into groups based on their material.</a:t>
            </a:r>
            <a:endParaRPr lang="en-GB" sz="1100" dirty="0">
              <a:latin typeface="Twinkl Cursive Unlooped" panose="02000000000000000000" pitchFamily="2" charset="0"/>
            </a:endParaRPr>
          </a:p>
        </p:txBody>
      </p:sp>
      <p:sp>
        <p:nvSpPr>
          <p:cNvPr id="26" name="object 31">
            <a:extLst>
              <a:ext uri="{FF2B5EF4-FFF2-40B4-BE49-F238E27FC236}">
                <a16:creationId xmlns:a16="http://schemas.microsoft.com/office/drawing/2014/main" id="{4C9EBF88-CA94-4CEF-B732-A7402BFC8222}"/>
              </a:ext>
            </a:extLst>
          </p:cNvPr>
          <p:cNvSpPr txBox="1"/>
          <p:nvPr/>
        </p:nvSpPr>
        <p:spPr>
          <a:xfrm>
            <a:off x="5229896" y="2797063"/>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Rocks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differen</a:t>
            </a:r>
            <a:r>
              <a:rPr lang="en-GB" sz="1100" dirty="0">
                <a:solidFill>
                  <a:srgbClr val="303030"/>
                </a:solidFill>
                <a:latin typeface="Twinkl Cursive Unlooped" panose="02000000000000000000" pitchFamily="2" charset="0"/>
              </a:rPr>
              <a:t>t types of rocks and how they are formed. Children will group and compare rocks based on appearance and properties. They will learn how fossils are formed and about the contribution of Mary Anning to the field of palaeontology. </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1855646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3</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4243636901"/>
              </p:ext>
            </p:extLst>
          </p:nvPr>
        </p:nvGraphicFramePr>
        <p:xfrm>
          <a:off x="3276600" y="1427480"/>
          <a:ext cx="4267200" cy="370840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447800">
                  <a:extLst>
                    <a:ext uri="{9D8B030D-6E8A-4147-A177-3AD203B41FA5}">
                      <a16:colId xmlns:a16="http://schemas.microsoft.com/office/drawing/2014/main" val="2992277105"/>
                    </a:ext>
                  </a:extLst>
                </a:gridCol>
                <a:gridCol w="13716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Rocks</a:t>
                      </a:r>
                    </a:p>
                  </a:txBody>
                  <a:tcPr/>
                </a:tc>
                <a:tc>
                  <a:txBody>
                    <a:bodyPr/>
                    <a:lstStyle/>
                    <a:p>
                      <a:r>
                        <a:rPr lang="en-GB" sz="1400" b="0" dirty="0">
                          <a:latin typeface="Twinkl Cursive Unlooped" panose="02000000000000000000" pitchFamily="2" charset="0"/>
                        </a:rPr>
                        <a:t>Permeable</a:t>
                      </a:r>
                    </a:p>
                  </a:txBody>
                  <a:tcPr/>
                </a:tc>
                <a:tc>
                  <a:txBody>
                    <a:bodyPr/>
                    <a:lstStyle/>
                    <a:p>
                      <a:r>
                        <a:rPr lang="en-GB" sz="1400" b="0" dirty="0">
                          <a:latin typeface="Twinkl Cursive Unlooped" panose="02000000000000000000" pitchFamily="2" charset="0"/>
                        </a:rPr>
                        <a:t>Soil</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Metamorphic</a:t>
                      </a:r>
                    </a:p>
                  </a:txBody>
                  <a:tcPr/>
                </a:tc>
                <a:tc>
                  <a:txBody>
                    <a:bodyPr/>
                    <a:lstStyle/>
                    <a:p>
                      <a:r>
                        <a:rPr lang="en-GB" sz="1400" dirty="0">
                          <a:latin typeface="Twinkl Cursive Unlooped" panose="02000000000000000000" pitchFamily="2" charset="0"/>
                        </a:rPr>
                        <a:t>Impermeable</a:t>
                      </a:r>
                    </a:p>
                  </a:txBody>
                  <a:tcPr/>
                </a:tc>
                <a:tc>
                  <a:txBody>
                    <a:bodyPr/>
                    <a:lstStyle/>
                    <a:p>
                      <a:r>
                        <a:rPr lang="en-GB" sz="1400" dirty="0">
                          <a:latin typeface="Twinkl Cursive Unlooped" panose="02000000000000000000" pitchFamily="2" charset="0"/>
                        </a:rPr>
                        <a:t>Topsoil</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Sedimentary</a:t>
                      </a:r>
                    </a:p>
                  </a:txBody>
                  <a:tcPr/>
                </a:tc>
                <a:tc>
                  <a:txBody>
                    <a:bodyPr/>
                    <a:lstStyle/>
                    <a:p>
                      <a:r>
                        <a:rPr lang="en-GB" sz="1400" dirty="0">
                          <a:latin typeface="Twinkl Cursive Unlooped" panose="02000000000000000000" pitchFamily="2" charset="0"/>
                        </a:rPr>
                        <a:t>Crystalline</a:t>
                      </a:r>
                    </a:p>
                  </a:txBody>
                  <a:tcPr/>
                </a:tc>
                <a:tc>
                  <a:txBody>
                    <a:bodyPr/>
                    <a:lstStyle/>
                    <a:p>
                      <a:r>
                        <a:rPr lang="en-GB" sz="1400" dirty="0">
                          <a:latin typeface="Twinkl Cursive Unlooped" panose="02000000000000000000" pitchFamily="2" charset="0"/>
                        </a:rPr>
                        <a:t>Subsoil </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Igneous</a:t>
                      </a:r>
                    </a:p>
                  </a:txBody>
                  <a:tcPr/>
                </a:tc>
                <a:tc>
                  <a:txBody>
                    <a:bodyPr/>
                    <a:lstStyle/>
                    <a:p>
                      <a:r>
                        <a:rPr lang="en-GB" sz="1400" dirty="0">
                          <a:latin typeface="Twinkl Cursive Unlooped" panose="02000000000000000000" pitchFamily="2" charset="0"/>
                        </a:rPr>
                        <a:t>Translucent</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Sediment</a:t>
                      </a:r>
                    </a:p>
                  </a:txBody>
                  <a:tcPr/>
                </a:tc>
                <a:tc>
                  <a:txBody>
                    <a:bodyPr/>
                    <a:lstStyle/>
                    <a:p>
                      <a:r>
                        <a:rPr lang="en-GB" sz="1400" dirty="0">
                          <a:latin typeface="Twinkl Cursive Unlooped" panose="02000000000000000000" pitchFamily="2" charset="0"/>
                        </a:rPr>
                        <a:t>Erosion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Layer</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Mineral</a:t>
                      </a:r>
                    </a:p>
                  </a:txBody>
                  <a:tcPr/>
                </a:tc>
                <a:tc>
                  <a:txBody>
                    <a:bodyPr/>
                    <a:lstStyle/>
                    <a:p>
                      <a:r>
                        <a:rPr lang="en-GB" sz="1400" dirty="0">
                          <a:latin typeface="Twinkl Cursive Unlooped" panose="02000000000000000000" pitchFamily="2" charset="0"/>
                        </a:rPr>
                        <a:t>Fossil</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Silt</a:t>
                      </a:r>
                    </a:p>
                  </a:txBody>
                  <a:tcPr/>
                </a:tc>
                <a:tc>
                  <a:txBody>
                    <a:bodyPr/>
                    <a:lstStyle/>
                    <a:p>
                      <a:r>
                        <a:rPr lang="en-GB" sz="1400" dirty="0">
                          <a:latin typeface="Twinkl Cursive Unlooped" panose="02000000000000000000" pitchFamily="2" charset="0"/>
                        </a:rPr>
                        <a:t>Fossilisation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Organic matter</a:t>
                      </a:r>
                    </a:p>
                  </a:txBody>
                  <a:tcPr/>
                </a:tc>
                <a:tc>
                  <a:txBody>
                    <a:bodyPr/>
                    <a:lstStyle/>
                    <a:p>
                      <a:r>
                        <a:rPr lang="en-GB" sz="1400" dirty="0">
                          <a:latin typeface="Twinkl Cursive Unlooped" panose="02000000000000000000" pitchFamily="2" charset="0"/>
                        </a:rPr>
                        <a:t>Palaeontology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Dissolve</a:t>
                      </a:r>
                    </a:p>
                  </a:txBody>
                  <a:tcPr/>
                </a:tc>
                <a:tc>
                  <a:txBody>
                    <a:bodyPr/>
                    <a:lstStyle/>
                    <a:p>
                      <a:r>
                        <a:rPr lang="en-GB" sz="1400" dirty="0">
                          <a:latin typeface="Twinkl Cursive Unlooped" panose="02000000000000000000" pitchFamily="2" charset="0"/>
                        </a:rPr>
                        <a:t>Mary Anning</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220600031"/>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5334000" y="63062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Rocks</a:t>
            </a:r>
          </a:p>
        </p:txBody>
      </p:sp>
    </p:spTree>
    <p:extLst>
      <p:ext uri="{BB962C8B-B14F-4D97-AF65-F5344CB8AC3E}">
        <p14:creationId xmlns:p14="http://schemas.microsoft.com/office/powerpoint/2010/main" val="20676791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0553" y="95571"/>
            <a:ext cx="4510436" cy="221761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85382" y="415541"/>
            <a:ext cx="3532297" cy="15779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are the functions of parts of a plant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Name and describe the functions of the different parts of flowering plants (roots, stem, leaves and flowers).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r</a:t>
            </a:r>
            <a:r>
              <a:rPr kumimoji="0" lang="en-US" altLang="en-US" sz="900" b="0" i="0" u="none" strike="noStrike" cap="none" normalizeH="0" baseline="0" dirty="0">
                <a:ln>
                  <a:noFill/>
                </a:ln>
                <a:solidFill>
                  <a:srgbClr val="303030"/>
                </a:solidFill>
                <a:effectLst/>
                <a:latin typeface="Twinkl Cursive Unlooped" panose="02000000000000000000" pitchFamily="2" charset="0"/>
              </a:rPr>
              <a:t>oots anchor the plant in the ground and transport water and minerals from the ground to the plant.</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t</a:t>
            </a:r>
            <a:r>
              <a:rPr kumimoji="0" lang="en-US" altLang="en-US" sz="900" b="0" i="0" u="none" strike="noStrike" cap="none" normalizeH="0" baseline="0" dirty="0">
                <a:ln>
                  <a:noFill/>
                </a:ln>
                <a:solidFill>
                  <a:srgbClr val="303030"/>
                </a:solidFill>
                <a:effectLst/>
                <a:latin typeface="Twinkl Cursive Unlooped" panose="02000000000000000000" pitchFamily="2" charset="0"/>
              </a:rPr>
              <a:t>he stem (or trunk) support the plant above the ground.</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l</a:t>
            </a:r>
            <a:r>
              <a:rPr kumimoji="0" lang="en-US" altLang="en-US" sz="900" b="0" i="0" u="none" strike="noStrike" cap="none" normalizeH="0" baseline="0" dirty="0">
                <a:ln>
                  <a:noFill/>
                </a:ln>
                <a:solidFill>
                  <a:srgbClr val="303030"/>
                </a:solidFill>
                <a:effectLst/>
                <a:latin typeface="Twinkl Cursive Unlooped" panose="02000000000000000000" pitchFamily="2" charset="0"/>
              </a:rPr>
              <a:t>eaves collect energy from the Sun and make food for the plant.</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f</a:t>
            </a:r>
            <a:r>
              <a:rPr kumimoji="0" lang="en-US" altLang="en-US" sz="900" b="0" i="0" u="none" strike="noStrike" cap="none" normalizeH="0" baseline="0" dirty="0">
                <a:ln>
                  <a:noFill/>
                </a:ln>
                <a:solidFill>
                  <a:srgbClr val="303030"/>
                </a:solidFill>
                <a:effectLst/>
                <a:latin typeface="Twinkl Cursive Unlooped" panose="02000000000000000000" pitchFamily="2" charset="0"/>
              </a:rPr>
              <a:t>lowers make seeds to produce new plants.</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8"/>
            <a:ext cx="4264244" cy="1829038"/>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215828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Plant Nutrition and Reproduction</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requirements of plants for growth and survival. They describe the parts of flowering plants and relate structure to function, including the roots and stem for transporting water, leaves for making food and the flower for reproduction.</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Summer</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3</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404222"/>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Year 4</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179369" y="351675"/>
            <a:ext cx="4534244" cy="2049682"/>
            <a:chOff x="8058150" y="704850"/>
            <a:chExt cx="3242574" cy="1484582"/>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77159" cy="1484582"/>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09949" y="2447985"/>
            <a:ext cx="4408705" cy="1826579"/>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57780" y="3960389"/>
            <a:ext cx="4476754" cy="1853141"/>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334001" y="4786533"/>
            <a:ext cx="4476754" cy="1795242"/>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894994" y="620725"/>
            <a:ext cx="3727146"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How is water transported through a plant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Investigate how water is transported within plants.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requirements of plants for life and growth (air, light, water, nutrients and room to grow) and how they vary from plant to plant.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w</a:t>
            </a:r>
            <a:r>
              <a:rPr lang="en-GB" sz="900" b="0" i="0" dirty="0">
                <a:solidFill>
                  <a:srgbClr val="303030"/>
                </a:solidFill>
                <a:effectLst/>
                <a:latin typeface="Twinkl Cursive Unlooped" panose="02000000000000000000" pitchFamily="2" charset="0"/>
              </a:rPr>
              <a:t>ater is transported in plants from the roots, through the stem to the leaves.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Plants need air, light, water, nutrients and room to grow, in order to survive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419871" y="2971340"/>
            <a:ext cx="3484931"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What is the life cycle of a flowering plant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Draw and label the life cycle of a flowering plant.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a:t>
            </a:r>
            <a:r>
              <a:rPr lang="en-GB" sz="900" b="0" i="0" dirty="0">
                <a:solidFill>
                  <a:srgbClr val="303030"/>
                </a:solidFill>
                <a:effectLst/>
                <a:latin typeface="Twinkl Cursive Unlooped" panose="02000000000000000000" pitchFamily="2" charset="0"/>
              </a:rPr>
              <a:t>he stages of a plant's life cycle include: germination, flower production, pollination, fertilisation, seed formation and seed dispersal.</a:t>
            </a:r>
          </a:p>
        </p:txBody>
      </p:sp>
      <p:sp>
        <p:nvSpPr>
          <p:cNvPr id="55" name="object 19">
            <a:extLst>
              <a:ext uri="{FF2B5EF4-FFF2-40B4-BE49-F238E27FC236}">
                <a16:creationId xmlns:a16="http://schemas.microsoft.com/office/drawing/2014/main" id="{70AEFC16-FF35-4EEC-A9A1-2A605349980C}"/>
              </a:ext>
            </a:extLst>
          </p:cNvPr>
          <p:cNvSpPr txBox="1"/>
          <p:nvPr/>
        </p:nvSpPr>
        <p:spPr>
          <a:xfrm>
            <a:off x="635170" y="4336772"/>
            <a:ext cx="3784430"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is pollination and why is it important?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Draw and label the life cycle of a flowering plant.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Ask questions about the world around them and explain that they can be answered in different ways.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a:t>
            </a:r>
            <a:r>
              <a:rPr lang="en-GB" sz="900" b="0" i="0" dirty="0">
                <a:solidFill>
                  <a:srgbClr val="303030"/>
                </a:solidFill>
                <a:effectLst/>
                <a:latin typeface="Twinkl Cursive Unlooped" panose="02000000000000000000" pitchFamily="2" charset="0"/>
              </a:rPr>
              <a:t>ollination is the process where pollen is transferred from the male stamen to the female carpel of another flower of the same type.</a:t>
            </a:r>
          </a:p>
        </p:txBody>
      </p:sp>
      <p:sp>
        <p:nvSpPr>
          <p:cNvPr id="61" name="object 19">
            <a:extLst>
              <a:ext uri="{FF2B5EF4-FFF2-40B4-BE49-F238E27FC236}">
                <a16:creationId xmlns:a16="http://schemas.microsoft.com/office/drawing/2014/main" id="{80D5F495-FBD7-488A-90DF-68150101C29E}"/>
              </a:ext>
            </a:extLst>
          </p:cNvPr>
          <p:cNvSpPr txBox="1"/>
          <p:nvPr/>
        </p:nvSpPr>
        <p:spPr>
          <a:xfrm>
            <a:off x="3852302" y="2772344"/>
            <a:ext cx="3364157"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the different parts of a flower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Make increasingly careful observations, identifying similarities, differences and changes and making simple connections.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Name and describe the functions of the different parts of flowering plants (roots, stem, leaves and flowers).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a:t>
            </a:r>
            <a:r>
              <a:rPr lang="en-GB" sz="900" b="0" i="0" dirty="0">
                <a:solidFill>
                  <a:srgbClr val="303030"/>
                </a:solidFill>
                <a:effectLst/>
                <a:latin typeface="Twinkl Cursive Unlooped" panose="02000000000000000000" pitchFamily="2" charset="0"/>
              </a:rPr>
              <a:t>arts of a flower include the sepal, petal, stamen and carpel.</a:t>
            </a:r>
          </a:p>
        </p:txBody>
      </p:sp>
      <p:sp>
        <p:nvSpPr>
          <p:cNvPr id="63" name="object 19">
            <a:extLst>
              <a:ext uri="{FF2B5EF4-FFF2-40B4-BE49-F238E27FC236}">
                <a16:creationId xmlns:a16="http://schemas.microsoft.com/office/drawing/2014/main" id="{7C9090A0-B33E-47D2-B658-216E082E1D7E}"/>
              </a:ext>
            </a:extLst>
          </p:cNvPr>
          <p:cNvSpPr txBox="1"/>
          <p:nvPr/>
        </p:nvSpPr>
        <p:spPr>
          <a:xfrm>
            <a:off x="5819863" y="5167966"/>
            <a:ext cx="3823093"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is a seed and what is their role in reproduction</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Draw and label the life cycle of a flowering plant.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Name and describe the functions of the different parts of flowering plants (roots, stem, leaves and flowers).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eeds can be dispersed by wind, animals, explosion and water.</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232752579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2069797"/>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a:t>
            </a: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the correct basic scientific vocabulary to describe parts of plants and they know what plants need to survive and grow healthily. </a:t>
            </a:r>
          </a:p>
          <a:p>
            <a:pPr marL="12700" marR="5080" indent="5080" algn="ctr">
              <a:lnSpc>
                <a:spcPct val="100099"/>
              </a:lnSpc>
              <a:spcBef>
                <a:spcPts val="100"/>
              </a:spcBef>
            </a:pPr>
            <a:endParaRPr lang="en-GB" sz="1100" dirty="0">
              <a:latin typeface="Twinkl Cursive Unlooped" panose="02000000000000000000" pitchFamily="2" charset="0"/>
              <a:cs typeface="Times New Roman" panose="02020603050405020304" pitchFamily="18" charset="0"/>
            </a:endParaRPr>
          </a:p>
          <a:p>
            <a:pPr marL="12700" marR="5080" indent="5080" algn="ctr">
              <a:lnSpc>
                <a:spcPct val="100099"/>
              </a:lnSpc>
              <a:spcBef>
                <a:spcPts val="100"/>
              </a:spcBef>
            </a:pPr>
            <a:r>
              <a:rPr lang="en-GB" sz="1100" dirty="0">
                <a:latin typeface="Twinkl Cursive Unlooped" panose="02000000000000000000" pitchFamily="2" charset="0"/>
                <a:cs typeface="Times New Roman" panose="02020603050405020304" pitchFamily="18" charset="0"/>
              </a:rPr>
              <a:t>They have made observations about plants and can name some common plants in the local environment.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61737" y="1393619"/>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207972" y="2550817"/>
            <a:ext cx="1215359" cy="404598"/>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rot="10800000">
            <a:off x="3616881" y="1636462"/>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7942897" y="1756131"/>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8161654" y="3131479"/>
            <a:ext cx="1740535" cy="1848583"/>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l</a:t>
            </a:r>
            <a:r>
              <a:rPr lang="en-GB" sz="1100" dirty="0">
                <a:effectLst/>
                <a:latin typeface="Twinkl Cursive Unlooped" panose="02000000000000000000" pitchFamily="2" charset="0"/>
                <a:ea typeface="Calibri" panose="020F0502020204030204" pitchFamily="34" charset="0"/>
                <a:cs typeface="Comic Sans MS" panose="030F0702030302020204" pitchFamily="66" charset="0"/>
              </a:rPr>
              <a:t>abel and draw the parts of a flower involved in sexual reproduction in plants (stamen, filament, anther, pollen, carpel, stigma, style, ovary, ovule and sepal). </a:t>
            </a: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3</a:t>
            </a:r>
            <a:endParaRPr sz="2400" dirty="0">
              <a:latin typeface="Twinkl Cursive Unlooped" panose="02000000000000000000" pitchFamily="2" charset="0"/>
              <a:cs typeface="Segoe UI"/>
            </a:endParaRPr>
          </a:p>
        </p:txBody>
      </p:sp>
      <p:sp>
        <p:nvSpPr>
          <p:cNvPr id="23" name="object 23"/>
          <p:cNvSpPr txBox="1"/>
          <p:nvPr/>
        </p:nvSpPr>
        <p:spPr>
          <a:xfrm>
            <a:off x="3031619" y="2996628"/>
            <a:ext cx="1819910" cy="2267287"/>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lang="en-GB" sz="1100" b="0" i="0" dirty="0">
                <a:solidFill>
                  <a:srgbClr val="303030"/>
                </a:solidFill>
                <a:effectLst/>
                <a:latin typeface="Twinkl Cursive Unlooped" panose="02000000000000000000" pitchFamily="2" charset="0"/>
              </a:rPr>
              <a:t>learnt about wild and garden plants by exploring the local environment.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They identified and described the basic parts of plants and observed how they change over time.</a:t>
            </a:r>
          </a:p>
          <a:p>
            <a:pPr marL="12065" marR="5080" indent="5715" algn="ctr">
              <a:lnSpc>
                <a:spcPct val="100099"/>
              </a:lnSpc>
              <a:spcBef>
                <a:spcPts val="120"/>
              </a:spcBef>
            </a:pPr>
            <a:endParaRPr lang="en-GB" sz="1100" spc="35" dirty="0">
              <a:solidFill>
                <a:srgbClr val="303030"/>
              </a:solidFill>
              <a:latin typeface="Twinkl Cursive Unlooped" panose="02000000000000000000" pitchFamily="2" charset="0"/>
              <a:cs typeface="Segoe UI"/>
            </a:endParaRPr>
          </a:p>
          <a:p>
            <a:pPr marL="12065" marR="5080" indent="5715" algn="ctr">
              <a:lnSpc>
                <a:spcPct val="100099"/>
              </a:lnSpc>
              <a:spcBef>
                <a:spcPts val="120"/>
              </a:spcBef>
            </a:pPr>
            <a:r>
              <a:rPr lang="en-GB" sz="1100" spc="35" dirty="0">
                <a:solidFill>
                  <a:srgbClr val="303030"/>
                </a:solidFill>
                <a:latin typeface="Twinkl Cursive Unlooped" panose="02000000000000000000" pitchFamily="2" charset="0"/>
                <a:cs typeface="Segoe UI"/>
              </a:rPr>
              <a:t>Children have identified what plants need to grow and stay healthy. </a:t>
            </a:r>
            <a:endParaRPr lang="en-GB" sz="8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724951" y="462655"/>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Plant Nutrition and Reproduction </a:t>
            </a:r>
          </a:p>
        </p:txBody>
      </p:sp>
      <p:sp>
        <p:nvSpPr>
          <p:cNvPr id="26" name="object 31">
            <a:extLst>
              <a:ext uri="{FF2B5EF4-FFF2-40B4-BE49-F238E27FC236}">
                <a16:creationId xmlns:a16="http://schemas.microsoft.com/office/drawing/2014/main" id="{63261203-5576-4F59-8992-2A24F17BAD1F}"/>
              </a:ext>
            </a:extLst>
          </p:cNvPr>
          <p:cNvSpPr txBox="1"/>
          <p:nvPr/>
        </p:nvSpPr>
        <p:spPr>
          <a:xfrm>
            <a:off x="5278475" y="2651666"/>
            <a:ext cx="2039058" cy="215828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Plant Nutrition and Reproduction</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requirements of plants for growth and survival. They describe the parts of flowering plants and relate structure to function, including the roots and stem for transporting water, leaves for making food and the flower for reproduction.</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8695837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1</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666682063"/>
              </p:ext>
            </p:extLst>
          </p:nvPr>
        </p:nvGraphicFramePr>
        <p:xfrm>
          <a:off x="3276600" y="1427480"/>
          <a:ext cx="4114800" cy="4079240"/>
        </p:xfrm>
        <a:graphic>
          <a:graphicData uri="http://schemas.openxmlformats.org/drawingml/2006/table">
            <a:tbl>
              <a:tblPr firstRow="1" bandRow="1">
                <a:tableStyleId>{BDBED569-4797-4DF1-A0F4-6AAB3CD982D8}</a:tableStyleId>
              </a:tblPr>
              <a:tblGrid>
                <a:gridCol w="1222619">
                  <a:extLst>
                    <a:ext uri="{9D8B030D-6E8A-4147-A177-3AD203B41FA5}">
                      <a16:colId xmlns:a16="http://schemas.microsoft.com/office/drawing/2014/main" val="1839290384"/>
                    </a:ext>
                  </a:extLst>
                </a:gridCol>
                <a:gridCol w="1202273">
                  <a:extLst>
                    <a:ext uri="{9D8B030D-6E8A-4147-A177-3AD203B41FA5}">
                      <a16:colId xmlns:a16="http://schemas.microsoft.com/office/drawing/2014/main" val="2992277105"/>
                    </a:ext>
                  </a:extLst>
                </a:gridCol>
                <a:gridCol w="1689908">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Spring</a:t>
                      </a:r>
                    </a:p>
                  </a:txBody>
                  <a:tcPr/>
                </a:tc>
                <a:tc>
                  <a:txBody>
                    <a:bodyPr/>
                    <a:lstStyle/>
                    <a:p>
                      <a:r>
                        <a:rPr lang="en-GB" sz="1400" b="0" dirty="0">
                          <a:latin typeface="Twinkl Cursive Unlooped" panose="02000000000000000000" pitchFamily="2" charset="0"/>
                        </a:rPr>
                        <a:t>Weather</a:t>
                      </a:r>
                    </a:p>
                  </a:txBody>
                  <a:tcPr/>
                </a:tc>
                <a:tc>
                  <a:txBody>
                    <a:bodyPr/>
                    <a:lstStyle/>
                    <a:p>
                      <a:r>
                        <a:rPr lang="en-GB" sz="1400" b="0" dirty="0">
                          <a:latin typeface="Twinkl Cursive Unlooped" panose="02000000000000000000" pitchFamily="2" charset="0"/>
                        </a:rPr>
                        <a:t>Degrees Celsius</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Summer</a:t>
                      </a:r>
                    </a:p>
                  </a:txBody>
                  <a:tcPr/>
                </a:tc>
                <a:tc>
                  <a:txBody>
                    <a:bodyPr/>
                    <a:lstStyle/>
                    <a:p>
                      <a:r>
                        <a:rPr lang="en-GB" sz="1400" dirty="0">
                          <a:latin typeface="Twinkl Cursive Unlooped" panose="02000000000000000000" pitchFamily="2" charset="0"/>
                        </a:rPr>
                        <a:t>Sun</a:t>
                      </a:r>
                    </a:p>
                  </a:txBody>
                  <a:tcPr/>
                </a:tc>
                <a:tc>
                  <a:txBody>
                    <a:bodyPr/>
                    <a:lstStyle/>
                    <a:p>
                      <a:r>
                        <a:rPr lang="en-GB" sz="1400" dirty="0">
                          <a:latin typeface="Twinkl Cursive Unlooped" panose="02000000000000000000" pitchFamily="2" charset="0"/>
                        </a:rPr>
                        <a:t>Measurement</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Autumn</a:t>
                      </a:r>
                    </a:p>
                  </a:txBody>
                  <a:tcPr/>
                </a:tc>
                <a:tc>
                  <a:txBody>
                    <a:bodyPr/>
                    <a:lstStyle/>
                    <a:p>
                      <a:r>
                        <a:rPr lang="en-GB" sz="1400" dirty="0">
                          <a:latin typeface="Twinkl Cursive Unlooped" panose="02000000000000000000" pitchFamily="2" charset="0"/>
                        </a:rPr>
                        <a:t>Cloud</a:t>
                      </a:r>
                    </a:p>
                  </a:txBody>
                  <a:tcPr/>
                </a:tc>
                <a:tc>
                  <a:txBody>
                    <a:bodyPr/>
                    <a:lstStyle/>
                    <a:p>
                      <a:r>
                        <a:rPr lang="en-GB" sz="1400" dirty="0">
                          <a:latin typeface="Twinkl Cursive Unlooped" panose="02000000000000000000" pitchFamily="2" charset="0"/>
                        </a:rPr>
                        <a:t>Millimetre</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Winter </a:t>
                      </a:r>
                    </a:p>
                  </a:txBody>
                  <a:tcPr/>
                </a:tc>
                <a:tc>
                  <a:txBody>
                    <a:bodyPr/>
                    <a:lstStyle/>
                    <a:p>
                      <a:r>
                        <a:rPr lang="en-GB" sz="1400" dirty="0">
                          <a:latin typeface="Twinkl Cursive Unlooped" panose="02000000000000000000" pitchFamily="2" charset="0"/>
                        </a:rPr>
                        <a:t>Rain</a:t>
                      </a:r>
                    </a:p>
                  </a:txBody>
                  <a:tcPr/>
                </a:tc>
                <a:tc>
                  <a:txBody>
                    <a:bodyPr/>
                    <a:lstStyle/>
                    <a:p>
                      <a:r>
                        <a:rPr lang="en-GB" sz="1400" dirty="0">
                          <a:latin typeface="Twinkl Cursive Unlooped" panose="02000000000000000000" pitchFamily="2" charset="0"/>
                        </a:rPr>
                        <a:t>Rain gauge</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Dark</a:t>
                      </a:r>
                    </a:p>
                  </a:txBody>
                  <a:tcPr/>
                </a:tc>
                <a:tc>
                  <a:txBody>
                    <a:bodyPr/>
                    <a:lstStyle/>
                    <a:p>
                      <a:r>
                        <a:rPr lang="en-GB" sz="1400" dirty="0">
                          <a:latin typeface="Twinkl Cursive Unlooped" panose="02000000000000000000" pitchFamily="2" charset="0"/>
                        </a:rPr>
                        <a:t>Snow</a:t>
                      </a:r>
                    </a:p>
                  </a:txBody>
                  <a:tcPr/>
                </a:tc>
                <a:tc>
                  <a:txBody>
                    <a:bodyPr/>
                    <a:lstStyle/>
                    <a:p>
                      <a:r>
                        <a:rPr lang="en-GB" sz="1400" dirty="0">
                          <a:latin typeface="Twinkl Cursive Unlooped" panose="02000000000000000000" pitchFamily="2" charset="0"/>
                        </a:rPr>
                        <a:t>Rainfall</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Light</a:t>
                      </a:r>
                    </a:p>
                  </a:txBody>
                  <a:tcPr/>
                </a:tc>
                <a:tc>
                  <a:txBody>
                    <a:bodyPr/>
                    <a:lstStyle/>
                    <a:p>
                      <a:r>
                        <a:rPr lang="en-GB" sz="1400" dirty="0">
                          <a:latin typeface="Twinkl Cursive Unlooped" panose="02000000000000000000" pitchFamily="2" charset="0"/>
                        </a:rPr>
                        <a:t>Fog</a:t>
                      </a:r>
                    </a:p>
                  </a:txBody>
                  <a:tcPr/>
                </a:tc>
                <a:tc>
                  <a:txBody>
                    <a:bodyPr/>
                    <a:lstStyle/>
                    <a:p>
                      <a:r>
                        <a:rPr lang="en-GB" sz="1400" dirty="0">
                          <a:latin typeface="Twinkl Cursive Unlooped" panose="02000000000000000000" pitchFamily="2" charset="0"/>
                        </a:rPr>
                        <a:t>Temperature</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Night time</a:t>
                      </a:r>
                    </a:p>
                  </a:txBody>
                  <a:tcPr/>
                </a:tc>
                <a:tc>
                  <a:txBody>
                    <a:bodyPr/>
                    <a:lstStyle/>
                    <a:p>
                      <a:r>
                        <a:rPr lang="en-GB" sz="1400" dirty="0">
                          <a:latin typeface="Twinkl Cursive Unlooped" panose="02000000000000000000" pitchFamily="2" charset="0"/>
                        </a:rPr>
                        <a:t>Wind</a:t>
                      </a:r>
                    </a:p>
                  </a:txBody>
                  <a:tcPr/>
                </a:tc>
                <a:tc>
                  <a:txBody>
                    <a:bodyPr/>
                    <a:lstStyle/>
                    <a:p>
                      <a:r>
                        <a:rPr lang="en-GB" sz="1400" dirty="0">
                          <a:latin typeface="Twinkl Cursive Unlooped" panose="02000000000000000000" pitchFamily="2" charset="0"/>
                        </a:rPr>
                        <a:t>Beaufort Scale</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Day time</a:t>
                      </a:r>
                    </a:p>
                  </a:txBody>
                  <a:tcPr/>
                </a:tc>
                <a:tc>
                  <a:txBody>
                    <a:bodyPr/>
                    <a:lstStyle/>
                    <a:p>
                      <a:r>
                        <a:rPr lang="en-GB" sz="1400" dirty="0">
                          <a:latin typeface="Twinkl Cursive Unlooped" panose="02000000000000000000" pitchFamily="2" charset="0"/>
                        </a:rPr>
                        <a:t>Storm</a:t>
                      </a:r>
                    </a:p>
                  </a:txBody>
                  <a:tcPr/>
                </a:tc>
                <a:tc>
                  <a:txBody>
                    <a:bodyPr/>
                    <a:lstStyle/>
                    <a:p>
                      <a:r>
                        <a:rPr lang="en-GB" sz="1400" dirty="0">
                          <a:latin typeface="Twinkl Cursive Unlooped" panose="02000000000000000000" pitchFamily="2" charset="0"/>
                        </a:rPr>
                        <a:t>Wind sock</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Sunrise</a:t>
                      </a:r>
                    </a:p>
                  </a:txBody>
                  <a:tcPr/>
                </a:tc>
                <a:tc>
                  <a:txBody>
                    <a:bodyPr/>
                    <a:lstStyle/>
                    <a:p>
                      <a:r>
                        <a:rPr lang="en-GB" sz="1400" dirty="0">
                          <a:latin typeface="Twinkl Cursive Unlooped" panose="02000000000000000000" pitchFamily="2" charset="0"/>
                        </a:rPr>
                        <a:t>Sleet</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Sunset </a:t>
                      </a:r>
                    </a:p>
                  </a:txBody>
                  <a:tcPr/>
                </a:tc>
                <a:tc>
                  <a:txBody>
                    <a:bodyPr/>
                    <a:lstStyle/>
                    <a:p>
                      <a:r>
                        <a:rPr lang="en-GB" sz="1400" dirty="0">
                          <a:latin typeface="Twinkl Cursive Unlooped" panose="02000000000000000000" pitchFamily="2" charset="0"/>
                        </a:rPr>
                        <a:t>Hail</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Hibernate</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967901479"/>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Seasonal Changes</a:t>
            </a:r>
          </a:p>
        </p:txBody>
      </p:sp>
    </p:spTree>
    <p:extLst>
      <p:ext uri="{BB962C8B-B14F-4D97-AF65-F5344CB8AC3E}">
        <p14:creationId xmlns:p14="http://schemas.microsoft.com/office/powerpoint/2010/main" val="22232900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3</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839708955"/>
              </p:ext>
            </p:extLst>
          </p:nvPr>
        </p:nvGraphicFramePr>
        <p:xfrm>
          <a:off x="3421996" y="1293674"/>
          <a:ext cx="3740804" cy="4450080"/>
        </p:xfrm>
        <a:graphic>
          <a:graphicData uri="http://schemas.openxmlformats.org/drawingml/2006/table">
            <a:tbl>
              <a:tblPr firstRow="1" bandRow="1">
                <a:tableStyleId>{BDBED569-4797-4DF1-A0F4-6AAB3CD982D8}</a:tableStyleId>
              </a:tblPr>
              <a:tblGrid>
                <a:gridCol w="1150004">
                  <a:extLst>
                    <a:ext uri="{9D8B030D-6E8A-4147-A177-3AD203B41FA5}">
                      <a16:colId xmlns:a16="http://schemas.microsoft.com/office/drawing/2014/main" val="1839290384"/>
                    </a:ext>
                  </a:extLst>
                </a:gridCol>
                <a:gridCol w="1102705">
                  <a:extLst>
                    <a:ext uri="{9D8B030D-6E8A-4147-A177-3AD203B41FA5}">
                      <a16:colId xmlns:a16="http://schemas.microsoft.com/office/drawing/2014/main" val="2992277105"/>
                    </a:ext>
                  </a:extLst>
                </a:gridCol>
                <a:gridCol w="1488095">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Bud</a:t>
                      </a:r>
                    </a:p>
                  </a:txBody>
                  <a:tcPr/>
                </a:tc>
                <a:tc>
                  <a:txBody>
                    <a:bodyPr/>
                    <a:lstStyle/>
                    <a:p>
                      <a:r>
                        <a:rPr lang="en-GB" sz="1400" b="0" dirty="0">
                          <a:latin typeface="Twinkl Cursive Unlooped" panose="02000000000000000000" pitchFamily="2" charset="0"/>
                        </a:rPr>
                        <a:t>Anther</a:t>
                      </a:r>
                    </a:p>
                  </a:txBody>
                  <a:tcPr/>
                </a:tc>
                <a:tc>
                  <a:txBody>
                    <a:bodyPr/>
                    <a:lstStyle/>
                    <a:p>
                      <a:r>
                        <a:rPr lang="en-GB" sz="1400" b="0" dirty="0">
                          <a:latin typeface="Twinkl Cursive Unlooped" panose="02000000000000000000" pitchFamily="2" charset="0"/>
                        </a:rPr>
                        <a:t>Pollination</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Seed</a:t>
                      </a:r>
                    </a:p>
                  </a:txBody>
                  <a:tcPr/>
                </a:tc>
                <a:tc>
                  <a:txBody>
                    <a:bodyPr/>
                    <a:lstStyle/>
                    <a:p>
                      <a:r>
                        <a:rPr lang="en-GB" sz="1400" dirty="0">
                          <a:latin typeface="Twinkl Cursive Unlooped" panose="02000000000000000000" pitchFamily="2" charset="0"/>
                        </a:rPr>
                        <a:t>Carpel</a:t>
                      </a:r>
                    </a:p>
                  </a:txBody>
                  <a:tcPr/>
                </a:tc>
                <a:tc>
                  <a:txBody>
                    <a:bodyPr/>
                    <a:lstStyle/>
                    <a:p>
                      <a:r>
                        <a:rPr lang="en-GB" sz="1400" dirty="0">
                          <a:latin typeface="Twinkl Cursive Unlooped" panose="02000000000000000000" pitchFamily="2" charset="0"/>
                        </a:rPr>
                        <a:t>Pollen</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Leaf</a:t>
                      </a:r>
                    </a:p>
                  </a:txBody>
                  <a:tcPr/>
                </a:tc>
                <a:tc>
                  <a:txBody>
                    <a:bodyPr/>
                    <a:lstStyle/>
                    <a:p>
                      <a:r>
                        <a:rPr lang="en-GB" sz="1400" dirty="0">
                          <a:latin typeface="Twinkl Cursive Unlooped" panose="02000000000000000000" pitchFamily="2" charset="0"/>
                        </a:rPr>
                        <a:t>Filament</a:t>
                      </a:r>
                    </a:p>
                  </a:txBody>
                  <a:tcPr/>
                </a:tc>
                <a:tc>
                  <a:txBody>
                    <a:bodyPr/>
                    <a:lstStyle/>
                    <a:p>
                      <a:r>
                        <a:rPr lang="en-GB" sz="1400" dirty="0">
                          <a:latin typeface="Twinkl Cursive Unlooped" panose="02000000000000000000" pitchFamily="2" charset="0"/>
                        </a:rPr>
                        <a:t>Pollinator</a:t>
                      </a:r>
                    </a:p>
                  </a:txBody>
                  <a:tcPr/>
                </a:tc>
                <a:extLst>
                  <a:ext uri="{0D108BD9-81ED-4DB2-BD59-A6C34878D82A}">
                    <a16:rowId xmlns:a16="http://schemas.microsoft.com/office/drawing/2014/main" val="251862350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b="0" dirty="0">
                          <a:latin typeface="Twinkl Cursive Unlooped" panose="02000000000000000000" pitchFamily="2" charset="0"/>
                        </a:rPr>
                        <a:t>Bulb</a:t>
                      </a:r>
                    </a:p>
                  </a:txBody>
                  <a:tcPr/>
                </a:tc>
                <a:tc>
                  <a:txBody>
                    <a:bodyPr/>
                    <a:lstStyle/>
                    <a:p>
                      <a:r>
                        <a:rPr lang="en-GB" sz="1400" dirty="0">
                          <a:latin typeface="Twinkl Cursive Unlooped" panose="02000000000000000000" pitchFamily="2" charset="0"/>
                        </a:rPr>
                        <a:t>Ovary</a:t>
                      </a:r>
                    </a:p>
                  </a:txBody>
                  <a:tcPr/>
                </a:tc>
                <a:tc>
                  <a:txBody>
                    <a:bodyPr/>
                    <a:lstStyle/>
                    <a:p>
                      <a:r>
                        <a:rPr lang="en-GB" sz="1400" dirty="0">
                          <a:latin typeface="Twinkl Cursive Unlooped" panose="02000000000000000000" pitchFamily="2" charset="0"/>
                        </a:rPr>
                        <a:t>Seed dispersal</a:t>
                      </a:r>
                    </a:p>
                  </a:txBody>
                  <a:tcPr/>
                </a:tc>
                <a:extLst>
                  <a:ext uri="{0D108BD9-81ED-4DB2-BD59-A6C34878D82A}">
                    <a16:rowId xmlns:a16="http://schemas.microsoft.com/office/drawing/2014/main" val="2802856763"/>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latin typeface="Twinkl Cursive Unlooped" panose="02000000000000000000" pitchFamily="2" charset="0"/>
                        </a:rPr>
                        <a:t>Petal</a:t>
                      </a:r>
                    </a:p>
                  </a:txBody>
                  <a:tcPr/>
                </a:tc>
                <a:tc>
                  <a:txBody>
                    <a:bodyPr/>
                    <a:lstStyle/>
                    <a:p>
                      <a:r>
                        <a:rPr lang="en-GB" sz="1400" dirty="0">
                          <a:latin typeface="Twinkl Cursive Unlooped" panose="02000000000000000000" pitchFamily="2" charset="0"/>
                        </a:rPr>
                        <a:t>Sepal</a:t>
                      </a:r>
                    </a:p>
                  </a:txBody>
                  <a:tcPr/>
                </a:tc>
                <a:tc>
                  <a:txBody>
                    <a:bodyPr/>
                    <a:lstStyle/>
                    <a:p>
                      <a:r>
                        <a:rPr lang="en-GB" sz="1400" dirty="0">
                          <a:latin typeface="Twinkl Cursive Unlooped" panose="02000000000000000000" pitchFamily="2" charset="0"/>
                        </a:rPr>
                        <a:t>Seed formation</a:t>
                      </a:r>
                    </a:p>
                  </a:txBody>
                  <a:tcPr/>
                </a:tc>
                <a:extLst>
                  <a:ext uri="{0D108BD9-81ED-4DB2-BD59-A6C34878D82A}">
                    <a16:rowId xmlns:a16="http://schemas.microsoft.com/office/drawing/2014/main" val="4104758899"/>
                  </a:ext>
                </a:extLst>
              </a:tr>
              <a:tr h="370840">
                <a:tc>
                  <a:txBody>
                    <a:bodyPr/>
                    <a:lstStyle/>
                    <a:p>
                      <a:r>
                        <a:rPr lang="en-GB" sz="1400" dirty="0">
                          <a:latin typeface="Twinkl Cursive Unlooped" panose="02000000000000000000" pitchFamily="2" charset="0"/>
                        </a:rPr>
                        <a:t>Stem</a:t>
                      </a:r>
                    </a:p>
                  </a:txBody>
                  <a:tcPr/>
                </a:tc>
                <a:tc>
                  <a:txBody>
                    <a:bodyPr/>
                    <a:lstStyle/>
                    <a:p>
                      <a:r>
                        <a:rPr lang="en-GB" sz="1400" dirty="0">
                          <a:latin typeface="Twinkl Cursive Unlooped" panose="02000000000000000000" pitchFamily="2" charset="0"/>
                        </a:rPr>
                        <a:t>Stamen</a:t>
                      </a:r>
                    </a:p>
                  </a:txBody>
                  <a:tcPr/>
                </a:tc>
                <a:tc>
                  <a:txBody>
                    <a:bodyPr/>
                    <a:lstStyle/>
                    <a:p>
                      <a:r>
                        <a:rPr lang="en-GB" sz="1400" b="0" dirty="0">
                          <a:latin typeface="Twinkl Cursive Unlooped" panose="02000000000000000000" pitchFamily="2" charset="0"/>
                        </a:rPr>
                        <a:t>Seed </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Root</a:t>
                      </a:r>
                    </a:p>
                  </a:txBody>
                  <a:tcPr/>
                </a:tc>
                <a:tc>
                  <a:txBody>
                    <a:bodyPr/>
                    <a:lstStyle/>
                    <a:p>
                      <a:r>
                        <a:rPr lang="en-GB" sz="1400" dirty="0">
                          <a:latin typeface="Twinkl Cursive Unlooped" panose="02000000000000000000" pitchFamily="2" charset="0"/>
                        </a:rPr>
                        <a:t>Stigma</a:t>
                      </a:r>
                    </a:p>
                  </a:txBody>
                  <a:tcPr/>
                </a:tc>
                <a:tc>
                  <a:txBody>
                    <a:bodyPr/>
                    <a:lstStyle/>
                    <a:p>
                      <a:r>
                        <a:rPr lang="en-GB" sz="1400" dirty="0">
                          <a:latin typeface="Twinkl Cursive Unlooped" panose="02000000000000000000" pitchFamily="2" charset="0"/>
                        </a:rPr>
                        <a:t>Young adult</a:t>
                      </a:r>
                    </a:p>
                  </a:txBody>
                  <a:tcPr/>
                </a:tc>
                <a:extLst>
                  <a:ext uri="{0D108BD9-81ED-4DB2-BD59-A6C34878D82A}">
                    <a16:rowId xmlns:a16="http://schemas.microsoft.com/office/drawing/2014/main" val="719473866"/>
                  </a:ext>
                </a:extLst>
              </a:tr>
              <a:tr h="370840">
                <a:tc>
                  <a:txBody>
                    <a:bodyPr/>
                    <a:lstStyle/>
                    <a:p>
                      <a:r>
                        <a:rPr lang="en-GB" sz="1400" b="0" dirty="0">
                          <a:latin typeface="Twinkl Cursive Unlooped" panose="02000000000000000000" pitchFamily="2" charset="0"/>
                        </a:rPr>
                        <a:t>Trunk</a:t>
                      </a:r>
                    </a:p>
                  </a:txBody>
                  <a:tcPr/>
                </a:tc>
                <a:tc>
                  <a:txBody>
                    <a:bodyPr/>
                    <a:lstStyle/>
                    <a:p>
                      <a:r>
                        <a:rPr lang="en-GB" sz="1400" dirty="0">
                          <a:latin typeface="Twinkl Cursive Unlooped" panose="02000000000000000000" pitchFamily="2" charset="0"/>
                        </a:rPr>
                        <a:t>Style </a:t>
                      </a:r>
                    </a:p>
                  </a:txBody>
                  <a:tcPr/>
                </a:tc>
                <a:tc>
                  <a:txBody>
                    <a:bodyPr/>
                    <a:lstStyle/>
                    <a:p>
                      <a:r>
                        <a:rPr lang="en-GB" sz="1400" dirty="0">
                          <a:latin typeface="Twinkl Cursive Unlooped" panose="02000000000000000000" pitchFamily="2" charset="0"/>
                        </a:rPr>
                        <a:t>Adult plant </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Branch</a:t>
                      </a:r>
                    </a:p>
                  </a:txBody>
                  <a:tcPr/>
                </a:tc>
                <a:tc>
                  <a:txBody>
                    <a:bodyPr/>
                    <a:lstStyle/>
                    <a:p>
                      <a:r>
                        <a:rPr lang="en-GB" sz="1400" dirty="0">
                          <a:latin typeface="Twinkl Cursive Unlooped" panose="02000000000000000000" pitchFamily="2" charset="0"/>
                        </a:rPr>
                        <a:t>Anchor </a:t>
                      </a:r>
                    </a:p>
                  </a:txBody>
                  <a:tcPr/>
                </a:tc>
                <a:tc>
                  <a:txBody>
                    <a:bodyPr/>
                    <a:lstStyle/>
                    <a:p>
                      <a:r>
                        <a:rPr lang="en-GB" sz="1400" dirty="0">
                          <a:latin typeface="Twinkl Cursive Unlooped" panose="02000000000000000000" pitchFamily="2" charset="0"/>
                        </a:rPr>
                        <a:t>Photosynthesis </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Blossom</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2969884444"/>
                  </a:ext>
                </a:extLst>
              </a:tr>
              <a:tr h="370840">
                <a:tc>
                  <a:txBody>
                    <a:bodyPr/>
                    <a:lstStyle/>
                    <a:p>
                      <a:r>
                        <a:rPr lang="en-GB" sz="1400" dirty="0">
                          <a:latin typeface="Twinkl Cursive Unlooped" panose="02000000000000000000" pitchFamily="2" charset="0"/>
                        </a:rPr>
                        <a:t>Flower </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37936847"/>
                  </a:ext>
                </a:extLst>
              </a:tr>
              <a:tr h="370840">
                <a:tc>
                  <a:txBody>
                    <a:bodyPr/>
                    <a:lstStyle/>
                    <a:p>
                      <a:r>
                        <a:rPr lang="en-GB" sz="1400" dirty="0">
                          <a:latin typeface="Twinkl Cursive Unlooped" panose="02000000000000000000" pitchFamily="2" charset="0"/>
                        </a:rPr>
                        <a:t>Bark </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73903521"/>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Plant Nutrition and Reproduction </a:t>
            </a:r>
          </a:p>
        </p:txBody>
      </p:sp>
    </p:spTree>
    <p:extLst>
      <p:ext uri="{BB962C8B-B14F-4D97-AF65-F5344CB8AC3E}">
        <p14:creationId xmlns:p14="http://schemas.microsoft.com/office/powerpoint/2010/main" val="12733661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0553" y="95571"/>
            <a:ext cx="4510436" cy="221761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85382" y="415541"/>
            <a:ext cx="3277217" cy="17164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classification</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choose which observations to make and for how long and make systematic, careful observations and comparisons, identifying changes and connections.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c</a:t>
            </a:r>
            <a:r>
              <a:rPr lang="en-GB" sz="900" b="0" i="0" dirty="0">
                <a:solidFill>
                  <a:srgbClr val="303030"/>
                </a:solidFill>
                <a:effectLst/>
                <a:latin typeface="Twinkl Cursive Unlooped" panose="02000000000000000000" pitchFamily="2" charset="0"/>
              </a:rPr>
              <a:t>lassification is the arrangement of living and non-living things into groups or categories. Single-stage classification involves separating a large group of objects into smaller groups based on a single property.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o</a:t>
            </a:r>
            <a:r>
              <a:rPr lang="en-GB" sz="900" b="0" i="0" dirty="0">
                <a:solidFill>
                  <a:srgbClr val="303030"/>
                </a:solidFill>
                <a:effectLst/>
                <a:latin typeface="Twinkl Cursive Unlooped" panose="02000000000000000000" pitchFamily="2" charset="0"/>
              </a:rPr>
              <a:t>bservations can be made regularly to identify changes over time.</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8"/>
            <a:ext cx="4264244" cy="2033678"/>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096728"/>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Living things – Grouping and Classifying</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grouping living things, known as classification. They study the animal and plant kingdoms and use and create classification keys to identify living things.</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4</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78747" y="5359042"/>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States of matter</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179369" y="351675"/>
            <a:ext cx="4534244" cy="1904886"/>
            <a:chOff x="8058150" y="704850"/>
            <a:chExt cx="3242574" cy="1484582"/>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77159" cy="1484582"/>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09949" y="2447985"/>
            <a:ext cx="4408705" cy="1826579"/>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57780" y="3644387"/>
            <a:ext cx="4476754" cy="2395018"/>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301185" y="4389090"/>
            <a:ext cx="4476754" cy="2304037"/>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894994" y="620725"/>
            <a:ext cx="3454107"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is a classification key?</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Use a classification key to compare, sort and group living things from a range of environments, in a variety of ways, based on observable features and behaviour.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classification key is a set of questions that helps us identify a living thing or decide which group it belongs to.</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512537" y="2819805"/>
            <a:ext cx="3484931"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How can we classify animals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sort and group living things from a range of environments, in a variety of ways, based on observable features and behaviour</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animal kingdom is divided into vertebrates and invertebrates.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vertebrate is an animal with a backbone and an invertebrate is an animal without a backbone.</a:t>
            </a:r>
          </a:p>
        </p:txBody>
      </p:sp>
      <p:sp>
        <p:nvSpPr>
          <p:cNvPr id="55" name="object 19">
            <a:extLst>
              <a:ext uri="{FF2B5EF4-FFF2-40B4-BE49-F238E27FC236}">
                <a16:creationId xmlns:a16="http://schemas.microsoft.com/office/drawing/2014/main" id="{70AEFC16-FF35-4EEC-A9A1-2A605349980C}"/>
              </a:ext>
            </a:extLst>
          </p:cNvPr>
          <p:cNvSpPr txBox="1"/>
          <p:nvPr/>
        </p:nvSpPr>
        <p:spPr>
          <a:xfrm>
            <a:off x="528389" y="4172922"/>
            <a:ext cx="3705711"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Can I use a classification key to identify invertebrates?</a:t>
            </a:r>
          </a:p>
          <a:p>
            <a:pPr marL="12700">
              <a:lnSpc>
                <a:spcPct val="100000"/>
              </a:lnSpc>
              <a:spcBef>
                <a:spcPts val="125"/>
              </a:spcBef>
            </a:pPr>
            <a:r>
              <a:rPr lang="en-GB" sz="1050" b="1" u="sng" spc="15" dirty="0">
                <a:latin typeface="Twinkl Cursive Unlooped" panose="02000000000000000000" pitchFamily="2" charset="0"/>
                <a:cs typeface="Calibri"/>
              </a:rPr>
              <a:t>INVESTIGATE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dirty="0">
                <a:latin typeface="Twinkl Cursive Unlooped" panose="02000000000000000000" pitchFamily="2" charset="0"/>
              </a:rPr>
              <a:t>Find different invertebrates in the local habitat and use a key to identify them.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sort and group living things from a range of environments, in a variety of ways, based on observable features and behaviour.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i</a:t>
            </a:r>
            <a:r>
              <a:rPr lang="en-GB" sz="900" b="0" i="0" dirty="0">
                <a:solidFill>
                  <a:srgbClr val="303030"/>
                </a:solidFill>
                <a:effectLst/>
                <a:latin typeface="Twinkl Cursive Unlooped" panose="02000000000000000000" pitchFamily="2" charset="0"/>
              </a:rPr>
              <a:t>nvertebrates usually have soft bodies or a hard outer shell or covering called an exoskeleton.</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sp>
        <p:nvSpPr>
          <p:cNvPr id="61" name="object 19">
            <a:extLst>
              <a:ext uri="{FF2B5EF4-FFF2-40B4-BE49-F238E27FC236}">
                <a16:creationId xmlns:a16="http://schemas.microsoft.com/office/drawing/2014/main" id="{80D5F495-FBD7-488A-90DF-68150101C29E}"/>
              </a:ext>
            </a:extLst>
          </p:cNvPr>
          <p:cNvSpPr txBox="1"/>
          <p:nvPr/>
        </p:nvSpPr>
        <p:spPr>
          <a:xfrm>
            <a:off x="3852302" y="2772344"/>
            <a:ext cx="3364157"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can we classify vertebrates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sort and group living things from a range of environments, in a variety of ways, based on observable features and behaviour.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a:t>
            </a:r>
            <a:r>
              <a:rPr lang="en-GB" sz="900" dirty="0">
                <a:solidFill>
                  <a:srgbClr val="303030"/>
                </a:solidFill>
                <a:latin typeface="Twinkl Cursive Unlooped" panose="02000000000000000000" pitchFamily="2" charset="0"/>
              </a:rPr>
              <a:t>v</a:t>
            </a:r>
            <a:r>
              <a:rPr lang="en-GB" sz="900" b="0" i="0" dirty="0">
                <a:solidFill>
                  <a:srgbClr val="303030"/>
                </a:solidFill>
                <a:effectLst/>
                <a:latin typeface="Twinkl Cursive Unlooped" panose="02000000000000000000" pitchFamily="2" charset="0"/>
              </a:rPr>
              <a:t>ertebrates are covered with skin, feathers, scales, fur or hair. They give birth to live young or lay eggs.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v</a:t>
            </a:r>
            <a:r>
              <a:rPr lang="en-GB" sz="900" b="0" i="0" dirty="0">
                <a:solidFill>
                  <a:srgbClr val="303030"/>
                </a:solidFill>
                <a:effectLst/>
                <a:latin typeface="Twinkl Cursive Unlooped" panose="02000000000000000000" pitchFamily="2" charset="0"/>
              </a:rPr>
              <a:t>ertebrates can be cold blooded or warm blooded.</a:t>
            </a:r>
          </a:p>
        </p:txBody>
      </p:sp>
      <p:sp>
        <p:nvSpPr>
          <p:cNvPr id="63" name="object 19">
            <a:extLst>
              <a:ext uri="{FF2B5EF4-FFF2-40B4-BE49-F238E27FC236}">
                <a16:creationId xmlns:a16="http://schemas.microsoft.com/office/drawing/2014/main" id="{7C9090A0-B33E-47D2-B658-216E082E1D7E}"/>
              </a:ext>
            </a:extLst>
          </p:cNvPr>
          <p:cNvSpPr txBox="1"/>
          <p:nvPr/>
        </p:nvSpPr>
        <p:spPr>
          <a:xfrm>
            <a:off x="6143587" y="4588281"/>
            <a:ext cx="3254332" cy="199349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can we classify plants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Compare, sort and group living things from a range of environments, in a variety of ways, based on observable features and </a:t>
            </a:r>
            <a:r>
              <a:rPr kumimoji="0" lang="en-US" altLang="en-US" sz="900" b="0" i="0" u="none" strike="noStrike" cap="none" normalizeH="0" baseline="0" dirty="0" err="1">
                <a:ln>
                  <a:noFill/>
                </a:ln>
                <a:solidFill>
                  <a:srgbClr val="303030"/>
                </a:solidFill>
                <a:effectLst/>
                <a:latin typeface="Twinkl Cursive Unlooped" panose="02000000000000000000" pitchFamily="2" charset="0"/>
              </a:rPr>
              <a:t>behaviour</a:t>
            </a:r>
            <a:r>
              <a:rPr kumimoji="0" lang="en-US" altLang="en-US" sz="900" b="0" i="0" u="none" strike="noStrike" cap="none" normalizeH="0" baseline="0" dirty="0">
                <a:ln>
                  <a:noFill/>
                </a:ln>
                <a:solidFill>
                  <a:srgbClr val="303030"/>
                </a:solidFill>
                <a:effectLst/>
                <a:latin typeface="Twinkl Cursive Unlooped" panose="02000000000000000000" pitchFamily="2" charset="0"/>
              </a:rPr>
              <a:t>.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t</a:t>
            </a:r>
            <a:r>
              <a:rPr kumimoji="0" lang="en-US" altLang="en-US" sz="900" b="0" i="0" u="none" strike="noStrike" cap="none" normalizeH="0" baseline="0" dirty="0">
                <a:ln>
                  <a:noFill/>
                </a:ln>
                <a:solidFill>
                  <a:srgbClr val="303030"/>
                </a:solidFill>
                <a:effectLst/>
                <a:latin typeface="Twinkl Cursive Unlooped" panose="02000000000000000000" pitchFamily="2" charset="0"/>
              </a:rPr>
              <a:t>he plant kingdom is divided into vascular and non-vascular plants.</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v</a:t>
            </a:r>
            <a:r>
              <a:rPr kumimoji="0" lang="en-US" altLang="en-US" sz="900" b="0" i="0" u="none" strike="noStrike" cap="none" normalizeH="0" baseline="0" dirty="0">
                <a:ln>
                  <a:noFill/>
                </a:ln>
                <a:solidFill>
                  <a:srgbClr val="303030"/>
                </a:solidFill>
                <a:effectLst/>
                <a:latin typeface="Twinkl Cursive Unlooped" panose="02000000000000000000" pitchFamily="2" charset="0"/>
              </a:rPr>
              <a:t>ascular plants have tiny tubes or vessels that carry water, nutrients and provide structure.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Know that plants with seeds and plants with spores are the two main types of vascular plants.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Know that flowering and cone-bearing plants are the two groups of plants with seeds.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103093760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3148939"/>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research unfamiliar animals and plants from a range of habitats.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identify how animals and plants have adapted to suit their environment in different ways.</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also explain how living things have changed over time, using evidence.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4</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210243" y="408625"/>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Grouping and Classifying</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694969"/>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classify living things, including microorganisms, animals and plants into groups according to common observable characteristics.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use and construct classification systems to identify animals and play from a range of habitats.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567690" y="3391328"/>
            <a:ext cx="1777013" cy="2123658"/>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different types of  animals, including fish, amphibians, reptiles, birds, mammals and invertebrates.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can identify and describe their common structures, diets, and how animals should be cared for</a:t>
            </a:r>
            <a:r>
              <a:rPr lang="en-GB" sz="1100" b="0" i="0" dirty="0">
                <a:solidFill>
                  <a:srgbClr val="303030"/>
                </a:solidFill>
                <a:effectLst/>
                <a:latin typeface="Lato" panose="020F0502020204030203" pitchFamily="34" charset="0"/>
              </a:rPr>
              <a:t>.</a:t>
            </a:r>
            <a:endParaRPr lang="en-GB" sz="1100" dirty="0"/>
          </a:p>
        </p:txBody>
      </p:sp>
      <p:sp>
        <p:nvSpPr>
          <p:cNvPr id="30" name="object 13">
            <a:extLst>
              <a:ext uri="{FF2B5EF4-FFF2-40B4-BE49-F238E27FC236}">
                <a16:creationId xmlns:a16="http://schemas.microsoft.com/office/drawing/2014/main" id="{D566480B-6AE1-493A-99EA-DB4DF3E18A68}"/>
              </a:ext>
            </a:extLst>
          </p:cNvPr>
          <p:cNvSpPr txBox="1"/>
          <p:nvPr/>
        </p:nvSpPr>
        <p:spPr>
          <a:xfrm>
            <a:off x="3237471" y="2677113"/>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23" name="object 13">
            <a:extLst>
              <a:ext uri="{FF2B5EF4-FFF2-40B4-BE49-F238E27FC236}">
                <a16:creationId xmlns:a16="http://schemas.microsoft.com/office/drawing/2014/main" id="{FA6307AC-886C-4022-BEBB-DBD7F0565BB4}"/>
              </a:ext>
            </a:extLst>
          </p:cNvPr>
          <p:cNvSpPr txBox="1"/>
          <p:nvPr/>
        </p:nvSpPr>
        <p:spPr>
          <a:xfrm>
            <a:off x="834190" y="2845071"/>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31" name="TextBox 30">
            <a:extLst>
              <a:ext uri="{FF2B5EF4-FFF2-40B4-BE49-F238E27FC236}">
                <a16:creationId xmlns:a16="http://schemas.microsoft.com/office/drawing/2014/main" id="{E8E355F5-A68F-4D7B-A269-1A2DF2F5F1C9}"/>
              </a:ext>
            </a:extLst>
          </p:cNvPr>
          <p:cNvSpPr txBox="1"/>
          <p:nvPr/>
        </p:nvSpPr>
        <p:spPr>
          <a:xfrm>
            <a:off x="2940050" y="3353272"/>
            <a:ext cx="1994863" cy="1615827"/>
          </a:xfrm>
          <a:prstGeom prst="rect">
            <a:avLst/>
          </a:prstGeom>
          <a:noFill/>
        </p:spPr>
        <p:txBody>
          <a:bodyPr wrap="square">
            <a:spAutoFit/>
          </a:bodyPr>
          <a:lstStyle/>
          <a:p>
            <a:r>
              <a:rPr lang="en-GB" sz="1100" b="0" i="0" dirty="0">
                <a:solidFill>
                  <a:srgbClr val="303030"/>
                </a:solidFill>
                <a:effectLst/>
                <a:latin typeface="Twinkl Cursive Unlooped" panose="02000000000000000000" pitchFamily="2" charset="0"/>
              </a:rPr>
              <a:t>Children have learnt about growth in animals by exploring the life cycles of some familiar animals. </a:t>
            </a:r>
          </a:p>
          <a:p>
            <a:endParaRPr lang="en-GB" sz="1100" dirty="0">
              <a:solidFill>
                <a:srgbClr val="303030"/>
              </a:solidFill>
              <a:latin typeface="Twinkl Cursive Unlooped" panose="02000000000000000000" pitchFamily="2" charset="0"/>
            </a:endParaRPr>
          </a:p>
          <a:p>
            <a:r>
              <a:rPr lang="en-GB" sz="1100" b="0" i="0" dirty="0">
                <a:solidFill>
                  <a:srgbClr val="303030"/>
                </a:solidFill>
                <a:effectLst/>
                <a:latin typeface="Twinkl Cursive Unlooped" panose="02000000000000000000" pitchFamily="2" charset="0"/>
              </a:rPr>
              <a:t>They have identified the basic needs of animals for survival, including food, water, air and shelter.</a:t>
            </a:r>
            <a:endParaRPr lang="en-GB" sz="1100" dirty="0"/>
          </a:p>
        </p:txBody>
      </p:sp>
      <p:sp>
        <p:nvSpPr>
          <p:cNvPr id="32" name="object 31">
            <a:extLst>
              <a:ext uri="{FF2B5EF4-FFF2-40B4-BE49-F238E27FC236}">
                <a16:creationId xmlns:a16="http://schemas.microsoft.com/office/drawing/2014/main" id="{06A311E5-6C97-4DE9-AF9E-97D41EA725AC}"/>
              </a:ext>
            </a:extLst>
          </p:cNvPr>
          <p:cNvSpPr txBox="1"/>
          <p:nvPr/>
        </p:nvSpPr>
        <p:spPr>
          <a:xfrm>
            <a:off x="5240353" y="2777021"/>
            <a:ext cx="2039058" cy="2096728"/>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Living things – Grouping and Classifying</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grouping living things, known as classification. They study the animal and plant kingdoms and use and create classification keys to identify living things.</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26460254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4</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673364931"/>
              </p:ext>
            </p:extLst>
          </p:nvPr>
        </p:nvGraphicFramePr>
        <p:xfrm>
          <a:off x="3443017" y="1266618"/>
          <a:ext cx="6400800" cy="5191760"/>
        </p:xfrm>
        <a:graphic>
          <a:graphicData uri="http://schemas.openxmlformats.org/drawingml/2006/table">
            <a:tbl>
              <a:tblPr firstRow="1" bandRow="1">
                <a:tableStyleId>{BDBED569-4797-4DF1-A0F4-6AAB3CD982D8}</a:tableStyleId>
              </a:tblPr>
              <a:tblGrid>
                <a:gridCol w="2133600">
                  <a:extLst>
                    <a:ext uri="{9D8B030D-6E8A-4147-A177-3AD203B41FA5}">
                      <a16:colId xmlns:a16="http://schemas.microsoft.com/office/drawing/2014/main" val="1839290384"/>
                    </a:ext>
                  </a:extLst>
                </a:gridCol>
                <a:gridCol w="2057400">
                  <a:extLst>
                    <a:ext uri="{9D8B030D-6E8A-4147-A177-3AD203B41FA5}">
                      <a16:colId xmlns:a16="http://schemas.microsoft.com/office/drawing/2014/main" val="2992277105"/>
                    </a:ext>
                  </a:extLst>
                </a:gridCol>
                <a:gridCol w="22098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Classification key</a:t>
                      </a:r>
                    </a:p>
                  </a:txBody>
                  <a:tcPr/>
                </a:tc>
                <a:tc>
                  <a:txBody>
                    <a:bodyPr/>
                    <a:lstStyle/>
                    <a:p>
                      <a:r>
                        <a:rPr lang="en-GB" sz="1400" b="0" dirty="0">
                          <a:latin typeface="Twinkl Cursive Unlooped" panose="02000000000000000000" pitchFamily="2" charset="0"/>
                        </a:rPr>
                        <a:t>Vertebrate</a:t>
                      </a:r>
                    </a:p>
                  </a:txBody>
                  <a:tcPr/>
                </a:tc>
                <a:tc>
                  <a:txBody>
                    <a:bodyPr/>
                    <a:lstStyle/>
                    <a:p>
                      <a:r>
                        <a:rPr lang="en-GB" sz="1400" b="0" dirty="0">
                          <a:latin typeface="Twinkl Cursive Unlooped" panose="02000000000000000000" pitchFamily="2" charset="0"/>
                        </a:rPr>
                        <a:t>Scales</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Diagram</a:t>
                      </a:r>
                    </a:p>
                  </a:txBody>
                  <a:tcPr/>
                </a:tc>
                <a:tc>
                  <a:txBody>
                    <a:bodyPr/>
                    <a:lstStyle/>
                    <a:p>
                      <a:r>
                        <a:rPr lang="en-GB" sz="1400" dirty="0">
                          <a:latin typeface="Twinkl Cursive Unlooped" panose="02000000000000000000" pitchFamily="2" charset="0"/>
                        </a:rPr>
                        <a:t>Invertebrate</a:t>
                      </a:r>
                    </a:p>
                  </a:txBody>
                  <a:tcPr/>
                </a:tc>
                <a:tc>
                  <a:txBody>
                    <a:bodyPr/>
                    <a:lstStyle/>
                    <a:p>
                      <a:r>
                        <a:rPr lang="en-GB" sz="1400" dirty="0">
                          <a:latin typeface="Twinkl Cursive Unlooped" panose="02000000000000000000" pitchFamily="2" charset="0"/>
                        </a:rPr>
                        <a:t>Feathers</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Record</a:t>
                      </a:r>
                    </a:p>
                  </a:txBody>
                  <a:tcPr/>
                </a:tc>
                <a:tc>
                  <a:txBody>
                    <a:bodyPr/>
                    <a:lstStyle/>
                    <a:p>
                      <a:r>
                        <a:rPr lang="en-GB" sz="1400" dirty="0">
                          <a:latin typeface="Twinkl Cursive Unlooped" panose="02000000000000000000" pitchFamily="2" charset="0"/>
                        </a:rPr>
                        <a:t>Amphibian</a:t>
                      </a:r>
                    </a:p>
                  </a:txBody>
                  <a:tcPr/>
                </a:tc>
                <a:tc>
                  <a:txBody>
                    <a:bodyPr/>
                    <a:lstStyle/>
                    <a:p>
                      <a:r>
                        <a:rPr lang="en-GB" sz="1400" dirty="0">
                          <a:latin typeface="Twinkl Cursive Unlooped" panose="02000000000000000000" pitchFamily="2" charset="0"/>
                        </a:rPr>
                        <a:t>Fur</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Serial ordering</a:t>
                      </a:r>
                    </a:p>
                  </a:txBody>
                  <a:tcPr/>
                </a:tc>
                <a:tc>
                  <a:txBody>
                    <a:bodyPr/>
                    <a:lstStyle/>
                    <a:p>
                      <a:r>
                        <a:rPr lang="en-GB" sz="1400" dirty="0">
                          <a:latin typeface="Twinkl Cursive Unlooped" panose="02000000000000000000" pitchFamily="2" charset="0"/>
                        </a:rPr>
                        <a:t>Annelid</a:t>
                      </a:r>
                    </a:p>
                  </a:txBody>
                  <a:tcPr/>
                </a:tc>
                <a:tc>
                  <a:txBody>
                    <a:bodyPr/>
                    <a:lstStyle/>
                    <a:p>
                      <a:r>
                        <a:rPr lang="en-GB" sz="1400" dirty="0">
                          <a:latin typeface="Twinkl Cursive Unlooped" panose="02000000000000000000" pitchFamily="2" charset="0"/>
                        </a:rPr>
                        <a:t>Hair </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Multi-stage</a:t>
                      </a:r>
                    </a:p>
                  </a:txBody>
                  <a:tcPr/>
                </a:tc>
                <a:tc>
                  <a:txBody>
                    <a:bodyPr/>
                    <a:lstStyle/>
                    <a:p>
                      <a:r>
                        <a:rPr lang="en-GB" sz="1400" dirty="0">
                          <a:latin typeface="Twinkl Cursive Unlooped" panose="02000000000000000000" pitchFamily="2" charset="0"/>
                        </a:rPr>
                        <a:t>Arachnid</a:t>
                      </a:r>
                    </a:p>
                  </a:txBody>
                  <a:tcPr/>
                </a:tc>
                <a:tc>
                  <a:txBody>
                    <a:bodyPr/>
                    <a:lstStyle/>
                    <a:p>
                      <a:r>
                        <a:rPr lang="en-GB" sz="1400" dirty="0">
                          <a:latin typeface="Twinkl Cursive Unlooped" panose="02000000000000000000" pitchFamily="2" charset="0"/>
                        </a:rPr>
                        <a:t>Skin</a:t>
                      </a:r>
                    </a:p>
                  </a:txBody>
                  <a:tcPr/>
                </a:tc>
                <a:extLst>
                  <a:ext uri="{0D108BD9-81ED-4DB2-BD59-A6C34878D82A}">
                    <a16:rowId xmlns:a16="http://schemas.microsoft.com/office/drawing/2014/main" val="46448667"/>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Arthropod</a:t>
                      </a:r>
                    </a:p>
                  </a:txBody>
                  <a:tcPr/>
                </a:tc>
                <a:tc>
                  <a:txBody>
                    <a:bodyPr/>
                    <a:lstStyle/>
                    <a:p>
                      <a:r>
                        <a:rPr lang="en-GB" sz="1400" dirty="0">
                          <a:latin typeface="Twinkl Cursive Unlooped" panose="02000000000000000000" pitchFamily="2" charset="0"/>
                        </a:rPr>
                        <a:t>Exoskeleton </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Animal kingdom</a:t>
                      </a:r>
                    </a:p>
                  </a:txBody>
                  <a:tcPr/>
                </a:tc>
                <a:tc>
                  <a:txBody>
                    <a:bodyPr/>
                    <a:lstStyle/>
                    <a:p>
                      <a:r>
                        <a:rPr lang="en-GB" sz="1400" dirty="0">
                          <a:latin typeface="Twinkl Cursive Unlooped" panose="02000000000000000000" pitchFamily="2" charset="0"/>
                        </a:rPr>
                        <a:t>Bird</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Plant kingdom </a:t>
                      </a:r>
                    </a:p>
                  </a:txBody>
                  <a:tcPr/>
                </a:tc>
                <a:tc>
                  <a:txBody>
                    <a:bodyPr/>
                    <a:lstStyle/>
                    <a:p>
                      <a:r>
                        <a:rPr lang="en-GB" sz="1400" dirty="0">
                          <a:latin typeface="Twinkl Cursive Unlooped" panose="02000000000000000000" pitchFamily="2" charset="0"/>
                        </a:rPr>
                        <a:t>Crustacean</a:t>
                      </a:r>
                    </a:p>
                  </a:txBody>
                  <a:tcPr/>
                </a:tc>
                <a:tc>
                  <a:txBody>
                    <a:bodyPr/>
                    <a:lstStyle/>
                    <a:p>
                      <a:r>
                        <a:rPr lang="en-GB" sz="1400" dirty="0">
                          <a:latin typeface="Twinkl Cursive Unlooped" panose="02000000000000000000" pitchFamily="2" charset="0"/>
                        </a:rPr>
                        <a:t>Vascular plant</a:t>
                      </a:r>
                    </a:p>
                  </a:txBody>
                  <a:tcPr/>
                </a:tc>
                <a:extLst>
                  <a:ext uri="{0D108BD9-81ED-4DB2-BD59-A6C34878D82A}">
                    <a16:rowId xmlns:a16="http://schemas.microsoft.com/office/drawing/2014/main" val="388817288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Fish</a:t>
                      </a:r>
                    </a:p>
                  </a:txBody>
                  <a:tcPr/>
                </a:tc>
                <a:tc>
                  <a:txBody>
                    <a:bodyPr/>
                    <a:lstStyle/>
                    <a:p>
                      <a:r>
                        <a:rPr lang="en-GB" sz="1400" dirty="0">
                          <a:latin typeface="Twinkl Cursive Unlooped" panose="02000000000000000000" pitchFamily="2" charset="0"/>
                        </a:rPr>
                        <a:t>Non-vascular plant</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Cold-blooded</a:t>
                      </a:r>
                    </a:p>
                  </a:txBody>
                  <a:tcPr/>
                </a:tc>
                <a:tc>
                  <a:txBody>
                    <a:bodyPr/>
                    <a:lstStyle/>
                    <a:p>
                      <a:r>
                        <a:rPr lang="en-GB" sz="1400" dirty="0">
                          <a:latin typeface="Twinkl Cursive Unlooped" panose="02000000000000000000" pitchFamily="2" charset="0"/>
                        </a:rPr>
                        <a:t>Insect</a:t>
                      </a:r>
                    </a:p>
                  </a:txBody>
                  <a:tcPr/>
                </a:tc>
                <a:tc>
                  <a:txBody>
                    <a:bodyPr/>
                    <a:lstStyle/>
                    <a:p>
                      <a:r>
                        <a:rPr lang="en-GB" sz="1400" dirty="0">
                          <a:latin typeface="Twinkl Cursive Unlooped" panose="02000000000000000000" pitchFamily="2" charset="0"/>
                        </a:rPr>
                        <a:t>Cone-bearing plant</a:t>
                      </a: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Warm-blooded</a:t>
                      </a:r>
                    </a:p>
                  </a:txBody>
                  <a:tcPr/>
                </a:tc>
                <a:tc>
                  <a:txBody>
                    <a:bodyPr/>
                    <a:lstStyle/>
                    <a:p>
                      <a:r>
                        <a:rPr lang="en-GB" sz="1400" dirty="0">
                          <a:latin typeface="Twinkl Cursive Unlooped" panose="02000000000000000000" pitchFamily="2" charset="0"/>
                        </a:rPr>
                        <a:t>Mammal</a:t>
                      </a:r>
                    </a:p>
                  </a:txBody>
                  <a:tcPr/>
                </a:tc>
                <a:tc>
                  <a:txBody>
                    <a:bodyPr/>
                    <a:lstStyle/>
                    <a:p>
                      <a:r>
                        <a:rPr lang="en-GB" sz="1400" dirty="0">
                          <a:latin typeface="Twinkl Cursive Unlooped" panose="02000000000000000000" pitchFamily="2" charset="0"/>
                        </a:rPr>
                        <a:t>Flowering plant </a:t>
                      </a:r>
                    </a:p>
                  </a:txBody>
                  <a:tcPr/>
                </a:tc>
                <a:extLst>
                  <a:ext uri="{0D108BD9-81ED-4DB2-BD59-A6C34878D82A}">
                    <a16:rowId xmlns:a16="http://schemas.microsoft.com/office/drawing/2014/main" val="2899275362"/>
                  </a:ext>
                </a:extLst>
              </a:tr>
              <a:tr h="370840">
                <a:tc>
                  <a:txBody>
                    <a:bodyPr/>
                    <a:lstStyle/>
                    <a:p>
                      <a:r>
                        <a:rPr lang="en-GB" sz="1400" dirty="0">
                          <a:latin typeface="Twinkl Cursive Unlooped" panose="02000000000000000000" pitchFamily="2" charset="0"/>
                        </a:rPr>
                        <a:t>Species </a:t>
                      </a:r>
                    </a:p>
                  </a:txBody>
                  <a:tcPr/>
                </a:tc>
                <a:tc>
                  <a:txBody>
                    <a:bodyPr/>
                    <a:lstStyle/>
                    <a:p>
                      <a:r>
                        <a:rPr lang="en-GB" sz="1400" dirty="0">
                          <a:latin typeface="Twinkl Cursive Unlooped" panose="02000000000000000000" pitchFamily="2" charset="0"/>
                        </a:rPr>
                        <a:t>Reptile</a:t>
                      </a:r>
                    </a:p>
                  </a:txBody>
                  <a:tcPr/>
                </a:tc>
                <a:tc>
                  <a:txBody>
                    <a:bodyPr/>
                    <a:lstStyle/>
                    <a:p>
                      <a:r>
                        <a:rPr lang="en-GB" sz="1400" dirty="0">
                          <a:latin typeface="Twinkl Cursive Unlooped" panose="02000000000000000000" pitchFamily="2" charset="0"/>
                        </a:rPr>
                        <a:t>Spore-producing plant </a:t>
                      </a:r>
                    </a:p>
                  </a:txBody>
                  <a:tcPr/>
                </a:tc>
                <a:extLst>
                  <a:ext uri="{0D108BD9-81ED-4DB2-BD59-A6C34878D82A}">
                    <a16:rowId xmlns:a16="http://schemas.microsoft.com/office/drawing/2014/main" val="572826312"/>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Mollusc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195628697"/>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Myriapod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9607638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553644" y="436562"/>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Grouping and Classifying</a:t>
            </a:r>
          </a:p>
        </p:txBody>
      </p:sp>
    </p:spTree>
    <p:extLst>
      <p:ext uri="{BB962C8B-B14F-4D97-AF65-F5344CB8AC3E}">
        <p14:creationId xmlns:p14="http://schemas.microsoft.com/office/powerpoint/2010/main" val="139891523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0553" y="95571"/>
            <a:ext cx="4510436" cy="221761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85382" y="415541"/>
            <a:ext cx="3277217" cy="17164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are solids, liquids and gases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Group and sort materials into solids, liquids or gases.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solids stay in one place and can be held. Some solids can be squashed, bent, twisted and stretched. Examples of solids include wood, metal, plastic and clay.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l</a:t>
            </a:r>
            <a:r>
              <a:rPr lang="en-GB" sz="900" b="0" i="0" dirty="0">
                <a:solidFill>
                  <a:srgbClr val="303030"/>
                </a:solidFill>
                <a:effectLst/>
                <a:latin typeface="Twinkl Cursive Unlooped" panose="02000000000000000000" pitchFamily="2" charset="0"/>
              </a:rPr>
              <a:t>iquids move around (flow) easily and are difficult to hold. Liquids take the shape of the container in which they are held. Examples of liquids include water, juice and milk.</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g</a:t>
            </a:r>
            <a:r>
              <a:rPr lang="en-GB" sz="900" b="0" i="0" dirty="0">
                <a:solidFill>
                  <a:srgbClr val="303030"/>
                </a:solidFill>
                <a:effectLst/>
                <a:latin typeface="Twinkl Cursive Unlooped" panose="02000000000000000000" pitchFamily="2" charset="0"/>
              </a:rPr>
              <a:t>ases spread out to fill the available space and cannot be held. Air is a mixture of gases.</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91885" y="1728927"/>
            <a:ext cx="4264244" cy="1829038"/>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States of matter</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solids, liquids and gases and their characteristic properties. They observe how materials change state as they are heated and cooled, and learn key terminology associated with these processes.</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4</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190665"/>
            <a:ext cx="1055559" cy="59311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Electrical circuits and conductors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099110" y="169748"/>
            <a:ext cx="3988888" cy="1578074"/>
            <a:chOff x="8058150" y="704850"/>
            <a:chExt cx="3242574" cy="1484582"/>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77159" cy="1484582"/>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754071" y="2253839"/>
            <a:ext cx="4368143" cy="1979185"/>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22878" y="3213693"/>
            <a:ext cx="4476754" cy="2840347"/>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923990" y="4148046"/>
            <a:ext cx="5744010" cy="2606637"/>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432151" y="513260"/>
            <a:ext cx="3535006"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Can we classify different solids, liquids and gases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Group and sort materials into solids, liquids or gases.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s</a:t>
            </a:r>
            <a:r>
              <a:rPr kumimoji="0" lang="en-US" altLang="en-US" sz="900" b="0" i="0" u="none" strike="noStrike" cap="none" normalizeH="0" baseline="0" dirty="0">
                <a:ln>
                  <a:noFill/>
                </a:ln>
                <a:solidFill>
                  <a:srgbClr val="303030"/>
                </a:solidFill>
                <a:effectLst/>
                <a:latin typeface="Twinkl Cursive Unlooped" panose="02000000000000000000" pitchFamily="2" charset="0"/>
              </a:rPr>
              <a:t>ome materials have properties of more than one state including: gels, powders and foams.</a:t>
            </a:r>
          </a:p>
        </p:txBody>
      </p:sp>
      <p:sp>
        <p:nvSpPr>
          <p:cNvPr id="50" name="object 19">
            <a:extLst>
              <a:ext uri="{FF2B5EF4-FFF2-40B4-BE49-F238E27FC236}">
                <a16:creationId xmlns:a16="http://schemas.microsoft.com/office/drawing/2014/main" id="{994B6526-3EC8-4719-B226-C9B36AE993FC}"/>
              </a:ext>
            </a:extLst>
          </p:cNvPr>
          <p:cNvSpPr txBox="1"/>
          <p:nvPr/>
        </p:nvSpPr>
        <p:spPr>
          <a:xfrm>
            <a:off x="8524361" y="2078484"/>
            <a:ext cx="3484931" cy="104708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a:t>
            </a:r>
            <a:r>
              <a:rPr lang="en-GB" sz="1050" b="1" i="0" u="sng" dirty="0">
                <a:solidFill>
                  <a:srgbClr val="303030"/>
                </a:solidFill>
                <a:effectLst/>
                <a:latin typeface="Twinkl Cursive Unlooped" panose="02000000000000000000" pitchFamily="2" charset="0"/>
              </a:rPr>
              <a:t>Why do solids, liquids and gases have different properties?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Use scientific vocabulary to report and answer questions about their findings based on evidence collected, draw simple conclusions and identify next steps, improvements and further questions.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the three states of matter and their properties. </a:t>
            </a:r>
          </a:p>
        </p:txBody>
      </p:sp>
      <p:sp>
        <p:nvSpPr>
          <p:cNvPr id="55" name="object 19">
            <a:extLst>
              <a:ext uri="{FF2B5EF4-FFF2-40B4-BE49-F238E27FC236}">
                <a16:creationId xmlns:a16="http://schemas.microsoft.com/office/drawing/2014/main" id="{70AEFC16-FF35-4EEC-A9A1-2A605349980C}"/>
              </a:ext>
            </a:extLst>
          </p:cNvPr>
          <p:cNvSpPr txBox="1"/>
          <p:nvPr/>
        </p:nvSpPr>
        <p:spPr>
          <a:xfrm>
            <a:off x="789339" y="3687186"/>
            <a:ext cx="3347871" cy="216790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How does water change state?</a:t>
            </a:r>
          </a:p>
          <a:p>
            <a:pPr marL="12700">
              <a:lnSpc>
                <a:spcPct val="100000"/>
              </a:lnSpc>
              <a:spcBef>
                <a:spcPts val="125"/>
              </a:spcBef>
            </a:pPr>
            <a:r>
              <a:rPr lang="en-GB" sz="1050" b="1" u="sng" spc="15" dirty="0">
                <a:latin typeface="Twinkl Cursive Unlooped" panose="02000000000000000000" pitchFamily="2" charset="0"/>
                <a:cs typeface="Calibri"/>
              </a:rPr>
              <a:t>INVESTIGATE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and explain that some materials change state when they are heated or cooled and measure or research the temperature in degrees Celsius (˚C) at which materials change state.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when solid water (ice) is heated to 0°C, it begins to melt. This is called its melting point. When liquid water is cooled to 0°C, it begins to freeze. This called its freezing point.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w</a:t>
            </a:r>
            <a:r>
              <a:rPr lang="en-GB" sz="900" b="0" i="0" dirty="0">
                <a:solidFill>
                  <a:srgbClr val="303030"/>
                </a:solidFill>
                <a:effectLst/>
                <a:latin typeface="Twinkl Cursive Unlooped" panose="02000000000000000000" pitchFamily="2" charset="0"/>
              </a:rPr>
              <a:t>hen liquid water is heated to 100°C, it begins to evaporate. This is called its boiling point. When gaseous water (water vapour) is cooled to 100°C, it begins to condense. This is called its condensing point.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Recognise the stages in the water cycle. </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61" name="object 19">
            <a:extLst>
              <a:ext uri="{FF2B5EF4-FFF2-40B4-BE49-F238E27FC236}">
                <a16:creationId xmlns:a16="http://schemas.microsoft.com/office/drawing/2014/main" id="{80D5F495-FBD7-488A-90DF-68150101C29E}"/>
              </a:ext>
            </a:extLst>
          </p:cNvPr>
          <p:cNvSpPr txBox="1"/>
          <p:nvPr/>
        </p:nvSpPr>
        <p:spPr>
          <a:xfrm>
            <a:off x="4402349" y="2606552"/>
            <a:ext cx="3364157"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Can materials change from one state to another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and explain that some materials change state when they are heated or cooled and measure or research the temperature in degrees Celsius (˚C) at which materials change state.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a:t>
            </a:r>
            <a:r>
              <a:rPr lang="en-GB" sz="900" b="0" i="0" dirty="0">
                <a:solidFill>
                  <a:srgbClr val="303030"/>
                </a:solidFill>
                <a:effectLst/>
                <a:latin typeface="Twinkl Cursive Unlooped" panose="02000000000000000000" pitchFamily="2" charset="0"/>
              </a:rPr>
              <a:t>eating or cooling materials can bring about a change of state. This change of state can be reversible or irreversible.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the processes of melting, freezing, evaporation and condensation. </a:t>
            </a:r>
          </a:p>
        </p:txBody>
      </p:sp>
      <p:sp>
        <p:nvSpPr>
          <p:cNvPr id="63" name="object 19">
            <a:extLst>
              <a:ext uri="{FF2B5EF4-FFF2-40B4-BE49-F238E27FC236}">
                <a16:creationId xmlns:a16="http://schemas.microsoft.com/office/drawing/2014/main" id="{7C9090A0-B33E-47D2-B658-216E082E1D7E}"/>
              </a:ext>
            </a:extLst>
          </p:cNvPr>
          <p:cNvSpPr txBox="1"/>
          <p:nvPr/>
        </p:nvSpPr>
        <p:spPr>
          <a:xfrm>
            <a:off x="5742659" y="4484289"/>
            <a:ext cx="4544342" cy="202940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could we do to make ice melt more quickly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independently plan, set up and carry out a range of comparative and fair tests, making predictions and following a method accurately.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Set up and carry out a scientific enquiry by following a method.</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a fair test is one in which only one variable is changed and all others remain constant.</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 Begin to choose which observations to make and for how long and make systematic, careful observations and comparisons, identifying changes and connections.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Gather, record, classify and present observations and measurements in a variety of ways.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Take accurate measurements in standard units, using a range of equipment.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a:t>
            </a:r>
            <a:r>
              <a:rPr lang="en-GB" sz="900" b="0" i="0" dirty="0">
                <a:solidFill>
                  <a:srgbClr val="303030"/>
                </a:solidFill>
                <a:effectLst/>
                <a:latin typeface="Twinkl Cursive Unlooped" panose="02000000000000000000" pitchFamily="2" charset="0"/>
              </a:rPr>
              <a:t>raw simple conclusions and identify next steps, improvements and further questions.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201804533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82975" y="1388465"/>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844383" y="2958088"/>
            <a:ext cx="1053055"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rot="10800000">
            <a:off x="3640225" y="179183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7668490" y="3200899"/>
            <a:ext cx="1740535" cy="2471831"/>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compare and group materials based on a wider range of properties.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learn about reversible and irreversible changes.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4</a:t>
            </a:r>
            <a:endParaRPr sz="2400" dirty="0">
              <a:latin typeface="Twinkl Cursive Unlooped" panose="02000000000000000000" pitchFamily="2" charset="0"/>
              <a:cs typeface="Segoe UI"/>
            </a:endParaRPr>
          </a:p>
        </p:txBody>
      </p:sp>
      <p:sp>
        <p:nvSpPr>
          <p:cNvPr id="23" name="object 23"/>
          <p:cNvSpPr txBox="1"/>
          <p:nvPr/>
        </p:nvSpPr>
        <p:spPr>
          <a:xfrm>
            <a:off x="464473" y="3505201"/>
            <a:ext cx="1819910" cy="1746632"/>
          </a:xfrm>
          <a:prstGeom prst="rect">
            <a:avLst/>
          </a:prstGeom>
        </p:spPr>
        <p:txBody>
          <a:bodyPr vert="horz" wrap="square" lIns="0" tIns="15240" rIns="0" bIns="0" rtlCol="0">
            <a:spAutoFit/>
          </a:bodyPr>
          <a:lstStyle/>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identified a range of everyday materials and how their properties make them suitable or unsuitable for a purpose.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begun to explore how materials can be changed.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523301" y="474947"/>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States of matter</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9888283" y="3181408"/>
            <a:ext cx="1740535" cy="1794722"/>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Children will separate mixtures by filtering, sieving and evaporating. </a:t>
            </a:r>
          </a:p>
          <a:p>
            <a:pPr marL="12700" marR="5080" indent="3175" algn="ctr">
              <a:lnSpc>
                <a:spcPct val="100499"/>
              </a:lnSpc>
              <a:spcBef>
                <a:spcPts val="900"/>
              </a:spcBef>
            </a:pPr>
            <a:r>
              <a:rPr lang="en-GB" sz="1100" dirty="0">
                <a:latin typeface="Twinkl Cursive Unlooped" panose="02000000000000000000" pitchFamily="2" charset="0"/>
                <a:ea typeface="Calibri" panose="020F0502020204030204" pitchFamily="34" charset="0"/>
                <a:cs typeface="Times New Roman" panose="02020603050405020304" pitchFamily="18" charset="0"/>
              </a:rPr>
              <a:t>They will use evidence from fair tests to explain why a material has been chosen for a specific use. </a:t>
            </a:r>
            <a:endParaRPr lang="en-GB" sz="11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30" name="object 13">
            <a:extLst>
              <a:ext uri="{FF2B5EF4-FFF2-40B4-BE49-F238E27FC236}">
                <a16:creationId xmlns:a16="http://schemas.microsoft.com/office/drawing/2014/main" id="{37B941C1-C489-483D-AA98-64FB2E353C35}"/>
              </a:ext>
            </a:extLst>
          </p:cNvPr>
          <p:cNvSpPr txBox="1"/>
          <p:nvPr/>
        </p:nvSpPr>
        <p:spPr>
          <a:xfrm>
            <a:off x="3483384" y="2859672"/>
            <a:ext cx="1053055"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KS2</a:t>
            </a:r>
            <a:endParaRPr sz="1200" dirty="0">
              <a:latin typeface="Twinkl Cursive Unlooped" panose="02000000000000000000" pitchFamily="2" charset="0"/>
              <a:cs typeface="Segoe UI"/>
            </a:endParaRPr>
          </a:p>
        </p:txBody>
      </p:sp>
      <p:sp>
        <p:nvSpPr>
          <p:cNvPr id="31" name="TextBox 30">
            <a:extLst>
              <a:ext uri="{FF2B5EF4-FFF2-40B4-BE49-F238E27FC236}">
                <a16:creationId xmlns:a16="http://schemas.microsoft.com/office/drawing/2014/main" id="{B096F648-5385-4701-AA8A-2B78199C9180}"/>
              </a:ext>
            </a:extLst>
          </p:cNvPr>
          <p:cNvSpPr txBox="1"/>
          <p:nvPr/>
        </p:nvSpPr>
        <p:spPr>
          <a:xfrm>
            <a:off x="3062407" y="3460082"/>
            <a:ext cx="1814192" cy="2462213"/>
          </a:xfrm>
          <a:prstGeom prst="rect">
            <a:avLst/>
          </a:prstGeom>
          <a:noFill/>
        </p:spPr>
        <p:txBody>
          <a:bodyPr wrap="square">
            <a:spAutoFit/>
          </a:bodyPr>
          <a:lstStyle/>
          <a:p>
            <a:pPr algn="ctr"/>
            <a:r>
              <a:rPr lang="en-GB" sz="1100" b="0" i="0" dirty="0">
                <a:solidFill>
                  <a:srgbClr val="303030"/>
                </a:solidFill>
                <a:effectLst/>
                <a:latin typeface="Twinkl Cursive Unlooped" panose="02000000000000000000" pitchFamily="2" charset="0"/>
              </a:rPr>
              <a:t>Children have explored differen</a:t>
            </a:r>
            <a:r>
              <a:rPr lang="en-GB" sz="1100" dirty="0">
                <a:solidFill>
                  <a:srgbClr val="303030"/>
                </a:solidFill>
                <a:latin typeface="Twinkl Cursive Unlooped" panose="02000000000000000000" pitchFamily="2" charset="0"/>
              </a:rPr>
              <a:t>t types of rocks and how they are formed.</a:t>
            </a:r>
          </a:p>
          <a:p>
            <a:pPr algn="ctr"/>
            <a:endParaRPr lang="en-GB" sz="1100" dirty="0">
              <a:solidFill>
                <a:srgbClr val="303030"/>
              </a:solidFill>
              <a:latin typeface="Twinkl Cursive Unlooped" panose="02000000000000000000" pitchFamily="2" charset="0"/>
            </a:endParaRPr>
          </a:p>
          <a:p>
            <a:pPr algn="ctr"/>
            <a:r>
              <a:rPr lang="en-GB" sz="1100" dirty="0">
                <a:solidFill>
                  <a:srgbClr val="303030"/>
                </a:solidFill>
                <a:latin typeface="Twinkl Cursive Unlooped" panose="02000000000000000000" pitchFamily="2" charset="0"/>
              </a:rPr>
              <a:t> Children have grouped and compared rocks based on appearance and properties. </a:t>
            </a:r>
          </a:p>
          <a:p>
            <a:pPr algn="ctr"/>
            <a:endParaRPr lang="en-GB" sz="1100" dirty="0">
              <a:solidFill>
                <a:srgbClr val="303030"/>
              </a:solidFill>
              <a:latin typeface="Twinkl Cursive Unlooped" panose="02000000000000000000" pitchFamily="2" charset="0"/>
            </a:endParaRPr>
          </a:p>
          <a:p>
            <a:pPr algn="ctr"/>
            <a:r>
              <a:rPr lang="en-GB" sz="1100" dirty="0">
                <a:solidFill>
                  <a:srgbClr val="303030"/>
                </a:solidFill>
                <a:latin typeface="Twinkl Cursive Unlooped" panose="02000000000000000000" pitchFamily="2" charset="0"/>
              </a:rPr>
              <a:t>They learnt how fossils are formed and about the contribution of Mary Anning to the field of palaeontology. </a:t>
            </a:r>
            <a:endParaRPr lang="en-GB" sz="1100" dirty="0"/>
          </a:p>
        </p:txBody>
      </p:sp>
      <p:sp>
        <p:nvSpPr>
          <p:cNvPr id="32" name="object 31">
            <a:extLst>
              <a:ext uri="{FF2B5EF4-FFF2-40B4-BE49-F238E27FC236}">
                <a16:creationId xmlns:a16="http://schemas.microsoft.com/office/drawing/2014/main" id="{8D21F873-6AEB-4783-9049-B11E11CA2688}"/>
              </a:ext>
            </a:extLst>
          </p:cNvPr>
          <p:cNvSpPr txBox="1"/>
          <p:nvPr/>
        </p:nvSpPr>
        <p:spPr>
          <a:xfrm>
            <a:off x="5247358" y="2828925"/>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States of matter</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solids, liquids and gases and their characteristic properties. They observe how materials change state as they are heated and cooled, and learn key terminology associated with these processes.</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8914796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4</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3757496048"/>
              </p:ext>
            </p:extLst>
          </p:nvPr>
        </p:nvGraphicFramePr>
        <p:xfrm>
          <a:off x="3276600" y="1427480"/>
          <a:ext cx="4267200" cy="370840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447800">
                  <a:extLst>
                    <a:ext uri="{9D8B030D-6E8A-4147-A177-3AD203B41FA5}">
                      <a16:colId xmlns:a16="http://schemas.microsoft.com/office/drawing/2014/main" val="2992277105"/>
                    </a:ext>
                  </a:extLst>
                </a:gridCol>
                <a:gridCol w="13716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Gas</a:t>
                      </a:r>
                    </a:p>
                  </a:txBody>
                  <a:tcPr/>
                </a:tc>
                <a:tc>
                  <a:txBody>
                    <a:bodyPr/>
                    <a:lstStyle/>
                    <a:p>
                      <a:r>
                        <a:rPr lang="en-GB" sz="1400" b="0" dirty="0">
                          <a:latin typeface="Twinkl Cursive Unlooped" panose="02000000000000000000" pitchFamily="2" charset="0"/>
                        </a:rPr>
                        <a:t>Melt</a:t>
                      </a:r>
                    </a:p>
                  </a:txBody>
                  <a:tcPr/>
                </a:tc>
                <a:tc>
                  <a:txBody>
                    <a:bodyPr/>
                    <a:lstStyle/>
                    <a:p>
                      <a:r>
                        <a:rPr lang="en-GB" sz="1400" b="0" dirty="0">
                          <a:latin typeface="Twinkl Cursive Unlooped" panose="02000000000000000000" pitchFamily="2" charset="0"/>
                        </a:rPr>
                        <a:t>Water cycle</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Liquid</a:t>
                      </a:r>
                    </a:p>
                  </a:txBody>
                  <a:tcPr/>
                </a:tc>
                <a:tc>
                  <a:txBody>
                    <a:bodyPr/>
                    <a:lstStyle/>
                    <a:p>
                      <a:r>
                        <a:rPr lang="en-GB" sz="1400" dirty="0">
                          <a:latin typeface="Twinkl Cursive Unlooped" panose="02000000000000000000" pitchFamily="2" charset="0"/>
                        </a:rPr>
                        <a:t>Melting point</a:t>
                      </a:r>
                    </a:p>
                  </a:txBody>
                  <a:tcPr/>
                </a:tc>
                <a:tc>
                  <a:txBody>
                    <a:bodyPr/>
                    <a:lstStyle/>
                    <a:p>
                      <a:r>
                        <a:rPr lang="en-GB" sz="1400" dirty="0">
                          <a:latin typeface="Twinkl Cursive Unlooped" panose="02000000000000000000" pitchFamily="2" charset="0"/>
                        </a:rPr>
                        <a:t>Water vapour</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Solid</a:t>
                      </a:r>
                    </a:p>
                  </a:txBody>
                  <a:tcPr/>
                </a:tc>
                <a:tc>
                  <a:txBody>
                    <a:bodyPr/>
                    <a:lstStyle/>
                    <a:p>
                      <a:r>
                        <a:rPr lang="en-GB" sz="1400" dirty="0">
                          <a:latin typeface="Twinkl Cursive Unlooped" panose="02000000000000000000" pitchFamily="2" charset="0"/>
                        </a:rPr>
                        <a:t>Freeze</a:t>
                      </a:r>
                    </a:p>
                  </a:txBody>
                  <a:tcPr/>
                </a:tc>
                <a:tc>
                  <a:txBody>
                    <a:bodyPr/>
                    <a:lstStyle/>
                    <a:p>
                      <a:r>
                        <a:rPr lang="en-GB" sz="1400" dirty="0">
                          <a:latin typeface="Twinkl Cursive Unlooped" panose="02000000000000000000" pitchFamily="2" charset="0"/>
                        </a:rPr>
                        <a:t>Reversible</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Foam</a:t>
                      </a:r>
                    </a:p>
                  </a:txBody>
                  <a:tcPr/>
                </a:tc>
                <a:tc>
                  <a:txBody>
                    <a:bodyPr/>
                    <a:lstStyle/>
                    <a:p>
                      <a:r>
                        <a:rPr lang="en-GB" sz="1400" dirty="0">
                          <a:latin typeface="Twinkl Cursive Unlooped" panose="02000000000000000000" pitchFamily="2" charset="0"/>
                        </a:rPr>
                        <a:t>Freezing point</a:t>
                      </a:r>
                    </a:p>
                  </a:txBody>
                  <a:tcPr/>
                </a:tc>
                <a:tc>
                  <a:txBody>
                    <a:bodyPr/>
                    <a:lstStyle/>
                    <a:p>
                      <a:r>
                        <a:rPr lang="en-GB" sz="1400" dirty="0">
                          <a:latin typeface="Twinkl Cursive Unlooped" panose="02000000000000000000" pitchFamily="2" charset="0"/>
                        </a:rPr>
                        <a:t>Irreversible </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Gel</a:t>
                      </a:r>
                    </a:p>
                  </a:txBody>
                  <a:tcPr/>
                </a:tc>
                <a:tc>
                  <a:txBody>
                    <a:bodyPr/>
                    <a:lstStyle/>
                    <a:p>
                      <a:r>
                        <a:rPr lang="en-GB" sz="1400" dirty="0">
                          <a:latin typeface="Twinkl Cursive Unlooped" panose="02000000000000000000" pitchFamily="2" charset="0"/>
                        </a:rPr>
                        <a:t>Boiling point</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Matter</a:t>
                      </a:r>
                    </a:p>
                  </a:txBody>
                  <a:tcPr/>
                </a:tc>
                <a:tc>
                  <a:txBody>
                    <a:bodyPr/>
                    <a:lstStyle/>
                    <a:p>
                      <a:r>
                        <a:rPr lang="en-GB" sz="1400" dirty="0">
                          <a:latin typeface="Twinkl Cursive Unlooped" panose="02000000000000000000" pitchFamily="2" charset="0"/>
                        </a:rPr>
                        <a:t>Condensation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Particle</a:t>
                      </a:r>
                    </a:p>
                  </a:txBody>
                  <a:tcPr/>
                </a:tc>
                <a:tc>
                  <a:txBody>
                    <a:bodyPr/>
                    <a:lstStyle/>
                    <a:p>
                      <a:r>
                        <a:rPr lang="en-GB" sz="1400" dirty="0">
                          <a:latin typeface="Twinkl Cursive Unlooped" panose="02000000000000000000" pitchFamily="2" charset="0"/>
                        </a:rPr>
                        <a:t>Condense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Powder</a:t>
                      </a:r>
                    </a:p>
                  </a:txBody>
                  <a:tcPr/>
                </a:tc>
                <a:tc>
                  <a:txBody>
                    <a:bodyPr/>
                    <a:lstStyle/>
                    <a:p>
                      <a:r>
                        <a:rPr lang="en-GB" sz="1400" dirty="0">
                          <a:latin typeface="Twinkl Cursive Unlooped" panose="02000000000000000000" pitchFamily="2" charset="0"/>
                        </a:rPr>
                        <a:t>Evaporation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Change of state</a:t>
                      </a:r>
                    </a:p>
                  </a:txBody>
                  <a:tcPr/>
                </a:tc>
                <a:tc>
                  <a:txBody>
                    <a:bodyPr/>
                    <a:lstStyle/>
                    <a:p>
                      <a:r>
                        <a:rPr lang="en-GB" sz="1400" dirty="0">
                          <a:latin typeface="Twinkl Cursive Unlooped" panose="02000000000000000000" pitchFamily="2" charset="0"/>
                        </a:rPr>
                        <a:t>Evaporate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220600031"/>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443017" y="58504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States of matter</a:t>
            </a:r>
          </a:p>
        </p:txBody>
      </p:sp>
    </p:spTree>
    <p:extLst>
      <p:ext uri="{BB962C8B-B14F-4D97-AF65-F5344CB8AC3E}">
        <p14:creationId xmlns:p14="http://schemas.microsoft.com/office/powerpoint/2010/main" val="1979938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0553" y="95571"/>
            <a:ext cx="4510436" cy="2139057"/>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039429" y="520047"/>
            <a:ext cx="3532297"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things do we use that are powered by electricity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Create and complete a comparison table to compare two or more products.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common household equipment and appliances that are and are not powered by electricity.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e</a:t>
            </a:r>
            <a:r>
              <a:rPr lang="en-GB" sz="900" b="0" i="0" dirty="0">
                <a:solidFill>
                  <a:srgbClr val="303030"/>
                </a:solidFill>
                <a:effectLst/>
                <a:latin typeface="Twinkl Cursive Unlooped" panose="02000000000000000000" pitchFamily="2" charset="0"/>
              </a:rPr>
              <a:t>lectricity is a type of energy. It is used to power many everyday items.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e</a:t>
            </a:r>
            <a:r>
              <a:rPr lang="en-GB" sz="900" b="0" i="0" dirty="0">
                <a:solidFill>
                  <a:srgbClr val="303030"/>
                </a:solidFill>
                <a:effectLst/>
                <a:latin typeface="Twinkl Cursive Unlooped" panose="02000000000000000000" pitchFamily="2" charset="0"/>
              </a:rPr>
              <a:t>lectricity comes from two sources, mains and batteries.</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74420" y="2409887"/>
            <a:ext cx="4264244" cy="1829038"/>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15828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Electrical circuits and conductors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electrical appliances and safety. They construct simple series circuits and name their parts and functions, including switches, wires and cells. They investigate electrical conductors and insulators and identify common features of conductors. </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4</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220750"/>
            <a:ext cx="1055559" cy="59311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Food and the Digestive System</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225349" y="383641"/>
            <a:ext cx="4534244" cy="1755723"/>
            <a:chOff x="8058150" y="704850"/>
            <a:chExt cx="3242574" cy="1484582"/>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77159" cy="1484582"/>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452175" y="2300073"/>
            <a:ext cx="4198853" cy="2138743"/>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34965" y="3857053"/>
            <a:ext cx="4476754" cy="2284718"/>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636184" y="4772224"/>
            <a:ext cx="4476754" cy="1795242"/>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903203" y="698610"/>
            <a:ext cx="3727146" cy="13369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components are needed in a series circuit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Construct operational simple series circuits using a range of components and switches for control, e.g. lamp, buzzer, motor, cell, wire.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series circuit has a single path for an electric current to flow through.</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Draw a labelled diagram of a series circuit. </a:t>
            </a:r>
            <a:endParaRPr lang="en-GB" sz="900" b="0" i="0" dirty="0">
              <a:solidFill>
                <a:srgbClr val="303030"/>
              </a:solidFill>
              <a:effectLst/>
              <a:latin typeface="Twinkl Cursive Unlooped"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391279" y="2854123"/>
            <a:ext cx="3484931"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What components are needed in a series circuit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Predict and describe whether a circuit will work based on whether or not the circuit is a complete loop and has a battery or cell.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series circuit must be a complete loop to work and have a source of power from a battery or cell.</a:t>
            </a:r>
          </a:p>
        </p:txBody>
      </p:sp>
      <p:sp>
        <p:nvSpPr>
          <p:cNvPr id="55" name="object 19">
            <a:extLst>
              <a:ext uri="{FF2B5EF4-FFF2-40B4-BE49-F238E27FC236}">
                <a16:creationId xmlns:a16="http://schemas.microsoft.com/office/drawing/2014/main" id="{70AEFC16-FF35-4EEC-A9A1-2A605349980C}"/>
              </a:ext>
            </a:extLst>
          </p:cNvPr>
          <p:cNvSpPr txBox="1"/>
          <p:nvPr/>
        </p:nvSpPr>
        <p:spPr>
          <a:xfrm>
            <a:off x="6233476" y="5205576"/>
            <a:ext cx="3784430"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 How do switches work?</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Investigate and identify the design features of a familiar product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switch makes or breaks a circuit.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when a switch is closed or 'on', the circuit is complete.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when a switch is open or 'off', the circuit is incomplete</a:t>
            </a:r>
            <a:r>
              <a:rPr lang="en-GB" sz="900" b="0" i="0" dirty="0">
                <a:solidFill>
                  <a:srgbClr val="303030"/>
                </a:solidFill>
                <a:effectLst/>
                <a:latin typeface="Lato" panose="020F0502020204030203" pitchFamily="34" charset="0"/>
              </a:rPr>
              <a:t>.</a:t>
            </a:r>
          </a:p>
        </p:txBody>
      </p:sp>
      <p:sp>
        <p:nvSpPr>
          <p:cNvPr id="61" name="object 19">
            <a:extLst>
              <a:ext uri="{FF2B5EF4-FFF2-40B4-BE49-F238E27FC236}">
                <a16:creationId xmlns:a16="http://schemas.microsoft.com/office/drawing/2014/main" id="{80D5F495-FBD7-488A-90DF-68150101C29E}"/>
              </a:ext>
            </a:extLst>
          </p:cNvPr>
          <p:cNvSpPr txBox="1"/>
          <p:nvPr/>
        </p:nvSpPr>
        <p:spPr>
          <a:xfrm>
            <a:off x="812307" y="4199958"/>
            <a:ext cx="3364157"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Which materials conduct electricity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independently plan, set up and carry out a range of comparative and fair tests, making predictions and following a method accurately.</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choose which observations to make and for how long and make systematic, careful observations and comparisons, identifying changes and connections.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which materials are electrical conductors and which are insulators. </a:t>
            </a:r>
            <a:endParaRPr lang="en-GB" sz="900" b="0" i="0" dirty="0">
              <a:solidFill>
                <a:srgbClr val="303030"/>
              </a:solidFill>
              <a:effectLst/>
              <a:latin typeface="Twinkl Cursive Unlooped" panose="02000000000000000000" pitchFamily="2" charset="0"/>
            </a:endParaRPr>
          </a:p>
        </p:txBody>
      </p:sp>
      <p:sp>
        <p:nvSpPr>
          <p:cNvPr id="41" name="object 19">
            <a:extLst>
              <a:ext uri="{FF2B5EF4-FFF2-40B4-BE49-F238E27FC236}">
                <a16:creationId xmlns:a16="http://schemas.microsoft.com/office/drawing/2014/main" id="{19189230-EAE7-4E2B-BA30-1CC92BAEA3EE}"/>
              </a:ext>
            </a:extLst>
          </p:cNvPr>
          <p:cNvSpPr txBox="1"/>
          <p:nvPr/>
        </p:nvSpPr>
        <p:spPr>
          <a:xfrm>
            <a:off x="4151073" y="2625921"/>
            <a:ext cx="3168723"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 What is electrical conductivity?</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materials as electrical conductors or insulators.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e</a:t>
            </a:r>
            <a:r>
              <a:rPr lang="en-GB" sz="900" b="0" i="0" dirty="0">
                <a:solidFill>
                  <a:srgbClr val="303030"/>
                </a:solidFill>
                <a:effectLst/>
                <a:latin typeface="Twinkl Cursive Unlooped" panose="02000000000000000000" pitchFamily="2" charset="0"/>
              </a:rPr>
              <a:t>lectrical conductivity is a measure of a material’s ability to allow an electric current to pass through it.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e</a:t>
            </a:r>
            <a:r>
              <a:rPr lang="en-GB" sz="900" b="0" i="0" dirty="0">
                <a:solidFill>
                  <a:srgbClr val="303030"/>
                </a:solidFill>
                <a:effectLst/>
                <a:latin typeface="Twinkl Cursive Unlooped" panose="02000000000000000000" pitchFamily="2" charset="0"/>
              </a:rPr>
              <a:t>lectrical conductors, like metals, have low resistance and allow electricity to flow through them.</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non-conductive materials, like plastics, are often known as electrical insulators they do not let electricity through, they have high resistance.</a:t>
            </a:r>
          </a:p>
        </p:txBody>
      </p:sp>
    </p:spTree>
    <p:extLst>
      <p:ext uri="{BB962C8B-B14F-4D97-AF65-F5344CB8AC3E}">
        <p14:creationId xmlns:p14="http://schemas.microsoft.com/office/powerpoint/2010/main" val="391854413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7668490" y="3200899"/>
            <a:ext cx="1740535" cy="3033523"/>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explain how the brightness of a lamp or volume of a buzzer is affected by the number and voltage of cells used in a circuit.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also compare how components function, including the brightness of bulbs, loudness of buzzers and the on/off position of switches.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4</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667000" y="473446"/>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Electrical circuits and conductors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9888283" y="3181408"/>
            <a:ext cx="1740535" cy="1510029"/>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Children will </a:t>
            </a:r>
            <a:r>
              <a:rPr lang="en-GB" sz="1100" dirty="0">
                <a:latin typeface="Twinkl Cursive Unlooped" panose="02000000000000000000" pitchFamily="2" charset="0"/>
                <a:ea typeface="Calibri" panose="020F0502020204030204" pitchFamily="34" charset="0"/>
                <a:cs typeface="Times New Roman" panose="02020603050405020304" pitchFamily="18" charset="0"/>
              </a:rPr>
              <a:t>c</a:t>
            </a:r>
            <a:r>
              <a:rPr lang="en-GB" sz="1100" dirty="0">
                <a:effectLst/>
                <a:latin typeface="Twinkl Cursive Unlooped" panose="02000000000000000000" pitchFamily="2" charset="0"/>
                <a:ea typeface="Calibri" panose="020F0502020204030204" pitchFamily="34" charset="0"/>
              </a:rPr>
              <a:t>reate circuits using a range of components and record using the recognised symbols for electrical components. </a:t>
            </a:r>
            <a:endParaRPr lang="en-GB" sz="11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object 31">
            <a:extLst>
              <a:ext uri="{FF2B5EF4-FFF2-40B4-BE49-F238E27FC236}">
                <a16:creationId xmlns:a16="http://schemas.microsoft.com/office/drawing/2014/main" id="{92F8B0DD-3019-4DB3-83C8-9AC1D0FA6258}"/>
              </a:ext>
            </a:extLst>
          </p:cNvPr>
          <p:cNvSpPr txBox="1"/>
          <p:nvPr/>
        </p:nvSpPr>
        <p:spPr>
          <a:xfrm>
            <a:off x="4710117" y="2841625"/>
            <a:ext cx="2039058" cy="215828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Electrical circuits and conductors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electrical appliances and safety. They construct simple series circuits and name their parts and functions, including switches, wires and cells. They investigate electrical conductors and insulators and identify common features of conductors. </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32147904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4</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313137479"/>
              </p:ext>
            </p:extLst>
          </p:nvPr>
        </p:nvGraphicFramePr>
        <p:xfrm>
          <a:off x="3276600" y="1427480"/>
          <a:ext cx="4267200" cy="333756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447800">
                  <a:extLst>
                    <a:ext uri="{9D8B030D-6E8A-4147-A177-3AD203B41FA5}">
                      <a16:colId xmlns:a16="http://schemas.microsoft.com/office/drawing/2014/main" val="2992277105"/>
                    </a:ext>
                  </a:extLst>
                </a:gridCol>
                <a:gridCol w="13716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Mains electricity</a:t>
                      </a:r>
                    </a:p>
                  </a:txBody>
                  <a:tcPr/>
                </a:tc>
                <a:tc>
                  <a:txBody>
                    <a:bodyPr/>
                    <a:lstStyle/>
                    <a:p>
                      <a:r>
                        <a:rPr lang="en-GB" sz="1400" b="0" dirty="0">
                          <a:latin typeface="Twinkl Cursive Unlooped" panose="02000000000000000000" pitchFamily="2" charset="0"/>
                        </a:rPr>
                        <a:t>Component</a:t>
                      </a:r>
                    </a:p>
                  </a:txBody>
                  <a:tcPr/>
                </a:tc>
                <a:tc>
                  <a:txBody>
                    <a:bodyPr/>
                    <a:lstStyle/>
                    <a:p>
                      <a:r>
                        <a:rPr lang="en-GB" sz="1400" b="0" dirty="0">
                          <a:latin typeface="Twinkl Cursive Unlooped" panose="02000000000000000000" pitchFamily="2" charset="0"/>
                        </a:rPr>
                        <a:t>Conductor</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Battery/Cell</a:t>
                      </a:r>
                    </a:p>
                  </a:txBody>
                  <a:tcPr/>
                </a:tc>
                <a:tc>
                  <a:txBody>
                    <a:bodyPr/>
                    <a:lstStyle/>
                    <a:p>
                      <a:r>
                        <a:rPr lang="en-GB" sz="1400" dirty="0">
                          <a:latin typeface="Twinkl Cursive Unlooped" panose="02000000000000000000" pitchFamily="2" charset="0"/>
                        </a:rPr>
                        <a:t>Wire</a:t>
                      </a:r>
                    </a:p>
                  </a:txBody>
                  <a:tcPr/>
                </a:tc>
                <a:tc>
                  <a:txBody>
                    <a:bodyPr/>
                    <a:lstStyle/>
                    <a:p>
                      <a:r>
                        <a:rPr lang="en-GB" sz="1400" dirty="0">
                          <a:latin typeface="Twinkl Cursive Unlooped" panose="02000000000000000000" pitchFamily="2" charset="0"/>
                        </a:rPr>
                        <a:t>Conductivity</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Rechargeable</a:t>
                      </a:r>
                    </a:p>
                  </a:txBody>
                  <a:tcPr/>
                </a:tc>
                <a:tc>
                  <a:txBody>
                    <a:bodyPr/>
                    <a:lstStyle/>
                    <a:p>
                      <a:r>
                        <a:rPr lang="en-GB" sz="1400" dirty="0">
                          <a:latin typeface="Twinkl Cursive Unlooped" panose="02000000000000000000" pitchFamily="2" charset="0"/>
                        </a:rPr>
                        <a:t>Buzzer</a:t>
                      </a:r>
                    </a:p>
                  </a:txBody>
                  <a:tcPr/>
                </a:tc>
                <a:tc>
                  <a:txBody>
                    <a:bodyPr/>
                    <a:lstStyle/>
                    <a:p>
                      <a:r>
                        <a:rPr lang="en-GB" sz="1400" dirty="0">
                          <a:latin typeface="Twinkl Cursive Unlooped" panose="02000000000000000000" pitchFamily="2" charset="0"/>
                        </a:rPr>
                        <a:t>Insulator</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Appliance </a:t>
                      </a:r>
                    </a:p>
                  </a:txBody>
                  <a:tcPr/>
                </a:tc>
                <a:tc>
                  <a:txBody>
                    <a:bodyPr/>
                    <a:lstStyle/>
                    <a:p>
                      <a:r>
                        <a:rPr lang="en-GB" sz="1400" dirty="0">
                          <a:latin typeface="Twinkl Cursive Unlooped" panose="02000000000000000000" pitchFamily="2" charset="0"/>
                        </a:rPr>
                        <a:t>Circuit</a:t>
                      </a:r>
                    </a:p>
                  </a:txBody>
                  <a:tcPr/>
                </a:tc>
                <a:tc>
                  <a:txBody>
                    <a:bodyPr/>
                    <a:lstStyle/>
                    <a:p>
                      <a:r>
                        <a:rPr lang="en-GB" sz="1400" dirty="0">
                          <a:latin typeface="Twinkl Cursive Unlooped" panose="02000000000000000000" pitchFamily="2" charset="0"/>
                        </a:rPr>
                        <a:t>Earth wire</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Socket</a:t>
                      </a:r>
                    </a:p>
                  </a:txBody>
                  <a:tcPr/>
                </a:tc>
                <a:tc>
                  <a:txBody>
                    <a:bodyPr/>
                    <a:lstStyle/>
                    <a:p>
                      <a:r>
                        <a:rPr lang="en-GB" sz="1400" dirty="0">
                          <a:latin typeface="Twinkl Cursive Unlooped" panose="02000000000000000000" pitchFamily="2" charset="0"/>
                        </a:rPr>
                        <a:t>Current</a:t>
                      </a:r>
                    </a:p>
                  </a:txBody>
                  <a:tcPr/>
                </a:tc>
                <a:tc>
                  <a:txBody>
                    <a:bodyPr/>
                    <a:lstStyle/>
                    <a:p>
                      <a:r>
                        <a:rPr lang="en-GB" sz="1400" dirty="0">
                          <a:latin typeface="Twinkl Cursive Unlooped" panose="02000000000000000000" pitchFamily="2" charset="0"/>
                        </a:rPr>
                        <a:t>Electric shock </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Source </a:t>
                      </a:r>
                    </a:p>
                  </a:txBody>
                  <a:tcPr/>
                </a:tc>
                <a:tc>
                  <a:txBody>
                    <a:bodyPr/>
                    <a:lstStyle/>
                    <a:p>
                      <a:r>
                        <a:rPr lang="en-GB" sz="1400" dirty="0">
                          <a:latin typeface="Twinkl Cursive Unlooped" panose="02000000000000000000" pitchFamily="2" charset="0"/>
                        </a:rPr>
                        <a:t>Lamp</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19473866"/>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Motor</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Switch</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Crocodile clip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048000" y="550889"/>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Electrical circuits and conductors</a:t>
            </a:r>
          </a:p>
        </p:txBody>
      </p:sp>
    </p:spTree>
    <p:extLst>
      <p:ext uri="{BB962C8B-B14F-4D97-AF65-F5344CB8AC3E}">
        <p14:creationId xmlns:p14="http://schemas.microsoft.com/office/powerpoint/2010/main" val="41305880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666511" y="163183"/>
            <a:ext cx="4014724" cy="2042120"/>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306324" y="437251"/>
            <a:ext cx="3089102"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are our body parts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Draw and label the main parts of the human body and say which body part is associated with which sense.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gather and record simple data in a range of ways (data tables, diagrams, Venn diagrams).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objects, materials, living things and changes over time, sorting and grouping them based on their features.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basic body parts are the head, arms, legs, nose, eyes, ears, mouth, hands and feet</a:t>
            </a:r>
          </a:p>
        </p:txBody>
      </p:sp>
      <p:grpSp>
        <p:nvGrpSpPr>
          <p:cNvPr id="23" name="object 23"/>
          <p:cNvGrpSpPr/>
          <p:nvPr/>
        </p:nvGrpSpPr>
        <p:grpSpPr>
          <a:xfrm>
            <a:off x="7937163" y="2205259"/>
            <a:ext cx="3515158" cy="1828789"/>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215828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Human parts and senses</a:t>
            </a:r>
          </a:p>
          <a:p>
            <a:pPr marL="12700" marR="5080"/>
            <a:r>
              <a:rPr lang="en-GB" sz="1100" b="0" i="0" dirty="0">
                <a:solidFill>
                  <a:srgbClr val="303030"/>
                </a:solidFill>
                <a:effectLst/>
                <a:latin typeface="Twinkl Cursive Unlooped" panose="02000000000000000000" pitchFamily="2" charset="0"/>
              </a:rPr>
              <a:t>This project teaches children that humans are a type of animal known as a mammal. They name and count body parts and identify similarities and differences. They learn about the senses, the body parts associated with each sense and their role in keeping us safe.</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sz="1800" spc="-35" dirty="0">
                <a:solidFill>
                  <a:srgbClr val="0C6C82"/>
                </a:solidFill>
                <a:latin typeface="Segoe UI"/>
                <a:cs typeface="Segoe UI"/>
              </a:rPr>
              <a:t>A</a:t>
            </a:r>
            <a:r>
              <a:rPr sz="1800" spc="30" dirty="0">
                <a:solidFill>
                  <a:srgbClr val="0C6C82"/>
                </a:solidFill>
                <a:latin typeface="Segoe UI"/>
                <a:cs typeface="Segoe UI"/>
              </a:rPr>
              <a:t>u</a:t>
            </a:r>
            <a:r>
              <a:rPr sz="1800" spc="-10" dirty="0">
                <a:solidFill>
                  <a:srgbClr val="0C6C82"/>
                </a:solidFill>
                <a:latin typeface="Segoe UI"/>
                <a:cs typeface="Segoe UI"/>
              </a:rPr>
              <a:t>t</a:t>
            </a:r>
            <a:r>
              <a:rPr sz="1800" spc="30" dirty="0">
                <a:solidFill>
                  <a:srgbClr val="0C6C82"/>
                </a:solidFill>
                <a:latin typeface="Segoe UI"/>
                <a:cs typeface="Segoe UI"/>
              </a:rPr>
              <a:t>u</a:t>
            </a:r>
            <a:r>
              <a:rPr sz="1800" spc="20" dirty="0">
                <a:solidFill>
                  <a:srgbClr val="0C6C82"/>
                </a:solidFill>
                <a:latin typeface="Segoe UI"/>
                <a:cs typeface="Segoe UI"/>
              </a:rPr>
              <a:t>m</a:t>
            </a:r>
            <a:r>
              <a:rPr sz="1800" spc="25" dirty="0">
                <a:solidFill>
                  <a:srgbClr val="0C6C82"/>
                </a:solidFill>
                <a:latin typeface="Segoe UI"/>
                <a:cs typeface="Segoe UI"/>
              </a:rPr>
              <a:t>n</a:t>
            </a:r>
            <a:r>
              <a:rPr lang="en-GB" sz="1800" spc="25" dirty="0">
                <a:solidFill>
                  <a:srgbClr val="0C6C82"/>
                </a:solidFill>
                <a:latin typeface="Segoe UI"/>
                <a:cs typeface="Segoe UI"/>
              </a:rPr>
              <a:t>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sz="1800" dirty="0">
                <a:solidFill>
                  <a:srgbClr val="0C6C82"/>
                </a:solidFill>
                <a:latin typeface="Segoe UI"/>
                <a:cs typeface="Segoe UI"/>
              </a:rPr>
              <a:t>1</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2312" y="5318015"/>
            <a:ext cx="1055559" cy="40075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Everyday materials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914560" y="136207"/>
            <a:ext cx="3954494" cy="1886678"/>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2139679" y="2269917"/>
            <a:ext cx="3954496" cy="1867491"/>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3018752" y="4050330"/>
            <a:ext cx="4710724" cy="2091441"/>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4" name="object 19">
            <a:extLst>
              <a:ext uri="{FF2B5EF4-FFF2-40B4-BE49-F238E27FC236}">
                <a16:creationId xmlns:a16="http://schemas.microsoft.com/office/drawing/2014/main" id="{378E03F5-16C6-4DD2-9198-7D17C20F0A53}"/>
              </a:ext>
            </a:extLst>
          </p:cNvPr>
          <p:cNvSpPr txBox="1"/>
          <p:nvPr/>
        </p:nvSpPr>
        <p:spPr>
          <a:xfrm>
            <a:off x="7467165" y="441498"/>
            <a:ext cx="3089102"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do we have two hands but one head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use simple equipment to measure and make observations.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objects, materials, living things and changes over time, sorting and grouping them based on their features.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Discuss what they notice about the number of different body parts and patterns they have found. </a:t>
            </a:r>
            <a:endParaRPr lang="en-GB" sz="900" b="0" i="0" dirty="0">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259680" y="2580670"/>
            <a:ext cx="3032144"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our five senses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Talk about what they have done and say, with help, what they think they have found out.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Draw and label the main parts of the human body and say which body part is associated with which sense.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Explore our senses through a variety of tasks. </a:t>
            </a:r>
            <a:endParaRPr lang="en-GB" sz="900" b="0" i="0" dirty="0">
              <a:solidFill>
                <a:srgbClr val="303030"/>
              </a:solidFill>
              <a:effectLst/>
              <a:latin typeface="Twinkl Cursive Unlooped" panose="02000000000000000000" pitchFamily="2"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3672271" y="4471211"/>
            <a:ext cx="3544831" cy="119840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much can we learn from using our sense of touch</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follow instructions to perform simple tests and begin to talk about what they might do or what might happen.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Carry out simple tests by following a set of instructions</a:t>
            </a:r>
            <a:r>
              <a:rPr lang="en-GB" sz="800" b="0" i="0" dirty="0">
                <a:solidFill>
                  <a:srgbClr val="303030"/>
                </a:solidFill>
                <a:effectLst/>
                <a:latin typeface="Twinkl Cursive Unlooped" panose="02000000000000000000" pitchFamily="2" charset="0"/>
              </a:rPr>
              <a: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Discuss results using vocabulary such as size, texture, temperature, mass, length and colour. </a:t>
            </a:r>
            <a:endParaRPr lang="en-GB" sz="900" b="0" i="0" dirty="0">
              <a:solidFill>
                <a:srgbClr val="303030"/>
              </a:solidFill>
              <a:effectLst/>
              <a:latin typeface="Twinkl Cursive Unlooped" panose="02000000000000000000" pitchFamily="2" charset="0"/>
            </a:endParaRPr>
          </a:p>
        </p:txBody>
      </p:sp>
      <p:sp>
        <p:nvSpPr>
          <p:cNvPr id="61" name="object 19">
            <a:extLst>
              <a:ext uri="{FF2B5EF4-FFF2-40B4-BE49-F238E27FC236}">
                <a16:creationId xmlns:a16="http://schemas.microsoft.com/office/drawing/2014/main" id="{80D5F495-FBD7-488A-90DF-68150101C29E}"/>
              </a:ext>
            </a:extLst>
          </p:cNvPr>
          <p:cNvSpPr txBox="1"/>
          <p:nvPr/>
        </p:nvSpPr>
        <p:spPr>
          <a:xfrm>
            <a:off x="2497258" y="2598524"/>
            <a:ext cx="3032144" cy="119840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happens if one of our senses doesn’t work</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Ask simple scientific questions.</a:t>
            </a:r>
          </a:p>
          <a:p>
            <a:pPr>
              <a:buFont typeface="Arial" panose="020B0604020202020204" pitchFamily="34" charset="0"/>
              <a:buChar char="•"/>
            </a:pPr>
            <a:r>
              <a:rPr lang="en-GB" sz="900" dirty="0">
                <a:solidFill>
                  <a:srgbClr val="303030"/>
                </a:solidFill>
                <a:latin typeface="Twinkl Cursive Unlooped" panose="02000000000000000000" pitchFamily="2" charset="0"/>
              </a:rPr>
              <a:t>Use q</a:t>
            </a:r>
            <a:r>
              <a:rPr lang="en-GB" sz="900" b="0" i="0" dirty="0">
                <a:solidFill>
                  <a:srgbClr val="303030"/>
                </a:solidFill>
                <a:effectLst/>
                <a:latin typeface="Twinkl Cursive Unlooped" panose="02000000000000000000" pitchFamily="2" charset="0"/>
              </a:rPr>
              <a:t>uestion words including what, why, how, when, who and which.</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Explore loss of a sense and record observations and findings. </a:t>
            </a:r>
          </a:p>
        </p:txBody>
      </p:sp>
    </p:spTree>
    <p:extLst>
      <p:ext uri="{BB962C8B-B14F-4D97-AF65-F5344CB8AC3E}">
        <p14:creationId xmlns:p14="http://schemas.microsoft.com/office/powerpoint/2010/main" val="19004077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0553" y="95571"/>
            <a:ext cx="4510436" cy="241143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035984" y="518132"/>
            <a:ext cx="3563828" cy="17164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an ecosystem</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Construct and interpret a variety of food chains and webs to show interdependence and how energy is passed on over time.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Gather, record, classify and present observations and measurements in a variety of ways.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an ecosystem is a community of living organisms and their environments that are interdependent.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e</a:t>
            </a:r>
            <a:r>
              <a:rPr lang="en-GB" sz="900" b="0" i="0" dirty="0">
                <a:solidFill>
                  <a:srgbClr val="303030"/>
                </a:solidFill>
                <a:effectLst/>
                <a:latin typeface="Twinkl Cursive Unlooped" panose="02000000000000000000" pitchFamily="2" charset="0"/>
              </a:rPr>
              <a:t>cosystems have biotic, or living, features including plants, animals and microorganisms. They also have abiotic, or non-living, features including sunlight, water, air, soil and temperature.</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8"/>
            <a:ext cx="4264244" cy="2084736"/>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342949"/>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sz="1600" b="1" dirty="0">
                <a:solidFill>
                  <a:schemeClr val="accent5">
                    <a:lumMod val="75000"/>
                  </a:schemeClr>
                </a:solidFill>
                <a:latin typeface="Twinkl Cursive Unlooped" panose="02000000000000000000" pitchFamily="2" charset="0"/>
              </a:rPr>
              <a:t>Animals including Humans – Food and the Digestive system</a:t>
            </a:r>
            <a:endParaRPr lang="en-GB" sz="1600"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human digestive system. They explore the main parts, starting with the mouth and teeth, identifying teeth types and their functions. They link this learning to animals' diets and construct food chains to show the flow of energy.</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4</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404222"/>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Sound</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179369" y="351675"/>
            <a:ext cx="4534244" cy="2049682"/>
            <a:chOff x="8058150" y="704850"/>
            <a:chExt cx="3242574" cy="1484582"/>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77159" cy="1484582"/>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09949" y="2447985"/>
            <a:ext cx="4408705" cy="1826579"/>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57780" y="3960389"/>
            <a:ext cx="4476754" cy="1853141"/>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334001" y="4786533"/>
            <a:ext cx="4476754" cy="1795242"/>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894994" y="620725"/>
            <a:ext cx="3354957" cy="146258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is the difference between a food chain and a food web?</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Construct and interpret a variety of food chains and webs to show interdependence and how energy is passed on over time.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All the different food chains in a specific ecosystem can be linked together. These connected food chains are called a food web.</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Food chains start with a plant (producer), show what animals eat within a habitat and how energy is passed on over time.</a:t>
            </a:r>
            <a:endParaRPr lang="en-US" sz="900" dirty="0">
              <a:solidFill>
                <a:srgbClr val="303030"/>
              </a:solidFill>
              <a:latin typeface="Twinkl Cursive Unlooped" panose="02000000000000000000" pitchFamily="2" charset="0"/>
            </a:endParaRPr>
          </a:p>
          <a:p>
            <a:pPr algn="l">
              <a:buFont typeface="Arial" panose="020B0604020202020204" pitchFamily="34" charset="0"/>
              <a:buChar char="•"/>
            </a:pPr>
            <a:r>
              <a:rPr lang="en-US" sz="900" b="0" i="0" dirty="0">
                <a:solidFill>
                  <a:srgbClr val="303030"/>
                </a:solidFill>
                <a:effectLst/>
                <a:latin typeface="Twinkl Cursive Unlooped" panose="02000000000000000000" pitchFamily="2" charset="0"/>
              </a:rPr>
              <a:t>Know that definitions of producer, co</a:t>
            </a:r>
            <a:r>
              <a:rPr lang="en-US" sz="900" dirty="0">
                <a:solidFill>
                  <a:srgbClr val="303030"/>
                </a:solidFill>
                <a:latin typeface="Twinkl Cursive Unlooped" panose="02000000000000000000" pitchFamily="2" charset="0"/>
              </a:rPr>
              <a:t>nsumer, predator and prey. </a:t>
            </a:r>
            <a:endParaRPr lang="en-GB" sz="900" b="0" i="0" dirty="0">
              <a:solidFill>
                <a:srgbClr val="303030"/>
              </a:solidFill>
              <a:effectLst/>
              <a:latin typeface="Lato" panose="020F0502020204030203" pitchFamily="34"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438264" y="2806217"/>
            <a:ext cx="3484931"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What might happen to the food web if… </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how unfamiliar habitats, such as a mountain or ocean, can change over time and what influences these changes.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a:t>
            </a:r>
            <a:r>
              <a:rPr lang="en-GB" sz="900" b="0" i="0" dirty="0">
                <a:solidFill>
                  <a:srgbClr val="303030"/>
                </a:solidFill>
                <a:effectLst/>
                <a:latin typeface="Twinkl Cursive Unlooped" panose="02000000000000000000" pitchFamily="2" charset="0"/>
              </a:rPr>
              <a:t>abitats change over time, either due to natural or human influences.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all living things depend on the biotic and abiotic features of their ecosystems to survive; therefore, any change to one part will affect all the other parts.</a:t>
            </a:r>
          </a:p>
        </p:txBody>
      </p:sp>
      <p:sp>
        <p:nvSpPr>
          <p:cNvPr id="55" name="object 19">
            <a:extLst>
              <a:ext uri="{FF2B5EF4-FFF2-40B4-BE49-F238E27FC236}">
                <a16:creationId xmlns:a16="http://schemas.microsoft.com/office/drawing/2014/main" id="{70AEFC16-FF35-4EEC-A9A1-2A605349980C}"/>
              </a:ext>
            </a:extLst>
          </p:cNvPr>
          <p:cNvSpPr txBox="1"/>
          <p:nvPr/>
        </p:nvSpPr>
        <p:spPr>
          <a:xfrm>
            <a:off x="674307" y="4293528"/>
            <a:ext cx="3460334"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role do the teeth have in the digestive system?</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the four different types of teeth in humans and other animals, and describe their functions.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baby grows 20 primary teeth that start to fall out when a child is six years old. They are replaced by 32 adult teeth.</a:t>
            </a:r>
          </a:p>
          <a:p>
            <a:pPr algn="l">
              <a:buFont typeface="Arial" panose="020B0604020202020204" pitchFamily="34" charset="0"/>
              <a:buChar char="•"/>
            </a:pPr>
            <a:r>
              <a:rPr lang="en-GB" sz="900" dirty="0">
                <a:solidFill>
                  <a:srgbClr val="303030"/>
                </a:solidFill>
                <a:latin typeface="Twinkl Cursive Unlooped" panose="02000000000000000000" pitchFamily="2" charset="0"/>
              </a:rPr>
              <a:t>Identify t</a:t>
            </a:r>
            <a:r>
              <a:rPr lang="en-GB" sz="900" b="0" i="0" dirty="0">
                <a:solidFill>
                  <a:srgbClr val="303030"/>
                </a:solidFill>
                <a:effectLst/>
                <a:latin typeface="Twinkl Cursive Unlooped" panose="02000000000000000000" pitchFamily="2" charset="0"/>
              </a:rPr>
              <a:t>he four different types of teeth (incisors, canines, premolars and molars) and know their functions. </a:t>
            </a:r>
          </a:p>
        </p:txBody>
      </p:sp>
      <p:sp>
        <p:nvSpPr>
          <p:cNvPr id="61" name="object 19">
            <a:extLst>
              <a:ext uri="{FF2B5EF4-FFF2-40B4-BE49-F238E27FC236}">
                <a16:creationId xmlns:a16="http://schemas.microsoft.com/office/drawing/2014/main" id="{80D5F495-FBD7-488A-90DF-68150101C29E}"/>
              </a:ext>
            </a:extLst>
          </p:cNvPr>
          <p:cNvSpPr txBox="1"/>
          <p:nvPr/>
        </p:nvSpPr>
        <p:spPr>
          <a:xfrm>
            <a:off x="3852302" y="2772344"/>
            <a:ext cx="3364157"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happens to the food we eat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purpose of the digestive system, its main parts and each of their functions.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digestive system is responsible for digesting food and absorbing nutrients and water.</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mouth, oesophagus, small intestine and large intestine are organs of the digestive system.</a:t>
            </a:r>
          </a:p>
        </p:txBody>
      </p:sp>
      <p:sp>
        <p:nvSpPr>
          <p:cNvPr id="63" name="object 19">
            <a:extLst>
              <a:ext uri="{FF2B5EF4-FFF2-40B4-BE49-F238E27FC236}">
                <a16:creationId xmlns:a16="http://schemas.microsoft.com/office/drawing/2014/main" id="{7C9090A0-B33E-47D2-B658-216E082E1D7E}"/>
              </a:ext>
            </a:extLst>
          </p:cNvPr>
          <p:cNvSpPr txBox="1"/>
          <p:nvPr/>
        </p:nvSpPr>
        <p:spPr>
          <a:xfrm>
            <a:off x="5819863" y="5167966"/>
            <a:ext cx="3823093"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we keep our teeth healthy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what damages teeth and how to look after them.</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Ask relevant scientific questions, independently, about the world around them and begin to identify how they can answer them.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egular teeth brushing, limiting sugary foods and visiting the dentist are important for good oral hygiene.</a:t>
            </a:r>
          </a:p>
        </p:txBody>
      </p:sp>
    </p:spTree>
    <p:extLst>
      <p:ext uri="{BB962C8B-B14F-4D97-AF65-F5344CB8AC3E}">
        <p14:creationId xmlns:p14="http://schemas.microsoft.com/office/powerpoint/2010/main" val="410521155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561100" y="2730753"/>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a:t>
            </a:r>
            <a:r>
              <a:rPr lang="en-GB" sz="1200" b="1" spc="-60" dirty="0">
                <a:latin typeface="Twinkl Cursive Unlooped" panose="02000000000000000000" pitchFamily="2" charset="0"/>
                <a:cs typeface="Segoe UI"/>
              </a:rPr>
              <a:t>KS2</a:t>
            </a:r>
            <a:endParaRPr sz="1200" dirty="0">
              <a:latin typeface="Twinkl Cursive Unlooped" panose="02000000000000000000" pitchFamily="2" charset="0"/>
              <a:cs typeface="Segoe UI"/>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173316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look at what happens inside the human body and will study the circulatory system</a:t>
            </a:r>
            <a:r>
              <a:rPr lang="en-GB" sz="1100" dirty="0">
                <a:effectLst/>
                <a:latin typeface="Twinkl Cursive Unlooped" panose="02000000000000000000" pitchFamily="2" charset="0"/>
                <a:ea typeface="Calibri" panose="020F0502020204030204" pitchFamily="34" charset="0"/>
              </a:rPr>
              <a:t>.</a:t>
            </a: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4</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458353" y="564468"/>
            <a:ext cx="9943846"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Food and the Digestive System</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417970"/>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Children will describe the changes as humans develop to old age. </a:t>
            </a:r>
          </a:p>
          <a:p>
            <a:pPr marL="12700" marR="5080" indent="3175" algn="ctr">
              <a:lnSpc>
                <a:spcPct val="100499"/>
              </a:lnSpc>
              <a:spcBef>
                <a:spcPts val="900"/>
              </a:spcBef>
            </a:pPr>
            <a:r>
              <a:rPr lang="en-GB" sz="1100" dirty="0">
                <a:latin typeface="Twinkl Cursive Unlooped" panose="02000000000000000000" pitchFamily="2" charset="0"/>
                <a:ea typeface="Calibri" panose="020F0502020204030204" pitchFamily="34" charset="0"/>
                <a:cs typeface="Times New Roman" panose="02020603050405020304" pitchFamily="18" charset="0"/>
              </a:rPr>
              <a:t>They will know why personal hygiene is important, particularly through puberty. </a:t>
            </a:r>
          </a:p>
          <a:p>
            <a:pPr marL="12700" marR="5080" indent="3175" algn="ctr">
              <a:lnSpc>
                <a:spcPct val="100499"/>
              </a:lnSpc>
              <a:spcBef>
                <a:spcPts val="900"/>
              </a:spcBef>
            </a:pPr>
            <a:r>
              <a:rPr lang="en-GB" sz="1100" dirty="0">
                <a:latin typeface="Twinkl Cursive Unlooped" panose="02000000000000000000" pitchFamily="2" charset="0"/>
                <a:ea typeface="Calibri" panose="020F0502020204030204" pitchFamily="34" charset="0"/>
                <a:cs typeface="Times New Roman" panose="02020603050405020304" pitchFamily="18" charset="0"/>
              </a:rPr>
              <a:t>They can describe the process of human reproduction. </a:t>
            </a:r>
            <a:endParaRPr lang="en-GB" dirty="0">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491868" y="3401350"/>
            <a:ext cx="1777013" cy="2631490"/>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that humans are a type of animal known as a mammal.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named and counted body parts and identified similarities and differences.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learnt about the senses, the body parts associated with each sense and their role in keeping us safe.</a:t>
            </a:r>
            <a:endParaRPr lang="en-GB" sz="1100" dirty="0"/>
          </a:p>
        </p:txBody>
      </p:sp>
      <p:sp>
        <p:nvSpPr>
          <p:cNvPr id="29" name="object 13">
            <a:extLst>
              <a:ext uri="{FF2B5EF4-FFF2-40B4-BE49-F238E27FC236}">
                <a16:creationId xmlns:a16="http://schemas.microsoft.com/office/drawing/2014/main" id="{3F592E61-C6B3-47F9-81B1-808A093B015C}"/>
              </a:ext>
            </a:extLst>
          </p:cNvPr>
          <p:cNvSpPr txBox="1"/>
          <p:nvPr/>
        </p:nvSpPr>
        <p:spPr>
          <a:xfrm>
            <a:off x="1038494" y="2928321"/>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30" name="TextBox 29">
            <a:extLst>
              <a:ext uri="{FF2B5EF4-FFF2-40B4-BE49-F238E27FC236}">
                <a16:creationId xmlns:a16="http://schemas.microsoft.com/office/drawing/2014/main" id="{0F258D56-C935-48FE-A0E7-0BD0E924C4A8}"/>
              </a:ext>
            </a:extLst>
          </p:cNvPr>
          <p:cNvSpPr txBox="1"/>
          <p:nvPr/>
        </p:nvSpPr>
        <p:spPr>
          <a:xfrm>
            <a:off x="3038439" y="3307271"/>
            <a:ext cx="1667103" cy="1954381"/>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about the importance of nutrition for humans and other animals.</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 They have learnt about the role of a skeleton and muscles and identify animals with different types of skeleton</a:t>
            </a:r>
            <a:endParaRPr lang="en-GB" sz="1100" dirty="0"/>
          </a:p>
        </p:txBody>
      </p:sp>
      <p:sp>
        <p:nvSpPr>
          <p:cNvPr id="31" name="object 31">
            <a:extLst>
              <a:ext uri="{FF2B5EF4-FFF2-40B4-BE49-F238E27FC236}">
                <a16:creationId xmlns:a16="http://schemas.microsoft.com/office/drawing/2014/main" id="{6ADA2859-24F0-47C5-BF74-DE8BA9AABA57}"/>
              </a:ext>
            </a:extLst>
          </p:cNvPr>
          <p:cNvSpPr txBox="1"/>
          <p:nvPr/>
        </p:nvSpPr>
        <p:spPr>
          <a:xfrm>
            <a:off x="5217417" y="2413467"/>
            <a:ext cx="2039058" cy="2342949"/>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sz="1600" b="1" dirty="0">
                <a:solidFill>
                  <a:schemeClr val="accent5">
                    <a:lumMod val="75000"/>
                  </a:schemeClr>
                </a:solidFill>
                <a:latin typeface="Twinkl Cursive Unlooped" panose="02000000000000000000" pitchFamily="2" charset="0"/>
              </a:rPr>
              <a:t>Animals including Humans – Food and the Digestive system</a:t>
            </a:r>
            <a:endParaRPr lang="en-GB" sz="1600"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human digestive system. They explore the main parts, starting with the mouth and teeth, identifying teeth types and their functions. They link this learning to animals' diets and construct food chains to show the flow of energy.</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20457820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4</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06228781"/>
              </p:ext>
            </p:extLst>
          </p:nvPr>
        </p:nvGraphicFramePr>
        <p:xfrm>
          <a:off x="3276600" y="1427480"/>
          <a:ext cx="4724400" cy="482092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905000">
                  <a:extLst>
                    <a:ext uri="{9D8B030D-6E8A-4147-A177-3AD203B41FA5}">
                      <a16:colId xmlns:a16="http://schemas.microsoft.com/office/drawing/2014/main" val="2992277105"/>
                    </a:ext>
                  </a:extLst>
                </a:gridCol>
                <a:gridCol w="13716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Digestion</a:t>
                      </a:r>
                    </a:p>
                  </a:txBody>
                  <a:tcPr/>
                </a:tc>
                <a:tc>
                  <a:txBody>
                    <a:bodyPr/>
                    <a:lstStyle/>
                    <a:p>
                      <a:r>
                        <a:rPr lang="en-GB" sz="1400" b="0" dirty="0">
                          <a:latin typeface="Twinkl Cursive Unlooped" panose="02000000000000000000" pitchFamily="2" charset="0"/>
                        </a:rPr>
                        <a:t>Ecosystem</a:t>
                      </a:r>
                    </a:p>
                  </a:txBody>
                  <a:tcPr/>
                </a:tc>
                <a:tc>
                  <a:txBody>
                    <a:bodyPr/>
                    <a:lstStyle/>
                    <a:p>
                      <a:r>
                        <a:rPr lang="en-GB" sz="1400" b="0" dirty="0">
                          <a:latin typeface="Twinkl Cursive Unlooped" panose="02000000000000000000" pitchFamily="2" charset="0"/>
                        </a:rPr>
                        <a:t>Dental hygiene</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Mouth</a:t>
                      </a:r>
                    </a:p>
                  </a:txBody>
                  <a:tcPr/>
                </a:tc>
                <a:tc>
                  <a:txBody>
                    <a:bodyPr/>
                    <a:lstStyle/>
                    <a:p>
                      <a:r>
                        <a:rPr lang="en-GB" sz="1400" dirty="0">
                          <a:latin typeface="Twinkl Cursive Unlooped" panose="02000000000000000000" pitchFamily="2" charset="0"/>
                        </a:rPr>
                        <a:t>Food chain</a:t>
                      </a:r>
                    </a:p>
                  </a:txBody>
                  <a:tcPr/>
                </a:tc>
                <a:tc>
                  <a:txBody>
                    <a:bodyPr/>
                    <a:lstStyle/>
                    <a:p>
                      <a:r>
                        <a:rPr lang="en-GB" sz="1400" dirty="0">
                          <a:latin typeface="Twinkl Cursive Unlooped" panose="02000000000000000000" pitchFamily="2" charset="0"/>
                        </a:rPr>
                        <a:t>Bacteria</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Tongue</a:t>
                      </a:r>
                    </a:p>
                  </a:txBody>
                  <a:tcPr/>
                </a:tc>
                <a:tc>
                  <a:txBody>
                    <a:bodyPr/>
                    <a:lstStyle/>
                    <a:p>
                      <a:r>
                        <a:rPr lang="en-GB" sz="1400" dirty="0">
                          <a:latin typeface="Twinkl Cursive Unlooped" panose="02000000000000000000" pitchFamily="2" charset="0"/>
                        </a:rPr>
                        <a:t>Food web</a:t>
                      </a:r>
                    </a:p>
                  </a:txBody>
                  <a:tcPr/>
                </a:tc>
                <a:tc>
                  <a:txBody>
                    <a:bodyPr/>
                    <a:lstStyle/>
                    <a:p>
                      <a:r>
                        <a:rPr lang="en-GB" sz="1400" dirty="0">
                          <a:latin typeface="Twinkl Cursive Unlooped" panose="02000000000000000000" pitchFamily="2" charset="0"/>
                        </a:rPr>
                        <a:t>Dental cavity</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Teeth</a:t>
                      </a:r>
                    </a:p>
                  </a:txBody>
                  <a:tcPr/>
                </a:tc>
                <a:tc>
                  <a:txBody>
                    <a:bodyPr/>
                    <a:lstStyle/>
                    <a:p>
                      <a:r>
                        <a:rPr lang="en-GB" sz="1400" dirty="0">
                          <a:latin typeface="Twinkl Cursive Unlooped" panose="02000000000000000000" pitchFamily="2" charset="0"/>
                        </a:rPr>
                        <a:t>Producer</a:t>
                      </a:r>
                    </a:p>
                  </a:txBody>
                  <a:tcPr/>
                </a:tc>
                <a:tc>
                  <a:txBody>
                    <a:bodyPr/>
                    <a:lstStyle/>
                    <a:p>
                      <a:r>
                        <a:rPr lang="en-GB" sz="1400" dirty="0">
                          <a:latin typeface="Twinkl Cursive Unlooped" panose="02000000000000000000" pitchFamily="2" charset="0"/>
                        </a:rPr>
                        <a:t>Dentist</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Oesophagus</a:t>
                      </a:r>
                    </a:p>
                  </a:txBody>
                  <a:tcPr/>
                </a:tc>
                <a:tc>
                  <a:txBody>
                    <a:bodyPr/>
                    <a:lstStyle/>
                    <a:p>
                      <a:r>
                        <a:rPr lang="en-GB" sz="1400" dirty="0">
                          <a:latin typeface="Twinkl Cursive Unlooped" panose="02000000000000000000" pitchFamily="2" charset="0"/>
                        </a:rPr>
                        <a:t>Consumer</a:t>
                      </a:r>
                    </a:p>
                  </a:txBody>
                  <a:tcPr/>
                </a:tc>
                <a:tc>
                  <a:txBody>
                    <a:bodyPr/>
                    <a:lstStyle/>
                    <a:p>
                      <a:r>
                        <a:rPr lang="en-GB" sz="1400" dirty="0">
                          <a:latin typeface="Twinkl Cursive Unlooped" panose="02000000000000000000" pitchFamily="2" charset="0"/>
                        </a:rPr>
                        <a:t>Plaque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Smell intestine</a:t>
                      </a:r>
                    </a:p>
                  </a:txBody>
                  <a:tcPr/>
                </a:tc>
                <a:tc>
                  <a:txBody>
                    <a:bodyPr/>
                    <a:lstStyle/>
                    <a:p>
                      <a:r>
                        <a:rPr lang="en-GB" sz="1400" dirty="0">
                          <a:latin typeface="Twinkl Cursive Unlooped" panose="02000000000000000000" pitchFamily="2" charset="0"/>
                        </a:rPr>
                        <a:t>Primary consumer</a:t>
                      </a:r>
                    </a:p>
                  </a:txBody>
                  <a:tcPr/>
                </a:tc>
                <a:tc>
                  <a:txBody>
                    <a:bodyPr/>
                    <a:lstStyle/>
                    <a:p>
                      <a:r>
                        <a:rPr lang="en-GB" sz="1400" dirty="0">
                          <a:latin typeface="Twinkl Cursive Unlooped" panose="02000000000000000000" pitchFamily="2" charset="0"/>
                        </a:rPr>
                        <a:t>Pulp</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Large intestine</a:t>
                      </a:r>
                    </a:p>
                  </a:txBody>
                  <a:tcPr/>
                </a:tc>
                <a:tc>
                  <a:txBody>
                    <a:bodyPr/>
                    <a:lstStyle/>
                    <a:p>
                      <a:r>
                        <a:rPr lang="en-GB" sz="1400" dirty="0">
                          <a:latin typeface="Twinkl Cursive Unlooped" panose="02000000000000000000" pitchFamily="2" charset="0"/>
                        </a:rPr>
                        <a:t>Secondary consumer</a:t>
                      </a:r>
                    </a:p>
                  </a:txBody>
                  <a:tcPr/>
                </a:tc>
                <a:tc>
                  <a:txBody>
                    <a:bodyPr/>
                    <a:lstStyle/>
                    <a:p>
                      <a:r>
                        <a:rPr lang="en-GB" sz="1400" dirty="0">
                          <a:latin typeface="Twinkl Cursive Unlooped" panose="02000000000000000000" pitchFamily="2" charset="0"/>
                        </a:rPr>
                        <a:t>Root</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Rectum</a:t>
                      </a:r>
                    </a:p>
                  </a:txBody>
                  <a:tcPr/>
                </a:tc>
                <a:tc>
                  <a:txBody>
                    <a:bodyPr/>
                    <a:lstStyle/>
                    <a:p>
                      <a:r>
                        <a:rPr lang="en-GB" sz="1400" dirty="0">
                          <a:latin typeface="Twinkl Cursive Unlooped" panose="02000000000000000000" pitchFamily="2" charset="0"/>
                        </a:rPr>
                        <a:t>Tertiary consumer</a:t>
                      </a:r>
                    </a:p>
                  </a:txBody>
                  <a:tcPr/>
                </a:tc>
                <a:tc>
                  <a:txBody>
                    <a:bodyPr/>
                    <a:lstStyle/>
                    <a:p>
                      <a:r>
                        <a:rPr lang="en-GB" sz="1400" dirty="0">
                          <a:latin typeface="Twinkl Cursive Unlooped" panose="02000000000000000000" pitchFamily="2" charset="0"/>
                        </a:rPr>
                        <a:t>Enamel</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Anus</a:t>
                      </a:r>
                    </a:p>
                  </a:txBody>
                  <a:tcPr/>
                </a:tc>
                <a:tc>
                  <a:txBody>
                    <a:bodyPr/>
                    <a:lstStyle/>
                    <a:p>
                      <a:r>
                        <a:rPr lang="en-GB" sz="1400" dirty="0">
                          <a:latin typeface="Twinkl Cursive Unlooped" panose="02000000000000000000" pitchFamily="2" charset="0"/>
                        </a:rPr>
                        <a:t>Predator</a:t>
                      </a:r>
                    </a:p>
                  </a:txBody>
                  <a:tcPr/>
                </a:tc>
                <a:tc>
                  <a:txBody>
                    <a:bodyPr/>
                    <a:lstStyle/>
                    <a:p>
                      <a:r>
                        <a:rPr lang="en-GB" sz="1400" dirty="0">
                          <a:latin typeface="Twinkl Cursive Unlooped" panose="02000000000000000000" pitchFamily="2" charset="0"/>
                        </a:rPr>
                        <a:t>Cusp</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Acid</a:t>
                      </a:r>
                    </a:p>
                  </a:txBody>
                  <a:tcPr/>
                </a:tc>
                <a:tc>
                  <a:txBody>
                    <a:bodyPr/>
                    <a:lstStyle/>
                    <a:p>
                      <a:r>
                        <a:rPr lang="en-GB" sz="1400" dirty="0">
                          <a:latin typeface="Twinkl Cursive Unlooped" panose="02000000000000000000" pitchFamily="2" charset="0"/>
                        </a:rPr>
                        <a:t>Prey </a:t>
                      </a:r>
                    </a:p>
                  </a:txBody>
                  <a:tcPr/>
                </a:tc>
                <a:tc>
                  <a:txBody>
                    <a:bodyPr/>
                    <a:lstStyle/>
                    <a:p>
                      <a:r>
                        <a:rPr lang="en-GB" sz="1400" dirty="0">
                          <a:latin typeface="Twinkl Cursive Unlooped" panose="02000000000000000000" pitchFamily="2" charset="0"/>
                        </a:rPr>
                        <a:t>Canine</a:t>
                      </a:r>
                    </a:p>
                  </a:txBody>
                  <a:tcPr/>
                </a:tc>
                <a:extLst>
                  <a:ext uri="{0D108BD9-81ED-4DB2-BD59-A6C34878D82A}">
                    <a16:rowId xmlns:a16="http://schemas.microsoft.com/office/drawing/2014/main" val="2309332927"/>
                  </a:ext>
                </a:extLst>
              </a:tr>
              <a:tr h="370840">
                <a:tc>
                  <a:txBody>
                    <a:bodyPr/>
                    <a:lstStyle/>
                    <a:p>
                      <a:r>
                        <a:rPr lang="en-GB" sz="1400" dirty="0">
                          <a:latin typeface="Twinkl Cursive Unlooped" panose="02000000000000000000" pitchFamily="2" charset="0"/>
                        </a:rPr>
                        <a:t>Saliva</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Incisor</a:t>
                      </a:r>
                    </a:p>
                  </a:txBody>
                  <a:tcPr/>
                </a:tc>
                <a:extLst>
                  <a:ext uri="{0D108BD9-81ED-4DB2-BD59-A6C34878D82A}">
                    <a16:rowId xmlns:a16="http://schemas.microsoft.com/office/drawing/2014/main" val="146492872"/>
                  </a:ext>
                </a:extLst>
              </a:tr>
              <a:tr h="370840">
                <a:tc>
                  <a:txBody>
                    <a:bodyPr/>
                    <a:lstStyle/>
                    <a:p>
                      <a:r>
                        <a:rPr lang="en-GB" sz="1400" dirty="0">
                          <a:latin typeface="Twinkl Cursive Unlooped" panose="02000000000000000000" pitchFamily="2" charset="0"/>
                        </a:rPr>
                        <a:t>Enzyme</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Molar</a:t>
                      </a:r>
                    </a:p>
                  </a:txBody>
                  <a:tcPr/>
                </a:tc>
                <a:extLst>
                  <a:ext uri="{0D108BD9-81ED-4DB2-BD59-A6C34878D82A}">
                    <a16:rowId xmlns:a16="http://schemas.microsoft.com/office/drawing/2014/main" val="2989555010"/>
                  </a:ext>
                </a:extLst>
              </a:tr>
              <a:tr h="370840">
                <a:tc>
                  <a:txBody>
                    <a:bodyPr/>
                    <a:lstStyle/>
                    <a:p>
                      <a:r>
                        <a:rPr lang="en-GB" sz="1400" dirty="0">
                          <a:latin typeface="Twinkl Cursive Unlooped" panose="02000000000000000000" pitchFamily="2" charset="0"/>
                        </a:rPr>
                        <a:t>Faeces </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Premolar </a:t>
                      </a:r>
                    </a:p>
                  </a:txBody>
                  <a:tcPr/>
                </a:tc>
                <a:extLst>
                  <a:ext uri="{0D108BD9-81ED-4DB2-BD59-A6C34878D82A}">
                    <a16:rowId xmlns:a16="http://schemas.microsoft.com/office/drawing/2014/main" val="3285034079"/>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048000" y="550889"/>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Food and the Digestive System</a:t>
            </a:r>
          </a:p>
        </p:txBody>
      </p:sp>
    </p:spTree>
    <p:extLst>
      <p:ext uri="{BB962C8B-B14F-4D97-AF65-F5344CB8AC3E}">
        <p14:creationId xmlns:p14="http://schemas.microsoft.com/office/powerpoint/2010/main" val="2271735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0553" y="95571"/>
            <a:ext cx="4510436" cy="221761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85383" y="415541"/>
            <a:ext cx="3187098" cy="17164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do we know about sound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how sounds are made and heard using diagrams, models, written methods or verbally.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a:t>
            </a:r>
            <a:r>
              <a:rPr lang="en-GB" sz="900" b="0" i="0" dirty="0">
                <a:solidFill>
                  <a:srgbClr val="303030"/>
                </a:solidFill>
                <a:effectLst/>
                <a:latin typeface="Twinkl Cursive Unlooped" panose="02000000000000000000" pitchFamily="2" charset="0"/>
              </a:rPr>
              <a:t>ound waves travel through a medium, such as air or water, to the ear.</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sound source is something that vibrates and creates a sound, such as human vocal cords, part of a musical instrument or a piece of machinery.</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v</a:t>
            </a:r>
            <a:r>
              <a:rPr lang="en-GB" sz="900" b="0" i="0" dirty="0">
                <a:solidFill>
                  <a:srgbClr val="303030"/>
                </a:solidFill>
                <a:effectLst/>
                <a:latin typeface="Twinkl Cursive Unlooped" panose="02000000000000000000" pitchFamily="2" charset="0"/>
              </a:rPr>
              <a:t>olume is a measure, in decibels, how loud or quiet sound is.</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7"/>
            <a:ext cx="4264244" cy="2423489"/>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Sound</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sound, how sound is made and how sound travels as vibrations through a medium to the ear. They learn about pitch and volume and find out how both can be changed.</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Summer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4</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404222"/>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Year 5</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179369" y="351675"/>
            <a:ext cx="4534244" cy="2049682"/>
            <a:chOff x="8058150" y="704850"/>
            <a:chExt cx="3242574" cy="1484582"/>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77159" cy="1484582"/>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09949" y="2447985"/>
            <a:ext cx="4408705" cy="1826579"/>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81541" y="3760226"/>
            <a:ext cx="4476754" cy="2167374"/>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462526" y="4579993"/>
            <a:ext cx="5221231" cy="2139384"/>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8029709" y="590302"/>
            <a:ext cx="3226494" cy="17164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How does sound travel</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how sounds are made and heard using diagrams, models, written methods or verbally.</a:t>
            </a:r>
            <a:endParaRPr lang="en-GB" sz="900" dirty="0">
              <a:solidFill>
                <a:srgbClr val="303030"/>
              </a:solidFill>
              <a:latin typeface="Twinkl Cursive Unlooped" panose="02000000000000000000" pitchFamily="2" charset="0"/>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w</a:t>
            </a:r>
            <a:r>
              <a:rPr lang="en-GB" sz="900" b="0" i="0" dirty="0">
                <a:solidFill>
                  <a:srgbClr val="303030"/>
                </a:solidFill>
                <a:effectLst/>
                <a:latin typeface="Twinkl Cursive Unlooped" panose="02000000000000000000" pitchFamily="2" charset="0"/>
              </a:rPr>
              <a:t>hen energy is put into a sound source it starts to vibrate. These vibrations disturb tiny particles of air. They vibrate and collide with each other, creating sound waves.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w</a:t>
            </a:r>
            <a:r>
              <a:rPr lang="en-GB" sz="900" b="0" i="0" dirty="0">
                <a:solidFill>
                  <a:srgbClr val="303030"/>
                </a:solidFill>
                <a:effectLst/>
                <a:latin typeface="Twinkl Cursive Unlooped" panose="02000000000000000000" pitchFamily="2" charset="0"/>
              </a:rPr>
              <a:t>hen the sound waves enter the ear, the eardrum vibrates. These vibrations pass through small bones, called ossicles, and are turned into electrical signals in the cochlea. They travel to the brain and are interpreted as sounds.</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391279" y="2956728"/>
            <a:ext cx="3484931" cy="149848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How does the volume of a sound change as you move away from the sound source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independently plan, set up and carry out a range of comparative and fair tests, making predictions and following a method accurately.</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how the volume of a sound changes at different distances from the source.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Draw conclusions.</a:t>
            </a:r>
            <a:endParaRPr lang="en-GB" sz="900" b="0" i="0" dirty="0">
              <a:solidFill>
                <a:srgbClr val="303030"/>
              </a:solidFill>
              <a:effectLst/>
              <a:latin typeface="Twinkl Cursive Unlooped" panose="02000000000000000000" pitchFamily="2"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824105" y="4094183"/>
            <a:ext cx="3541175"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How can we change the pitch of the sound?</a:t>
            </a:r>
          </a:p>
          <a:p>
            <a:pPr marL="12700">
              <a:lnSpc>
                <a:spcPct val="100000"/>
              </a:lnSpc>
              <a:spcBef>
                <a:spcPts val="125"/>
              </a:spcBef>
            </a:pPr>
            <a:r>
              <a:rPr lang="en-GB" sz="1050" b="1" u="sng" spc="15" dirty="0">
                <a:latin typeface="Twinkl Cursive Unlooped" panose="02000000000000000000" pitchFamily="2" charset="0"/>
                <a:cs typeface="Calibri"/>
              </a:rPr>
              <a:t>INVESTIGATE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and find patterns in the pitch of a sound, using a range of equipment, such as musical instruments.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a:t>
            </a:r>
            <a:r>
              <a:rPr lang="en-GB" sz="900" b="0" i="0" dirty="0">
                <a:solidFill>
                  <a:srgbClr val="303030"/>
                </a:solidFill>
                <a:effectLst/>
                <a:latin typeface="Twinkl Cursive Unlooped" panose="02000000000000000000" pitchFamily="2" charset="0"/>
              </a:rPr>
              <a:t>itch is how high or low a sound is.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ge</a:t>
            </a:r>
            <a:r>
              <a:rPr lang="en-GB" sz="900" b="0" i="0" dirty="0">
                <a:solidFill>
                  <a:srgbClr val="303030"/>
                </a:solidFill>
                <a:effectLst/>
                <a:latin typeface="Twinkl Cursive Unlooped" panose="02000000000000000000" pitchFamily="2" charset="0"/>
              </a:rPr>
              <a:t>nerally, the longer, looser, bigger and thicker the sound source is the lower the pitch.</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g</a:t>
            </a:r>
            <a:r>
              <a:rPr lang="en-GB" sz="900" b="0" i="0" dirty="0">
                <a:solidFill>
                  <a:srgbClr val="303030"/>
                </a:solidFill>
                <a:effectLst/>
                <a:latin typeface="Twinkl Cursive Unlooped" panose="02000000000000000000" pitchFamily="2" charset="0"/>
              </a:rPr>
              <a:t>enerally, the shorter, tighter, smaller and thinner the sound source is the higher the pitch.</a:t>
            </a:r>
          </a:p>
        </p:txBody>
      </p:sp>
      <p:sp>
        <p:nvSpPr>
          <p:cNvPr id="61" name="object 19">
            <a:extLst>
              <a:ext uri="{FF2B5EF4-FFF2-40B4-BE49-F238E27FC236}">
                <a16:creationId xmlns:a16="http://schemas.microsoft.com/office/drawing/2014/main" id="{80D5F495-FBD7-488A-90DF-68150101C29E}"/>
              </a:ext>
            </a:extLst>
          </p:cNvPr>
          <p:cNvSpPr txBox="1"/>
          <p:nvPr/>
        </p:nvSpPr>
        <p:spPr>
          <a:xfrm>
            <a:off x="3852302" y="2772344"/>
            <a:ext cx="3364157" cy="119840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can we make the sound of the drum louder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and find patterns in the volume of a sound, using a range of equipment, such as musical instruments.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so</a:t>
            </a:r>
            <a:r>
              <a:rPr lang="en-GB" sz="900" b="0" i="0" dirty="0">
                <a:solidFill>
                  <a:srgbClr val="303030"/>
                </a:solidFill>
                <a:effectLst/>
                <a:latin typeface="Twinkl Cursive Unlooped" panose="02000000000000000000" pitchFamily="2" charset="0"/>
              </a:rPr>
              <a:t>unds are louder when more energy is put into a sound source because the vibrations and sound waves are larger.</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volume of sound is measured in decibels (dB).</a:t>
            </a:r>
          </a:p>
        </p:txBody>
      </p:sp>
      <p:sp>
        <p:nvSpPr>
          <p:cNvPr id="63" name="object 19">
            <a:extLst>
              <a:ext uri="{FF2B5EF4-FFF2-40B4-BE49-F238E27FC236}">
                <a16:creationId xmlns:a16="http://schemas.microsoft.com/office/drawing/2014/main" id="{7C9090A0-B33E-47D2-B658-216E082E1D7E}"/>
              </a:ext>
            </a:extLst>
          </p:cNvPr>
          <p:cNvSpPr txBox="1"/>
          <p:nvPr/>
        </p:nvSpPr>
        <p:spPr>
          <a:xfrm>
            <a:off x="5351551" y="4919447"/>
            <a:ext cx="3823093" cy="15779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Which material would be best to make ear defenders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Begin to independently plan, set up and carry out a range of comparative and fair tests, making predictions and following a method accurately.</a:t>
            </a:r>
          </a:p>
          <a:p>
            <a:pPr eaLnBrk="0" fontAlgn="base" hangingPunct="0">
              <a:spcBef>
                <a:spcPct val="0"/>
              </a:spcBef>
              <a:spcAft>
                <a:spcPct val="0"/>
              </a:spcAft>
              <a:buFontTx/>
              <a:buChar char="•"/>
            </a:pPr>
            <a:r>
              <a:rPr kumimoji="0" lang="en-US" altLang="en-US" sz="900" b="0" i="0" u="none" strike="noStrike" cap="none" normalizeH="0" baseline="0" dirty="0">
                <a:ln>
                  <a:noFill/>
                </a:ln>
                <a:solidFill>
                  <a:srgbClr val="303030"/>
                </a:solidFill>
                <a:effectLst/>
                <a:latin typeface="Twinkl Cursive Unlooped" panose="02000000000000000000" pitchFamily="2" charset="0"/>
              </a:rPr>
              <a:t>Gather, record, classify and present observations and measurements in a variety of ways (pictorial representations, timelines, diagrams, keys, tables, charts and graphs).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Use scientific vocabulary to report and answer questions about their findings based on evidence collected, draw simple conclusions and identify next steps, improvements and further questions.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10031560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473950" y="2753582"/>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4</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5334000" y="555098"/>
            <a:ext cx="9943846"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Sound</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100219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Children will continue to explore sound, particularly in music lessons. </a:t>
            </a:r>
            <a:endParaRPr lang="en-GB" dirty="0">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2983484" y="3243855"/>
            <a:ext cx="1777013" cy="2800767"/>
          </a:xfrm>
          <a:prstGeom prst="rect">
            <a:avLst/>
          </a:prstGeom>
          <a:noFill/>
        </p:spPr>
        <p:txBody>
          <a:bodyPr wrap="square">
            <a:spAutoFit/>
          </a:bodyPr>
          <a:lstStyle/>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named and counted body parts and identified similarities and differences.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learnt about the senses, the body parts associated with each sense and their role in keeping us safe.</a:t>
            </a:r>
          </a:p>
          <a:p>
            <a:pPr algn="ctr"/>
            <a:endParaRPr lang="en-GB" sz="1100" dirty="0">
              <a:solidFill>
                <a:srgbClr val="303030"/>
              </a:solidFill>
              <a:latin typeface="Twinkl Cursive Unlooped" panose="02000000000000000000" pitchFamily="2" charset="0"/>
            </a:endParaRPr>
          </a:p>
          <a:p>
            <a:pPr algn="ctr"/>
            <a:r>
              <a:rPr lang="en-GB" sz="1100" dirty="0">
                <a:solidFill>
                  <a:srgbClr val="303030"/>
                </a:solidFill>
                <a:latin typeface="Twinkl Cursive Unlooped" panose="02000000000000000000" pitchFamily="2" charset="0"/>
              </a:rPr>
              <a:t>Children will have explored sound in music lessons, including pitch, volume and vibration. </a:t>
            </a:r>
            <a:endParaRPr lang="en-GB" sz="1100" dirty="0"/>
          </a:p>
        </p:txBody>
      </p:sp>
      <p:sp>
        <p:nvSpPr>
          <p:cNvPr id="29" name="object 13">
            <a:extLst>
              <a:ext uri="{FF2B5EF4-FFF2-40B4-BE49-F238E27FC236}">
                <a16:creationId xmlns:a16="http://schemas.microsoft.com/office/drawing/2014/main" id="{3F592E61-C6B3-47F9-81B1-808A093B015C}"/>
              </a:ext>
            </a:extLst>
          </p:cNvPr>
          <p:cNvSpPr txBox="1"/>
          <p:nvPr/>
        </p:nvSpPr>
        <p:spPr>
          <a:xfrm>
            <a:off x="1038494" y="2928321"/>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a:t>
            </a:r>
            <a:r>
              <a:rPr lang="en-GB" sz="1200" b="1" spc="-60"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23" name="object 31">
            <a:extLst>
              <a:ext uri="{FF2B5EF4-FFF2-40B4-BE49-F238E27FC236}">
                <a16:creationId xmlns:a16="http://schemas.microsoft.com/office/drawing/2014/main" id="{7F303E06-E228-42E9-841B-27AC8EA42BCF}"/>
              </a:ext>
            </a:extLst>
          </p:cNvPr>
          <p:cNvSpPr txBox="1"/>
          <p:nvPr/>
        </p:nvSpPr>
        <p:spPr>
          <a:xfrm>
            <a:off x="5214381" y="3141292"/>
            <a:ext cx="2039058" cy="154273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Sound</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sound, how sound is made and how sound travels as vibrations through a medium to the ear. They learn about pitch and volume and find out how both can be changed.</a:t>
            </a:r>
            <a:endParaRPr sz="1100" dirty="0">
              <a:latin typeface="Twinkl Cursive Unlooped" panose="02000000000000000000" pitchFamily="2" charset="0"/>
              <a:cs typeface="Arial"/>
            </a:endParaRPr>
          </a:p>
        </p:txBody>
      </p:sp>
      <p:sp>
        <p:nvSpPr>
          <p:cNvPr id="32" name="TextBox 31">
            <a:extLst>
              <a:ext uri="{FF2B5EF4-FFF2-40B4-BE49-F238E27FC236}">
                <a16:creationId xmlns:a16="http://schemas.microsoft.com/office/drawing/2014/main" id="{D80E9F7C-5693-4F31-8F9C-AB5E30F9F2DF}"/>
              </a:ext>
            </a:extLst>
          </p:cNvPr>
          <p:cNvSpPr txBox="1"/>
          <p:nvPr/>
        </p:nvSpPr>
        <p:spPr>
          <a:xfrm>
            <a:off x="523324" y="3605449"/>
            <a:ext cx="1903547" cy="1472198"/>
          </a:xfrm>
          <a:prstGeom prst="rect">
            <a:avLst/>
          </a:prstGeom>
          <a:noFill/>
        </p:spPr>
        <p:txBody>
          <a:bodyPr wrap="square">
            <a:spAutoFit/>
          </a:bodyPr>
          <a:lstStyle/>
          <a:p>
            <a:pPr marL="12700" marR="5080" indent="5080" algn="ctr">
              <a:lnSpc>
                <a:spcPct val="100099"/>
              </a:lnSpc>
              <a:spcBef>
                <a:spcPts val="100"/>
              </a:spcBef>
            </a:pPr>
            <a:r>
              <a:rPr lang="en-GB" sz="1100" spc="25" dirty="0">
                <a:latin typeface="Twinkl Cursive Unlooped" panose="02000000000000000000" pitchFamily="2" charset="0"/>
                <a:cs typeface="Segoe UI"/>
              </a:rPr>
              <a:t>They already know some body parts that can be seen.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Children will have explored making different sounds with different instruments. </a:t>
            </a:r>
            <a:endParaRPr lang="en-GB" sz="1100" dirty="0">
              <a:latin typeface="Twinkl Cursive Unlooped" panose="02000000000000000000" pitchFamily="2" charset="0"/>
              <a:cs typeface="Segoe UI"/>
            </a:endParaRPr>
          </a:p>
        </p:txBody>
      </p:sp>
    </p:spTree>
    <p:extLst>
      <p:ext uri="{BB962C8B-B14F-4D97-AF65-F5344CB8AC3E}">
        <p14:creationId xmlns:p14="http://schemas.microsoft.com/office/powerpoint/2010/main" val="280587520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4</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872526693"/>
              </p:ext>
            </p:extLst>
          </p:nvPr>
        </p:nvGraphicFramePr>
        <p:xfrm>
          <a:off x="3276600" y="1427480"/>
          <a:ext cx="3352800" cy="333756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905000">
                  <a:extLst>
                    <a:ext uri="{9D8B030D-6E8A-4147-A177-3AD203B41FA5}">
                      <a16:colId xmlns:a16="http://schemas.microsoft.com/office/drawing/2014/main" val="2992277105"/>
                    </a:ext>
                  </a:extLst>
                </a:gridCol>
              </a:tblGrid>
              <a:tr h="370840">
                <a:tc>
                  <a:txBody>
                    <a:bodyPr/>
                    <a:lstStyle/>
                    <a:p>
                      <a:r>
                        <a:rPr lang="en-GB" sz="1400" b="0" dirty="0">
                          <a:latin typeface="Twinkl Cursive Unlooped" panose="02000000000000000000" pitchFamily="2" charset="0"/>
                        </a:rPr>
                        <a:t>Decibel</a:t>
                      </a:r>
                    </a:p>
                  </a:txBody>
                  <a:tcPr/>
                </a:tc>
                <a:tc>
                  <a:txBody>
                    <a:bodyPr/>
                    <a:lstStyle/>
                    <a:p>
                      <a:r>
                        <a:rPr lang="en-GB" sz="1400" b="0" dirty="0">
                          <a:latin typeface="Twinkl Cursive Unlooped" panose="02000000000000000000" pitchFamily="2" charset="0"/>
                        </a:rPr>
                        <a:t>Inner ear</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Hertz</a:t>
                      </a:r>
                    </a:p>
                  </a:txBody>
                  <a:tcPr/>
                </a:tc>
                <a:tc>
                  <a:txBody>
                    <a:bodyPr/>
                    <a:lstStyle/>
                    <a:p>
                      <a:r>
                        <a:rPr lang="en-GB" sz="1400" dirty="0">
                          <a:latin typeface="Twinkl Cursive Unlooped" panose="02000000000000000000" pitchFamily="2" charset="0"/>
                        </a:rPr>
                        <a:t>Eardrum</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Pitch</a:t>
                      </a:r>
                    </a:p>
                  </a:txBody>
                  <a:tcPr/>
                </a:tc>
                <a:tc>
                  <a:txBody>
                    <a:bodyPr/>
                    <a:lstStyle/>
                    <a:p>
                      <a:r>
                        <a:rPr lang="en-GB" sz="1400" dirty="0">
                          <a:latin typeface="Twinkl Cursive Unlooped" panose="02000000000000000000" pitchFamily="2" charset="0"/>
                        </a:rPr>
                        <a:t>Ear canal</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Sound meter</a:t>
                      </a:r>
                    </a:p>
                  </a:txBody>
                  <a:tcPr/>
                </a:tc>
                <a:tc>
                  <a:txBody>
                    <a:bodyPr/>
                    <a:lstStyle/>
                    <a:p>
                      <a:r>
                        <a:rPr lang="en-GB" sz="1400" dirty="0">
                          <a:latin typeface="Twinkl Cursive Unlooped" panose="02000000000000000000" pitchFamily="2" charset="0"/>
                        </a:rPr>
                        <a:t>Cochlea</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Sound wave</a:t>
                      </a:r>
                    </a:p>
                  </a:txBody>
                  <a:tcPr/>
                </a:tc>
                <a:tc>
                  <a:txBody>
                    <a:bodyPr/>
                    <a:lstStyle/>
                    <a:p>
                      <a:r>
                        <a:rPr lang="en-GB" sz="1400" dirty="0">
                          <a:latin typeface="Twinkl Cursive Unlooped" panose="02000000000000000000" pitchFamily="2" charset="0"/>
                        </a:rPr>
                        <a:t>Cochlear nerve </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Volume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Sound source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Wavelength</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Vibration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4495800" y="58504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Sound</a:t>
            </a:r>
          </a:p>
        </p:txBody>
      </p:sp>
    </p:spTree>
    <p:extLst>
      <p:ext uri="{BB962C8B-B14F-4D97-AF65-F5344CB8AC3E}">
        <p14:creationId xmlns:p14="http://schemas.microsoft.com/office/powerpoint/2010/main" val="191980970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5287" y="307784"/>
            <a:ext cx="4510436" cy="1859295"/>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89316" y="610705"/>
            <a:ext cx="3187098"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a force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that an object will not move unless a force is applied, describing forces in action and whether the force is a contact or non-contact force.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Forces cause objects to move, change speed or change shape.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Identify forces acting on objects.</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7"/>
            <a:ext cx="4264244" cy="2284867"/>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94311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Forces</a:t>
            </a:r>
            <a:endParaRPr lang="en-GB" b="1" i="0" dirty="0">
              <a:solidFill>
                <a:schemeClr val="accent5">
                  <a:lumMod val="75000"/>
                </a:schemeClr>
              </a:solidFill>
              <a:effectLst/>
              <a:latin typeface="Twinkl Cursive Unlooped" panose="02000000000000000000" pitchFamily="2" charset="0"/>
            </a:endParaRPr>
          </a:p>
          <a:p>
            <a:pPr marL="12700" marR="5080"/>
            <a:r>
              <a:rPr lang="en-GB" sz="1050" dirty="0">
                <a:latin typeface="Twinkl Cursive Unlooped" panose="02000000000000000000" pitchFamily="2" charset="0"/>
              </a:rPr>
              <a:t>This project is about types of forces such as gravity, friction, water resistance and air resistance. The children will identify forces and find out about Isaac Newton and his discoveries about gravity. The children will look for patterns and links between the mass and weight of objects, using newton meters to measure the force of gravity. They will also work collaboratively to investigate air and water resistance, participating in challenges to design the best parachute and boat.</a:t>
            </a:r>
            <a:endParaRPr sz="105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5</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404222"/>
            <a:ext cx="1055559" cy="40075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Earth and Space</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67599" y="351675"/>
            <a:ext cx="3910621" cy="2047874"/>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2885224" y="2147462"/>
            <a:ext cx="4903477" cy="2253317"/>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69441" y="3872941"/>
            <a:ext cx="4476754" cy="2167374"/>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462526" y="4579993"/>
            <a:ext cx="5221231" cy="2139384"/>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8029019" y="670595"/>
            <a:ext cx="3226494" cy="15779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is gravity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that objects fall to Earth due to the force of gravity.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R</a:t>
            </a:r>
            <a:r>
              <a:rPr lang="en-GB" sz="900" dirty="0">
                <a:solidFill>
                  <a:srgbClr val="303030"/>
                </a:solidFill>
                <a:latin typeface="Twinkl Cursive Unlooped" panose="02000000000000000000" pitchFamily="2" charset="0"/>
              </a:rPr>
              <a:t>ecall how Isaac Newton discovered gravity. </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gravitational force, or gravity, is a non-contact, pulling force between objects that have mass.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gravitational force increases as the mass of an object increases.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mass of the Earth is very large so it exerts a gravitational force large enough for its effects to be seen.</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422323" y="2896579"/>
            <a:ext cx="3484931"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What’s the difference between mass and weight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Take increasingly accurate measurements in standard units, using a range of chosen equipment.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Know that a force meter can be used to measure an object's mass in grams (g) or kilograms (kg) and its weight in newtons (N).</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m</a:t>
            </a:r>
            <a:r>
              <a:rPr kumimoji="0" lang="en-US" altLang="en-US" sz="900" b="0" i="0" u="none" strike="noStrike" cap="none" normalizeH="0" baseline="0" dirty="0">
                <a:ln>
                  <a:noFill/>
                </a:ln>
                <a:solidFill>
                  <a:srgbClr val="303030"/>
                </a:solidFill>
                <a:effectLst/>
                <a:latin typeface="Twinkl Cursive Unlooped" panose="02000000000000000000" pitchFamily="2" charset="0"/>
              </a:rPr>
              <a:t>ass is the amount of matter that an object or substance contains.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Know that weight is a measure of gravitational force which is different on for example Earth and the Moon.</a:t>
            </a:r>
          </a:p>
        </p:txBody>
      </p:sp>
      <p:sp>
        <p:nvSpPr>
          <p:cNvPr id="55" name="object 19">
            <a:extLst>
              <a:ext uri="{FF2B5EF4-FFF2-40B4-BE49-F238E27FC236}">
                <a16:creationId xmlns:a16="http://schemas.microsoft.com/office/drawing/2014/main" id="{70AEFC16-FF35-4EEC-A9A1-2A605349980C}"/>
              </a:ext>
            </a:extLst>
          </p:cNvPr>
          <p:cNvSpPr txBox="1"/>
          <p:nvPr/>
        </p:nvSpPr>
        <p:spPr>
          <a:xfrm>
            <a:off x="768426" y="4183353"/>
            <a:ext cx="3541175" cy="142154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Which parachute creates the most air resistance?</a:t>
            </a:r>
          </a:p>
          <a:p>
            <a:pPr marL="12700">
              <a:lnSpc>
                <a:spcPct val="100000"/>
              </a:lnSpc>
              <a:spcBef>
                <a:spcPts val="125"/>
              </a:spcBef>
            </a:pPr>
            <a:r>
              <a:rPr lang="en-GB" sz="1050" b="1" u="sng" spc="15" dirty="0">
                <a:latin typeface="Twinkl Cursive Unlooped" panose="02000000000000000000" pitchFamily="2" charset="0"/>
                <a:cs typeface="Calibri"/>
              </a:rPr>
              <a:t>INVESTIGATE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50" b="0" i="0" u="none" strike="noStrike" cap="none" normalizeH="0" baseline="0" dirty="0">
                <a:ln>
                  <a:noFill/>
                </a:ln>
                <a:solidFill>
                  <a:srgbClr val="303030"/>
                </a:solidFill>
                <a:effectLst/>
                <a:latin typeface="Twinkl Cursive Unlooped" panose="02000000000000000000" pitchFamily="2" charset="0"/>
              </a:rPr>
              <a:t>Compare and describe the affect of air resistance on </a:t>
            </a:r>
            <a:r>
              <a:rPr lang="en-US" altLang="en-US" sz="850" dirty="0">
                <a:solidFill>
                  <a:srgbClr val="303030"/>
                </a:solidFill>
                <a:latin typeface="Twinkl Cursive Unlooped" panose="02000000000000000000" pitchFamily="2" charset="0"/>
              </a:rPr>
              <a:t>an object.</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50" b="0" i="0" u="none" strike="noStrike" cap="none" normalizeH="0" baseline="0" dirty="0">
                <a:ln>
                  <a:noFill/>
                </a:ln>
                <a:solidFill>
                  <a:srgbClr val="303030"/>
                </a:solidFill>
                <a:effectLst/>
                <a:latin typeface="Twinkl Cursive Unlooped" panose="02000000000000000000" pitchFamily="2" charset="0"/>
              </a:rPr>
              <a:t>Within a group, decide which observations to make, when and for how long, and make systematic and careful observations, using them to make comparisons, identify changes, classify and make links between cause and effect.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850" dirty="0">
                <a:solidFill>
                  <a:srgbClr val="303030"/>
                </a:solidFill>
                <a:latin typeface="Twinkl Cursive Unlooped" panose="02000000000000000000" pitchFamily="2" charset="0"/>
              </a:rPr>
              <a:t>Know that t</a:t>
            </a:r>
            <a:r>
              <a:rPr kumimoji="0" lang="en-US" altLang="en-US" sz="850" b="0" i="0" u="none" strike="noStrike" cap="none" normalizeH="0" baseline="0" dirty="0">
                <a:ln>
                  <a:noFill/>
                </a:ln>
                <a:solidFill>
                  <a:srgbClr val="303030"/>
                </a:solidFill>
                <a:effectLst/>
                <a:latin typeface="Twinkl Cursive Unlooped" panose="02000000000000000000" pitchFamily="2" charset="0"/>
              </a:rPr>
              <a:t>he larger the surface area of an object the greater the air resistance it will have when it moves. This will slow it down.</a:t>
            </a:r>
          </a:p>
        </p:txBody>
      </p:sp>
      <p:sp>
        <p:nvSpPr>
          <p:cNvPr id="61" name="object 19">
            <a:extLst>
              <a:ext uri="{FF2B5EF4-FFF2-40B4-BE49-F238E27FC236}">
                <a16:creationId xmlns:a16="http://schemas.microsoft.com/office/drawing/2014/main" id="{80D5F495-FBD7-488A-90DF-68150101C29E}"/>
              </a:ext>
            </a:extLst>
          </p:cNvPr>
          <p:cNvSpPr txBox="1"/>
          <p:nvPr/>
        </p:nvSpPr>
        <p:spPr>
          <a:xfrm>
            <a:off x="3838499" y="2430476"/>
            <a:ext cx="3706111" cy="1683153"/>
          </a:xfrm>
          <a:prstGeom prst="rect">
            <a:avLst/>
          </a:prstGeom>
        </p:spPr>
        <p:txBody>
          <a:bodyPr vert="horz" wrap="square" lIns="0" tIns="15875" rIns="0" bIns="0" rtlCol="0">
            <a:spAutoFit/>
          </a:bodyPr>
          <a:lstStyle/>
          <a:p>
            <a:pPr marL="12700">
              <a:lnSpc>
                <a:spcPct val="100000"/>
              </a:lnSpc>
              <a:spcBef>
                <a:spcPts val="125"/>
              </a:spcBef>
            </a:pPr>
            <a:r>
              <a:rPr sz="1000" b="1" u="sng" spc="15" dirty="0">
                <a:latin typeface="Twinkl Cursive Unlooped" panose="02000000000000000000" pitchFamily="2" charset="0"/>
                <a:cs typeface="Calibri"/>
              </a:rPr>
              <a:t>L</a:t>
            </a:r>
            <a:r>
              <a:rPr lang="en-GB" sz="1000" b="1" u="sng" spc="15" dirty="0">
                <a:latin typeface="Twinkl Cursive Unlooped" panose="02000000000000000000" pitchFamily="2" charset="0"/>
                <a:cs typeface="Calibri"/>
              </a:rPr>
              <a:t>4.</a:t>
            </a:r>
            <a:r>
              <a:rPr sz="1000" b="1" u="sng" spc="-30" dirty="0">
                <a:latin typeface="Twinkl Cursive Unlooped" panose="02000000000000000000" pitchFamily="2" charset="0"/>
                <a:cs typeface="Calibri"/>
              </a:rPr>
              <a:t> </a:t>
            </a:r>
            <a:r>
              <a:rPr lang="en-GB" sz="1000" b="1" u="sng" spc="-5" dirty="0">
                <a:latin typeface="Twinkl Cursive Unlooped" panose="02000000000000000000" pitchFamily="2" charset="0"/>
                <a:cs typeface="Calibri"/>
              </a:rPr>
              <a:t>What effect does friction have on an object</a:t>
            </a:r>
            <a:r>
              <a:rPr sz="1000" b="1" u="sng" spc="5" dirty="0">
                <a:latin typeface="Twinkl Cursive Unlooped" panose="02000000000000000000" pitchFamily="2" charset="0"/>
                <a:cs typeface="Calibri"/>
              </a:rPr>
              <a:t>?</a:t>
            </a:r>
            <a:endParaRPr lang="en-GB" sz="1000" b="1" u="sng" spc="5" dirty="0">
              <a:latin typeface="Twinkl Cursive Unlooped" panose="02000000000000000000" pitchFamily="2" charset="0"/>
              <a:cs typeface="Calibri"/>
            </a:endParaRPr>
          </a:p>
          <a:p>
            <a:pPr marL="12700">
              <a:lnSpc>
                <a:spcPct val="100000"/>
              </a:lnSpc>
              <a:spcBef>
                <a:spcPts val="125"/>
              </a:spcBef>
            </a:pPr>
            <a:r>
              <a:rPr lang="en-GB" sz="100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50" b="0" i="0" u="none" strike="noStrike" cap="none" normalizeH="0" baseline="0" dirty="0">
                <a:ln>
                  <a:noFill/>
                </a:ln>
                <a:solidFill>
                  <a:srgbClr val="303030"/>
                </a:solidFill>
                <a:effectLst/>
                <a:latin typeface="Twinkl Cursive Unlooped" panose="02000000000000000000" pitchFamily="2" charset="0"/>
              </a:rPr>
              <a:t>Compare and describe, using a range of toys, models and natural objects, the effects of water resistance, air resistance and friction.</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850" dirty="0">
                <a:solidFill>
                  <a:srgbClr val="303030"/>
                </a:solidFill>
                <a:latin typeface="Twinkl Cursive Unlooped" panose="02000000000000000000" pitchFamily="2" charset="0"/>
              </a:rPr>
              <a:t>Know that f</a:t>
            </a:r>
            <a:r>
              <a:rPr kumimoji="0" lang="en-US" altLang="en-US" sz="850" b="0" i="0" u="none" strike="noStrike" cap="none" normalizeH="0" baseline="0" dirty="0">
                <a:ln>
                  <a:noFill/>
                </a:ln>
                <a:solidFill>
                  <a:srgbClr val="303030"/>
                </a:solidFill>
                <a:effectLst/>
                <a:latin typeface="Twinkl Cursive Unlooped" panose="02000000000000000000" pitchFamily="2" charset="0"/>
              </a:rPr>
              <a:t>riction is a force  that opposes motion and slows down moving objects.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50" b="0" i="0" u="none" strike="noStrike" cap="none" normalizeH="0" baseline="0" dirty="0">
                <a:ln>
                  <a:noFill/>
                </a:ln>
                <a:solidFill>
                  <a:srgbClr val="303030"/>
                </a:solidFill>
                <a:effectLst/>
                <a:latin typeface="Twinkl Cursive Unlooped" panose="02000000000000000000" pitchFamily="2" charset="0"/>
              </a:rPr>
              <a:t>Know that liquids, such as water and oil, are used as lubricants to reduce frictional force.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850" b="0" i="0" u="none" strike="noStrike" cap="none" normalizeH="0" baseline="0" dirty="0">
                <a:ln>
                  <a:noFill/>
                </a:ln>
                <a:solidFill>
                  <a:srgbClr val="303030"/>
                </a:solidFill>
                <a:effectLst/>
                <a:latin typeface="Twinkl Cursive Unlooped" panose="02000000000000000000" pitchFamily="2" charset="0"/>
              </a:rPr>
              <a:t>Understand that heat caused by friction can damage moving parts and stop machines from working.</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850" dirty="0" err="1">
                <a:solidFill>
                  <a:srgbClr val="303030"/>
                </a:solidFill>
                <a:latin typeface="Twinkl Cursive Unlooped" panose="02000000000000000000" pitchFamily="2" charset="0"/>
              </a:rPr>
              <a:t>Recognise</a:t>
            </a:r>
            <a:r>
              <a:rPr lang="en-US" altLang="en-US" sz="850" dirty="0">
                <a:solidFill>
                  <a:srgbClr val="303030"/>
                </a:solidFill>
                <a:latin typeface="Twinkl Cursive Unlooped" panose="02000000000000000000" pitchFamily="2" charset="0"/>
              </a:rPr>
              <a:t> that fr</a:t>
            </a:r>
            <a:r>
              <a:rPr kumimoji="0" lang="en-US" altLang="en-US" sz="850" b="0" i="0" u="none" strike="noStrike" cap="none" normalizeH="0" baseline="0" dirty="0">
                <a:ln>
                  <a:noFill/>
                </a:ln>
                <a:solidFill>
                  <a:srgbClr val="303030"/>
                </a:solidFill>
                <a:effectLst/>
                <a:latin typeface="Twinkl Cursive Unlooped" panose="02000000000000000000" pitchFamily="2" charset="0"/>
              </a:rPr>
              <a:t>iction can be reduced through streamlining</a:t>
            </a:r>
            <a:r>
              <a:rPr kumimoji="0" lang="en-US" altLang="en-US" sz="850" b="0" i="0" u="none" strike="noStrike" cap="none" normalizeH="0" baseline="0" dirty="0">
                <a:ln>
                  <a:noFill/>
                </a:ln>
                <a:solidFill>
                  <a:srgbClr val="303030"/>
                </a:solidFill>
                <a:effectLst/>
                <a:latin typeface="Lato" panose="020F0502020204030203" pitchFamily="34" charset="0"/>
              </a:rPr>
              <a:t>.</a:t>
            </a:r>
            <a:endParaRPr lang="en-GB" sz="850" b="0" i="0" dirty="0">
              <a:solidFill>
                <a:srgbClr val="303030"/>
              </a:solidFill>
              <a:effectLst/>
              <a:latin typeface="Twinkl Cursive Unlooped" panose="02000000000000000000" pitchFamily="2" charset="0"/>
            </a:endParaRPr>
          </a:p>
        </p:txBody>
      </p:sp>
      <p:sp>
        <p:nvSpPr>
          <p:cNvPr id="63" name="object 19">
            <a:extLst>
              <a:ext uri="{FF2B5EF4-FFF2-40B4-BE49-F238E27FC236}">
                <a16:creationId xmlns:a16="http://schemas.microsoft.com/office/drawing/2014/main" id="{7C9090A0-B33E-47D2-B658-216E082E1D7E}"/>
              </a:ext>
            </a:extLst>
          </p:cNvPr>
          <p:cNvSpPr txBox="1"/>
          <p:nvPr/>
        </p:nvSpPr>
        <p:spPr>
          <a:xfrm>
            <a:off x="5115193" y="4915832"/>
            <a:ext cx="4025143"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can we reduce water resistance to speed up an object falling</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and describe, using a range of toys, models and natural objects, the effects of water resistance, air resistance and friction.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the l</a:t>
            </a:r>
            <a:r>
              <a:rPr lang="en-GB" sz="900" b="0" i="0" dirty="0">
                <a:solidFill>
                  <a:srgbClr val="303030"/>
                </a:solidFill>
                <a:effectLst/>
                <a:latin typeface="Twinkl Cursive Unlooped" panose="02000000000000000000" pitchFamily="2" charset="0"/>
              </a:rPr>
              <a:t>arger the surface area of an object the greater the resistance, air or water, it will have when it moves. This will slow it down.</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when d</a:t>
            </a:r>
            <a:r>
              <a:rPr lang="en-GB" sz="900" b="0" i="0" dirty="0">
                <a:solidFill>
                  <a:srgbClr val="303030"/>
                </a:solidFill>
                <a:effectLst/>
                <a:latin typeface="Twinkl Cursive Unlooped" panose="02000000000000000000" pitchFamily="2" charset="0"/>
              </a:rPr>
              <a:t>esigning objects to have a smaller surface area and streamlined shape decreases resistance, air or water, and allows them to move more quickly through the air.</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253456596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61737" y="1393619"/>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616881" y="1636462"/>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7852410" y="1745730"/>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8001000" y="2877238"/>
            <a:ext cx="1740535" cy="3095078"/>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In DT, children will describe and demonstrate how levers, pulleys and gears work and assist with the movement of objects. </a:t>
            </a:r>
          </a:p>
          <a:p>
            <a:pPr marL="12700" marR="5080" indent="3175" algn="ctr">
              <a:lnSpc>
                <a:spcPct val="100499"/>
              </a:lnSpc>
              <a:spcBef>
                <a:spcPts val="900"/>
              </a:spcBef>
            </a:pPr>
            <a:endParaRPr lang="en-GB" sz="1100" spc="-10" dirty="0">
              <a:effectLst/>
              <a:latin typeface="Twinkl Cursive Unlooped" panose="02000000000000000000" pitchFamily="2" charset="0"/>
              <a:ea typeface="Calibri" panose="020F0502020204030204" pitchFamily="34" charset="0"/>
              <a:cs typeface="Segoe UI"/>
            </a:endParaRPr>
          </a:p>
          <a:p>
            <a:pPr marL="12700" marR="5080" indent="3175" algn="ctr">
              <a:lnSpc>
                <a:spcPct val="100499"/>
              </a:lnSpc>
              <a:spcBef>
                <a:spcPts val="900"/>
              </a:spcBef>
            </a:pP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will learn about pneumatic systems. They experiment with pneumatics before designing, making and evaluating a pneumatic machine that performs a useful function.</a:t>
            </a:r>
            <a:endParaRPr lang="en-GB" sz="11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5</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5564759" y="594246"/>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Forces</a:t>
            </a:r>
          </a:p>
        </p:txBody>
      </p:sp>
      <p:sp>
        <p:nvSpPr>
          <p:cNvPr id="29" name="TextBox 28">
            <a:extLst>
              <a:ext uri="{FF2B5EF4-FFF2-40B4-BE49-F238E27FC236}">
                <a16:creationId xmlns:a16="http://schemas.microsoft.com/office/drawing/2014/main" id="{BE3A1BA4-3EA1-4EBA-8B00-3948B3E86697}"/>
              </a:ext>
            </a:extLst>
          </p:cNvPr>
          <p:cNvSpPr txBox="1"/>
          <p:nvPr/>
        </p:nvSpPr>
        <p:spPr>
          <a:xfrm>
            <a:off x="421997" y="3470645"/>
            <a:ext cx="2044238" cy="2344231"/>
          </a:xfrm>
          <a:prstGeom prst="rect">
            <a:avLst/>
          </a:prstGeom>
          <a:noFill/>
        </p:spPr>
        <p:txBody>
          <a:bodyPr wrap="square">
            <a:spAutoFit/>
          </a:bodyPr>
          <a:lstStyle/>
          <a:p>
            <a:pPr marL="12065" marR="5080" indent="5715" algn="ctr">
              <a:lnSpc>
                <a:spcPct val="100099"/>
              </a:lnSpc>
              <a:spcBef>
                <a:spcPts val="120"/>
              </a:spcBef>
            </a:pPr>
            <a:r>
              <a:rPr lang="en-GB" sz="1100" spc="-10" dirty="0">
                <a:latin typeface="Twinkl Cursive Unlooped" panose="02000000000000000000" pitchFamily="2" charset="0"/>
                <a:cs typeface="Segoe UI"/>
              </a:rPr>
              <a:t>C</a:t>
            </a:r>
            <a:r>
              <a:rPr lang="en-GB" sz="1100" spc="-30" dirty="0">
                <a:latin typeface="Twinkl Cursive Unlooped" panose="02000000000000000000" pitchFamily="2" charset="0"/>
                <a:cs typeface="Segoe UI"/>
              </a:rPr>
              <a:t>h</a:t>
            </a:r>
            <a:r>
              <a:rPr lang="en-GB" sz="1100" spc="30" dirty="0">
                <a:latin typeface="Twinkl Cursive Unlooped" panose="02000000000000000000" pitchFamily="2" charset="0"/>
                <a:cs typeface="Segoe UI"/>
              </a:rPr>
              <a:t>il</a:t>
            </a:r>
            <a:r>
              <a:rPr lang="en-GB" sz="1100" spc="20" dirty="0">
                <a:latin typeface="Twinkl Cursive Unlooped" panose="02000000000000000000" pitchFamily="2" charset="0"/>
                <a:cs typeface="Segoe UI"/>
              </a:rPr>
              <a:t>d</a:t>
            </a:r>
            <a:r>
              <a:rPr lang="en-GB" sz="1100" spc="-15" dirty="0">
                <a:latin typeface="Twinkl Cursive Unlooped" panose="02000000000000000000" pitchFamily="2" charset="0"/>
                <a:cs typeface="Segoe UI"/>
              </a:rPr>
              <a:t>r</a:t>
            </a:r>
            <a:r>
              <a:rPr lang="en-GB" sz="1100" spc="20" dirty="0">
                <a:latin typeface="Twinkl Cursive Unlooped" panose="02000000000000000000" pitchFamily="2" charset="0"/>
                <a:cs typeface="Segoe UI"/>
              </a:rPr>
              <a:t>e</a:t>
            </a:r>
            <a:r>
              <a:rPr lang="en-GB" sz="1100" spc="10" dirty="0">
                <a:latin typeface="Twinkl Cursive Unlooped" panose="02000000000000000000" pitchFamily="2" charset="0"/>
                <a:cs typeface="Segoe UI"/>
              </a:rPr>
              <a:t>n</a:t>
            </a:r>
            <a:r>
              <a:rPr lang="en-GB" sz="1100" spc="-114"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w</a:t>
            </a:r>
            <a:r>
              <a:rPr lang="en-GB" sz="1100" spc="30" dirty="0">
                <a:latin typeface="Twinkl Cursive Unlooped" panose="02000000000000000000" pitchFamily="2" charset="0"/>
                <a:cs typeface="Segoe UI"/>
              </a:rPr>
              <a:t>il</a:t>
            </a:r>
            <a:r>
              <a:rPr lang="en-GB" sz="1100" spc="5" dirty="0">
                <a:latin typeface="Twinkl Cursive Unlooped" panose="02000000000000000000" pitchFamily="2" charset="0"/>
                <a:cs typeface="Segoe UI"/>
              </a:rPr>
              <a:t>l</a:t>
            </a:r>
            <a:r>
              <a:rPr lang="en-GB" sz="1100" spc="-50" dirty="0">
                <a:latin typeface="Twinkl Cursive Unlooped" panose="02000000000000000000" pitchFamily="2" charset="0"/>
                <a:cs typeface="Segoe UI"/>
              </a:rPr>
              <a:t> </a:t>
            </a:r>
            <a:r>
              <a:rPr lang="en-GB" sz="1100" b="0" i="0" dirty="0">
                <a:solidFill>
                  <a:srgbClr val="303030"/>
                </a:solidFill>
                <a:effectLst/>
                <a:latin typeface="Twinkl Cursive Unlooped" panose="02000000000000000000" pitchFamily="2" charset="0"/>
              </a:rPr>
              <a:t>know that objects are made from materials.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They have identified a range of everyday materials and their sources.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investigated the properties of materials and begun to recognise that a material's properties define its use.</a:t>
            </a:r>
            <a:endParaRPr lang="en-GB" sz="1100" spc="35" dirty="0">
              <a:latin typeface="Twinkl Cursive Unlooped" panose="02000000000000000000" pitchFamily="2" charset="0"/>
              <a:cs typeface="Segoe UI"/>
            </a:endParaRPr>
          </a:p>
        </p:txBody>
      </p:sp>
      <p:sp>
        <p:nvSpPr>
          <p:cNvPr id="31" name="object 13">
            <a:extLst>
              <a:ext uri="{FF2B5EF4-FFF2-40B4-BE49-F238E27FC236}">
                <a16:creationId xmlns:a16="http://schemas.microsoft.com/office/drawing/2014/main" id="{61CAC30A-0FF3-444F-AF3E-F4AF50C2E88A}"/>
              </a:ext>
            </a:extLst>
          </p:cNvPr>
          <p:cNvSpPr txBox="1"/>
          <p:nvPr/>
        </p:nvSpPr>
        <p:spPr>
          <a:xfrm>
            <a:off x="809131" y="2877238"/>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23" name="object 13">
            <a:extLst>
              <a:ext uri="{FF2B5EF4-FFF2-40B4-BE49-F238E27FC236}">
                <a16:creationId xmlns:a16="http://schemas.microsoft.com/office/drawing/2014/main" id="{E5763F97-3399-4BB5-9477-BB5FEC3BC391}"/>
              </a:ext>
            </a:extLst>
          </p:cNvPr>
          <p:cNvSpPr txBox="1"/>
          <p:nvPr/>
        </p:nvSpPr>
        <p:spPr>
          <a:xfrm>
            <a:off x="3385110" y="2746080"/>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KS2</a:t>
            </a:r>
            <a:endParaRPr sz="1200" dirty="0">
              <a:latin typeface="Twinkl Cursive Unlooped" panose="02000000000000000000" pitchFamily="2" charset="0"/>
              <a:cs typeface="Segoe UI"/>
            </a:endParaRPr>
          </a:p>
        </p:txBody>
      </p:sp>
      <p:sp>
        <p:nvSpPr>
          <p:cNvPr id="30" name="TextBox 29">
            <a:extLst>
              <a:ext uri="{FF2B5EF4-FFF2-40B4-BE49-F238E27FC236}">
                <a16:creationId xmlns:a16="http://schemas.microsoft.com/office/drawing/2014/main" id="{64C8D938-ED75-4A72-B6C6-AA0F87E719B8}"/>
              </a:ext>
            </a:extLst>
          </p:cNvPr>
          <p:cNvSpPr txBox="1"/>
          <p:nvPr/>
        </p:nvSpPr>
        <p:spPr>
          <a:xfrm>
            <a:off x="3018366" y="3288351"/>
            <a:ext cx="1945624" cy="1785104"/>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explored contact and non-contact forces, including friction and magnetism.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investigated frictional and magnetic forces, and identified parts of a magnet and magnetic materials.</a:t>
            </a:r>
            <a:endParaRPr lang="en-GB" sz="1100" dirty="0"/>
          </a:p>
        </p:txBody>
      </p:sp>
      <p:sp>
        <p:nvSpPr>
          <p:cNvPr id="32" name="object 31">
            <a:extLst>
              <a:ext uri="{FF2B5EF4-FFF2-40B4-BE49-F238E27FC236}">
                <a16:creationId xmlns:a16="http://schemas.microsoft.com/office/drawing/2014/main" id="{D0B2E929-134A-4969-B408-C38DBBD7380B}"/>
              </a:ext>
            </a:extLst>
          </p:cNvPr>
          <p:cNvSpPr txBox="1"/>
          <p:nvPr/>
        </p:nvSpPr>
        <p:spPr>
          <a:xfrm>
            <a:off x="5256130" y="2069849"/>
            <a:ext cx="2039058" cy="294311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Forces</a:t>
            </a:r>
            <a:endParaRPr lang="en-GB" b="1" i="0" dirty="0">
              <a:solidFill>
                <a:schemeClr val="accent5">
                  <a:lumMod val="75000"/>
                </a:schemeClr>
              </a:solidFill>
              <a:effectLst/>
              <a:latin typeface="Twinkl Cursive Unlooped" panose="02000000000000000000" pitchFamily="2" charset="0"/>
            </a:endParaRPr>
          </a:p>
          <a:p>
            <a:pPr marL="12700" marR="5080"/>
            <a:r>
              <a:rPr lang="en-GB" sz="1050" dirty="0">
                <a:latin typeface="Twinkl Cursive Unlooped" panose="02000000000000000000" pitchFamily="2" charset="0"/>
              </a:rPr>
              <a:t>This project is about types of forces such as gravity, friction, water resistance and air resistance. The children will identify forces and find out about Isaac Newton and his discoveries about gravity. The children will look for patterns and links between the mass and weight of objects, using newton meters to measure the force of gravity. They will also work collaboratively to investigate air and water resistance, participating in challenges to design the best parachute and plasticine boat.</a:t>
            </a:r>
            <a:endParaRPr sz="1050" dirty="0">
              <a:latin typeface="Twinkl Cursive Unlooped" panose="02000000000000000000" pitchFamily="2" charset="0"/>
              <a:cs typeface="Arial"/>
            </a:endParaRPr>
          </a:p>
        </p:txBody>
      </p:sp>
    </p:spTree>
    <p:extLst>
      <p:ext uri="{BB962C8B-B14F-4D97-AF65-F5344CB8AC3E}">
        <p14:creationId xmlns:p14="http://schemas.microsoft.com/office/powerpoint/2010/main" val="33963756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5</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017157180"/>
              </p:ext>
            </p:extLst>
          </p:nvPr>
        </p:nvGraphicFramePr>
        <p:xfrm>
          <a:off x="3276600" y="1427480"/>
          <a:ext cx="3352800" cy="370840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905000">
                  <a:extLst>
                    <a:ext uri="{9D8B030D-6E8A-4147-A177-3AD203B41FA5}">
                      <a16:colId xmlns:a16="http://schemas.microsoft.com/office/drawing/2014/main" val="2992277105"/>
                    </a:ext>
                  </a:extLst>
                </a:gridCol>
              </a:tblGrid>
              <a:tr h="370840">
                <a:tc>
                  <a:txBody>
                    <a:bodyPr/>
                    <a:lstStyle/>
                    <a:p>
                      <a:r>
                        <a:rPr lang="en-GB" sz="1400" b="0" dirty="0">
                          <a:latin typeface="Twinkl Cursive Unlooped" panose="02000000000000000000" pitchFamily="2" charset="0"/>
                        </a:rPr>
                        <a:t>Force</a:t>
                      </a:r>
                    </a:p>
                  </a:txBody>
                  <a:tcPr/>
                </a:tc>
                <a:tc>
                  <a:txBody>
                    <a:bodyPr/>
                    <a:lstStyle/>
                    <a:p>
                      <a:r>
                        <a:rPr lang="en-GB" sz="1400" b="0" dirty="0">
                          <a:latin typeface="Twinkl Cursive Unlooped" panose="02000000000000000000" pitchFamily="2" charset="0"/>
                        </a:rPr>
                        <a:t>Gravity</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Force meter</a:t>
                      </a:r>
                    </a:p>
                  </a:txBody>
                  <a:tcPr/>
                </a:tc>
                <a:tc>
                  <a:txBody>
                    <a:bodyPr/>
                    <a:lstStyle/>
                    <a:p>
                      <a:r>
                        <a:rPr lang="en-GB" sz="1400" dirty="0">
                          <a:latin typeface="Twinkl Cursive Unlooped" panose="02000000000000000000" pitchFamily="2" charset="0"/>
                        </a:rPr>
                        <a:t>Gravitational force</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Mass</a:t>
                      </a:r>
                    </a:p>
                  </a:txBody>
                  <a:tcPr/>
                </a:tc>
                <a:tc>
                  <a:txBody>
                    <a:bodyPr/>
                    <a:lstStyle/>
                    <a:p>
                      <a:r>
                        <a:rPr lang="en-GB" sz="1400" dirty="0">
                          <a:latin typeface="Twinkl Cursive Unlooped" panose="02000000000000000000" pitchFamily="2" charset="0"/>
                        </a:rPr>
                        <a:t>Resistance</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Weight</a:t>
                      </a:r>
                    </a:p>
                  </a:txBody>
                  <a:tcPr/>
                </a:tc>
                <a:tc>
                  <a:txBody>
                    <a:bodyPr/>
                    <a:lstStyle/>
                    <a:p>
                      <a:r>
                        <a:rPr lang="en-GB" sz="1400" dirty="0">
                          <a:latin typeface="Twinkl Cursive Unlooped" panose="02000000000000000000" pitchFamily="2" charset="0"/>
                        </a:rPr>
                        <a:t>Friction</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Grams</a:t>
                      </a:r>
                    </a:p>
                  </a:txBody>
                  <a:tcPr/>
                </a:tc>
                <a:tc>
                  <a:txBody>
                    <a:bodyPr/>
                    <a:lstStyle/>
                    <a:p>
                      <a:r>
                        <a:rPr lang="en-GB" sz="1400" dirty="0">
                          <a:latin typeface="Twinkl Cursive Unlooped" panose="02000000000000000000" pitchFamily="2" charset="0"/>
                        </a:rPr>
                        <a:t>Air resistance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Kilograms</a:t>
                      </a:r>
                    </a:p>
                  </a:txBody>
                  <a:tcPr/>
                </a:tc>
                <a:tc>
                  <a:txBody>
                    <a:bodyPr/>
                    <a:lstStyle/>
                    <a:p>
                      <a:r>
                        <a:rPr lang="en-GB" sz="1400" dirty="0">
                          <a:latin typeface="Twinkl Cursive Unlooped" panose="02000000000000000000" pitchFamily="2" charset="0"/>
                        </a:rPr>
                        <a:t>Water resistance</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Newtons</a:t>
                      </a:r>
                    </a:p>
                  </a:txBody>
                  <a:tcPr/>
                </a:tc>
                <a:tc>
                  <a:txBody>
                    <a:bodyPr/>
                    <a:lstStyle/>
                    <a:p>
                      <a:r>
                        <a:rPr lang="en-GB" sz="1400" dirty="0">
                          <a:latin typeface="Twinkl Cursive Unlooped" panose="02000000000000000000" pitchFamily="2" charset="0"/>
                        </a:rPr>
                        <a:t>Drag</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Effort</a:t>
                      </a:r>
                    </a:p>
                  </a:txBody>
                  <a:tcPr/>
                </a:tc>
                <a:tc>
                  <a:txBody>
                    <a:bodyPr/>
                    <a:lstStyle/>
                    <a:p>
                      <a:r>
                        <a:rPr lang="en-GB" sz="1400" dirty="0">
                          <a:latin typeface="Twinkl Cursive Unlooped" panose="02000000000000000000" pitchFamily="2" charset="0"/>
                        </a:rPr>
                        <a:t>Streamline</a:t>
                      </a:r>
                    </a:p>
                  </a:txBody>
                  <a:tcPr/>
                </a:tc>
                <a:extLst>
                  <a:ext uri="{0D108BD9-81ED-4DB2-BD59-A6C34878D82A}">
                    <a16:rowId xmlns:a16="http://schemas.microsoft.com/office/drawing/2014/main" val="388817288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Aerodynamic</a:t>
                      </a:r>
                    </a:p>
                  </a:txBody>
                  <a:tcPr/>
                </a:tc>
                <a:extLst>
                  <a:ext uri="{0D108BD9-81ED-4DB2-BD59-A6C34878D82A}">
                    <a16:rowId xmlns:a16="http://schemas.microsoft.com/office/drawing/2014/main" val="1624332100"/>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Surface area</a:t>
                      </a:r>
                    </a:p>
                  </a:txBody>
                  <a:tcPr/>
                </a:tc>
                <a:extLst>
                  <a:ext uri="{0D108BD9-81ED-4DB2-BD59-A6C34878D82A}">
                    <a16:rowId xmlns:a16="http://schemas.microsoft.com/office/drawing/2014/main" val="2309332927"/>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4038600" y="539655"/>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Forces</a:t>
            </a:r>
          </a:p>
        </p:txBody>
      </p:sp>
    </p:spTree>
    <p:extLst>
      <p:ext uri="{BB962C8B-B14F-4D97-AF65-F5344CB8AC3E}">
        <p14:creationId xmlns:p14="http://schemas.microsoft.com/office/powerpoint/2010/main" val="412725091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69184" y="2647"/>
            <a:ext cx="4510436" cy="228920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227030" y="290618"/>
            <a:ext cx="3454902" cy="185499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is the solar system</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or model the movement of the planets in our Solar System, including Earth, relative to the Sun.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Solar System is made up of the Sun and everything that orbits around it.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Sun is a huge, hot ball of gas and is the only source of heat and light in the Solar System.</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Sun's force of gravity, created by its huge mass, keeps the planets in orbit.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there are</a:t>
            </a:r>
            <a:r>
              <a:rPr lang="en-GB" sz="900" b="0" i="0" dirty="0">
                <a:solidFill>
                  <a:srgbClr val="303030"/>
                </a:solidFill>
                <a:effectLst/>
                <a:latin typeface="Twinkl Cursive Unlooped" panose="02000000000000000000" pitchFamily="2" charset="0"/>
              </a:rPr>
              <a:t> eight planets in our Solar System: Mercury, Venus, Earth, Mars, Jupiter, Saturn, Uranus and Neptune.</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7"/>
            <a:ext cx="4264244" cy="2422981"/>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Earth and Space</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our Solar System and its spherical celestial bodies. They describe the movements of the Earth and the other planets relative to the Sun, the Moon relative to Earth, and the Earth's rotation to explain day and night.</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5</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404222"/>
            <a:ext cx="1055559" cy="40075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Earth and Space</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67599" y="351675"/>
            <a:ext cx="3910621" cy="2047874"/>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048000" y="2451953"/>
            <a:ext cx="4740701" cy="1948826"/>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0" y="3871211"/>
            <a:ext cx="4546195" cy="2270560"/>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462526" y="4579993"/>
            <a:ext cx="5221231" cy="2139384"/>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850141" y="796519"/>
            <a:ext cx="3226494" cy="132408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How do we know that the Sun is at the centre of our solar system</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Ask a wide range of relevant scientific questions that broaden their understanding of the world around them and identify how they can answer them.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q</a:t>
            </a:r>
            <a:r>
              <a:rPr lang="en-GB" sz="900" b="0" i="0" dirty="0">
                <a:solidFill>
                  <a:srgbClr val="303030"/>
                </a:solidFill>
                <a:effectLst/>
                <a:latin typeface="Twinkl Cursive Unlooped" panose="02000000000000000000" pitchFamily="2" charset="0"/>
              </a:rPr>
              <a:t>uestions can help us find out about the world and can be answered using a range of scientific enquiries.</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343469" y="2927747"/>
            <a:ext cx="3469924"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How do the Earth and Moon move in relation to the Sun</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Model and describe the movement of the Moon relative to Earth. </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Earth orbits around the Sun. The length of time it takes for Earth to complete a full orbit is 365.25 days, one year.</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t</a:t>
            </a:r>
            <a:r>
              <a:rPr lang="en-GB" sz="850" b="0" i="0" dirty="0">
                <a:solidFill>
                  <a:srgbClr val="303030"/>
                </a:solidFill>
                <a:effectLst/>
                <a:latin typeface="Twinkl Cursive Unlooped" panose="02000000000000000000" pitchFamily="2" charset="0"/>
              </a:rPr>
              <a:t>he Earth completes one rotation on its axis in 24 hours, one day.</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t</a:t>
            </a:r>
            <a:r>
              <a:rPr lang="en-GB" sz="850" b="0" i="0" dirty="0">
                <a:solidFill>
                  <a:srgbClr val="303030"/>
                </a:solidFill>
                <a:effectLst/>
                <a:latin typeface="Twinkl Cursive Unlooped" panose="02000000000000000000" pitchFamily="2" charset="0"/>
              </a:rPr>
              <a:t>he Moon orbits the Earth once every 27.3 days and also rotates on its axis once every 27.3 days.</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Understand the term: heliocentric.</a:t>
            </a:r>
          </a:p>
        </p:txBody>
      </p:sp>
      <p:sp>
        <p:nvSpPr>
          <p:cNvPr id="55" name="object 19">
            <a:extLst>
              <a:ext uri="{FF2B5EF4-FFF2-40B4-BE49-F238E27FC236}">
                <a16:creationId xmlns:a16="http://schemas.microsoft.com/office/drawing/2014/main" id="{70AEFC16-FF35-4EEC-A9A1-2A605349980C}"/>
              </a:ext>
            </a:extLst>
          </p:cNvPr>
          <p:cNvSpPr txBox="1"/>
          <p:nvPr/>
        </p:nvSpPr>
        <p:spPr>
          <a:xfrm>
            <a:off x="761932" y="4175151"/>
            <a:ext cx="3541175" cy="163955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Why do we have day and night?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as Earth orbits the Sun, it also spins on its axis. It takes Earth a day (24 hours) to complete a full spin.</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d</a:t>
            </a:r>
            <a:r>
              <a:rPr lang="en-GB" sz="850" b="0" i="0" dirty="0">
                <a:solidFill>
                  <a:srgbClr val="303030"/>
                </a:solidFill>
                <a:effectLst/>
                <a:latin typeface="Twinkl Cursive Unlooped" panose="02000000000000000000" pitchFamily="2" charset="0"/>
              </a:rPr>
              <a:t>uring the day, the Sun appears to move through the sky. The Sun is not moving the Earth is rotating.</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E</a:t>
            </a:r>
            <a:r>
              <a:rPr lang="en-GB" sz="850" b="0" i="0" dirty="0">
                <a:solidFill>
                  <a:srgbClr val="303030"/>
                </a:solidFill>
                <a:effectLst/>
                <a:latin typeface="Twinkl Cursive Unlooped" panose="02000000000000000000" pitchFamily="2" charset="0"/>
              </a:rPr>
              <a:t>arth rotates to the east or, if viewed from above the North Pole, it rotates anti-clockwise, which means the Sun rises in the east and sets in the west.</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as Earth rotates, different parts of it face the Sun, which brings what we call daytime. The part facing away is in shadow, which is night time.</a:t>
            </a:r>
          </a:p>
        </p:txBody>
      </p:sp>
      <p:sp>
        <p:nvSpPr>
          <p:cNvPr id="61" name="object 19">
            <a:extLst>
              <a:ext uri="{FF2B5EF4-FFF2-40B4-BE49-F238E27FC236}">
                <a16:creationId xmlns:a16="http://schemas.microsoft.com/office/drawing/2014/main" id="{80D5F495-FBD7-488A-90DF-68150101C29E}"/>
              </a:ext>
            </a:extLst>
          </p:cNvPr>
          <p:cNvSpPr txBox="1"/>
          <p:nvPr/>
        </p:nvSpPr>
        <p:spPr>
          <a:xfrm>
            <a:off x="3814172" y="2735682"/>
            <a:ext cx="3706111" cy="1154803"/>
          </a:xfrm>
          <a:prstGeom prst="rect">
            <a:avLst/>
          </a:prstGeom>
        </p:spPr>
        <p:txBody>
          <a:bodyPr vert="horz" wrap="square" lIns="0" tIns="15875" rIns="0" bIns="0" rtlCol="0">
            <a:spAutoFit/>
          </a:bodyPr>
          <a:lstStyle/>
          <a:p>
            <a:pPr marL="12700">
              <a:lnSpc>
                <a:spcPct val="100000"/>
              </a:lnSpc>
              <a:spcBef>
                <a:spcPts val="125"/>
              </a:spcBef>
            </a:pPr>
            <a:r>
              <a:rPr sz="1000" b="1" u="sng" spc="15" dirty="0">
                <a:latin typeface="Twinkl Cursive Unlooped" panose="02000000000000000000" pitchFamily="2" charset="0"/>
                <a:cs typeface="Calibri"/>
              </a:rPr>
              <a:t>L</a:t>
            </a:r>
            <a:r>
              <a:rPr lang="en-GB" sz="1000" b="1" u="sng" spc="15" dirty="0">
                <a:latin typeface="Twinkl Cursive Unlooped" panose="02000000000000000000" pitchFamily="2" charset="0"/>
                <a:cs typeface="Calibri"/>
              </a:rPr>
              <a:t>4.</a:t>
            </a:r>
            <a:r>
              <a:rPr sz="1000" b="1" u="sng" spc="-30" dirty="0">
                <a:latin typeface="Twinkl Cursive Unlooped" panose="02000000000000000000" pitchFamily="2" charset="0"/>
                <a:cs typeface="Calibri"/>
              </a:rPr>
              <a:t> </a:t>
            </a:r>
            <a:r>
              <a:rPr lang="en-GB" sz="1000" b="1" u="sng" spc="-5" dirty="0">
                <a:latin typeface="Twinkl Cursive Unlooped" panose="02000000000000000000" pitchFamily="2" charset="0"/>
                <a:cs typeface="Calibri"/>
              </a:rPr>
              <a:t>What shape are the Earth, Sun and moon?</a:t>
            </a:r>
            <a:endParaRPr lang="en-GB" sz="100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Sun, Earth and Moon as approximately spherical bodies.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U</a:t>
            </a:r>
            <a:r>
              <a:rPr lang="en-GB" sz="900" b="0" i="0" dirty="0">
                <a:solidFill>
                  <a:srgbClr val="303030"/>
                </a:solidFill>
                <a:effectLst/>
                <a:latin typeface="Twinkl Cursive Unlooped" panose="02000000000000000000" pitchFamily="2" charset="0"/>
              </a:rPr>
              <a:t>nderstand the phases of the Moon and eclipses.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a:t>
            </a:r>
            <a:r>
              <a:rPr lang="en-GB" sz="900" dirty="0">
                <a:solidFill>
                  <a:srgbClr val="303030"/>
                </a:solidFill>
                <a:latin typeface="Twinkl Cursive Unlooped" panose="02000000000000000000" pitchFamily="2" charset="0"/>
              </a:rPr>
              <a:t>that a</a:t>
            </a:r>
            <a:r>
              <a:rPr lang="en-GB" sz="900" b="0" i="0" dirty="0">
                <a:solidFill>
                  <a:srgbClr val="303030"/>
                </a:solidFill>
                <a:effectLst/>
                <a:latin typeface="Twinkl Cursive Unlooped" panose="02000000000000000000" pitchFamily="2" charset="0"/>
              </a:rPr>
              <a:t>ll planets are spherical because their mass is so large that they have their own force of gravity. This force of gravity pulls all of a planet’s material towards its centre, which compresses it into the most compact shape – a sphere.</a:t>
            </a:r>
          </a:p>
        </p:txBody>
      </p:sp>
      <p:sp>
        <p:nvSpPr>
          <p:cNvPr id="63" name="object 19">
            <a:extLst>
              <a:ext uri="{FF2B5EF4-FFF2-40B4-BE49-F238E27FC236}">
                <a16:creationId xmlns:a16="http://schemas.microsoft.com/office/drawing/2014/main" id="{7C9090A0-B33E-47D2-B658-216E082E1D7E}"/>
              </a:ext>
            </a:extLst>
          </p:cNvPr>
          <p:cNvSpPr txBox="1"/>
          <p:nvPr/>
        </p:nvSpPr>
        <p:spPr>
          <a:xfrm>
            <a:off x="5115193" y="4915832"/>
            <a:ext cx="4025143"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Why does it look like the moon changes shape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or model the movement of the Moon relative to Earth.</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Sun, Earth and Moon as approximately spherical bodies and use this knowledge to understand the phases of the Moon and eclipses.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the Moon is Earth’s only natural satellite.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Moon is not a natural light source. We can only see it because it reflects the Sun’s light.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Name the different phases of the moon and recognise these at night. </a:t>
            </a:r>
            <a:endParaRPr lang="en-GB" sz="900" b="0" i="0" dirty="0">
              <a:solidFill>
                <a:srgbClr val="303030"/>
              </a:solidFill>
              <a:effectLst/>
              <a:latin typeface="Twinkl Cursive Unlooped" panose="02000000000000000000" pitchFamily="2"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849404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2434000"/>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know about the life cycle of a human and can talk about how they have changed since they were a baby.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know that there are similarities and differences between others and themselves.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already know some body parts that can be seen.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4938757" y="1374223"/>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5720214" y="2466627"/>
            <a:ext cx="806450" cy="390525"/>
          </a:xfrm>
          <a:prstGeom prst="rect">
            <a:avLst/>
          </a:prstGeom>
        </p:spPr>
        <p:txBody>
          <a:bodyPr vert="horz" wrap="square" lIns="0" tIns="19685" rIns="0" bIns="0" rtlCol="0">
            <a:spAutoFit/>
          </a:bodyPr>
          <a:lstStyle/>
          <a:p>
            <a:pPr marL="193675" marR="5080" indent="-180975">
              <a:lnSpc>
                <a:spcPts val="1430"/>
              </a:lnSpc>
              <a:spcBef>
                <a:spcPts val="155"/>
              </a:spcBef>
            </a:pPr>
            <a:r>
              <a:rPr sz="1200" b="1" spc="20" dirty="0">
                <a:latin typeface="Twinkl Cursive Unlooped" panose="02000000000000000000" pitchFamily="2" charset="0"/>
                <a:cs typeface="Segoe UI"/>
              </a:rPr>
              <a:t>Ne</a:t>
            </a:r>
            <a:r>
              <a:rPr sz="1200" b="1" spc="5" dirty="0">
                <a:latin typeface="Twinkl Cursive Unlooped" panose="02000000000000000000" pitchFamily="2" charset="0"/>
                <a:cs typeface="Segoe UI"/>
              </a:rPr>
              <a:t>x</a:t>
            </a:r>
            <a:r>
              <a:rPr sz="1200" b="1" dirty="0">
                <a:latin typeface="Twinkl Cursive Unlooped" panose="02000000000000000000" pitchFamily="2" charset="0"/>
                <a:cs typeface="Segoe UI"/>
              </a:rPr>
              <a:t>t</a:t>
            </a:r>
            <a:r>
              <a:rPr sz="1200" b="1" spc="-50" dirty="0">
                <a:latin typeface="Twinkl Cursive Unlooped" panose="02000000000000000000" pitchFamily="2" charset="0"/>
                <a:cs typeface="Segoe UI"/>
              </a:rPr>
              <a:t> </a:t>
            </a:r>
            <a:r>
              <a:rPr sz="1200" b="1" dirty="0">
                <a:latin typeface="Twinkl Cursive Unlooped" panose="02000000000000000000" pitchFamily="2" charset="0"/>
                <a:cs typeface="Segoe UI"/>
              </a:rPr>
              <a:t>S</a:t>
            </a:r>
            <a:r>
              <a:rPr sz="1200" b="1" spc="-20" dirty="0">
                <a:latin typeface="Twinkl Cursive Unlooped" panose="02000000000000000000" pitchFamily="2" charset="0"/>
                <a:cs typeface="Segoe UI"/>
              </a:rPr>
              <a:t>t</a:t>
            </a:r>
            <a:r>
              <a:rPr sz="1200" b="1" spc="20" dirty="0">
                <a:latin typeface="Twinkl Cursive Unlooped" panose="02000000000000000000" pitchFamily="2" charset="0"/>
                <a:cs typeface="Segoe UI"/>
              </a:rPr>
              <a:t>e</a:t>
            </a:r>
            <a:r>
              <a:rPr sz="1200" b="1" dirty="0">
                <a:latin typeface="Twinkl Cursive Unlooped" panose="02000000000000000000" pitchFamily="2" charset="0"/>
                <a:cs typeface="Segoe UI"/>
              </a:rPr>
              <a:t>ps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a:off x="4955394" y="1457846"/>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2356414"/>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look at what happens inside the human body and will study the digestive system and circulatory system</a:t>
            </a:r>
            <a:r>
              <a:rPr lang="en-GB" sz="1100" dirty="0">
                <a:effectLst/>
                <a:latin typeface="Twinkl Cursive Unlooped" panose="02000000000000000000" pitchFamily="2" charset="0"/>
                <a:ea typeface="Calibri" panose="020F0502020204030204" pitchFamily="34" charset="0"/>
              </a:rPr>
              <a:t>.</a:t>
            </a:r>
          </a:p>
          <a:p>
            <a:pPr marL="12700" marR="5080" indent="3175" algn="ctr">
              <a:lnSpc>
                <a:spcPct val="100499"/>
              </a:lnSpc>
              <a:spcBef>
                <a:spcPts val="900"/>
              </a:spcBef>
            </a:pPr>
            <a:r>
              <a:rPr lang="en-GB" sz="1100" dirty="0">
                <a:latin typeface="Twinkl Cursive Unlooped" panose="02000000000000000000" pitchFamily="2" charset="0"/>
              </a:rPr>
              <a:t>They will look at teeth as part of the digestive system. </a:t>
            </a: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1</a:t>
            </a:r>
            <a:endParaRPr sz="2400" dirty="0">
              <a:latin typeface="Twinkl Cursive Unlooped" panose="02000000000000000000" pitchFamily="2" charset="0"/>
              <a:cs typeface="Segoe UI"/>
            </a:endParaRPr>
          </a:p>
        </p:txBody>
      </p:sp>
      <p:sp>
        <p:nvSpPr>
          <p:cNvPr id="23" name="object 23"/>
          <p:cNvSpPr txBox="1"/>
          <p:nvPr/>
        </p:nvSpPr>
        <p:spPr>
          <a:xfrm>
            <a:off x="5213484" y="3139508"/>
            <a:ext cx="1819910" cy="1733808"/>
          </a:xfrm>
          <a:prstGeom prst="rect">
            <a:avLst/>
          </a:prstGeom>
        </p:spPr>
        <p:txBody>
          <a:bodyPr vert="horz" wrap="square" lIns="0" tIns="15240" rIns="0" bIns="0" rtlCol="0">
            <a:spAutoFit/>
          </a:bodyPr>
          <a:lstStyle/>
          <a:p>
            <a:pPr marL="12065" marR="5080" indent="5715" algn="ctr">
              <a:lnSpc>
                <a:spcPct val="100099"/>
              </a:lnSpc>
              <a:spcBef>
                <a:spcPts val="120"/>
              </a:spcBef>
            </a:pPr>
            <a:r>
              <a:rPr sz="1100" spc="-10" dirty="0">
                <a:latin typeface="Twinkl Cursive Unlooped" panose="02000000000000000000" pitchFamily="2" charset="0"/>
                <a:cs typeface="Segoe UI"/>
              </a:rPr>
              <a:t>C</a:t>
            </a:r>
            <a:r>
              <a:rPr sz="1100" spc="-30" dirty="0">
                <a:latin typeface="Twinkl Cursive Unlooped" panose="02000000000000000000" pitchFamily="2" charset="0"/>
                <a:cs typeface="Segoe UI"/>
              </a:rPr>
              <a:t>h</a:t>
            </a:r>
            <a:r>
              <a:rPr sz="1100" spc="30" dirty="0">
                <a:latin typeface="Twinkl Cursive Unlooped" panose="02000000000000000000" pitchFamily="2" charset="0"/>
                <a:cs typeface="Segoe UI"/>
              </a:rPr>
              <a:t>il</a:t>
            </a:r>
            <a:r>
              <a:rPr sz="1100" spc="20" dirty="0">
                <a:latin typeface="Twinkl Cursive Unlooped" panose="02000000000000000000" pitchFamily="2" charset="0"/>
                <a:cs typeface="Segoe UI"/>
              </a:rPr>
              <a:t>d</a:t>
            </a:r>
            <a:r>
              <a:rPr sz="1100" spc="-15" dirty="0">
                <a:latin typeface="Twinkl Cursive Unlooped" panose="02000000000000000000" pitchFamily="2" charset="0"/>
                <a:cs typeface="Segoe UI"/>
              </a:rPr>
              <a:t>r</a:t>
            </a:r>
            <a:r>
              <a:rPr sz="1100" spc="20" dirty="0">
                <a:latin typeface="Twinkl Cursive Unlooped" panose="02000000000000000000" pitchFamily="2" charset="0"/>
                <a:cs typeface="Segoe UI"/>
              </a:rPr>
              <a:t>e</a:t>
            </a:r>
            <a:r>
              <a:rPr sz="1100" spc="10" dirty="0">
                <a:latin typeface="Twinkl Cursive Unlooped" panose="02000000000000000000" pitchFamily="2" charset="0"/>
                <a:cs typeface="Segoe UI"/>
              </a:rPr>
              <a:t>n</a:t>
            </a:r>
            <a:r>
              <a:rPr sz="1100" spc="-114" dirty="0">
                <a:latin typeface="Twinkl Cursive Unlooped" panose="02000000000000000000" pitchFamily="2" charset="0"/>
                <a:cs typeface="Segoe UI"/>
              </a:rPr>
              <a:t> </a:t>
            </a:r>
            <a:r>
              <a:rPr sz="1100" spc="25" dirty="0">
                <a:latin typeface="Twinkl Cursive Unlooped" panose="02000000000000000000" pitchFamily="2" charset="0"/>
                <a:cs typeface="Segoe UI"/>
              </a:rPr>
              <a:t>w</a:t>
            </a:r>
            <a:r>
              <a:rPr sz="1100" spc="30" dirty="0">
                <a:latin typeface="Twinkl Cursive Unlooped" panose="02000000000000000000" pitchFamily="2" charset="0"/>
                <a:cs typeface="Segoe UI"/>
              </a:rPr>
              <a:t>il</a:t>
            </a:r>
            <a:r>
              <a:rPr sz="1100" spc="5" dirty="0">
                <a:latin typeface="Twinkl Cursive Unlooped" panose="02000000000000000000" pitchFamily="2" charset="0"/>
                <a:cs typeface="Segoe UI"/>
              </a:rPr>
              <a:t>l</a:t>
            </a:r>
            <a:r>
              <a:rPr sz="1100" spc="-50" dirty="0">
                <a:latin typeface="Twinkl Cursive Unlooped" panose="02000000000000000000" pitchFamily="2" charset="0"/>
                <a:cs typeface="Segoe UI"/>
              </a:rPr>
              <a:t> </a:t>
            </a:r>
            <a:r>
              <a:rPr lang="en-GB" sz="1100" spc="20" dirty="0">
                <a:latin typeface="Twinkl Cursive Unlooped" panose="02000000000000000000" pitchFamily="2" charset="0"/>
                <a:cs typeface="Segoe UI"/>
              </a:rPr>
              <a:t>look at the basic needs of animals and humans for survival. </a:t>
            </a:r>
          </a:p>
          <a:p>
            <a:pPr marL="12065" marR="5080" indent="5715" algn="ctr">
              <a:lnSpc>
                <a:spcPct val="100099"/>
              </a:lnSpc>
              <a:spcBef>
                <a:spcPts val="120"/>
              </a:spcBef>
            </a:pPr>
            <a:endParaRPr lang="en-GB" sz="1100" spc="20" dirty="0">
              <a:latin typeface="Twinkl Cursive Unlooped" panose="02000000000000000000" pitchFamily="2" charset="0"/>
              <a:cs typeface="Segoe UI"/>
            </a:endParaRPr>
          </a:p>
          <a:p>
            <a:pPr marL="12065" marR="5080" indent="5715" algn="ctr">
              <a:lnSpc>
                <a:spcPct val="100099"/>
              </a:lnSpc>
              <a:spcBef>
                <a:spcPts val="120"/>
              </a:spcBef>
            </a:pPr>
            <a:r>
              <a:rPr lang="en-GB" sz="1100" spc="20" dirty="0">
                <a:latin typeface="Twinkl Cursive Unlooped" panose="02000000000000000000" pitchFamily="2" charset="0"/>
                <a:cs typeface="Segoe UI"/>
              </a:rPr>
              <a:t>They will also describe the importance of a healthy diet, including exercise, quality sleep and personal hygiene, in keeping us fit and well.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048000" y="524331"/>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Human Parts and Senses</a:t>
            </a:r>
          </a:p>
        </p:txBody>
      </p:sp>
      <p:sp>
        <p:nvSpPr>
          <p:cNvPr id="20" name="object 31">
            <a:extLst>
              <a:ext uri="{FF2B5EF4-FFF2-40B4-BE49-F238E27FC236}">
                <a16:creationId xmlns:a16="http://schemas.microsoft.com/office/drawing/2014/main" id="{D1F5CA36-7AD3-4E12-96A4-2AD728CEB198}"/>
              </a:ext>
            </a:extLst>
          </p:cNvPr>
          <p:cNvSpPr txBox="1"/>
          <p:nvPr/>
        </p:nvSpPr>
        <p:spPr>
          <a:xfrm>
            <a:off x="2720827" y="2922976"/>
            <a:ext cx="2039058" cy="2158283"/>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Human parts and senses</a:t>
            </a:r>
          </a:p>
          <a:p>
            <a:pPr marL="12700" marR="5080"/>
            <a:r>
              <a:rPr lang="en-GB" sz="1100" b="0" i="0" dirty="0">
                <a:solidFill>
                  <a:srgbClr val="303030"/>
                </a:solidFill>
                <a:effectLst/>
                <a:latin typeface="Twinkl Cursive Unlooped" panose="02000000000000000000" pitchFamily="2" charset="0"/>
              </a:rPr>
              <a:t>This project teaches children that humans are a type of animal known as a mammal. They name and count body parts and identify similarities and differences. They learn about the senses, the body parts associated with each sense and their role in keeping us safe.</a:t>
            </a:r>
            <a:endParaRPr sz="1100" dirty="0">
              <a:latin typeface="Twinkl Cursive Unlooped" panose="02000000000000000000" pitchFamily="2" charset="0"/>
              <a:cs typeface="Arial"/>
            </a:endParaRP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1902444"/>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look at what is inside the human body and will describe how humans need the skeleton and muscles for support, protection and movement. </a:t>
            </a:r>
            <a:endParaRPr lang="en-GB" sz="1100" dirty="0">
              <a:latin typeface="Twinkl Cursive Unlooped" panose="02000000000000000000" pitchFamily="2" charset="0"/>
            </a:endParaRP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74649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1926168"/>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have named the seasons and ordered them.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described how the seasons can affect the natural world and how things grow. </a:t>
            </a:r>
          </a:p>
          <a:p>
            <a:pPr marL="12700" marR="5080" indent="5080" algn="ctr">
              <a:lnSpc>
                <a:spcPct val="100099"/>
              </a:lnSpc>
              <a:spcBef>
                <a:spcPts val="100"/>
              </a:spcBef>
            </a:pPr>
            <a:endParaRPr lang="en-GB" sz="1100" spc="25" dirty="0">
              <a:latin typeface="Twinkl Cursive Unlooped" panose="02000000000000000000" pitchFamily="2" charset="0"/>
              <a:cs typeface="Segoe UI"/>
            </a:endParaRPr>
          </a:p>
          <a:p>
            <a:pPr marL="12700" marR="5080" indent="5080" algn="ctr">
              <a:lnSpc>
                <a:spcPct val="100099"/>
              </a:lnSpc>
              <a:spcBef>
                <a:spcPts val="100"/>
              </a:spcBef>
            </a:pPr>
            <a:r>
              <a:rPr lang="en-GB" sz="1100" spc="25" dirty="0">
                <a:latin typeface="Twinkl Cursive Unlooped" panose="02000000000000000000" pitchFamily="2" charset="0"/>
                <a:cs typeface="Segoe UI"/>
              </a:rPr>
              <a:t>They have talked about seasonal weather.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654584" y="1338712"/>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01477" y="1528762"/>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5</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810000" y="515673"/>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Earth and Space</a:t>
            </a:r>
          </a:p>
        </p:txBody>
      </p:sp>
      <p:sp>
        <p:nvSpPr>
          <p:cNvPr id="20" name="TextBox 19">
            <a:extLst>
              <a:ext uri="{FF2B5EF4-FFF2-40B4-BE49-F238E27FC236}">
                <a16:creationId xmlns:a16="http://schemas.microsoft.com/office/drawing/2014/main" id="{C0C0A97E-3C66-4629-A843-F5B122605E32}"/>
              </a:ext>
            </a:extLst>
          </p:cNvPr>
          <p:cNvSpPr txBox="1"/>
          <p:nvPr/>
        </p:nvSpPr>
        <p:spPr>
          <a:xfrm>
            <a:off x="2947387" y="2688116"/>
            <a:ext cx="1703265" cy="2631490"/>
          </a:xfrm>
          <a:prstGeom prst="rect">
            <a:avLst/>
          </a:prstGeom>
          <a:noFill/>
        </p:spPr>
        <p:txBody>
          <a:bodyPr wrap="square">
            <a:spAutoFit/>
          </a:bodyPr>
          <a:lstStyle/>
          <a:p>
            <a:pPr algn="ctr"/>
            <a:r>
              <a:rPr lang="en-GB" sz="1100" b="1" dirty="0">
                <a:solidFill>
                  <a:srgbClr val="303030"/>
                </a:solidFill>
                <a:latin typeface="Twinkl Cursive Unlooped" panose="02000000000000000000" pitchFamily="2" charset="0"/>
              </a:rPr>
              <a:t>Prior Learning</a:t>
            </a:r>
          </a:p>
          <a:p>
            <a:pPr algn="ctr"/>
            <a:r>
              <a:rPr lang="en-GB" sz="1100" b="1" dirty="0">
                <a:solidFill>
                  <a:srgbClr val="303030"/>
                </a:solidFill>
                <a:latin typeface="Twinkl Cursive Unlooped" panose="02000000000000000000" pitchFamily="2" charset="0"/>
              </a:rPr>
              <a:t>KS1</a:t>
            </a:r>
          </a:p>
          <a:p>
            <a:pPr algn="ctr"/>
            <a:endParaRPr lang="en-GB" sz="1100" dirty="0">
              <a:solidFill>
                <a:srgbClr val="303030"/>
              </a:solidFill>
              <a:latin typeface="Twinkl Cursive Unlooped" panose="02000000000000000000" pitchFamily="2" charset="0"/>
            </a:endParaRPr>
          </a:p>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learnt about the four seasons and </a:t>
            </a:r>
            <a:r>
              <a:rPr lang="en-GB" sz="1100" dirty="0">
                <a:solidFill>
                  <a:srgbClr val="303030"/>
                </a:solidFill>
                <a:latin typeface="Twinkl Cursive Unlooped" panose="02000000000000000000" pitchFamily="2" charset="0"/>
              </a:rPr>
              <a:t>about different weather across the seasons.</a:t>
            </a:r>
          </a:p>
          <a:p>
            <a:pPr algn="ctr"/>
            <a:endParaRPr lang="en-GB" sz="1100" dirty="0">
              <a:solidFill>
                <a:srgbClr val="303030"/>
              </a:solidFill>
              <a:latin typeface="Twinkl Cursive Unlooped" panose="02000000000000000000" pitchFamily="2" charset="0"/>
            </a:endParaRPr>
          </a:p>
          <a:p>
            <a:pPr algn="ctr"/>
            <a:r>
              <a:rPr lang="en-GB" sz="1100" dirty="0">
                <a:solidFill>
                  <a:srgbClr val="303030"/>
                </a:solidFill>
                <a:latin typeface="Twinkl Cursive Unlooped" panose="02000000000000000000" pitchFamily="2" charset="0"/>
              </a:rPr>
              <a:t>They observed changes in day length. </a:t>
            </a:r>
          </a:p>
          <a:p>
            <a:pPr algn="ctr"/>
            <a:endParaRPr lang="en-GB" sz="1100" dirty="0">
              <a:solidFill>
                <a:srgbClr val="303030"/>
              </a:solidFill>
              <a:latin typeface="Twinkl Cursive Unlooped" panose="02000000000000000000" pitchFamily="2" charset="0"/>
            </a:endParaRPr>
          </a:p>
          <a:p>
            <a:pPr algn="ctr"/>
            <a:r>
              <a:rPr lang="en-GB" sz="1100" dirty="0">
                <a:solidFill>
                  <a:srgbClr val="303030"/>
                </a:solidFill>
                <a:latin typeface="Twinkl Cursive Unlooped" panose="02000000000000000000" pitchFamily="2" charset="0"/>
              </a:rPr>
              <a:t>Children will work scientifically by observing, discussing and collecting data. </a:t>
            </a:r>
            <a:endParaRPr lang="en-GB" sz="1100" dirty="0"/>
          </a:p>
        </p:txBody>
      </p:sp>
      <p:sp>
        <p:nvSpPr>
          <p:cNvPr id="21" name="object 31">
            <a:extLst>
              <a:ext uri="{FF2B5EF4-FFF2-40B4-BE49-F238E27FC236}">
                <a16:creationId xmlns:a16="http://schemas.microsoft.com/office/drawing/2014/main" id="{6E0FF906-E3A5-41CE-A83E-2046B93457B7}"/>
              </a:ext>
            </a:extLst>
          </p:cNvPr>
          <p:cNvSpPr txBox="1"/>
          <p:nvPr/>
        </p:nvSpPr>
        <p:spPr>
          <a:xfrm>
            <a:off x="5638800" y="2715895"/>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Earth and Space</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our Solar System and its spherical celestial bodies. They describe the movements of the Earth and the other planets relative to the Sun, the Moon relative to Earth, and the Earth's rotation to explain day and night.</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160366518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5</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876931734"/>
              </p:ext>
            </p:extLst>
          </p:nvPr>
        </p:nvGraphicFramePr>
        <p:xfrm>
          <a:off x="3247008" y="1247541"/>
          <a:ext cx="5410200" cy="5191760"/>
        </p:xfrm>
        <a:graphic>
          <a:graphicData uri="http://schemas.openxmlformats.org/drawingml/2006/table">
            <a:tbl>
              <a:tblPr firstRow="1" bandRow="1">
                <a:tableStyleId>{BDBED569-4797-4DF1-A0F4-6AAB3CD982D8}</a:tableStyleId>
              </a:tblPr>
              <a:tblGrid>
                <a:gridCol w="1676400">
                  <a:extLst>
                    <a:ext uri="{9D8B030D-6E8A-4147-A177-3AD203B41FA5}">
                      <a16:colId xmlns:a16="http://schemas.microsoft.com/office/drawing/2014/main" val="1839290384"/>
                    </a:ext>
                  </a:extLst>
                </a:gridCol>
                <a:gridCol w="1828800">
                  <a:extLst>
                    <a:ext uri="{9D8B030D-6E8A-4147-A177-3AD203B41FA5}">
                      <a16:colId xmlns:a16="http://schemas.microsoft.com/office/drawing/2014/main" val="2992277105"/>
                    </a:ext>
                  </a:extLst>
                </a:gridCol>
                <a:gridCol w="1905000">
                  <a:extLst>
                    <a:ext uri="{9D8B030D-6E8A-4147-A177-3AD203B41FA5}">
                      <a16:colId xmlns:a16="http://schemas.microsoft.com/office/drawing/2014/main" val="3517467262"/>
                    </a:ext>
                  </a:extLst>
                </a:gridCol>
              </a:tblGrid>
              <a:tr h="370840">
                <a:tc>
                  <a:txBody>
                    <a:bodyPr/>
                    <a:lstStyle/>
                    <a:p>
                      <a:r>
                        <a:rPr lang="en-GB" sz="1400" b="0" dirty="0">
                          <a:latin typeface="Twinkl Cursive Unlooped" panose="02000000000000000000" pitchFamily="2" charset="0"/>
                        </a:rPr>
                        <a:t>Solar system</a:t>
                      </a:r>
                    </a:p>
                  </a:txBody>
                  <a:tcPr/>
                </a:tc>
                <a:tc>
                  <a:txBody>
                    <a:bodyPr/>
                    <a:lstStyle/>
                    <a:p>
                      <a:r>
                        <a:rPr lang="en-GB" sz="1400" b="0" dirty="0">
                          <a:latin typeface="Twinkl Cursive Unlooped" panose="02000000000000000000" pitchFamily="2" charset="0"/>
                        </a:rPr>
                        <a:t>Force</a:t>
                      </a:r>
                    </a:p>
                  </a:txBody>
                  <a:tcPr/>
                </a:tc>
                <a:tc>
                  <a:txBody>
                    <a:bodyPr/>
                    <a:lstStyle/>
                    <a:p>
                      <a:r>
                        <a:rPr lang="en-GB" sz="1400" b="0" dirty="0">
                          <a:latin typeface="Twinkl Cursive Unlooped" panose="02000000000000000000" pitchFamily="2" charset="0"/>
                        </a:rPr>
                        <a:t>Axis</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Sun</a:t>
                      </a:r>
                    </a:p>
                  </a:txBody>
                  <a:tcPr/>
                </a:tc>
                <a:tc>
                  <a:txBody>
                    <a:bodyPr/>
                    <a:lstStyle/>
                    <a:p>
                      <a:r>
                        <a:rPr lang="en-GB" sz="1400" dirty="0">
                          <a:latin typeface="Twinkl Cursive Unlooped" panose="02000000000000000000" pitchFamily="2" charset="0"/>
                        </a:rPr>
                        <a:t>Gravity</a:t>
                      </a:r>
                    </a:p>
                  </a:txBody>
                  <a:tcPr/>
                </a:tc>
                <a:tc>
                  <a:txBody>
                    <a:bodyPr/>
                    <a:lstStyle/>
                    <a:p>
                      <a:r>
                        <a:rPr lang="en-GB" sz="1400" dirty="0">
                          <a:latin typeface="Twinkl Cursive Unlooped" panose="02000000000000000000" pitchFamily="2" charset="0"/>
                        </a:rPr>
                        <a:t>New moon</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Earth</a:t>
                      </a:r>
                    </a:p>
                  </a:txBody>
                  <a:tcPr/>
                </a:tc>
                <a:tc>
                  <a:txBody>
                    <a:bodyPr/>
                    <a:lstStyle/>
                    <a:p>
                      <a:r>
                        <a:rPr lang="en-GB" sz="1400" dirty="0">
                          <a:latin typeface="Twinkl Cursive Unlooped" panose="02000000000000000000" pitchFamily="2" charset="0"/>
                        </a:rPr>
                        <a:t>Gravitational force</a:t>
                      </a:r>
                    </a:p>
                  </a:txBody>
                  <a:tcPr/>
                </a:tc>
                <a:tc>
                  <a:txBody>
                    <a:bodyPr/>
                    <a:lstStyle/>
                    <a:p>
                      <a:r>
                        <a:rPr lang="en-GB" sz="1400" dirty="0">
                          <a:latin typeface="Twinkl Cursive Unlooped" panose="02000000000000000000" pitchFamily="2" charset="0"/>
                        </a:rPr>
                        <a:t>Full moon</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Mercury</a:t>
                      </a:r>
                    </a:p>
                  </a:txBody>
                  <a:tcPr/>
                </a:tc>
                <a:tc>
                  <a:txBody>
                    <a:bodyPr/>
                    <a:lstStyle/>
                    <a:p>
                      <a:r>
                        <a:rPr lang="en-GB" sz="1400" dirty="0">
                          <a:latin typeface="Twinkl Cursive Unlooped" panose="02000000000000000000" pitchFamily="2" charset="0"/>
                        </a:rPr>
                        <a:t>Mass</a:t>
                      </a:r>
                    </a:p>
                  </a:txBody>
                  <a:tcPr/>
                </a:tc>
                <a:tc>
                  <a:txBody>
                    <a:bodyPr/>
                    <a:lstStyle/>
                    <a:p>
                      <a:r>
                        <a:rPr lang="en-GB" sz="1400" dirty="0">
                          <a:latin typeface="Twinkl Cursive Unlooped" panose="02000000000000000000" pitchFamily="2" charset="0"/>
                        </a:rPr>
                        <a:t>Crescent</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Venus</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Gibbous</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Mars</a:t>
                      </a:r>
                    </a:p>
                  </a:txBody>
                  <a:tcPr/>
                </a:tc>
                <a:tc>
                  <a:txBody>
                    <a:bodyPr/>
                    <a:lstStyle/>
                    <a:p>
                      <a:r>
                        <a:rPr lang="en-GB" sz="1400" dirty="0">
                          <a:latin typeface="Twinkl Cursive Unlooped" panose="02000000000000000000" pitchFamily="2" charset="0"/>
                        </a:rPr>
                        <a:t>Orbit</a:t>
                      </a:r>
                    </a:p>
                  </a:txBody>
                  <a:tcPr/>
                </a:tc>
                <a:tc>
                  <a:txBody>
                    <a:bodyPr/>
                    <a:lstStyle/>
                    <a:p>
                      <a:r>
                        <a:rPr lang="en-GB" sz="1400" dirty="0">
                          <a:latin typeface="Twinkl Cursive Unlooped" panose="02000000000000000000" pitchFamily="2" charset="0"/>
                        </a:rPr>
                        <a:t>Waxing</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Jupiter</a:t>
                      </a:r>
                    </a:p>
                  </a:txBody>
                  <a:tcPr/>
                </a:tc>
                <a:tc>
                  <a:txBody>
                    <a:bodyPr/>
                    <a:lstStyle/>
                    <a:p>
                      <a:r>
                        <a:rPr lang="en-GB" sz="1400" dirty="0">
                          <a:latin typeface="Twinkl Cursive Unlooped" panose="02000000000000000000" pitchFamily="2" charset="0"/>
                        </a:rPr>
                        <a:t>Rotate</a:t>
                      </a:r>
                    </a:p>
                  </a:txBody>
                  <a:tcPr/>
                </a:tc>
                <a:tc>
                  <a:txBody>
                    <a:bodyPr/>
                    <a:lstStyle/>
                    <a:p>
                      <a:r>
                        <a:rPr lang="en-GB" sz="1400" dirty="0">
                          <a:latin typeface="Twinkl Cursive Unlooped" panose="02000000000000000000" pitchFamily="2" charset="0"/>
                        </a:rPr>
                        <a:t>Waning</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Saturn</a:t>
                      </a:r>
                    </a:p>
                  </a:txBody>
                  <a:tcPr/>
                </a:tc>
                <a:tc>
                  <a:txBody>
                    <a:bodyPr/>
                    <a:lstStyle/>
                    <a:p>
                      <a:r>
                        <a:rPr lang="en-GB" sz="1400" dirty="0">
                          <a:latin typeface="Twinkl Cursive Unlooped" panose="02000000000000000000" pitchFamily="2" charset="0"/>
                        </a:rPr>
                        <a:t>Satellite</a:t>
                      </a:r>
                    </a:p>
                  </a:txBody>
                  <a:tcPr/>
                </a:tc>
                <a:tc>
                  <a:txBody>
                    <a:bodyPr/>
                    <a:lstStyle/>
                    <a:p>
                      <a:r>
                        <a:rPr lang="en-GB" sz="1400" dirty="0">
                          <a:latin typeface="Twinkl Cursive Unlooped" panose="02000000000000000000" pitchFamily="2" charset="0"/>
                        </a:rPr>
                        <a:t>First quarter</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Neptune</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Last quarter</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Uranus</a:t>
                      </a:r>
                    </a:p>
                  </a:txBody>
                  <a:tcPr/>
                </a:tc>
                <a:tc>
                  <a:txBody>
                    <a:bodyPr/>
                    <a:lstStyle/>
                    <a:p>
                      <a:r>
                        <a:rPr lang="en-GB" sz="1400" dirty="0">
                          <a:latin typeface="Twinkl Cursive Unlooped" panose="02000000000000000000" pitchFamily="2" charset="0"/>
                        </a:rPr>
                        <a:t>Daytime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2309332927"/>
                  </a:ext>
                </a:extLst>
              </a:tr>
              <a:tr h="370840">
                <a:tc>
                  <a:txBody>
                    <a:bodyPr/>
                    <a:lstStyle/>
                    <a:p>
                      <a:r>
                        <a:rPr lang="en-GB" sz="1400" dirty="0">
                          <a:latin typeface="Twinkl Cursive Unlooped" panose="02000000000000000000" pitchFamily="2" charset="0"/>
                        </a:rPr>
                        <a:t>Planet</a:t>
                      </a:r>
                    </a:p>
                  </a:txBody>
                  <a:tcPr/>
                </a:tc>
                <a:tc>
                  <a:txBody>
                    <a:bodyPr/>
                    <a:lstStyle/>
                    <a:p>
                      <a:r>
                        <a:rPr lang="en-GB" sz="1400" dirty="0">
                          <a:latin typeface="Twinkl Cursive Unlooped" panose="02000000000000000000" pitchFamily="2" charset="0"/>
                        </a:rPr>
                        <a:t>Night time </a:t>
                      </a:r>
                    </a:p>
                  </a:txBody>
                  <a:tcPr/>
                </a:tc>
                <a:tc>
                  <a:txBody>
                    <a:bodyPr/>
                    <a:lstStyle/>
                    <a:p>
                      <a:r>
                        <a:rPr lang="en-GB" sz="1400" dirty="0">
                          <a:latin typeface="Twinkl Cursive Unlooped" panose="02000000000000000000" pitchFamily="2" charset="0"/>
                        </a:rPr>
                        <a:t>Lunar eclipse</a:t>
                      </a:r>
                    </a:p>
                  </a:txBody>
                  <a:tcPr/>
                </a:tc>
                <a:extLst>
                  <a:ext uri="{0D108BD9-81ED-4DB2-BD59-A6C34878D82A}">
                    <a16:rowId xmlns:a16="http://schemas.microsoft.com/office/drawing/2014/main" val="3239056953"/>
                  </a:ext>
                </a:extLst>
              </a:tr>
              <a:tr h="370840">
                <a:tc>
                  <a:txBody>
                    <a:bodyPr/>
                    <a:lstStyle/>
                    <a:p>
                      <a:r>
                        <a:rPr lang="en-GB" sz="1400" dirty="0">
                          <a:latin typeface="Twinkl Cursive Unlooped" panose="02000000000000000000" pitchFamily="2" charset="0"/>
                        </a:rPr>
                        <a:t>Moon</a:t>
                      </a: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Solar eclipse </a:t>
                      </a:r>
                    </a:p>
                  </a:txBody>
                  <a:tcPr/>
                </a:tc>
                <a:extLst>
                  <a:ext uri="{0D108BD9-81ED-4DB2-BD59-A6C34878D82A}">
                    <a16:rowId xmlns:a16="http://schemas.microsoft.com/office/drawing/2014/main" val="3558006199"/>
                  </a:ext>
                </a:extLst>
              </a:tr>
              <a:tr h="370840">
                <a:tc>
                  <a:txBody>
                    <a:bodyPr/>
                    <a:lstStyle/>
                    <a:p>
                      <a:r>
                        <a:rPr lang="en-GB" sz="1400" dirty="0">
                          <a:latin typeface="Twinkl Cursive Unlooped" panose="02000000000000000000" pitchFamily="2" charset="0"/>
                        </a:rPr>
                        <a:t>Stars</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058058290"/>
                  </a:ext>
                </a:extLst>
              </a:tr>
              <a:tr h="370840">
                <a:tc>
                  <a:txBody>
                    <a:bodyPr/>
                    <a:lstStyle/>
                    <a:p>
                      <a:r>
                        <a:rPr lang="en-GB" sz="1400" dirty="0">
                          <a:latin typeface="Twinkl Cursive Unlooped" panose="02000000000000000000" pitchFamily="2" charset="0"/>
                        </a:rPr>
                        <a:t>Universe </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2886966119"/>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47008" y="539655"/>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Earth and Space</a:t>
            </a:r>
          </a:p>
        </p:txBody>
      </p:sp>
    </p:spTree>
    <p:extLst>
      <p:ext uri="{BB962C8B-B14F-4D97-AF65-F5344CB8AC3E}">
        <p14:creationId xmlns:p14="http://schemas.microsoft.com/office/powerpoint/2010/main" val="21934614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05258" y="169678"/>
            <a:ext cx="4510436" cy="2177567"/>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38628" y="464601"/>
            <a:ext cx="3560690"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different properties do materials have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Plan and carry out a range of enquiries, including writing methods, identifying variables and making predictions based on prior knowledge and understanding.</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Group materials according to their basic physical properties.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properties of materials include: hardness, solubility, transparency, conductivity (electrical and thermal) and magnetism.</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a material's properties dictate what it can be used for</a:t>
            </a:r>
            <a:r>
              <a:rPr lang="en-GB" sz="900" b="0" i="0" dirty="0">
                <a:solidFill>
                  <a:srgbClr val="303030"/>
                </a:solidFill>
                <a:effectLst/>
                <a:latin typeface="Lato" panose="020F0502020204030203" pitchFamily="34" charset="0"/>
              </a:rPr>
              <a:t>.</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824442" y="2506598"/>
            <a:ext cx="4264244" cy="2270612"/>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773836"/>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Properties and Changes of materials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wider properties of materials and their uses. They learn about mixtures and how they can be separated using sieving, filtration and evaporation. They study reversible and irreversible changes, and use common indicators to identify irreversible changes.</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5</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Life cycles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67599" y="351675"/>
            <a:ext cx="3910621" cy="2047874"/>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048000" y="2451953"/>
            <a:ext cx="4740701" cy="1948826"/>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84785" y="3921585"/>
            <a:ext cx="4198852" cy="2041469"/>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462526" y="4579993"/>
            <a:ext cx="5221231" cy="2139384"/>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959378" y="690090"/>
            <a:ext cx="3226494"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is solubility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Explain, following observation, that some substances (solutes) will dissolve in liquid (solvents) to form a solution and the solute can be recovered by evaporating off the solvent.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d</a:t>
            </a:r>
            <a:r>
              <a:rPr kumimoji="0" lang="en-US" altLang="en-US" sz="900" b="0" i="0" u="none" strike="noStrike" cap="none" normalizeH="0" baseline="0" dirty="0">
                <a:ln>
                  <a:noFill/>
                </a:ln>
                <a:solidFill>
                  <a:srgbClr val="303030"/>
                </a:solidFill>
                <a:effectLst/>
                <a:latin typeface="Twinkl Cursive Unlooped" panose="02000000000000000000" pitchFamily="2" charset="0"/>
              </a:rPr>
              <a:t>issolving is when a solute (material) becomes incorporated into a solvent (liquid) and can no longer be seen.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Understand that solubility is a measure of a material's ability to dissolve in a solvent.</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400896" y="2944786"/>
            <a:ext cx="3469924"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How can we separate a mixture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Separate mixtures by filtering and sieving.</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mixture is a combination of two or more substances that aren’t chemically joined and can be separated back into their individual substances.</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eversible changes include heating, cooling, melting, dissolving and evaporating.</a:t>
            </a:r>
          </a:p>
          <a:p>
            <a:pPr algn="l"/>
            <a:endParaRPr lang="en-GB" sz="900" b="0" i="0" dirty="0">
              <a:solidFill>
                <a:srgbClr val="303030"/>
              </a:solidFill>
              <a:effectLst/>
              <a:latin typeface="Lato" panose="020F0502020204030203" pitchFamily="34"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759014" y="4239407"/>
            <a:ext cx="3541175"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are reversible and irreversible changes?</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demonstrate and compare reversible and irreversible changes.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eversible changes include heating, cooling, melting, dissolving and evaporating.</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irreversible changes include burning, rusting, decaying and chemical reactions.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Begin to use the terms: heterogeneous and homogeneous. </a:t>
            </a:r>
            <a:endParaRPr lang="en-GB" sz="900" b="0" i="0" dirty="0">
              <a:solidFill>
                <a:srgbClr val="303030"/>
              </a:solidFill>
              <a:effectLst/>
              <a:latin typeface="Twinkl Cursive Unlooped" panose="02000000000000000000" pitchFamily="2" charset="0"/>
            </a:endParaRPr>
          </a:p>
        </p:txBody>
      </p:sp>
      <p:sp>
        <p:nvSpPr>
          <p:cNvPr id="63" name="object 19">
            <a:extLst>
              <a:ext uri="{FF2B5EF4-FFF2-40B4-BE49-F238E27FC236}">
                <a16:creationId xmlns:a16="http://schemas.microsoft.com/office/drawing/2014/main" id="{7C9090A0-B33E-47D2-B658-216E082E1D7E}"/>
              </a:ext>
            </a:extLst>
          </p:cNvPr>
          <p:cNvSpPr txBox="1"/>
          <p:nvPr/>
        </p:nvSpPr>
        <p:spPr>
          <a:xfrm>
            <a:off x="5115193" y="4915832"/>
            <a:ext cx="4025143" cy="156004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we know that a change is irreversible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Explain the precautions needed for working safely when heating, burning, cooling and mixing materials.</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Identify, demonstrate and compare reversible and irreversible changes. </a:t>
            </a:r>
          </a:p>
          <a:p>
            <a:pPr algn="l">
              <a:buFont typeface="Arial" panose="020B0604020202020204" pitchFamily="34" charset="0"/>
              <a:buChar char="•"/>
            </a:pPr>
            <a:r>
              <a:rPr lang="en-GB" sz="850" dirty="0">
                <a:solidFill>
                  <a:srgbClr val="303030"/>
                </a:solidFill>
                <a:latin typeface="Twinkl Cursive Unlooped" panose="02000000000000000000" pitchFamily="2" charset="0"/>
              </a:rPr>
              <a:t>Understand that v</a:t>
            </a:r>
            <a:r>
              <a:rPr lang="en-GB" sz="850" b="0" i="0" dirty="0">
                <a:solidFill>
                  <a:srgbClr val="303030"/>
                </a:solidFill>
                <a:effectLst/>
                <a:latin typeface="Twinkl Cursive Unlooped" panose="02000000000000000000" pitchFamily="2" charset="0"/>
              </a:rPr>
              <a:t>ery hot and very cold materials can burn skin.</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Understand that irreversible changes are usually accompanied by one or more of these signs: a gas is produced; light is produced; a smell is produced or the smell changes; the colour changes; sound is produced, or the temperature changes.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
        <p:nvSpPr>
          <p:cNvPr id="43" name="object 19">
            <a:extLst>
              <a:ext uri="{FF2B5EF4-FFF2-40B4-BE49-F238E27FC236}">
                <a16:creationId xmlns:a16="http://schemas.microsoft.com/office/drawing/2014/main" id="{6939152B-0A5C-4A57-B3F2-B582592E135E}"/>
              </a:ext>
            </a:extLst>
          </p:cNvPr>
          <p:cNvSpPr txBox="1"/>
          <p:nvPr/>
        </p:nvSpPr>
        <p:spPr>
          <a:xfrm>
            <a:off x="3897881" y="2732734"/>
            <a:ext cx="3469924"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lang="en-GB" sz="1050" b="1" u="sng" spc="-30" dirty="0">
                <a:latin typeface="Twinkl Cursive Unlooped" panose="02000000000000000000" pitchFamily="2" charset="0"/>
                <a:cs typeface="Calibri"/>
              </a:rPr>
              <a:t> How can we separate a mixture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Separate mixtures by filtering, sieving and </a:t>
            </a:r>
            <a:r>
              <a:rPr lang="en-GB" sz="900" b="1" i="1" dirty="0">
                <a:solidFill>
                  <a:srgbClr val="303030"/>
                </a:solidFill>
                <a:effectLst/>
                <a:latin typeface="Twinkl Cursive Unlooped" panose="02000000000000000000" pitchFamily="2" charset="0"/>
              </a:rPr>
              <a:t>evaporating.</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mixture is a combination of two or more substances that aren’t chemically joined and can be separated back into their individual substances.</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eversible changes include heating, cooling, melting, dissolving and evaporating.</a:t>
            </a:r>
          </a:p>
          <a:p>
            <a:pPr algn="l"/>
            <a:endParaRPr lang="en-GB" sz="900" b="0" i="0" dirty="0">
              <a:solidFill>
                <a:srgbClr val="303030"/>
              </a:solidFill>
              <a:effectLst/>
              <a:latin typeface="Lato" panose="020F0502020204030203" pitchFamily="34" charset="0"/>
            </a:endParaRPr>
          </a:p>
        </p:txBody>
      </p:sp>
    </p:spTree>
    <p:extLst>
      <p:ext uri="{BB962C8B-B14F-4D97-AF65-F5344CB8AC3E}">
        <p14:creationId xmlns:p14="http://schemas.microsoft.com/office/powerpoint/2010/main" val="167011298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82975" y="1388465"/>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844383" y="2958088"/>
            <a:ext cx="1053055"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14" name="object 14"/>
          <p:cNvSpPr/>
          <p:nvPr/>
        </p:nvSpPr>
        <p:spPr>
          <a:xfrm rot="10800000">
            <a:off x="3640225" y="179183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5</a:t>
            </a:r>
            <a:endParaRPr sz="2400" dirty="0">
              <a:latin typeface="Twinkl Cursive Unlooped" panose="02000000000000000000" pitchFamily="2" charset="0"/>
              <a:cs typeface="Segoe UI"/>
            </a:endParaRPr>
          </a:p>
        </p:txBody>
      </p:sp>
      <p:sp>
        <p:nvSpPr>
          <p:cNvPr id="23" name="object 23"/>
          <p:cNvSpPr txBox="1"/>
          <p:nvPr/>
        </p:nvSpPr>
        <p:spPr>
          <a:xfrm>
            <a:off x="464473" y="3505201"/>
            <a:ext cx="1819910" cy="1746632"/>
          </a:xfrm>
          <a:prstGeom prst="rect">
            <a:avLst/>
          </a:prstGeom>
        </p:spPr>
        <p:txBody>
          <a:bodyPr vert="horz" wrap="square" lIns="0" tIns="15240" rIns="0" bIns="0" rtlCol="0">
            <a:spAutoFit/>
          </a:bodyPr>
          <a:lstStyle/>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identified a range of everyday materials and how their properties make them suitable or unsuitable for a purpose. </a:t>
            </a:r>
          </a:p>
          <a:p>
            <a:pPr marL="12065" marR="5080" indent="5715" algn="ctr">
              <a:lnSpc>
                <a:spcPct val="100099"/>
              </a:lnSpc>
              <a:spcBef>
                <a:spcPts val="120"/>
              </a:spcBef>
            </a:pPr>
            <a:endParaRPr lang="en-GB" sz="1100" dirty="0">
              <a:solidFill>
                <a:srgbClr val="303030"/>
              </a:solidFill>
              <a:latin typeface="Twinkl Cursive Unlooped" panose="02000000000000000000" pitchFamily="2" charset="0"/>
            </a:endParaRPr>
          </a:p>
          <a:p>
            <a:pPr marL="12065" marR="5080" indent="5715" algn="ctr">
              <a:lnSpc>
                <a:spcPct val="100099"/>
              </a:lnSpc>
              <a:spcBef>
                <a:spcPts val="120"/>
              </a:spcBef>
            </a:pPr>
            <a:r>
              <a:rPr lang="en-GB" sz="1100" b="0" i="0" dirty="0">
                <a:solidFill>
                  <a:srgbClr val="303030"/>
                </a:solidFill>
                <a:effectLst/>
                <a:latin typeface="Twinkl Cursive Unlooped" panose="02000000000000000000" pitchFamily="2" charset="0"/>
              </a:rPr>
              <a:t>Children have begun to explore how materials can be changed. </a:t>
            </a:r>
            <a:endParaRPr lang="en-GB" sz="1100" spc="35"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459087" y="464370"/>
            <a:ext cx="8299463"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Properties and changes of materials</a:t>
            </a:r>
          </a:p>
        </p:txBody>
      </p:sp>
      <p:sp>
        <p:nvSpPr>
          <p:cNvPr id="30" name="object 13">
            <a:extLst>
              <a:ext uri="{FF2B5EF4-FFF2-40B4-BE49-F238E27FC236}">
                <a16:creationId xmlns:a16="http://schemas.microsoft.com/office/drawing/2014/main" id="{37B941C1-C489-483D-AA98-64FB2E353C35}"/>
              </a:ext>
            </a:extLst>
          </p:cNvPr>
          <p:cNvSpPr txBox="1"/>
          <p:nvPr/>
        </p:nvSpPr>
        <p:spPr>
          <a:xfrm>
            <a:off x="3483384" y="2859672"/>
            <a:ext cx="1053055"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KS2</a:t>
            </a:r>
            <a:endParaRPr sz="1200" dirty="0">
              <a:latin typeface="Twinkl Cursive Unlooped" panose="02000000000000000000" pitchFamily="2" charset="0"/>
              <a:cs typeface="Segoe UI"/>
            </a:endParaRPr>
          </a:p>
        </p:txBody>
      </p:sp>
      <p:sp>
        <p:nvSpPr>
          <p:cNvPr id="31" name="TextBox 30">
            <a:extLst>
              <a:ext uri="{FF2B5EF4-FFF2-40B4-BE49-F238E27FC236}">
                <a16:creationId xmlns:a16="http://schemas.microsoft.com/office/drawing/2014/main" id="{B096F648-5385-4701-AA8A-2B78199C9180}"/>
              </a:ext>
            </a:extLst>
          </p:cNvPr>
          <p:cNvSpPr txBox="1"/>
          <p:nvPr/>
        </p:nvSpPr>
        <p:spPr>
          <a:xfrm>
            <a:off x="3062407" y="3460082"/>
            <a:ext cx="1814192" cy="1954381"/>
          </a:xfrm>
          <a:prstGeom prst="rect">
            <a:avLst/>
          </a:prstGeom>
          <a:noFill/>
        </p:spPr>
        <p:txBody>
          <a:bodyPr wrap="square">
            <a:spAutoFit/>
          </a:bodyPr>
          <a:lstStyle/>
          <a:p>
            <a:pPr algn="ctr"/>
            <a:r>
              <a:rPr lang="en-GB" sz="1100" b="0" i="0" dirty="0">
                <a:solidFill>
                  <a:srgbClr val="303030"/>
                </a:solidFill>
                <a:effectLst/>
                <a:latin typeface="Twinkl Cursive Unlooped" panose="02000000000000000000" pitchFamily="2" charset="0"/>
              </a:rPr>
              <a:t>Children have learnt about solids, liquids and gases and their characteristic properties.</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 They have observed how materials change state as they are heated and cooled, and learnt key terminology associated with these processes.</a:t>
            </a:r>
            <a:endParaRPr lang="en-GB" sz="1100" dirty="0"/>
          </a:p>
        </p:txBody>
      </p:sp>
      <p:sp>
        <p:nvSpPr>
          <p:cNvPr id="26" name="object 31">
            <a:extLst>
              <a:ext uri="{FF2B5EF4-FFF2-40B4-BE49-F238E27FC236}">
                <a16:creationId xmlns:a16="http://schemas.microsoft.com/office/drawing/2014/main" id="{291F3F3A-F83B-4B64-B331-C36F2AE30562}"/>
              </a:ext>
            </a:extLst>
          </p:cNvPr>
          <p:cNvSpPr txBox="1"/>
          <p:nvPr/>
        </p:nvSpPr>
        <p:spPr>
          <a:xfrm>
            <a:off x="5296744" y="2606024"/>
            <a:ext cx="2039058" cy="2773836"/>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Properties and Changes of materials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the wider properties of materials and their uses. They learn about mixtures and how they can be separated using sieving, filtration and evaporation. They study reversible and irreversible changes, and use common indicators to identify irreversible changes.</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418945387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5</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408932495"/>
              </p:ext>
            </p:extLst>
          </p:nvPr>
        </p:nvGraphicFramePr>
        <p:xfrm>
          <a:off x="3276600" y="1427480"/>
          <a:ext cx="5257800" cy="333756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905000">
                  <a:extLst>
                    <a:ext uri="{9D8B030D-6E8A-4147-A177-3AD203B41FA5}">
                      <a16:colId xmlns:a16="http://schemas.microsoft.com/office/drawing/2014/main" val="2992277105"/>
                    </a:ext>
                  </a:extLst>
                </a:gridCol>
                <a:gridCol w="19050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Material</a:t>
                      </a:r>
                    </a:p>
                  </a:txBody>
                  <a:tcPr/>
                </a:tc>
                <a:tc>
                  <a:txBody>
                    <a:bodyPr/>
                    <a:lstStyle/>
                    <a:p>
                      <a:r>
                        <a:rPr lang="en-GB" sz="1400" b="0" dirty="0">
                          <a:latin typeface="Twinkl Cursive Unlooped" panose="02000000000000000000" pitchFamily="2" charset="0"/>
                        </a:rPr>
                        <a:t>Solution</a:t>
                      </a:r>
                    </a:p>
                  </a:txBody>
                  <a:tcPr/>
                </a:tc>
                <a:tc>
                  <a:txBody>
                    <a:bodyPr/>
                    <a:lstStyle/>
                    <a:p>
                      <a:r>
                        <a:rPr lang="en-GB" sz="1400" b="0" dirty="0">
                          <a:latin typeface="Twinkl Cursive Unlooped" panose="02000000000000000000" pitchFamily="2" charset="0"/>
                        </a:rPr>
                        <a:t>Physical change</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Properties</a:t>
                      </a:r>
                    </a:p>
                  </a:txBody>
                  <a:tcPr/>
                </a:tc>
                <a:tc>
                  <a:txBody>
                    <a:bodyPr/>
                    <a:lstStyle/>
                    <a:p>
                      <a:r>
                        <a:rPr lang="en-GB" sz="1400" dirty="0">
                          <a:latin typeface="Twinkl Cursive Unlooped" panose="02000000000000000000" pitchFamily="2" charset="0"/>
                        </a:rPr>
                        <a:t>Solute</a:t>
                      </a:r>
                    </a:p>
                  </a:txBody>
                  <a:tcPr/>
                </a:tc>
                <a:tc>
                  <a:txBody>
                    <a:bodyPr/>
                    <a:lstStyle/>
                    <a:p>
                      <a:r>
                        <a:rPr lang="en-GB" sz="1400" dirty="0">
                          <a:latin typeface="Twinkl Cursive Unlooped" panose="02000000000000000000" pitchFamily="2" charset="0"/>
                        </a:rPr>
                        <a:t>Chemical change</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Hardness</a:t>
                      </a:r>
                    </a:p>
                  </a:txBody>
                  <a:tcPr/>
                </a:tc>
                <a:tc>
                  <a:txBody>
                    <a:bodyPr/>
                    <a:lstStyle/>
                    <a:p>
                      <a:r>
                        <a:rPr lang="en-GB" sz="1400" dirty="0">
                          <a:latin typeface="Twinkl Cursive Unlooped" panose="02000000000000000000" pitchFamily="2" charset="0"/>
                        </a:rPr>
                        <a:t>Solvent</a:t>
                      </a:r>
                    </a:p>
                  </a:txBody>
                  <a:tcPr/>
                </a:tc>
                <a:tc>
                  <a:txBody>
                    <a:bodyPr/>
                    <a:lstStyle/>
                    <a:p>
                      <a:r>
                        <a:rPr lang="en-GB" sz="1400" dirty="0">
                          <a:latin typeface="Twinkl Cursive Unlooped" panose="02000000000000000000" pitchFamily="2" charset="0"/>
                        </a:rPr>
                        <a:t>Reversible</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Transparency</a:t>
                      </a:r>
                    </a:p>
                  </a:txBody>
                  <a:tcPr/>
                </a:tc>
                <a:tc>
                  <a:txBody>
                    <a:bodyPr/>
                    <a:lstStyle/>
                    <a:p>
                      <a:r>
                        <a:rPr lang="en-GB" sz="1400" dirty="0">
                          <a:latin typeface="Twinkl Cursive Unlooped" panose="02000000000000000000" pitchFamily="2" charset="0"/>
                        </a:rPr>
                        <a:t>Mixture</a:t>
                      </a:r>
                    </a:p>
                  </a:txBody>
                  <a:tcPr/>
                </a:tc>
                <a:tc>
                  <a:txBody>
                    <a:bodyPr/>
                    <a:lstStyle/>
                    <a:p>
                      <a:r>
                        <a:rPr lang="en-GB" sz="1400" dirty="0">
                          <a:latin typeface="Twinkl Cursive Unlooped" panose="02000000000000000000" pitchFamily="2" charset="0"/>
                        </a:rPr>
                        <a:t>Irreversible</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Conductivity</a:t>
                      </a:r>
                    </a:p>
                  </a:txBody>
                  <a:tcPr/>
                </a:tc>
                <a:tc>
                  <a:txBody>
                    <a:bodyPr/>
                    <a:lstStyle/>
                    <a:p>
                      <a:r>
                        <a:rPr lang="en-GB" sz="1400" dirty="0">
                          <a:latin typeface="Twinkl Cursive Unlooped" panose="02000000000000000000" pitchFamily="2" charset="0"/>
                        </a:rPr>
                        <a:t>Separate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Magnetism</a:t>
                      </a:r>
                    </a:p>
                  </a:txBody>
                  <a:tcPr/>
                </a:tc>
                <a:tc>
                  <a:txBody>
                    <a:bodyPr/>
                    <a:lstStyle/>
                    <a:p>
                      <a:r>
                        <a:rPr lang="en-GB" sz="1400" dirty="0">
                          <a:latin typeface="Twinkl Cursive Unlooped" panose="02000000000000000000" pitchFamily="2" charset="0"/>
                        </a:rPr>
                        <a:t>Sieve</a:t>
                      </a:r>
                    </a:p>
                  </a:txBody>
                  <a:tcPr/>
                </a:tc>
                <a:tc>
                  <a:txBody>
                    <a:bodyPr/>
                    <a:lstStyle/>
                    <a:p>
                      <a:r>
                        <a:rPr lang="en-GB" sz="1400" dirty="0">
                          <a:latin typeface="Twinkl Cursive Unlooped" panose="02000000000000000000" pitchFamily="2" charset="0"/>
                        </a:rPr>
                        <a:t>Burning</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Soluble</a:t>
                      </a:r>
                    </a:p>
                  </a:txBody>
                  <a:tcPr/>
                </a:tc>
                <a:tc>
                  <a:txBody>
                    <a:bodyPr/>
                    <a:lstStyle/>
                    <a:p>
                      <a:r>
                        <a:rPr lang="en-GB" sz="1400" dirty="0">
                          <a:latin typeface="Twinkl Cursive Unlooped" panose="02000000000000000000" pitchFamily="2" charset="0"/>
                        </a:rPr>
                        <a:t>Sieving</a:t>
                      </a:r>
                    </a:p>
                  </a:txBody>
                  <a:tcPr/>
                </a:tc>
                <a:tc>
                  <a:txBody>
                    <a:bodyPr/>
                    <a:lstStyle/>
                    <a:p>
                      <a:r>
                        <a:rPr lang="en-GB" sz="1400" dirty="0">
                          <a:latin typeface="Twinkl Cursive Unlooped" panose="02000000000000000000" pitchFamily="2" charset="0"/>
                        </a:rPr>
                        <a:t>Heating</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Solubility </a:t>
                      </a:r>
                    </a:p>
                  </a:txBody>
                  <a:tcPr/>
                </a:tc>
                <a:tc>
                  <a:txBody>
                    <a:bodyPr/>
                    <a:lstStyle/>
                    <a:p>
                      <a:r>
                        <a:rPr lang="en-GB" sz="1400" dirty="0">
                          <a:latin typeface="Twinkl Cursive Unlooped" panose="02000000000000000000" pitchFamily="2" charset="0"/>
                        </a:rPr>
                        <a:t>Filtering</a:t>
                      </a:r>
                    </a:p>
                  </a:txBody>
                  <a:tcPr/>
                </a:tc>
                <a:tc>
                  <a:txBody>
                    <a:bodyPr/>
                    <a:lstStyle/>
                    <a:p>
                      <a:r>
                        <a:rPr lang="en-GB" sz="1400" dirty="0">
                          <a:latin typeface="Twinkl Cursive Unlooped" panose="02000000000000000000" pitchFamily="2" charset="0"/>
                        </a:rPr>
                        <a:t>Cooling</a:t>
                      </a:r>
                    </a:p>
                  </a:txBody>
                  <a:tcPr/>
                </a:tc>
                <a:extLst>
                  <a:ext uri="{0D108BD9-81ED-4DB2-BD59-A6C34878D82A}">
                    <a16:rowId xmlns:a16="http://schemas.microsoft.com/office/drawing/2014/main" val="388817288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Evaporating</a:t>
                      </a:r>
                    </a:p>
                  </a:txBody>
                  <a:tcPr/>
                </a:tc>
                <a:tc>
                  <a:txBody>
                    <a:bodyPr/>
                    <a:lstStyle/>
                    <a:p>
                      <a:r>
                        <a:rPr lang="en-GB" sz="1400" dirty="0">
                          <a:latin typeface="Twinkl Cursive Unlooped" panose="02000000000000000000" pitchFamily="2" charset="0"/>
                        </a:rPr>
                        <a:t>Reaction </a:t>
                      </a:r>
                    </a:p>
                  </a:txBody>
                  <a:tcPr/>
                </a:tc>
                <a:extLst>
                  <a:ext uri="{0D108BD9-81ED-4DB2-BD59-A6C34878D82A}">
                    <a16:rowId xmlns:a16="http://schemas.microsoft.com/office/drawing/2014/main" val="1624332100"/>
                  </a:ext>
                </a:extLst>
              </a:tr>
            </a:tbl>
          </a:graphicData>
        </a:graphic>
      </p:graphicFrame>
      <p:sp>
        <p:nvSpPr>
          <p:cNvPr id="10" name="TextBox 9">
            <a:extLst>
              <a:ext uri="{FF2B5EF4-FFF2-40B4-BE49-F238E27FC236}">
                <a16:creationId xmlns:a16="http://schemas.microsoft.com/office/drawing/2014/main" id="{B6199961-FF74-4CD2-970C-B302C2A247F3}"/>
              </a:ext>
            </a:extLst>
          </p:cNvPr>
          <p:cNvSpPr txBox="1"/>
          <p:nvPr/>
        </p:nvSpPr>
        <p:spPr>
          <a:xfrm>
            <a:off x="2459087" y="464370"/>
            <a:ext cx="8299463"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Properties and changes of materials</a:t>
            </a:r>
          </a:p>
        </p:txBody>
      </p:sp>
    </p:spTree>
    <p:extLst>
      <p:ext uri="{BB962C8B-B14F-4D97-AF65-F5344CB8AC3E}">
        <p14:creationId xmlns:p14="http://schemas.microsoft.com/office/powerpoint/2010/main" val="75525533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62705" y="399417"/>
            <a:ext cx="4510436" cy="1523644"/>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21242" y="738956"/>
            <a:ext cx="3560690"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vocabulary do we use to explain life cycles? </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use and understand scientific vocabulary to talk about life cycles.  </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8010774" y="2444129"/>
            <a:ext cx="4140193" cy="2270612"/>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1650452"/>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Living Things – Life cycles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animal life cycles. With a particular focus on mammals. It leads into learning about human life cycles, reproduction and ageing</a:t>
            </a:r>
            <a:r>
              <a:rPr lang="en-GB" sz="1100" b="0" i="0" dirty="0">
                <a:solidFill>
                  <a:srgbClr val="303030"/>
                </a:solidFill>
                <a:effectLst/>
                <a:latin typeface="Lato" panose="020F0502020204030203" pitchFamily="34" charset="0"/>
              </a:rPr>
              <a:t>. </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5</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143193"/>
            <a:ext cx="1055559" cy="59311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Human reproduction and ageing</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312043" y="156247"/>
            <a:ext cx="4066177" cy="2288716"/>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319519" y="2207985"/>
            <a:ext cx="4740701" cy="1948826"/>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141438" y="3805301"/>
            <a:ext cx="5221231" cy="2139384"/>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dirty="0"/>
          </a:p>
        </p:txBody>
      </p:sp>
      <p:sp>
        <p:nvSpPr>
          <p:cNvPr id="64" name="object 19">
            <a:extLst>
              <a:ext uri="{FF2B5EF4-FFF2-40B4-BE49-F238E27FC236}">
                <a16:creationId xmlns:a16="http://schemas.microsoft.com/office/drawing/2014/main" id="{378E03F5-16C6-4DD2-9198-7D17C20F0A53}"/>
              </a:ext>
            </a:extLst>
          </p:cNvPr>
          <p:cNvSpPr txBox="1"/>
          <p:nvPr/>
        </p:nvSpPr>
        <p:spPr>
          <a:xfrm>
            <a:off x="7917817" y="417023"/>
            <a:ext cx="3226494" cy="177805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is a life cycle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Compare the life cycles of animals, including a mammal, an amphibian, an insect and a bird. </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e</a:t>
            </a:r>
            <a:r>
              <a:rPr lang="en-GB" sz="850" b="0" i="0" dirty="0">
                <a:solidFill>
                  <a:srgbClr val="303030"/>
                </a:solidFill>
                <a:effectLst/>
                <a:latin typeface="Twinkl Cursive Unlooped" panose="02000000000000000000" pitchFamily="2" charset="0"/>
              </a:rPr>
              <a:t>mbryo, juvenile, adolescent and adult are stages of a mammal's life cycle.</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a:t>
            </a:r>
            <a:r>
              <a:rPr lang="en-GB" sz="850" b="0" i="0" dirty="0">
                <a:solidFill>
                  <a:srgbClr val="303030"/>
                </a:solidFill>
                <a:effectLst/>
                <a:latin typeface="Twinkl Cursive Unlooped" panose="02000000000000000000" pitchFamily="2" charset="0"/>
              </a:rPr>
              <a:t>now that egg, larva (tadpole), adolescent and adult are stages of an amphibian's life cycle.</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egg, larva, pupa and adult are the stages of some insects including butterflies, beetles and bees.</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e</a:t>
            </a:r>
            <a:r>
              <a:rPr lang="en-GB" sz="850" b="0" i="0" dirty="0">
                <a:solidFill>
                  <a:srgbClr val="303030"/>
                </a:solidFill>
                <a:effectLst/>
                <a:latin typeface="Twinkl Cursive Unlooped" panose="02000000000000000000" pitchFamily="2" charset="0"/>
              </a:rPr>
              <a:t>gg, baby, adolescent and adult are stages of a bird's life cycle.</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471664" y="2899738"/>
            <a:ext cx="3469924"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What is a mammal</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the life cycles of animals, including a mammal, an amphibian, an insect and a bird.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mammal is a vertebrate, which means it has a backbone.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p</a:t>
            </a:r>
            <a:r>
              <a:rPr lang="en-GB" sz="900" b="0" i="0" dirty="0">
                <a:solidFill>
                  <a:srgbClr val="303030"/>
                </a:solidFill>
                <a:effectLst/>
                <a:latin typeface="Twinkl Cursive Unlooped" panose="02000000000000000000" pitchFamily="2" charset="0"/>
              </a:rPr>
              <a:t>roducing milk to feed their young, being warm blooded, giving birth to live young, having fur or hair and breathing air with lungs are the five key characteristics of mammals.</a:t>
            </a:r>
          </a:p>
          <a:p>
            <a:pPr algn="l"/>
            <a:endParaRPr lang="en-GB" sz="900" b="0" i="0" dirty="0">
              <a:solidFill>
                <a:srgbClr val="303030"/>
              </a:solidFill>
              <a:effectLst/>
              <a:latin typeface="Lato" panose="020F0502020204030203" pitchFamily="34" charset="0"/>
            </a:endParaRPr>
          </a:p>
        </p:txBody>
      </p:sp>
      <p:sp>
        <p:nvSpPr>
          <p:cNvPr id="63" name="object 19">
            <a:extLst>
              <a:ext uri="{FF2B5EF4-FFF2-40B4-BE49-F238E27FC236}">
                <a16:creationId xmlns:a16="http://schemas.microsoft.com/office/drawing/2014/main" id="{7C9090A0-B33E-47D2-B658-216E082E1D7E}"/>
              </a:ext>
            </a:extLst>
          </p:cNvPr>
          <p:cNvSpPr txBox="1"/>
          <p:nvPr/>
        </p:nvSpPr>
        <p:spPr>
          <a:xfrm>
            <a:off x="994109" y="4029661"/>
            <a:ext cx="3468417" cy="163698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lang="en-GB" sz="1050" b="1" u="sng" spc="-30" dirty="0">
                <a:latin typeface="Twinkl Cursive Unlooped" panose="02000000000000000000" pitchFamily="2" charset="0"/>
                <a:cs typeface="Calibri"/>
              </a:rPr>
              <a:t> Is there a relationship between the gestation period and the mass of a mammal</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Gather and record data and results of increasing complexity, selecting from a range of methods (scientific diagrams, labels, classification keys, tables, graphs and models).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t</a:t>
            </a:r>
            <a:r>
              <a:rPr kumimoji="0" lang="en-US" altLang="en-US" sz="900" b="0" i="0" u="none" strike="noStrike" cap="none" normalizeH="0" baseline="0" dirty="0">
                <a:ln>
                  <a:noFill/>
                </a:ln>
                <a:solidFill>
                  <a:srgbClr val="303030"/>
                </a:solidFill>
                <a:effectLst/>
                <a:latin typeface="Twinkl Cursive Unlooped" panose="02000000000000000000" pitchFamily="2" charset="0"/>
              </a:rPr>
              <a:t>he gestation period is the time between conception and birth.</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err="1">
                <a:solidFill>
                  <a:srgbClr val="303030"/>
                </a:solidFill>
                <a:latin typeface="Twinkl Cursive Unlooped" panose="02000000000000000000" pitchFamily="2" charset="0"/>
              </a:rPr>
              <a:t>Recognise</a:t>
            </a:r>
            <a:r>
              <a:rPr lang="en-US" altLang="en-US" sz="900" dirty="0">
                <a:solidFill>
                  <a:srgbClr val="303030"/>
                </a:solidFill>
                <a:latin typeface="Twinkl Cursive Unlooped" panose="02000000000000000000" pitchFamily="2" charset="0"/>
              </a:rPr>
              <a:t> that, i</a:t>
            </a:r>
            <a:r>
              <a:rPr kumimoji="0" lang="en-US" altLang="en-US" sz="900" b="0" i="0" u="none" strike="noStrike" cap="none" normalizeH="0" baseline="0" dirty="0">
                <a:ln>
                  <a:noFill/>
                </a:ln>
                <a:solidFill>
                  <a:srgbClr val="303030"/>
                </a:solidFill>
                <a:effectLst/>
                <a:latin typeface="Twinkl Cursive Unlooped" panose="02000000000000000000" pitchFamily="2" charset="0"/>
              </a:rPr>
              <a:t>n general, mammals with a smaller mass have a shorter gestation period than mammals with a larger mass.</a:t>
            </a:r>
          </a:p>
        </p:txBody>
      </p:sp>
      <p:sp>
        <p:nvSpPr>
          <p:cNvPr id="43" name="object 19">
            <a:extLst>
              <a:ext uri="{FF2B5EF4-FFF2-40B4-BE49-F238E27FC236}">
                <a16:creationId xmlns:a16="http://schemas.microsoft.com/office/drawing/2014/main" id="{6939152B-0A5C-4A57-B3F2-B582592E135E}"/>
              </a:ext>
            </a:extLst>
          </p:cNvPr>
          <p:cNvSpPr txBox="1"/>
          <p:nvPr/>
        </p:nvSpPr>
        <p:spPr>
          <a:xfrm>
            <a:off x="4113334" y="2552409"/>
            <a:ext cx="3469924"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lang="en-GB" sz="1050" b="1" u="sng" spc="-30" dirty="0">
                <a:latin typeface="Twinkl Cursive Unlooped" panose="02000000000000000000" pitchFamily="2" charset="0"/>
                <a:cs typeface="Calibri"/>
              </a:rPr>
              <a:t> Do all mammals have the same life cycle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life cycles of different mammals and notice similarities and differences.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ll mammalian life cycles have the same processes of birth, growth, puberty and reproduction as well as the same stages.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the duration of each life cycle stage is different for different mammals.</a:t>
            </a:r>
          </a:p>
          <a:p>
            <a:pPr algn="l"/>
            <a:endParaRPr lang="en-GB" sz="900" b="0" i="0" dirty="0">
              <a:solidFill>
                <a:srgbClr val="303030"/>
              </a:solidFill>
              <a:effectLst/>
              <a:latin typeface="Lato" panose="020F0502020204030203" pitchFamily="34" charset="0"/>
            </a:endParaRPr>
          </a:p>
        </p:txBody>
      </p:sp>
      <p:grpSp>
        <p:nvGrpSpPr>
          <p:cNvPr id="37" name="object 43">
            <a:extLst>
              <a:ext uri="{FF2B5EF4-FFF2-40B4-BE49-F238E27FC236}">
                <a16:creationId xmlns:a16="http://schemas.microsoft.com/office/drawing/2014/main" id="{BEFD240E-6A6E-46C2-B48C-8E17F38A1E53}"/>
              </a:ext>
            </a:extLst>
          </p:cNvPr>
          <p:cNvGrpSpPr/>
          <p:nvPr/>
        </p:nvGrpSpPr>
        <p:grpSpPr>
          <a:xfrm>
            <a:off x="5444823" y="4632949"/>
            <a:ext cx="4740701" cy="1948826"/>
            <a:chOff x="2983229" y="2878454"/>
            <a:chExt cx="3387090" cy="1120140"/>
          </a:xfrm>
        </p:grpSpPr>
        <p:sp>
          <p:nvSpPr>
            <p:cNvPr id="38" name="object 44">
              <a:extLst>
                <a:ext uri="{FF2B5EF4-FFF2-40B4-BE49-F238E27FC236}">
                  <a16:creationId xmlns:a16="http://schemas.microsoft.com/office/drawing/2014/main" id="{2A198321-65E3-4263-B824-C311EEC76CDE}"/>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40" name="object 45">
              <a:extLst>
                <a:ext uri="{FF2B5EF4-FFF2-40B4-BE49-F238E27FC236}">
                  <a16:creationId xmlns:a16="http://schemas.microsoft.com/office/drawing/2014/main" id="{1BCFC362-B8D6-4F1A-9637-50C968787948}"/>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41" name="object 19">
            <a:extLst>
              <a:ext uri="{FF2B5EF4-FFF2-40B4-BE49-F238E27FC236}">
                <a16:creationId xmlns:a16="http://schemas.microsoft.com/office/drawing/2014/main" id="{657DC378-24DD-4B1E-B8E1-ABB264FFBF2F}"/>
              </a:ext>
            </a:extLst>
          </p:cNvPr>
          <p:cNvSpPr txBox="1"/>
          <p:nvPr/>
        </p:nvSpPr>
        <p:spPr>
          <a:xfrm>
            <a:off x="6191585" y="5049062"/>
            <a:ext cx="3452464"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 Do plants reproduce in the same way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Label and draw the parts of a flower involved in sexual </a:t>
            </a:r>
            <a:r>
              <a:rPr lang="en-GB" sz="900" dirty="0">
                <a:latin typeface="Twinkl Cursive Unlooped" panose="02000000000000000000" pitchFamily="2" charset="0"/>
              </a:rPr>
              <a:t>reproduction</a:t>
            </a:r>
            <a:r>
              <a:rPr lang="en-GB" sz="900" b="0" i="0" dirty="0">
                <a:solidFill>
                  <a:srgbClr val="303030"/>
                </a:solidFill>
                <a:effectLst/>
                <a:latin typeface="Twinkl Cursive Unlooped" panose="02000000000000000000" pitchFamily="2" charset="0"/>
              </a:rPr>
              <a:t> in plants (stamen, filament, anther, pollen, carpel, stigma, style, ovary, ovule and sepal).</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f</a:t>
            </a:r>
            <a:r>
              <a:rPr lang="en-GB" sz="900" b="0" i="0" dirty="0">
                <a:solidFill>
                  <a:srgbClr val="303030"/>
                </a:solidFill>
                <a:effectLst/>
                <a:latin typeface="Twinkl Cursive Unlooped" panose="02000000000000000000" pitchFamily="2" charset="0"/>
              </a:rPr>
              <a:t>lowering plants reproduce sexually. The flower is essential for sexual reproduction. Other plants reproduce asexually.</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Tree>
    <p:extLst>
      <p:ext uri="{BB962C8B-B14F-4D97-AF65-F5344CB8AC3E}">
        <p14:creationId xmlns:p14="http://schemas.microsoft.com/office/powerpoint/2010/main" val="35014190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8429696" y="1720898"/>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8686800" y="2898253"/>
            <a:ext cx="1740535" cy="3210494"/>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study the human life cycle, particularly looking at reproduction and ageing. </a:t>
            </a:r>
          </a:p>
          <a:p>
            <a:pPr marL="12700" marR="5080" indent="3175" algn="ctr">
              <a:lnSpc>
                <a:spcPct val="100499"/>
              </a:lnSpc>
              <a:spcBef>
                <a:spcPts val="900"/>
              </a:spcBef>
            </a:pPr>
            <a:endParaRPr lang="en-GB" sz="1100" spc="-10" dirty="0">
              <a:latin typeface="Twinkl Cursive Unlooped" panose="02000000000000000000" pitchFamily="2" charset="0"/>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research unfamiliar animals and plants from a range of habitats. </a:t>
            </a:r>
          </a:p>
          <a:p>
            <a:pPr marL="12700" marR="5080" indent="3175" algn="ctr">
              <a:lnSpc>
                <a:spcPct val="100499"/>
              </a:lnSpc>
              <a:spcBef>
                <a:spcPts val="900"/>
              </a:spcBef>
            </a:pPr>
            <a:r>
              <a:rPr lang="en-GB" sz="1100" spc="-10" dirty="0">
                <a:latin typeface="Twinkl Cursive Unlooped" panose="02000000000000000000" pitchFamily="2" charset="0"/>
                <a:cs typeface="Segoe UI"/>
              </a:rPr>
              <a:t>They will identify how animals and plants have adapted to suit their environment in different ways.</a:t>
            </a: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5</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905669" y="470684"/>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 Life Cycles</a:t>
            </a:r>
          </a:p>
        </p:txBody>
      </p:sp>
      <p:sp>
        <p:nvSpPr>
          <p:cNvPr id="30" name="object 13">
            <a:extLst>
              <a:ext uri="{FF2B5EF4-FFF2-40B4-BE49-F238E27FC236}">
                <a16:creationId xmlns:a16="http://schemas.microsoft.com/office/drawing/2014/main" id="{D566480B-6AE1-493A-99EA-DB4DF3E18A68}"/>
              </a:ext>
            </a:extLst>
          </p:cNvPr>
          <p:cNvSpPr txBox="1"/>
          <p:nvPr/>
        </p:nvSpPr>
        <p:spPr>
          <a:xfrm>
            <a:off x="3237471" y="2677113"/>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LKS2</a:t>
            </a:r>
            <a:endParaRPr sz="1200" dirty="0">
              <a:latin typeface="Twinkl Cursive Unlooped" panose="02000000000000000000" pitchFamily="2" charset="0"/>
              <a:cs typeface="Segoe UI"/>
            </a:endParaRPr>
          </a:p>
        </p:txBody>
      </p:sp>
      <p:sp>
        <p:nvSpPr>
          <p:cNvPr id="23" name="object 13">
            <a:extLst>
              <a:ext uri="{FF2B5EF4-FFF2-40B4-BE49-F238E27FC236}">
                <a16:creationId xmlns:a16="http://schemas.microsoft.com/office/drawing/2014/main" id="{FA6307AC-886C-4022-BEBB-DBD7F0565BB4}"/>
              </a:ext>
            </a:extLst>
          </p:cNvPr>
          <p:cNvSpPr txBox="1"/>
          <p:nvPr/>
        </p:nvSpPr>
        <p:spPr>
          <a:xfrm>
            <a:off x="834190" y="2845071"/>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31" name="TextBox 30">
            <a:extLst>
              <a:ext uri="{FF2B5EF4-FFF2-40B4-BE49-F238E27FC236}">
                <a16:creationId xmlns:a16="http://schemas.microsoft.com/office/drawing/2014/main" id="{E8E355F5-A68F-4D7B-A269-1A2DF2F5F1C9}"/>
              </a:ext>
            </a:extLst>
          </p:cNvPr>
          <p:cNvSpPr txBox="1"/>
          <p:nvPr/>
        </p:nvSpPr>
        <p:spPr>
          <a:xfrm>
            <a:off x="442826" y="3491300"/>
            <a:ext cx="1994863" cy="1615827"/>
          </a:xfrm>
          <a:prstGeom prst="rect">
            <a:avLst/>
          </a:prstGeom>
          <a:noFill/>
        </p:spPr>
        <p:txBody>
          <a:bodyPr wrap="square">
            <a:spAutoFit/>
          </a:bodyPr>
          <a:lstStyle/>
          <a:p>
            <a:pPr algn="ctr"/>
            <a:r>
              <a:rPr lang="en-GB" sz="1100" b="0" i="0" dirty="0">
                <a:solidFill>
                  <a:srgbClr val="303030"/>
                </a:solidFill>
                <a:effectLst/>
                <a:latin typeface="Twinkl Cursive Unlooped" panose="02000000000000000000" pitchFamily="2" charset="0"/>
              </a:rPr>
              <a:t>Children have learnt about growth in animals by exploring the life cycles of some familiar animals. </a:t>
            </a:r>
          </a:p>
          <a:p>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identified the basic needs of animals for survival, including food, water, air and shelter.</a:t>
            </a:r>
            <a:endParaRPr lang="en-GB" sz="1100" dirty="0"/>
          </a:p>
        </p:txBody>
      </p:sp>
      <p:sp>
        <p:nvSpPr>
          <p:cNvPr id="33" name="TextBox 32">
            <a:extLst>
              <a:ext uri="{FF2B5EF4-FFF2-40B4-BE49-F238E27FC236}">
                <a16:creationId xmlns:a16="http://schemas.microsoft.com/office/drawing/2014/main" id="{97F773B2-A5BC-43F5-8463-77AE1C015A4E}"/>
              </a:ext>
            </a:extLst>
          </p:cNvPr>
          <p:cNvSpPr txBox="1"/>
          <p:nvPr/>
        </p:nvSpPr>
        <p:spPr>
          <a:xfrm>
            <a:off x="3120881" y="3273217"/>
            <a:ext cx="1502220" cy="938719"/>
          </a:xfrm>
          <a:prstGeom prst="rect">
            <a:avLst/>
          </a:prstGeom>
          <a:noFill/>
        </p:spPr>
        <p:txBody>
          <a:bodyPr wrap="square">
            <a:spAutoFit/>
          </a:bodyPr>
          <a:lstStyle/>
          <a:p>
            <a:pPr algn="ctr"/>
            <a:r>
              <a:rPr lang="en-GB" sz="1100" b="0" i="0" dirty="0">
                <a:solidFill>
                  <a:srgbClr val="303030"/>
                </a:solidFill>
                <a:effectLst/>
                <a:latin typeface="Twinkl Cursive Unlooped" panose="02000000000000000000" pitchFamily="2" charset="0"/>
              </a:rPr>
              <a:t>Children have looked at animals' diets and constructed food chains to show the flow of energy.</a:t>
            </a:r>
            <a:endParaRPr lang="en-GB" sz="1100" dirty="0"/>
          </a:p>
        </p:txBody>
      </p:sp>
      <p:sp>
        <p:nvSpPr>
          <p:cNvPr id="34" name="TextBox 33">
            <a:extLst>
              <a:ext uri="{FF2B5EF4-FFF2-40B4-BE49-F238E27FC236}">
                <a16:creationId xmlns:a16="http://schemas.microsoft.com/office/drawing/2014/main" id="{E42D1199-7E52-4064-A7EB-7149312870F0}"/>
              </a:ext>
            </a:extLst>
          </p:cNvPr>
          <p:cNvSpPr txBox="1"/>
          <p:nvPr/>
        </p:nvSpPr>
        <p:spPr>
          <a:xfrm>
            <a:off x="3070231" y="4430854"/>
            <a:ext cx="1603519" cy="1107996"/>
          </a:xfrm>
          <a:prstGeom prst="rect">
            <a:avLst/>
          </a:prstGeom>
          <a:noFill/>
        </p:spPr>
        <p:txBody>
          <a:bodyPr wrap="square">
            <a:spAutoFit/>
          </a:bodyPr>
          <a:lstStyle/>
          <a:p>
            <a:pPr algn="ctr"/>
            <a:r>
              <a:rPr lang="en-GB" sz="1100" b="0" i="0" dirty="0">
                <a:solidFill>
                  <a:srgbClr val="303030"/>
                </a:solidFill>
                <a:effectLst/>
                <a:latin typeface="Twinkl Cursive Unlooped" panose="02000000000000000000" pitchFamily="2" charset="0"/>
              </a:rPr>
              <a:t>The have studied the animal and plant kingdoms and use and create classification keys to identify living things.</a:t>
            </a:r>
            <a:endParaRPr lang="en-GB" sz="1100" dirty="0"/>
          </a:p>
        </p:txBody>
      </p:sp>
      <p:sp>
        <p:nvSpPr>
          <p:cNvPr id="35" name="object 31">
            <a:extLst>
              <a:ext uri="{FF2B5EF4-FFF2-40B4-BE49-F238E27FC236}">
                <a16:creationId xmlns:a16="http://schemas.microsoft.com/office/drawing/2014/main" id="{57900C84-08B3-4D71-BF52-ADB6477AB446}"/>
              </a:ext>
            </a:extLst>
          </p:cNvPr>
          <p:cNvSpPr txBox="1"/>
          <p:nvPr/>
        </p:nvSpPr>
        <p:spPr>
          <a:xfrm>
            <a:off x="5221578" y="3031492"/>
            <a:ext cx="2039058" cy="1650452"/>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dirty="0">
                <a:solidFill>
                  <a:schemeClr val="accent5">
                    <a:lumMod val="75000"/>
                  </a:schemeClr>
                </a:solidFill>
                <a:latin typeface="Twinkl Cursive Unlooped" panose="02000000000000000000" pitchFamily="2" charset="0"/>
              </a:rPr>
              <a:t>Living Things – Animal life cycles</a:t>
            </a:r>
            <a:endParaRPr lang="en-GB" b="1" i="0" dirty="0">
              <a:solidFill>
                <a:schemeClr val="accent5">
                  <a:lumMod val="75000"/>
                </a:schemeClr>
              </a:solidFill>
              <a:effectLst/>
              <a:latin typeface="Twinkl Cursive Unlooped" panose="02000000000000000000" pitchFamily="2" charset="0"/>
            </a:endParaRPr>
          </a:p>
          <a:p>
            <a:pPr marL="12700" marR="5080"/>
            <a:r>
              <a:rPr lang="en-GB" sz="1100" b="0" i="0" dirty="0">
                <a:solidFill>
                  <a:srgbClr val="303030"/>
                </a:solidFill>
                <a:effectLst/>
                <a:latin typeface="Twinkl Cursive Unlooped" panose="02000000000000000000" pitchFamily="2" charset="0"/>
              </a:rPr>
              <a:t>This project teaches children about animal life cycles. With a particular focus on mammals. It leads into learning about human life cycles, reproduction and ageing</a:t>
            </a:r>
            <a:r>
              <a:rPr lang="en-GB" sz="1100" b="0" i="0" dirty="0">
                <a:solidFill>
                  <a:srgbClr val="303030"/>
                </a:solidFill>
                <a:effectLst/>
                <a:latin typeface="Lato" panose="020F0502020204030203" pitchFamily="34" charset="0"/>
              </a:rPr>
              <a:t>. </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271740085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5</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902615985"/>
              </p:ext>
            </p:extLst>
          </p:nvPr>
        </p:nvGraphicFramePr>
        <p:xfrm>
          <a:off x="3276600" y="1427480"/>
          <a:ext cx="5257800" cy="370840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905000">
                  <a:extLst>
                    <a:ext uri="{9D8B030D-6E8A-4147-A177-3AD203B41FA5}">
                      <a16:colId xmlns:a16="http://schemas.microsoft.com/office/drawing/2014/main" val="2992277105"/>
                    </a:ext>
                  </a:extLst>
                </a:gridCol>
                <a:gridCol w="19050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Life cycle</a:t>
                      </a:r>
                    </a:p>
                  </a:txBody>
                  <a:tcPr/>
                </a:tc>
                <a:tc>
                  <a:txBody>
                    <a:bodyPr/>
                    <a:lstStyle/>
                    <a:p>
                      <a:r>
                        <a:rPr lang="en-GB" sz="1400" b="0" dirty="0">
                          <a:latin typeface="Twinkl Cursive Unlooped" panose="02000000000000000000" pitchFamily="2" charset="0"/>
                        </a:rPr>
                        <a:t>Gestation</a:t>
                      </a:r>
                    </a:p>
                  </a:txBody>
                  <a:tcPr/>
                </a:tc>
                <a:tc>
                  <a:txBody>
                    <a:bodyPr/>
                    <a:lstStyle/>
                    <a:p>
                      <a:r>
                        <a:rPr lang="en-GB" sz="1400" b="0" dirty="0">
                          <a:latin typeface="Twinkl Cursive Unlooped" panose="02000000000000000000" pitchFamily="2" charset="0"/>
                        </a:rPr>
                        <a:t>Parent</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Birth</a:t>
                      </a:r>
                    </a:p>
                  </a:txBody>
                  <a:tcPr/>
                </a:tc>
                <a:tc>
                  <a:txBody>
                    <a:bodyPr/>
                    <a:lstStyle/>
                    <a:p>
                      <a:r>
                        <a:rPr lang="en-GB" sz="1400" dirty="0">
                          <a:latin typeface="Twinkl Cursive Unlooped" panose="02000000000000000000" pitchFamily="2" charset="0"/>
                        </a:rPr>
                        <a:t>Growth</a:t>
                      </a:r>
                    </a:p>
                  </a:txBody>
                  <a:tcPr/>
                </a:tc>
                <a:tc>
                  <a:txBody>
                    <a:bodyPr/>
                    <a:lstStyle/>
                    <a:p>
                      <a:r>
                        <a:rPr lang="en-GB" sz="1400" dirty="0">
                          <a:latin typeface="Twinkl Cursive Unlooped" panose="02000000000000000000" pitchFamily="2" charset="0"/>
                        </a:rPr>
                        <a:t>Offspring</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Hatchling</a:t>
                      </a:r>
                    </a:p>
                  </a:txBody>
                  <a:tcPr/>
                </a:tc>
                <a:tc>
                  <a:txBody>
                    <a:bodyPr/>
                    <a:lstStyle/>
                    <a:p>
                      <a:r>
                        <a:rPr lang="en-GB" sz="1400" dirty="0">
                          <a:latin typeface="Twinkl Cursive Unlooped" panose="02000000000000000000" pitchFamily="2" charset="0"/>
                        </a:rPr>
                        <a:t>Reproduction</a:t>
                      </a:r>
                    </a:p>
                  </a:txBody>
                  <a:tcPr/>
                </a:tc>
                <a:tc>
                  <a:txBody>
                    <a:bodyPr/>
                    <a:lstStyle/>
                    <a:p>
                      <a:r>
                        <a:rPr lang="en-GB" sz="1400" dirty="0">
                          <a:latin typeface="Twinkl Cursive Unlooped" panose="02000000000000000000" pitchFamily="2" charset="0"/>
                        </a:rPr>
                        <a:t>Sexual</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Juvenile</a:t>
                      </a:r>
                    </a:p>
                  </a:txBody>
                  <a:tcPr/>
                </a:tc>
                <a:tc>
                  <a:txBody>
                    <a:bodyPr/>
                    <a:lstStyle/>
                    <a:p>
                      <a:r>
                        <a:rPr lang="en-GB" sz="1400" dirty="0">
                          <a:latin typeface="Twinkl Cursive Unlooped" panose="02000000000000000000" pitchFamily="2" charset="0"/>
                        </a:rPr>
                        <a:t>Life span</a:t>
                      </a:r>
                    </a:p>
                  </a:txBody>
                  <a:tcPr/>
                </a:tc>
                <a:tc>
                  <a:txBody>
                    <a:bodyPr/>
                    <a:lstStyle/>
                    <a:p>
                      <a:r>
                        <a:rPr lang="en-GB" sz="1400" dirty="0">
                          <a:latin typeface="Twinkl Cursive Unlooped" panose="02000000000000000000" pitchFamily="2" charset="0"/>
                        </a:rPr>
                        <a:t>Asexual</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Infant</a:t>
                      </a:r>
                    </a:p>
                  </a:txBody>
                  <a:tcPr/>
                </a:tc>
                <a:tc>
                  <a:txBody>
                    <a:bodyPr/>
                    <a:lstStyle/>
                    <a:p>
                      <a:r>
                        <a:rPr lang="en-GB" sz="1400" dirty="0">
                          <a:latin typeface="Twinkl Cursive Unlooped" panose="02000000000000000000" pitchFamily="2" charset="0"/>
                        </a:rPr>
                        <a:t>Fertilisation</a:t>
                      </a:r>
                    </a:p>
                  </a:txBody>
                  <a:tcPr/>
                </a:tc>
                <a:tc>
                  <a:txBody>
                    <a:bodyPr/>
                    <a:lstStyle/>
                    <a:p>
                      <a:r>
                        <a:rPr lang="en-GB" sz="1400" dirty="0">
                          <a:latin typeface="Twinkl Cursive Unlooped" panose="02000000000000000000" pitchFamily="2" charset="0"/>
                        </a:rPr>
                        <a:t>Cold blooded</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Larva</a:t>
                      </a:r>
                    </a:p>
                  </a:txBody>
                  <a:tcPr/>
                </a:tc>
                <a:tc>
                  <a:txBody>
                    <a:bodyPr/>
                    <a:lstStyle/>
                    <a:p>
                      <a:r>
                        <a:rPr lang="en-GB" sz="1400" dirty="0">
                          <a:latin typeface="Twinkl Cursive Unlooped" panose="02000000000000000000" pitchFamily="2" charset="0"/>
                        </a:rPr>
                        <a:t>Metamorphosis</a:t>
                      </a:r>
                    </a:p>
                  </a:txBody>
                  <a:tcPr/>
                </a:tc>
                <a:tc>
                  <a:txBody>
                    <a:bodyPr/>
                    <a:lstStyle/>
                    <a:p>
                      <a:r>
                        <a:rPr lang="en-GB" sz="1400" dirty="0">
                          <a:latin typeface="Twinkl Cursive Unlooped" panose="02000000000000000000" pitchFamily="2" charset="0"/>
                        </a:rPr>
                        <a:t>Warm blooded</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Egg</a:t>
                      </a:r>
                    </a:p>
                  </a:txBody>
                  <a:tcPr/>
                </a:tc>
                <a:tc>
                  <a:txBody>
                    <a:bodyPr/>
                    <a:lstStyle/>
                    <a:p>
                      <a:r>
                        <a:rPr lang="en-GB" sz="1400" dirty="0">
                          <a:latin typeface="Twinkl Cursive Unlooped" panose="02000000000000000000" pitchFamily="2" charset="0"/>
                        </a:rPr>
                        <a:t>Process</a:t>
                      </a:r>
                    </a:p>
                  </a:txBody>
                  <a:tcPr/>
                </a:tc>
                <a:tc>
                  <a:txBody>
                    <a:bodyPr/>
                    <a:lstStyle/>
                    <a:p>
                      <a:r>
                        <a:rPr lang="en-GB" sz="1400" dirty="0">
                          <a:latin typeface="Twinkl Cursive Unlooped" panose="02000000000000000000" pitchFamily="2" charset="0"/>
                        </a:rPr>
                        <a:t>Vertebrate</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Embryo</a:t>
                      </a:r>
                    </a:p>
                  </a:txBody>
                  <a:tcPr/>
                </a:tc>
                <a:tc>
                  <a:txBody>
                    <a:bodyPr/>
                    <a:lstStyle/>
                    <a:p>
                      <a:r>
                        <a:rPr lang="en-GB" sz="1400" dirty="0">
                          <a:latin typeface="Twinkl Cursive Unlooped" panose="02000000000000000000" pitchFamily="2" charset="0"/>
                        </a:rPr>
                        <a:t>Pupa</a:t>
                      </a:r>
                    </a:p>
                  </a:txBody>
                  <a:tcPr/>
                </a:tc>
                <a:tc>
                  <a:txBody>
                    <a:bodyPr/>
                    <a:lstStyle/>
                    <a:p>
                      <a:r>
                        <a:rPr lang="en-GB" sz="1400" dirty="0">
                          <a:latin typeface="Twinkl Cursive Unlooped" panose="02000000000000000000" pitchFamily="2" charset="0"/>
                        </a:rPr>
                        <a:t>Invertebrate </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Foetus </a:t>
                      </a:r>
                    </a:p>
                  </a:txBody>
                  <a:tcPr/>
                </a:tc>
                <a:tc>
                  <a:txBody>
                    <a:bodyPr/>
                    <a:lstStyle/>
                    <a:p>
                      <a:r>
                        <a:rPr lang="en-GB" sz="1400" dirty="0">
                          <a:latin typeface="Twinkl Cursive Unlooped" panose="02000000000000000000" pitchFamily="2" charset="0"/>
                        </a:rPr>
                        <a:t>Adult </a:t>
                      </a:r>
                    </a:p>
                  </a:txBody>
                  <a:tcPr/>
                </a:tc>
                <a:tc>
                  <a:txBody>
                    <a:bodyPr/>
                    <a:lstStyle/>
                    <a:p>
                      <a:r>
                        <a:rPr lang="en-GB" sz="1400" dirty="0">
                          <a:latin typeface="Twinkl Cursive Unlooped" panose="02000000000000000000" pitchFamily="2" charset="0"/>
                        </a:rPr>
                        <a:t>Mammal</a:t>
                      </a:r>
                    </a:p>
                  </a:txBody>
                  <a:tcPr/>
                </a:tc>
                <a:extLst>
                  <a:ext uri="{0D108BD9-81ED-4DB2-BD59-A6C34878D82A}">
                    <a16:rowId xmlns:a16="http://schemas.microsoft.com/office/drawing/2014/main" val="1624332100"/>
                  </a:ext>
                </a:extLst>
              </a:tr>
              <a:tr h="370840">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Mammalian </a:t>
                      </a:r>
                    </a:p>
                  </a:txBody>
                  <a:tcPr/>
                </a:tc>
                <a:extLst>
                  <a:ext uri="{0D108BD9-81ED-4DB2-BD59-A6C34878D82A}">
                    <a16:rowId xmlns:a16="http://schemas.microsoft.com/office/drawing/2014/main" val="739977282"/>
                  </a:ext>
                </a:extLst>
              </a:tr>
            </a:tbl>
          </a:graphicData>
        </a:graphic>
      </p:graphicFrame>
      <p:sp>
        <p:nvSpPr>
          <p:cNvPr id="10" name="TextBox 9">
            <a:extLst>
              <a:ext uri="{FF2B5EF4-FFF2-40B4-BE49-F238E27FC236}">
                <a16:creationId xmlns:a16="http://schemas.microsoft.com/office/drawing/2014/main" id="{B6199961-FF74-4CD2-970C-B302C2A247F3}"/>
              </a:ext>
            </a:extLst>
          </p:cNvPr>
          <p:cNvSpPr txBox="1"/>
          <p:nvPr/>
        </p:nvSpPr>
        <p:spPr>
          <a:xfrm>
            <a:off x="3199460" y="539655"/>
            <a:ext cx="8299463"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Animal Life Cycles</a:t>
            </a:r>
          </a:p>
        </p:txBody>
      </p:sp>
    </p:spTree>
    <p:extLst>
      <p:ext uri="{BB962C8B-B14F-4D97-AF65-F5344CB8AC3E}">
        <p14:creationId xmlns:p14="http://schemas.microsoft.com/office/powerpoint/2010/main" val="219634599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305301" y="4817962"/>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05258" y="169679"/>
            <a:ext cx="4510436" cy="1879388"/>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21242" y="552137"/>
            <a:ext cx="3560690"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is the human life cycle?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changes as humans develop from birth to old age.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Gather and record data and results of increasing complexity, selecting from a range of methods (scientific diagrams, labels, classification keys, tables, graphs and models).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humans are mammals and have a mammalian life cycle.</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939126" y="2275878"/>
            <a:ext cx="4264244" cy="2139384"/>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096728"/>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Human Reproduction and Ageing</a:t>
            </a:r>
          </a:p>
          <a:p>
            <a:pPr marL="12700" marR="5080"/>
            <a:r>
              <a:rPr lang="en-GB" sz="1100" b="0" i="0" dirty="0">
                <a:solidFill>
                  <a:srgbClr val="303030"/>
                </a:solidFill>
                <a:effectLst/>
                <a:latin typeface="Twinkl Cursive Unlooped" panose="02000000000000000000" pitchFamily="2" charset="0"/>
              </a:rPr>
              <a:t>This project teaches children about the human life cycle. They explore human growth and development to old age, including the changes experienced during puberty and human reproduction.</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Summer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z="1800" spc="-70" dirty="0">
                <a:solidFill>
                  <a:srgbClr val="0C6C82"/>
                </a:solidFill>
                <a:latin typeface="Segoe UI"/>
                <a:cs typeface="Segoe UI"/>
              </a:rPr>
              <a:t>5</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Year 6</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67599" y="351675"/>
            <a:ext cx="3910621" cy="1723246"/>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3292248" y="2365589"/>
            <a:ext cx="4295775" cy="1948826"/>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68002" y="3841660"/>
            <a:ext cx="4580198" cy="2257405"/>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856983" y="4689667"/>
            <a:ext cx="4820417" cy="199186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dirty="0"/>
          </a:p>
        </p:txBody>
      </p:sp>
      <p:sp>
        <p:nvSpPr>
          <p:cNvPr id="64" name="object 19">
            <a:extLst>
              <a:ext uri="{FF2B5EF4-FFF2-40B4-BE49-F238E27FC236}">
                <a16:creationId xmlns:a16="http://schemas.microsoft.com/office/drawing/2014/main" id="{378E03F5-16C6-4DD2-9198-7D17C20F0A53}"/>
              </a:ext>
            </a:extLst>
          </p:cNvPr>
          <p:cNvSpPr txBox="1"/>
          <p:nvPr/>
        </p:nvSpPr>
        <p:spPr>
          <a:xfrm>
            <a:off x="7857138" y="706336"/>
            <a:ext cx="3226494"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happens during a human gestation period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changes as humans develop from birth to old age.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human gestation period is around 40 weeks. During this time, the organs, limbs and senses develop, and the foetus grows until it is ready to be born.</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0" name="object 19">
            <a:extLst>
              <a:ext uri="{FF2B5EF4-FFF2-40B4-BE49-F238E27FC236}">
                <a16:creationId xmlns:a16="http://schemas.microsoft.com/office/drawing/2014/main" id="{994B6526-3EC8-4719-B226-C9B36AE993FC}"/>
              </a:ext>
            </a:extLst>
          </p:cNvPr>
          <p:cNvSpPr txBox="1"/>
          <p:nvPr/>
        </p:nvSpPr>
        <p:spPr>
          <a:xfrm>
            <a:off x="8363166" y="2755126"/>
            <a:ext cx="3416163" cy="119840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lang="en-GB" sz="1050" b="1" u="sng" spc="-30" dirty="0">
                <a:latin typeface="Twinkl Cursive Unlooped" panose="02000000000000000000" pitchFamily="2" charset="0"/>
                <a:cs typeface="Calibri"/>
              </a:rPr>
              <a:t> How do humans in the juvenile stage change and develop?</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Plan and carry out a range of enquiries, including writing methods, identifying variables and making predictions based on prior knowledge and understanding.</a:t>
            </a:r>
            <a:endParaRPr lang="en-GB" sz="900"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how humans in the juvenile stage change and develop o</a:t>
            </a:r>
            <a:r>
              <a:rPr lang="en-GB" sz="900" dirty="0">
                <a:solidFill>
                  <a:srgbClr val="303030"/>
                </a:solidFill>
                <a:latin typeface="Twinkl Cursive Unlooped" panose="02000000000000000000" pitchFamily="2" charset="0"/>
              </a:rPr>
              <a:t>ver time. </a:t>
            </a:r>
            <a:endParaRPr lang="en-GB" sz="900" b="0" i="0" dirty="0">
              <a:solidFill>
                <a:srgbClr val="303030"/>
              </a:solidFill>
              <a:effectLst/>
              <a:latin typeface="Twinkl Cursive Unlooped" panose="02000000000000000000" pitchFamily="2"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759015" y="4239407"/>
            <a:ext cx="3431986"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How do humans reproduce?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process of human reproduction.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life process of reproduction in some plants and animals.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h</a:t>
            </a:r>
            <a:r>
              <a:rPr lang="en-GB" sz="900" b="0" i="0" dirty="0">
                <a:solidFill>
                  <a:srgbClr val="303030"/>
                </a:solidFill>
                <a:effectLst/>
                <a:latin typeface="Twinkl Cursive Unlooped" panose="02000000000000000000" pitchFamily="2" charset="0"/>
              </a:rPr>
              <a:t>umans reproduce sexually when a female egg is fertilised by a male sperm producing offspring that are different from the parents.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sexual reproduction is the process of producing offspring and is essential for the continued survival of a species.</a:t>
            </a:r>
          </a:p>
        </p:txBody>
      </p:sp>
      <p:sp>
        <p:nvSpPr>
          <p:cNvPr id="63" name="object 19">
            <a:extLst>
              <a:ext uri="{FF2B5EF4-FFF2-40B4-BE49-F238E27FC236}">
                <a16:creationId xmlns:a16="http://schemas.microsoft.com/office/drawing/2014/main" id="{7C9090A0-B33E-47D2-B658-216E082E1D7E}"/>
              </a:ext>
            </a:extLst>
          </p:cNvPr>
          <p:cNvSpPr txBox="1"/>
          <p:nvPr/>
        </p:nvSpPr>
        <p:spPr>
          <a:xfrm>
            <a:off x="5529545" y="5020406"/>
            <a:ext cx="3766855" cy="13369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 humans change as they get older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kumimoji="0" lang="en-US" altLang="en-US" sz="900" b="0" i="0" u="none" strike="noStrike" cap="none" normalizeH="0" baseline="0" dirty="0">
              <a:ln>
                <a:noFill/>
              </a:ln>
              <a:solidFill>
                <a:srgbClr val="303030"/>
              </a:solidFill>
              <a:effectLst/>
              <a:latin typeface="Lato" panose="020F0502020204030203"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Ask a wide range of relevant scientific questions that broaden their understanding of the world around them and identify how they can answer them.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Present findings on how our bodies change as we get older.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Kn</a:t>
            </a:r>
            <a:r>
              <a:rPr lang="en-US" altLang="en-US" sz="900" dirty="0">
                <a:solidFill>
                  <a:srgbClr val="303030"/>
                </a:solidFill>
                <a:latin typeface="Twinkl Cursive Unlooped" panose="02000000000000000000" pitchFamily="2" charset="0"/>
              </a:rPr>
              <a:t>ow that the main changes are: physical fitness, eyesight, hearing, hair, skin, joints, brain and heart. </a:t>
            </a:r>
            <a:endParaRPr kumimoji="0" lang="en-US" altLang="en-US" sz="900" b="0" i="0" u="none" strike="noStrike" cap="none" normalizeH="0" baseline="0" dirty="0">
              <a:ln>
                <a:noFill/>
              </a:ln>
              <a:solidFill>
                <a:srgbClr val="303030"/>
              </a:solidFill>
              <a:effectLst/>
              <a:latin typeface="Twinkl Cursive Unlooped" panose="02000000000000000000" pitchFamily="2" charset="0"/>
            </a:endParaRPr>
          </a:p>
        </p:txBody>
      </p:sp>
      <p:sp>
        <p:nvSpPr>
          <p:cNvPr id="43" name="object 19">
            <a:extLst>
              <a:ext uri="{FF2B5EF4-FFF2-40B4-BE49-F238E27FC236}">
                <a16:creationId xmlns:a16="http://schemas.microsoft.com/office/drawing/2014/main" id="{6939152B-0A5C-4A57-B3F2-B582592E135E}"/>
              </a:ext>
            </a:extLst>
          </p:cNvPr>
          <p:cNvSpPr txBox="1"/>
          <p:nvPr/>
        </p:nvSpPr>
        <p:spPr>
          <a:xfrm>
            <a:off x="3809011" y="2719262"/>
            <a:ext cx="3469924" cy="118558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lang="en-GB" sz="1050" b="1" u="sng" spc="-30" dirty="0">
                <a:latin typeface="Twinkl Cursive Unlooped" panose="02000000000000000000" pitchFamily="2" charset="0"/>
                <a:cs typeface="Calibri"/>
              </a:rPr>
              <a:t> How do humans in the adolescent stage change and develop</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why personal hygiene is important during puberty.</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the changes as humans develop from birth to old age.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puberty is the transition between childhood and adulthood.</a:t>
            </a:r>
            <a:endParaRPr lang="en-GB" sz="900" dirty="0">
              <a:solidFill>
                <a:srgbClr val="303030"/>
              </a:solidFill>
              <a:latin typeface="Twinkl Cursive Unlooped" panose="02000000000000000000" pitchFamily="2" charset="0"/>
            </a:endParaRPr>
          </a:p>
          <a:p>
            <a:pPr algn="l">
              <a:buFont typeface="Arial" panose="020B0604020202020204" pitchFamily="34" charset="0"/>
              <a:buChar char="•"/>
            </a:pPr>
            <a:r>
              <a:rPr lang="en-GB" sz="900" dirty="0">
                <a:solidFill>
                  <a:srgbClr val="303030"/>
                </a:solidFill>
                <a:latin typeface="Twinkl Cursive Unlooped" panose="02000000000000000000" pitchFamily="2" charset="0"/>
              </a:rPr>
              <a:t>Explain the changes that happen during puberty. </a:t>
            </a:r>
            <a:endParaRPr lang="en-GB" sz="900" b="0" i="0" dirty="0">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132962995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561100" y="2730753"/>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L</a:t>
            </a:r>
            <a:r>
              <a:rPr lang="en-GB" sz="1200" b="1" spc="-60" dirty="0">
                <a:latin typeface="Twinkl Cursive Unlooped" panose="02000000000000000000" pitchFamily="2" charset="0"/>
                <a:cs typeface="Segoe UI"/>
              </a:rPr>
              <a:t>KS2</a:t>
            </a:r>
            <a:endParaRPr sz="1200" dirty="0">
              <a:latin typeface="Twinkl Cursive Unlooped" panose="02000000000000000000" pitchFamily="2" charset="0"/>
              <a:cs typeface="Segoe UI"/>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nvGrpSpPr>
          <p:cNvPr id="15" name="object 15"/>
          <p:cNvGrpSpPr/>
          <p:nvPr/>
        </p:nvGrpSpPr>
        <p:grpSpPr>
          <a:xfrm>
            <a:off x="9669526" y="1782826"/>
            <a:ext cx="2178050" cy="4616450"/>
            <a:chOff x="9669526" y="1782826"/>
            <a:chExt cx="2178050" cy="4616450"/>
          </a:xfrm>
        </p:grpSpPr>
        <p:sp>
          <p:nvSpPr>
            <p:cNvPr id="16" name="object 16"/>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17" name="object 17"/>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18" name="object 18"/>
          <p:cNvSpPr txBox="1"/>
          <p:nvPr/>
        </p:nvSpPr>
        <p:spPr>
          <a:xfrm>
            <a:off x="9883775" y="2983928"/>
            <a:ext cx="1740535" cy="173316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spc="-10" dirty="0">
                <a:latin typeface="Twinkl Cursive Unlooped" panose="02000000000000000000" pitchFamily="2" charset="0"/>
                <a:cs typeface="Segoe UI"/>
              </a:rPr>
              <a:t>Children will continue to look at what happens inside the human body and will study the circulatory system</a:t>
            </a:r>
            <a:r>
              <a:rPr lang="en-GB" sz="1100" dirty="0">
                <a:effectLst/>
                <a:latin typeface="Twinkl Cursive Unlooped" panose="02000000000000000000" pitchFamily="2" charset="0"/>
                <a:ea typeface="Calibri" panose="020F0502020204030204" pitchFamily="34" charset="0"/>
              </a:rPr>
              <a:t>.</a:t>
            </a:r>
          </a:p>
          <a:p>
            <a:pPr marL="12700" marR="5080" indent="3175" algn="ctr">
              <a:lnSpc>
                <a:spcPct val="100499"/>
              </a:lnSpc>
              <a:spcBef>
                <a:spcPts val="900"/>
              </a:spcBef>
            </a:pPr>
            <a:endParaRPr lang="en-GB" sz="18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5</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458353" y="564468"/>
            <a:ext cx="9943846"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Human reproduction and Ageing</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5198586" y="1786568"/>
            <a:ext cx="2152747" cy="4591050"/>
            <a:chOff x="9682226" y="1795526"/>
            <a:chExt cx="2152747" cy="45910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rot="10800000">
              <a:off x="10358598" y="207666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5404643" y="3307271"/>
            <a:ext cx="1740535" cy="265136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Prior Learning </a:t>
            </a:r>
            <a:r>
              <a:rPr lang="en-GB" sz="1200" b="1" dirty="0">
                <a:latin typeface="Segoe UI"/>
                <a:cs typeface="Segoe UI"/>
              </a:rPr>
              <a:t>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Children </a:t>
            </a:r>
            <a:r>
              <a:rPr lang="en-GB" sz="1100" b="0" i="0" dirty="0">
                <a:solidFill>
                  <a:srgbClr val="303030"/>
                </a:solidFill>
                <a:effectLst/>
                <a:latin typeface="Twinkl Cursive Unlooped" panose="02000000000000000000" pitchFamily="2" charset="0"/>
              </a:rPr>
              <a:t>have learnt about the human digestive system. They explored the main parts, starting with the mouth and teeth, identifying teeth types and their functions. </a:t>
            </a:r>
          </a:p>
          <a:p>
            <a:pPr marL="12700" marR="5080" indent="3175" algn="ctr">
              <a:lnSpc>
                <a:spcPct val="100499"/>
              </a:lnSpc>
              <a:spcBef>
                <a:spcPts val="900"/>
              </a:spcBef>
            </a:pPr>
            <a:r>
              <a:rPr lang="en-GB" sz="1100" b="0" i="0" dirty="0">
                <a:solidFill>
                  <a:srgbClr val="303030"/>
                </a:solidFill>
                <a:effectLst/>
                <a:latin typeface="Twinkl Cursive Unlooped" panose="02000000000000000000" pitchFamily="2" charset="0"/>
              </a:rPr>
              <a:t>They linked this learning to animals' diets and constructed food chains to show the flow of energy.</a:t>
            </a:r>
            <a:endParaRPr lang="en-GB" dirty="0">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491868" y="3401350"/>
            <a:ext cx="1777013" cy="2631490"/>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that humans are a type of animal known as a mammal.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named and counted body parts and identified similarities and differences.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learnt about the senses, the body parts associated with each sense and their role in keeping us safe.</a:t>
            </a:r>
            <a:endParaRPr lang="en-GB" sz="1100" dirty="0"/>
          </a:p>
        </p:txBody>
      </p:sp>
      <p:sp>
        <p:nvSpPr>
          <p:cNvPr id="29" name="object 13">
            <a:extLst>
              <a:ext uri="{FF2B5EF4-FFF2-40B4-BE49-F238E27FC236}">
                <a16:creationId xmlns:a16="http://schemas.microsoft.com/office/drawing/2014/main" id="{3F592E61-C6B3-47F9-81B1-808A093B015C}"/>
              </a:ext>
            </a:extLst>
          </p:cNvPr>
          <p:cNvSpPr txBox="1"/>
          <p:nvPr/>
        </p:nvSpPr>
        <p:spPr>
          <a:xfrm>
            <a:off x="1038494" y="2928321"/>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a:t>
            </a: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30" name="TextBox 29">
            <a:extLst>
              <a:ext uri="{FF2B5EF4-FFF2-40B4-BE49-F238E27FC236}">
                <a16:creationId xmlns:a16="http://schemas.microsoft.com/office/drawing/2014/main" id="{0F258D56-C935-48FE-A0E7-0BD0E924C4A8}"/>
              </a:ext>
            </a:extLst>
          </p:cNvPr>
          <p:cNvSpPr txBox="1"/>
          <p:nvPr/>
        </p:nvSpPr>
        <p:spPr>
          <a:xfrm>
            <a:off x="3038439" y="3307271"/>
            <a:ext cx="1667103" cy="1954381"/>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about the importance of nutrition for humans and other animals.</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 They have learnt about the role of a skeleton and muscles and identify animals with different types of skeleton</a:t>
            </a:r>
            <a:endParaRPr lang="en-GB" sz="1100" dirty="0"/>
          </a:p>
        </p:txBody>
      </p:sp>
      <p:sp>
        <p:nvSpPr>
          <p:cNvPr id="23" name="object 31">
            <a:extLst>
              <a:ext uri="{FF2B5EF4-FFF2-40B4-BE49-F238E27FC236}">
                <a16:creationId xmlns:a16="http://schemas.microsoft.com/office/drawing/2014/main" id="{2868E0D3-4D29-4DDD-92BB-53F3CCBA6AB3}"/>
              </a:ext>
            </a:extLst>
          </p:cNvPr>
          <p:cNvSpPr txBox="1"/>
          <p:nvPr/>
        </p:nvSpPr>
        <p:spPr>
          <a:xfrm>
            <a:off x="7537568" y="2715895"/>
            <a:ext cx="2039058" cy="2096728"/>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Human Reproduction and Ageing</a:t>
            </a:r>
          </a:p>
          <a:p>
            <a:pPr marL="12700" marR="5080"/>
            <a:r>
              <a:rPr lang="en-GB" sz="1100" b="0" i="0" dirty="0">
                <a:solidFill>
                  <a:srgbClr val="303030"/>
                </a:solidFill>
                <a:effectLst/>
                <a:latin typeface="Twinkl Cursive Unlooped" panose="02000000000000000000" pitchFamily="2" charset="0"/>
              </a:rPr>
              <a:t>This project teaches children about the human life cycle. They explore human growth and development to old age, including the changes experienced during puberty and human reproduction.</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30424518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1</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978370359"/>
              </p:ext>
            </p:extLst>
          </p:nvPr>
        </p:nvGraphicFramePr>
        <p:xfrm>
          <a:off x="3276600" y="1427480"/>
          <a:ext cx="4114800" cy="4079240"/>
        </p:xfrm>
        <a:graphic>
          <a:graphicData uri="http://schemas.openxmlformats.org/drawingml/2006/table">
            <a:tbl>
              <a:tblPr firstRow="1" bandRow="1">
                <a:tableStyleId>{BDBED569-4797-4DF1-A0F4-6AAB3CD982D8}</a:tableStyleId>
              </a:tblPr>
              <a:tblGrid>
                <a:gridCol w="1222619">
                  <a:extLst>
                    <a:ext uri="{9D8B030D-6E8A-4147-A177-3AD203B41FA5}">
                      <a16:colId xmlns:a16="http://schemas.microsoft.com/office/drawing/2014/main" val="1839290384"/>
                    </a:ext>
                  </a:extLst>
                </a:gridCol>
                <a:gridCol w="1202273">
                  <a:extLst>
                    <a:ext uri="{9D8B030D-6E8A-4147-A177-3AD203B41FA5}">
                      <a16:colId xmlns:a16="http://schemas.microsoft.com/office/drawing/2014/main" val="2992277105"/>
                    </a:ext>
                  </a:extLst>
                </a:gridCol>
                <a:gridCol w="1689908">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Body part</a:t>
                      </a:r>
                    </a:p>
                  </a:txBody>
                  <a:tcPr/>
                </a:tc>
                <a:tc>
                  <a:txBody>
                    <a:bodyPr/>
                    <a:lstStyle/>
                    <a:p>
                      <a:r>
                        <a:rPr lang="en-GB" sz="1400" b="0" dirty="0">
                          <a:latin typeface="Twinkl Cursive Unlooped" panose="02000000000000000000" pitchFamily="2" charset="0"/>
                        </a:rPr>
                        <a:t>Leg</a:t>
                      </a:r>
                    </a:p>
                  </a:txBody>
                  <a:tcPr/>
                </a:tc>
                <a:tc>
                  <a:txBody>
                    <a:bodyPr/>
                    <a:lstStyle/>
                    <a:p>
                      <a:r>
                        <a:rPr lang="en-GB" sz="1400" b="0" dirty="0">
                          <a:latin typeface="Twinkl Cursive Unlooped" panose="02000000000000000000" pitchFamily="2" charset="0"/>
                        </a:rPr>
                        <a:t>Sense</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Head</a:t>
                      </a:r>
                    </a:p>
                  </a:txBody>
                  <a:tcPr/>
                </a:tc>
                <a:tc>
                  <a:txBody>
                    <a:bodyPr/>
                    <a:lstStyle/>
                    <a:p>
                      <a:r>
                        <a:rPr lang="en-GB" sz="1400" dirty="0">
                          <a:latin typeface="Twinkl Cursive Unlooped" panose="02000000000000000000" pitchFamily="2" charset="0"/>
                        </a:rPr>
                        <a:t>Neck</a:t>
                      </a:r>
                    </a:p>
                  </a:txBody>
                  <a:tcPr/>
                </a:tc>
                <a:tc>
                  <a:txBody>
                    <a:bodyPr/>
                    <a:lstStyle/>
                    <a:p>
                      <a:r>
                        <a:rPr lang="en-GB" sz="1400" dirty="0">
                          <a:latin typeface="Twinkl Cursive Unlooped" panose="02000000000000000000" pitchFamily="2" charset="0"/>
                        </a:rPr>
                        <a:t>Hearing</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Arm</a:t>
                      </a:r>
                    </a:p>
                  </a:txBody>
                  <a:tcPr/>
                </a:tc>
                <a:tc>
                  <a:txBody>
                    <a:bodyPr/>
                    <a:lstStyle/>
                    <a:p>
                      <a:r>
                        <a:rPr lang="en-GB" sz="1400" dirty="0">
                          <a:latin typeface="Twinkl Cursive Unlooped" panose="02000000000000000000" pitchFamily="2" charset="0"/>
                        </a:rPr>
                        <a:t>Toe</a:t>
                      </a:r>
                    </a:p>
                  </a:txBody>
                  <a:tcPr/>
                </a:tc>
                <a:tc>
                  <a:txBody>
                    <a:bodyPr/>
                    <a:lstStyle/>
                    <a:p>
                      <a:r>
                        <a:rPr lang="en-GB" sz="1400" dirty="0">
                          <a:latin typeface="Twinkl Cursive Unlooped" panose="02000000000000000000" pitchFamily="2" charset="0"/>
                        </a:rPr>
                        <a:t>Sight</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Chest</a:t>
                      </a:r>
                    </a:p>
                  </a:txBody>
                  <a:tcPr/>
                </a:tc>
                <a:tc>
                  <a:txBody>
                    <a:bodyPr/>
                    <a:lstStyle/>
                    <a:p>
                      <a:r>
                        <a:rPr lang="en-GB" sz="1400" dirty="0">
                          <a:latin typeface="Twinkl Cursive Unlooped" panose="02000000000000000000" pitchFamily="2" charset="0"/>
                        </a:rPr>
                        <a:t>Tongue</a:t>
                      </a:r>
                    </a:p>
                  </a:txBody>
                  <a:tcPr/>
                </a:tc>
                <a:tc>
                  <a:txBody>
                    <a:bodyPr/>
                    <a:lstStyle/>
                    <a:p>
                      <a:r>
                        <a:rPr lang="en-GB" sz="1400" dirty="0">
                          <a:latin typeface="Twinkl Cursive Unlooped" panose="02000000000000000000" pitchFamily="2" charset="0"/>
                        </a:rPr>
                        <a:t>Smell</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Hand</a:t>
                      </a:r>
                    </a:p>
                  </a:txBody>
                  <a:tcPr/>
                </a:tc>
                <a:tc>
                  <a:txBody>
                    <a:bodyPr/>
                    <a:lstStyle/>
                    <a:p>
                      <a:r>
                        <a:rPr lang="en-GB" sz="1400" dirty="0">
                          <a:latin typeface="Twinkl Cursive Unlooped" panose="02000000000000000000" pitchFamily="2" charset="0"/>
                        </a:rPr>
                        <a:t>Wrist</a:t>
                      </a:r>
                    </a:p>
                  </a:txBody>
                  <a:tcPr/>
                </a:tc>
                <a:tc>
                  <a:txBody>
                    <a:bodyPr/>
                    <a:lstStyle/>
                    <a:p>
                      <a:r>
                        <a:rPr lang="en-GB" sz="1400" dirty="0">
                          <a:latin typeface="Twinkl Cursive Unlooped" panose="02000000000000000000" pitchFamily="2" charset="0"/>
                        </a:rPr>
                        <a:t>Taste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Face</a:t>
                      </a:r>
                    </a:p>
                  </a:txBody>
                  <a:tcPr/>
                </a:tc>
                <a:tc>
                  <a:txBody>
                    <a:bodyPr/>
                    <a:lstStyle/>
                    <a:p>
                      <a:r>
                        <a:rPr lang="en-GB" sz="1400" dirty="0">
                          <a:latin typeface="Twinkl Cursive Unlooped" panose="02000000000000000000" pitchFamily="2" charset="0"/>
                        </a:rPr>
                        <a:t>Ankle </a:t>
                      </a:r>
                    </a:p>
                  </a:txBody>
                  <a:tcPr/>
                </a:tc>
                <a:tc>
                  <a:txBody>
                    <a:bodyPr/>
                    <a:lstStyle/>
                    <a:p>
                      <a:r>
                        <a:rPr lang="en-GB" sz="1400" dirty="0">
                          <a:latin typeface="Twinkl Cursive Unlooped" panose="02000000000000000000" pitchFamily="2" charset="0"/>
                        </a:rPr>
                        <a:t>Touch </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Elbow</a:t>
                      </a:r>
                    </a:p>
                  </a:txBody>
                  <a:tcPr/>
                </a:tc>
                <a:tc>
                  <a:txBody>
                    <a:bodyPr/>
                    <a:lstStyle/>
                    <a:p>
                      <a:r>
                        <a:rPr lang="en-GB" sz="1400" dirty="0">
                          <a:latin typeface="Twinkl Cursive Unlooped" panose="02000000000000000000" pitchFamily="2" charset="0"/>
                        </a:rPr>
                        <a:t>Eyes</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Finger</a:t>
                      </a:r>
                    </a:p>
                  </a:txBody>
                  <a:tcPr/>
                </a:tc>
                <a:tc>
                  <a:txBody>
                    <a:bodyPr/>
                    <a:lstStyle/>
                    <a:p>
                      <a:r>
                        <a:rPr lang="en-GB" sz="1400" dirty="0">
                          <a:latin typeface="Twinkl Cursive Unlooped" panose="02000000000000000000" pitchFamily="2" charset="0"/>
                        </a:rPr>
                        <a:t>Ears</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Foot</a:t>
                      </a:r>
                    </a:p>
                  </a:txBody>
                  <a:tcPr/>
                </a:tc>
                <a:tc>
                  <a:txBody>
                    <a:bodyPr/>
                    <a:lstStyle/>
                    <a:p>
                      <a:r>
                        <a:rPr lang="en-GB" sz="1400" dirty="0">
                          <a:latin typeface="Twinkl Cursive Unlooped" panose="02000000000000000000" pitchFamily="2" charset="0"/>
                        </a:rPr>
                        <a:t>Nose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Hair</a:t>
                      </a:r>
                    </a:p>
                  </a:txBody>
                  <a:tcPr/>
                </a:tc>
                <a:tc>
                  <a:txBody>
                    <a:bodyPr/>
                    <a:lstStyle/>
                    <a:p>
                      <a:r>
                        <a:rPr lang="en-GB" sz="1400" dirty="0">
                          <a:latin typeface="Twinkl Cursive Unlooped" panose="02000000000000000000" pitchFamily="2" charset="0"/>
                        </a:rPr>
                        <a:t>Mouth</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Knee </a:t>
                      </a:r>
                    </a:p>
                  </a:txBody>
                  <a:tcPr/>
                </a:tc>
                <a:tc>
                  <a:txBody>
                    <a:bodyPr/>
                    <a:lstStyle/>
                    <a:p>
                      <a:r>
                        <a:rPr lang="en-GB" sz="1400" dirty="0">
                          <a:latin typeface="Twinkl Cursive Unlooped" panose="02000000000000000000" pitchFamily="2" charset="0"/>
                        </a:rPr>
                        <a:t>Fingertips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967901479"/>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58578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Human Parts and Senses</a:t>
            </a:r>
          </a:p>
        </p:txBody>
      </p:sp>
    </p:spTree>
    <p:extLst>
      <p:ext uri="{BB962C8B-B14F-4D97-AF65-F5344CB8AC3E}">
        <p14:creationId xmlns:p14="http://schemas.microsoft.com/office/powerpoint/2010/main" val="4848292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5</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681479522"/>
              </p:ext>
            </p:extLst>
          </p:nvPr>
        </p:nvGraphicFramePr>
        <p:xfrm>
          <a:off x="3276600" y="1427480"/>
          <a:ext cx="5257800" cy="370840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905000">
                  <a:extLst>
                    <a:ext uri="{9D8B030D-6E8A-4147-A177-3AD203B41FA5}">
                      <a16:colId xmlns:a16="http://schemas.microsoft.com/office/drawing/2014/main" val="2992277105"/>
                    </a:ext>
                  </a:extLst>
                </a:gridCol>
                <a:gridCol w="19050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Life cycle</a:t>
                      </a:r>
                    </a:p>
                  </a:txBody>
                  <a:tcPr/>
                </a:tc>
                <a:tc>
                  <a:txBody>
                    <a:bodyPr/>
                    <a:lstStyle/>
                    <a:p>
                      <a:r>
                        <a:rPr lang="en-GB" sz="1400" b="0" dirty="0">
                          <a:latin typeface="Twinkl Cursive Unlooped" panose="02000000000000000000" pitchFamily="2" charset="0"/>
                        </a:rPr>
                        <a:t>Hormone</a:t>
                      </a:r>
                    </a:p>
                  </a:txBody>
                  <a:tcPr/>
                </a:tc>
                <a:tc>
                  <a:txBody>
                    <a:bodyPr/>
                    <a:lstStyle/>
                    <a:p>
                      <a:r>
                        <a:rPr lang="en-GB" sz="1400" b="0" dirty="0">
                          <a:latin typeface="Twinkl Cursive Unlooped" panose="02000000000000000000" pitchFamily="2" charset="0"/>
                        </a:rPr>
                        <a:t>Reproduction</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Birth</a:t>
                      </a:r>
                    </a:p>
                  </a:txBody>
                  <a:tcPr/>
                </a:tc>
                <a:tc>
                  <a:txBody>
                    <a:bodyPr/>
                    <a:lstStyle/>
                    <a:p>
                      <a:r>
                        <a:rPr lang="en-GB" sz="1400" dirty="0">
                          <a:latin typeface="Twinkl Cursive Unlooped" panose="02000000000000000000" pitchFamily="2" charset="0"/>
                        </a:rPr>
                        <a:t>Growth spurt</a:t>
                      </a:r>
                    </a:p>
                  </a:txBody>
                  <a:tcPr/>
                </a:tc>
                <a:tc>
                  <a:txBody>
                    <a:bodyPr/>
                    <a:lstStyle/>
                    <a:p>
                      <a:r>
                        <a:rPr lang="en-GB" sz="1400" dirty="0">
                          <a:latin typeface="Twinkl Cursive Unlooped" panose="02000000000000000000" pitchFamily="2" charset="0"/>
                        </a:rPr>
                        <a:t>Conception</a:t>
                      </a:r>
                    </a:p>
                  </a:txBody>
                  <a:tcPr/>
                </a:tc>
                <a:extLst>
                  <a:ext uri="{0D108BD9-81ED-4DB2-BD59-A6C34878D82A}">
                    <a16:rowId xmlns:a16="http://schemas.microsoft.com/office/drawing/2014/main" val="294217653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latin typeface="Twinkl Cursive Unlooped" panose="02000000000000000000" pitchFamily="2" charset="0"/>
                        </a:rPr>
                        <a:t>Juvenile</a:t>
                      </a:r>
                    </a:p>
                  </a:txBody>
                  <a:tcPr/>
                </a:tc>
                <a:tc>
                  <a:txBody>
                    <a:bodyPr/>
                    <a:lstStyle/>
                    <a:p>
                      <a:r>
                        <a:rPr lang="en-GB" sz="1400" dirty="0">
                          <a:latin typeface="Twinkl Cursive Unlooped" panose="02000000000000000000" pitchFamily="2" charset="0"/>
                        </a:rPr>
                        <a:t>Puberty</a:t>
                      </a:r>
                    </a:p>
                  </a:txBody>
                  <a:tcPr/>
                </a:tc>
                <a:tc>
                  <a:txBody>
                    <a:bodyPr/>
                    <a:lstStyle/>
                    <a:p>
                      <a:r>
                        <a:rPr lang="en-GB" sz="1400" dirty="0">
                          <a:latin typeface="Twinkl Cursive Unlooped" panose="02000000000000000000" pitchFamily="2" charset="0"/>
                        </a:rPr>
                        <a:t>Gestation</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Adolescent</a:t>
                      </a:r>
                    </a:p>
                  </a:txBody>
                  <a:tcPr/>
                </a:tc>
                <a:tc>
                  <a:txBody>
                    <a:bodyPr/>
                    <a:lstStyle/>
                    <a:p>
                      <a:r>
                        <a:rPr lang="en-GB" sz="1400" dirty="0">
                          <a:latin typeface="Twinkl Cursive Unlooped" panose="02000000000000000000" pitchFamily="2" charset="0"/>
                        </a:rPr>
                        <a:t>Pubic hair</a:t>
                      </a:r>
                    </a:p>
                  </a:txBody>
                  <a:tcPr/>
                </a:tc>
                <a:tc>
                  <a:txBody>
                    <a:bodyPr/>
                    <a:lstStyle/>
                    <a:p>
                      <a:r>
                        <a:rPr lang="en-GB" sz="1400" dirty="0">
                          <a:latin typeface="Twinkl Cursive Unlooped" panose="02000000000000000000" pitchFamily="2" charset="0"/>
                        </a:rPr>
                        <a:t>Reproductive organ</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Adult</a:t>
                      </a:r>
                    </a:p>
                  </a:txBody>
                  <a:tcPr/>
                </a:tc>
                <a:tc>
                  <a:txBody>
                    <a:bodyPr/>
                    <a:lstStyle/>
                    <a:p>
                      <a:r>
                        <a:rPr lang="en-GB" sz="1400" dirty="0">
                          <a:latin typeface="Twinkl Cursive Unlooped" panose="02000000000000000000" pitchFamily="2" charset="0"/>
                        </a:rPr>
                        <a:t>Period</a:t>
                      </a:r>
                    </a:p>
                  </a:txBody>
                  <a:tcPr/>
                </a:tc>
                <a:tc>
                  <a:txBody>
                    <a:bodyPr/>
                    <a:lstStyle/>
                    <a:p>
                      <a:r>
                        <a:rPr lang="en-GB" sz="1400" dirty="0">
                          <a:latin typeface="Twinkl Cursive Unlooped" panose="02000000000000000000" pitchFamily="2" charset="0"/>
                        </a:rPr>
                        <a:t>Intercourse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Embryo</a:t>
                      </a:r>
                    </a:p>
                  </a:txBody>
                  <a:tcPr/>
                </a:tc>
                <a:tc>
                  <a:txBody>
                    <a:bodyPr/>
                    <a:lstStyle/>
                    <a:p>
                      <a:r>
                        <a:rPr lang="en-GB" sz="1400" dirty="0">
                          <a:latin typeface="Twinkl Cursive Unlooped" panose="02000000000000000000" pitchFamily="2" charset="0"/>
                        </a:rPr>
                        <a:t>Menstruation</a:t>
                      </a:r>
                    </a:p>
                  </a:txBody>
                  <a:tcPr/>
                </a:tc>
                <a:tc>
                  <a:txBody>
                    <a:bodyPr/>
                    <a:lstStyle/>
                    <a:p>
                      <a:r>
                        <a:rPr lang="en-GB" sz="1400" dirty="0">
                          <a:latin typeface="Twinkl Cursive Unlooped" panose="02000000000000000000" pitchFamily="2" charset="0"/>
                        </a:rPr>
                        <a:t>Semen</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Foetus</a:t>
                      </a:r>
                    </a:p>
                  </a:txBody>
                  <a:tcPr/>
                </a:tc>
                <a:tc>
                  <a:txBody>
                    <a:bodyPr/>
                    <a:lstStyle/>
                    <a:p>
                      <a:r>
                        <a:rPr lang="en-GB" sz="1400" dirty="0">
                          <a:latin typeface="Twinkl Cursive Unlooped" panose="02000000000000000000" pitchFamily="2" charset="0"/>
                        </a:rPr>
                        <a:t>Acne</a:t>
                      </a:r>
                    </a:p>
                  </a:txBody>
                  <a:tcPr/>
                </a:tc>
                <a:tc>
                  <a:txBody>
                    <a:bodyPr/>
                    <a:lstStyle/>
                    <a:p>
                      <a:r>
                        <a:rPr lang="en-GB" sz="1400" dirty="0">
                          <a:latin typeface="Twinkl Cursive Unlooped" panose="02000000000000000000" pitchFamily="2" charset="0"/>
                        </a:rPr>
                        <a:t>Sperm</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Egg</a:t>
                      </a:r>
                    </a:p>
                  </a:txBody>
                  <a:tcPr/>
                </a:tc>
                <a:tc>
                  <a:txBody>
                    <a:bodyPr/>
                    <a:lstStyle/>
                    <a:p>
                      <a:r>
                        <a:rPr lang="en-GB" sz="1400" dirty="0">
                          <a:latin typeface="Twinkl Cursive Unlooped" panose="02000000000000000000" pitchFamily="2" charset="0"/>
                        </a:rPr>
                        <a:t>Penis</a:t>
                      </a:r>
                    </a:p>
                  </a:txBody>
                  <a:tcPr/>
                </a:tc>
                <a:tc>
                  <a:txBody>
                    <a:bodyPr/>
                    <a:lstStyle/>
                    <a:p>
                      <a:r>
                        <a:rPr lang="en-GB" sz="1400" dirty="0">
                          <a:latin typeface="Twinkl Cursive Unlooped" panose="02000000000000000000" pitchFamily="2" charset="0"/>
                        </a:rPr>
                        <a:t>Testicle</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Umbilical cord</a:t>
                      </a:r>
                    </a:p>
                  </a:txBody>
                  <a:tcPr/>
                </a:tc>
                <a:tc>
                  <a:txBody>
                    <a:bodyPr/>
                    <a:lstStyle/>
                    <a:p>
                      <a:r>
                        <a:rPr lang="en-GB" sz="1400" dirty="0">
                          <a:latin typeface="Twinkl Cursive Unlooped" panose="02000000000000000000" pitchFamily="2" charset="0"/>
                        </a:rPr>
                        <a:t>Vagina </a:t>
                      </a:r>
                    </a:p>
                  </a:txBody>
                  <a:tcPr/>
                </a:tc>
                <a:tc>
                  <a:txBody>
                    <a:bodyPr/>
                    <a:lstStyle/>
                    <a:p>
                      <a:r>
                        <a:rPr lang="en-GB" sz="1400" dirty="0">
                          <a:latin typeface="Twinkl Cursive Unlooped" panose="02000000000000000000" pitchFamily="2" charset="0"/>
                        </a:rPr>
                        <a:t>Urethra</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Life span</a:t>
                      </a:r>
                    </a:p>
                  </a:txBody>
                  <a:tcPr/>
                </a:tc>
                <a:tc>
                  <a:txBody>
                    <a:bodyPr/>
                    <a:lstStyle/>
                    <a:p>
                      <a:r>
                        <a:rPr lang="en-GB" sz="1400" dirty="0">
                          <a:latin typeface="Twinkl Cursive Unlooped" panose="02000000000000000000" pitchFamily="2" charset="0"/>
                        </a:rPr>
                        <a:t>Fallopian tube</a:t>
                      </a:r>
                    </a:p>
                  </a:txBody>
                  <a:tcPr/>
                </a:tc>
                <a:tc>
                  <a:txBody>
                    <a:bodyPr/>
                    <a:lstStyle/>
                    <a:p>
                      <a:r>
                        <a:rPr lang="en-GB" sz="1400" dirty="0">
                          <a:latin typeface="Twinkl Cursive Unlooped" panose="02000000000000000000" pitchFamily="2" charset="0"/>
                        </a:rPr>
                        <a:t>Uterus </a:t>
                      </a:r>
                    </a:p>
                  </a:txBody>
                  <a:tcPr/>
                </a:tc>
                <a:extLst>
                  <a:ext uri="{0D108BD9-81ED-4DB2-BD59-A6C34878D82A}">
                    <a16:rowId xmlns:a16="http://schemas.microsoft.com/office/drawing/2014/main" val="739977282"/>
                  </a:ext>
                </a:extLst>
              </a:tr>
            </a:tbl>
          </a:graphicData>
        </a:graphic>
      </p:graphicFrame>
      <p:sp>
        <p:nvSpPr>
          <p:cNvPr id="10" name="TextBox 9">
            <a:extLst>
              <a:ext uri="{FF2B5EF4-FFF2-40B4-BE49-F238E27FC236}">
                <a16:creationId xmlns:a16="http://schemas.microsoft.com/office/drawing/2014/main" id="{B6199961-FF74-4CD2-970C-B302C2A247F3}"/>
              </a:ext>
            </a:extLst>
          </p:cNvPr>
          <p:cNvSpPr txBox="1"/>
          <p:nvPr/>
        </p:nvSpPr>
        <p:spPr>
          <a:xfrm>
            <a:off x="3199460" y="539655"/>
            <a:ext cx="8299463"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Human Reproduction and Ageing</a:t>
            </a:r>
          </a:p>
        </p:txBody>
      </p:sp>
    </p:spTree>
    <p:extLst>
      <p:ext uri="{BB962C8B-B14F-4D97-AF65-F5344CB8AC3E}">
        <p14:creationId xmlns:p14="http://schemas.microsoft.com/office/powerpoint/2010/main" val="32499056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305301" y="4817962"/>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05258" y="169678"/>
            <a:ext cx="4510436" cy="2080729"/>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21242" y="552137"/>
            <a:ext cx="3560690"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electrical circuit components?</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circuit components include cells, buzzers, switches, wires, lamps and motors.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 collection of components connected by wires in a loop is called a series circuit.</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939126" y="2275878"/>
            <a:ext cx="4264244" cy="1955693"/>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32756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Electrical Circuits and components</a:t>
            </a:r>
          </a:p>
          <a:p>
            <a:pPr marL="12700" marR="5080"/>
            <a:r>
              <a:rPr lang="en-GB" sz="1100" b="0" i="0" dirty="0">
                <a:solidFill>
                  <a:srgbClr val="303030"/>
                </a:solidFill>
                <a:effectLst/>
                <a:latin typeface="Twinkl Cursive Unlooped" panose="02000000000000000000" pitchFamily="2" charset="0"/>
              </a:rPr>
              <a:t>This project teaches children about electrical circuits, their components and how they function. They recognise how the voltage of cells affects the output of a circuit and record circuits using standard symbols. It also teaches children about programmable devices, sensors and monitoring. </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6</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Light Theory</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6" y="5963054"/>
            <a:ext cx="3202019" cy="894946"/>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67599" y="351675"/>
            <a:ext cx="3910621" cy="1723246"/>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2734607" y="2218237"/>
            <a:ext cx="5083950" cy="2920563"/>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76200" y="4419600"/>
            <a:ext cx="4187655" cy="1578803"/>
            <a:chOff x="2983229" y="2878454"/>
            <a:chExt cx="3387090" cy="112014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5736574" y="4565828"/>
            <a:ext cx="5149455" cy="2215971"/>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dirty="0"/>
          </a:p>
        </p:txBody>
      </p:sp>
      <p:sp>
        <p:nvSpPr>
          <p:cNvPr id="64" name="object 19">
            <a:extLst>
              <a:ext uri="{FF2B5EF4-FFF2-40B4-BE49-F238E27FC236}">
                <a16:creationId xmlns:a16="http://schemas.microsoft.com/office/drawing/2014/main" id="{378E03F5-16C6-4DD2-9198-7D17C20F0A53}"/>
              </a:ext>
            </a:extLst>
          </p:cNvPr>
          <p:cNvSpPr txBox="1"/>
          <p:nvPr/>
        </p:nvSpPr>
        <p:spPr>
          <a:xfrm>
            <a:off x="7857138" y="706336"/>
            <a:ext cx="3226494" cy="90858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How do we represent electrical components using symbols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buFont typeface="Arial" panose="020B0604020202020204" pitchFamily="34" charset="0"/>
              <a:buChar char="•"/>
            </a:pPr>
            <a:r>
              <a:rPr lang="en-GB" sz="900" dirty="0">
                <a:solidFill>
                  <a:srgbClr val="303030"/>
                </a:solidFill>
                <a:latin typeface="Twinkl Cursive Unlooped" panose="02000000000000000000" pitchFamily="2" charset="0"/>
              </a:rPr>
              <a:t>Know that e</a:t>
            </a:r>
            <a:r>
              <a:rPr lang="en-GB" sz="900" b="0" i="0" dirty="0">
                <a:solidFill>
                  <a:srgbClr val="303030"/>
                </a:solidFill>
                <a:effectLst/>
                <a:latin typeface="Twinkl Cursive Unlooped" panose="02000000000000000000" pitchFamily="2" charset="0"/>
              </a:rPr>
              <a:t>lectrical symbols represent electrical components such as a switch, wire, cell, buzzer or lamp.</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627546" y="4701041"/>
            <a:ext cx="3431986" cy="99322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is voltage?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e</a:t>
            </a:r>
            <a:r>
              <a:rPr lang="en-GB" sz="850" b="0" i="0" dirty="0">
                <a:solidFill>
                  <a:srgbClr val="303030"/>
                </a:solidFill>
                <a:effectLst/>
                <a:latin typeface="Twinkl Cursive Unlooped" panose="02000000000000000000" pitchFamily="2" charset="0"/>
              </a:rPr>
              <a:t>lectric current is measured using an ammeter.</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t</a:t>
            </a:r>
            <a:r>
              <a:rPr lang="en-GB" sz="850" b="0" i="0" dirty="0">
                <a:solidFill>
                  <a:srgbClr val="303030"/>
                </a:solidFill>
                <a:effectLst/>
                <a:latin typeface="Twinkl Cursive Unlooped" panose="02000000000000000000" pitchFamily="2" charset="0"/>
              </a:rPr>
              <a:t>he force that pushes electric charge around a circuit, called the voltage, is measured using a voltmeter.</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voltage is measured in volts (V). </a:t>
            </a:r>
            <a:endParaRPr lang="en-GB" sz="85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a</a:t>
            </a:r>
            <a:r>
              <a:rPr lang="en-GB" sz="850" b="0" i="0" dirty="0">
                <a:solidFill>
                  <a:srgbClr val="303030"/>
                </a:solidFill>
                <a:effectLst/>
                <a:latin typeface="Twinkl Cursive Unlooped" panose="02000000000000000000" pitchFamily="2" charset="0"/>
              </a:rPr>
              <a:t> </a:t>
            </a:r>
            <a:r>
              <a:rPr lang="en-GB" sz="850" b="0" i="0" dirty="0" err="1">
                <a:solidFill>
                  <a:srgbClr val="303030"/>
                </a:solidFill>
                <a:effectLst/>
                <a:latin typeface="Twinkl Cursive Unlooped" panose="02000000000000000000" pitchFamily="2" charset="0"/>
              </a:rPr>
              <a:t>multimeter</a:t>
            </a:r>
            <a:r>
              <a:rPr lang="en-GB" sz="850" b="0" i="0" dirty="0">
                <a:solidFill>
                  <a:srgbClr val="303030"/>
                </a:solidFill>
                <a:effectLst/>
                <a:latin typeface="Twinkl Cursive Unlooped" panose="02000000000000000000" pitchFamily="2" charset="0"/>
              </a:rPr>
              <a:t> measures both electric current and voltage</a:t>
            </a:r>
            <a:r>
              <a:rPr lang="en-GB" sz="900" b="0" i="0" dirty="0">
                <a:solidFill>
                  <a:srgbClr val="303030"/>
                </a:solidFill>
                <a:effectLst/>
                <a:latin typeface="Twinkl Cursive Unlooped" panose="02000000000000000000" pitchFamily="2" charset="0"/>
              </a:rPr>
              <a:t>.</a:t>
            </a:r>
          </a:p>
        </p:txBody>
      </p:sp>
      <p:sp>
        <p:nvSpPr>
          <p:cNvPr id="63" name="object 19">
            <a:extLst>
              <a:ext uri="{FF2B5EF4-FFF2-40B4-BE49-F238E27FC236}">
                <a16:creationId xmlns:a16="http://schemas.microsoft.com/office/drawing/2014/main" id="{7C9090A0-B33E-47D2-B658-216E082E1D7E}"/>
              </a:ext>
            </a:extLst>
          </p:cNvPr>
          <p:cNvSpPr txBox="1"/>
          <p:nvPr/>
        </p:nvSpPr>
        <p:spPr>
          <a:xfrm>
            <a:off x="6313729" y="4887310"/>
            <a:ext cx="4112407" cy="161390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does the voltage of a circuit affect the brightness of the lamp</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kumimoji="0" lang="en-US" altLang="en-US" sz="900" b="0" i="0" u="none" strike="noStrike" cap="none" normalizeH="0" baseline="0" dirty="0">
              <a:ln>
                <a:noFill/>
              </a:ln>
              <a:solidFill>
                <a:srgbClr val="303030"/>
              </a:solidFill>
              <a:effectLst/>
              <a:latin typeface="Lato" panose="020F0502020204030203" pitchFamily="34" charset="0"/>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Plan and carry out a range of enquiries, including writing methods, identifying and controlling variables, deciding on equipment and data to collect and making predictions based on prior knowledge and understanding.</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Explain how the brightness of a lamp or volume of a buzzer is affected by the number and voltage of cells used in a circuit. </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the bigger the voltage, the more electrons are pushed through the circuit and that the more voltage flowing through a lamp, buzzer or motor, the brighter the lamp, the louder the buzzer and the faster the motor.</a:t>
            </a:r>
          </a:p>
        </p:txBody>
      </p:sp>
      <p:sp>
        <p:nvSpPr>
          <p:cNvPr id="43" name="object 19">
            <a:extLst>
              <a:ext uri="{FF2B5EF4-FFF2-40B4-BE49-F238E27FC236}">
                <a16:creationId xmlns:a16="http://schemas.microsoft.com/office/drawing/2014/main" id="{6939152B-0A5C-4A57-B3F2-B582592E135E}"/>
              </a:ext>
            </a:extLst>
          </p:cNvPr>
          <p:cNvSpPr txBox="1"/>
          <p:nvPr/>
        </p:nvSpPr>
        <p:spPr>
          <a:xfrm>
            <a:off x="3362356" y="2697754"/>
            <a:ext cx="4406699" cy="220380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lang="en-GB" sz="1050" b="1" u="sng" spc="-30" dirty="0">
                <a:latin typeface="Twinkl Cursive Unlooped" panose="02000000000000000000" pitchFamily="2" charset="0"/>
                <a:cs typeface="Calibri"/>
              </a:rPr>
              <a:t> What happens when components in series circuits are changed </a:t>
            </a:r>
          </a:p>
          <a:p>
            <a:pPr marL="12700">
              <a:lnSpc>
                <a:spcPct val="100000"/>
              </a:lnSpc>
              <a:spcBef>
                <a:spcPts val="125"/>
              </a:spcBef>
            </a:pPr>
            <a:r>
              <a:rPr lang="en-GB" sz="1050" b="1" u="sng" spc="-30" dirty="0">
                <a:latin typeface="Twinkl Cursive Unlooped" panose="02000000000000000000" pitchFamily="2" charset="0"/>
                <a:cs typeface="Calibri"/>
              </a:rPr>
              <a:t>or added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Compare and give reasons for variations in how components in electrical circuits function (brightness of lamps; volume of buzzers and function of on or off switches).</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Independently decide which observations to make, when and for how long and make systematic and careful observations, using them to make comparisons, identify changes, classify and make links between cause and effect.</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a circuit needs a power source with wires that connect to the positive and negative terminals. </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the affect an open and closed switch has on a circuit. </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the electrical current is the flow of electric charge around a circuit. </a:t>
            </a:r>
          </a:p>
          <a:p>
            <a:br>
              <a:rPr lang="en-GB" sz="900" dirty="0"/>
            </a:br>
            <a:endParaRPr lang="en-GB" sz="900" b="0" i="0" dirty="0">
              <a:solidFill>
                <a:srgbClr val="303030"/>
              </a:solidFill>
              <a:effectLst/>
              <a:latin typeface="Twinkl Cursive Unlooped" panose="02000000000000000000" pitchFamily="2" charset="0"/>
            </a:endParaRPr>
          </a:p>
        </p:txBody>
      </p:sp>
      <p:sp>
        <p:nvSpPr>
          <p:cNvPr id="41" name="object 19">
            <a:extLst>
              <a:ext uri="{FF2B5EF4-FFF2-40B4-BE49-F238E27FC236}">
                <a16:creationId xmlns:a16="http://schemas.microsoft.com/office/drawing/2014/main" id="{4080FAD4-2D02-494A-BE9D-2B9DFA1239CB}"/>
              </a:ext>
            </a:extLst>
          </p:cNvPr>
          <p:cNvSpPr txBox="1"/>
          <p:nvPr/>
        </p:nvSpPr>
        <p:spPr>
          <a:xfrm>
            <a:off x="8458001" y="2729423"/>
            <a:ext cx="3226494"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 How do we draw simple circuits using symbols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buFont typeface="Arial" panose="020B0604020202020204" pitchFamily="34" charset="0"/>
              <a:buChar char="•"/>
            </a:pPr>
            <a:r>
              <a:rPr lang="en-GB" sz="900" dirty="0">
                <a:solidFill>
                  <a:srgbClr val="303030"/>
                </a:solidFill>
                <a:latin typeface="Twinkl Cursive Unlooped" panose="02000000000000000000" pitchFamily="2" charset="0"/>
              </a:rPr>
              <a:t>Create series circuits using a range of components and record diagrammatically using the recognised symbols for electrical components.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e</a:t>
            </a:r>
            <a:r>
              <a:rPr lang="en-GB" sz="900" b="0" i="0" dirty="0">
                <a:solidFill>
                  <a:srgbClr val="303030"/>
                </a:solidFill>
                <a:effectLst/>
                <a:latin typeface="Twinkl Cursive Unlooped" panose="02000000000000000000" pitchFamily="2" charset="0"/>
              </a:rPr>
              <a:t>lectrical symbols represent electrical components such as a switch, wire, cell, buzzer or lamp.</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Tree>
    <p:extLst>
      <p:ext uri="{BB962C8B-B14F-4D97-AF65-F5344CB8AC3E}">
        <p14:creationId xmlns:p14="http://schemas.microsoft.com/office/powerpoint/2010/main" val="301210571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6</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597137" y="490843"/>
            <a:ext cx="8070863"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Electrical circuits and components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2371089" y="1592219"/>
            <a:ext cx="2152650" cy="4591050"/>
            <a:chOff x="9682226" y="1795526"/>
            <a:chExt cx="2152650" cy="45910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rot="10800000">
              <a:off x="10358501" y="1961103"/>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2286000" y="2790149"/>
            <a:ext cx="2438400" cy="3200235"/>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Twinkl Cursive Unlooped" panose="02000000000000000000" pitchFamily="2" charset="0"/>
                <a:cs typeface="Segoe UI"/>
              </a:rPr>
              <a:t>Prior Learning</a:t>
            </a:r>
          </a:p>
          <a:p>
            <a:pPr marL="477520" marR="473709" algn="ctr">
              <a:lnSpc>
                <a:spcPts val="1430"/>
              </a:lnSpc>
              <a:spcBef>
                <a:spcPts val="155"/>
              </a:spcBef>
            </a:pPr>
            <a:r>
              <a:rPr lang="en-GB" sz="1200" b="1" spc="20" dirty="0">
                <a:latin typeface="Twinkl Cursive Unlooped" panose="02000000000000000000" pitchFamily="2" charset="0"/>
                <a:cs typeface="Segoe UI"/>
              </a:rPr>
              <a:t>LKS2</a:t>
            </a:r>
          </a:p>
          <a:p>
            <a:pPr marL="477520" marR="473709" algn="ctr">
              <a:lnSpc>
                <a:spcPts val="1430"/>
              </a:lnSpc>
              <a:spcBef>
                <a:spcPts val="155"/>
              </a:spcBef>
            </a:pP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about electrical appliances and safety. </a:t>
            </a:r>
          </a:p>
          <a:p>
            <a:pPr marL="477520" marR="473709" algn="ctr">
              <a:lnSpc>
                <a:spcPts val="1430"/>
              </a:lnSpc>
              <a:spcBef>
                <a:spcPts val="155"/>
              </a:spcBef>
            </a:pPr>
            <a:r>
              <a:rPr lang="en-GB" sz="1100" b="0" i="0" dirty="0">
                <a:solidFill>
                  <a:srgbClr val="303030"/>
                </a:solidFill>
                <a:effectLst/>
                <a:latin typeface="Twinkl Cursive Unlooped" panose="02000000000000000000" pitchFamily="2" charset="0"/>
              </a:rPr>
              <a:t>They have constructed simple series circuits and named their parts and functions, including switches, wires and cells. </a:t>
            </a:r>
          </a:p>
          <a:p>
            <a:pPr marL="477520" marR="473709" algn="ctr">
              <a:lnSpc>
                <a:spcPts val="1430"/>
              </a:lnSpc>
              <a:spcBef>
                <a:spcPts val="155"/>
              </a:spcBef>
            </a:pPr>
            <a:endParaRPr lang="en-GB" sz="1100" dirty="0">
              <a:solidFill>
                <a:srgbClr val="303030"/>
              </a:solidFill>
              <a:latin typeface="Twinkl Cursive Unlooped" panose="02000000000000000000" pitchFamily="2" charset="0"/>
            </a:endParaRPr>
          </a:p>
          <a:p>
            <a:pPr marL="477520" marR="473709" algn="ctr">
              <a:lnSpc>
                <a:spcPts val="1430"/>
              </a:lnSpc>
              <a:spcBef>
                <a:spcPts val="155"/>
              </a:spcBef>
            </a:pPr>
            <a:r>
              <a:rPr lang="en-GB" sz="1100" b="0" i="0" dirty="0">
                <a:solidFill>
                  <a:srgbClr val="303030"/>
                </a:solidFill>
                <a:effectLst/>
                <a:latin typeface="Twinkl Cursive Unlooped" panose="02000000000000000000" pitchFamily="2" charset="0"/>
              </a:rPr>
              <a:t>They have investigated electrical conductors and insulators and identified common features of conductors</a:t>
            </a:r>
            <a:r>
              <a:rPr lang="en-GB" sz="1200" b="0" i="0" dirty="0">
                <a:solidFill>
                  <a:srgbClr val="303030"/>
                </a:solidFill>
                <a:effectLst/>
                <a:latin typeface="Twinkl Cursive Unlooped" panose="02000000000000000000" pitchFamily="2" charset="0"/>
              </a:rPr>
              <a:t>. </a:t>
            </a:r>
            <a:endParaRPr lang="en-GB" sz="1200" dirty="0">
              <a:latin typeface="Twinkl Cursive Unlooped" panose="02000000000000000000" pitchFamily="2" charset="0"/>
              <a:cs typeface="Segoe UI"/>
            </a:endParaRPr>
          </a:p>
        </p:txBody>
      </p:sp>
      <p:sp>
        <p:nvSpPr>
          <p:cNvPr id="14" name="object 31">
            <a:extLst>
              <a:ext uri="{FF2B5EF4-FFF2-40B4-BE49-F238E27FC236}">
                <a16:creationId xmlns:a16="http://schemas.microsoft.com/office/drawing/2014/main" id="{2086F94C-3CC6-439C-933D-1B5A84AAA122}"/>
              </a:ext>
            </a:extLst>
          </p:cNvPr>
          <p:cNvSpPr txBox="1"/>
          <p:nvPr/>
        </p:nvSpPr>
        <p:spPr>
          <a:xfrm>
            <a:off x="5200014" y="2598679"/>
            <a:ext cx="2039058" cy="2327560"/>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Electrical Circuits and components</a:t>
            </a:r>
          </a:p>
          <a:p>
            <a:pPr marL="12700" marR="5080"/>
            <a:r>
              <a:rPr lang="en-GB" sz="1100" b="0" i="0" dirty="0">
                <a:solidFill>
                  <a:srgbClr val="303030"/>
                </a:solidFill>
                <a:effectLst/>
                <a:latin typeface="Twinkl Cursive Unlooped" panose="02000000000000000000" pitchFamily="2" charset="0"/>
              </a:rPr>
              <a:t>This project teaches children about electrical circuits, their components and how they function. They recognise how the voltage of cells affects the output of a circuit and record circuits using standard symbols. It also teaches children about programmable devices, sensors and monitoring. </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39836175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6</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3568640645"/>
              </p:ext>
            </p:extLst>
          </p:nvPr>
        </p:nvGraphicFramePr>
        <p:xfrm>
          <a:off x="3276600" y="1427480"/>
          <a:ext cx="4267200" cy="333756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447800">
                  <a:extLst>
                    <a:ext uri="{9D8B030D-6E8A-4147-A177-3AD203B41FA5}">
                      <a16:colId xmlns:a16="http://schemas.microsoft.com/office/drawing/2014/main" val="2992277105"/>
                    </a:ext>
                  </a:extLst>
                </a:gridCol>
                <a:gridCol w="13716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Mains electricity</a:t>
                      </a:r>
                    </a:p>
                  </a:txBody>
                  <a:tcPr/>
                </a:tc>
                <a:tc>
                  <a:txBody>
                    <a:bodyPr/>
                    <a:lstStyle/>
                    <a:p>
                      <a:r>
                        <a:rPr lang="en-GB" sz="1400" b="0" dirty="0">
                          <a:latin typeface="Twinkl Cursive Unlooped" panose="02000000000000000000" pitchFamily="2" charset="0"/>
                        </a:rPr>
                        <a:t>Component</a:t>
                      </a:r>
                    </a:p>
                  </a:txBody>
                  <a:tcPr/>
                </a:tc>
                <a:tc>
                  <a:txBody>
                    <a:bodyPr/>
                    <a:lstStyle/>
                    <a:p>
                      <a:r>
                        <a:rPr lang="en-GB" sz="1400" b="0" dirty="0">
                          <a:latin typeface="Twinkl Cursive Unlooped" panose="02000000000000000000" pitchFamily="2" charset="0"/>
                        </a:rPr>
                        <a:t>Conductor</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Battery/Cell</a:t>
                      </a:r>
                    </a:p>
                  </a:txBody>
                  <a:tcPr/>
                </a:tc>
                <a:tc>
                  <a:txBody>
                    <a:bodyPr/>
                    <a:lstStyle/>
                    <a:p>
                      <a:r>
                        <a:rPr lang="en-GB" sz="1400" dirty="0">
                          <a:latin typeface="Twinkl Cursive Unlooped" panose="02000000000000000000" pitchFamily="2" charset="0"/>
                        </a:rPr>
                        <a:t>Wire</a:t>
                      </a:r>
                    </a:p>
                  </a:txBody>
                  <a:tcPr/>
                </a:tc>
                <a:tc>
                  <a:txBody>
                    <a:bodyPr/>
                    <a:lstStyle/>
                    <a:p>
                      <a:r>
                        <a:rPr lang="en-GB" sz="1400" dirty="0">
                          <a:latin typeface="Twinkl Cursive Unlooped" panose="02000000000000000000" pitchFamily="2" charset="0"/>
                        </a:rPr>
                        <a:t>Conductivity</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Rechargeable</a:t>
                      </a:r>
                    </a:p>
                  </a:txBody>
                  <a:tcPr/>
                </a:tc>
                <a:tc>
                  <a:txBody>
                    <a:bodyPr/>
                    <a:lstStyle/>
                    <a:p>
                      <a:r>
                        <a:rPr lang="en-GB" sz="1400" dirty="0">
                          <a:latin typeface="Twinkl Cursive Unlooped" panose="02000000000000000000" pitchFamily="2" charset="0"/>
                        </a:rPr>
                        <a:t>Buzzer</a:t>
                      </a:r>
                    </a:p>
                  </a:txBody>
                  <a:tcPr/>
                </a:tc>
                <a:tc>
                  <a:txBody>
                    <a:bodyPr/>
                    <a:lstStyle/>
                    <a:p>
                      <a:r>
                        <a:rPr lang="en-GB" sz="1400" dirty="0">
                          <a:latin typeface="Twinkl Cursive Unlooped" panose="02000000000000000000" pitchFamily="2" charset="0"/>
                        </a:rPr>
                        <a:t>Insulator</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Appliance </a:t>
                      </a:r>
                    </a:p>
                  </a:txBody>
                  <a:tcPr/>
                </a:tc>
                <a:tc>
                  <a:txBody>
                    <a:bodyPr/>
                    <a:lstStyle/>
                    <a:p>
                      <a:r>
                        <a:rPr lang="en-GB" sz="1400" dirty="0">
                          <a:latin typeface="Twinkl Cursive Unlooped" panose="02000000000000000000" pitchFamily="2" charset="0"/>
                        </a:rPr>
                        <a:t>Circuit</a:t>
                      </a:r>
                    </a:p>
                  </a:txBody>
                  <a:tcPr/>
                </a:tc>
                <a:tc>
                  <a:txBody>
                    <a:bodyPr/>
                    <a:lstStyle/>
                    <a:p>
                      <a:r>
                        <a:rPr lang="en-GB" sz="1400" dirty="0">
                          <a:latin typeface="Twinkl Cursive Unlooped" panose="02000000000000000000" pitchFamily="2" charset="0"/>
                        </a:rPr>
                        <a:t>Earth wire</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Socket</a:t>
                      </a:r>
                    </a:p>
                  </a:txBody>
                  <a:tcPr/>
                </a:tc>
                <a:tc>
                  <a:txBody>
                    <a:bodyPr/>
                    <a:lstStyle/>
                    <a:p>
                      <a:r>
                        <a:rPr lang="en-GB" sz="1400" dirty="0">
                          <a:latin typeface="Twinkl Cursive Unlooped" panose="02000000000000000000" pitchFamily="2" charset="0"/>
                        </a:rPr>
                        <a:t>Current</a:t>
                      </a:r>
                    </a:p>
                  </a:txBody>
                  <a:tcPr/>
                </a:tc>
                <a:tc>
                  <a:txBody>
                    <a:bodyPr/>
                    <a:lstStyle/>
                    <a:p>
                      <a:r>
                        <a:rPr lang="en-GB" sz="1400" dirty="0">
                          <a:latin typeface="Twinkl Cursive Unlooped" panose="02000000000000000000" pitchFamily="2" charset="0"/>
                        </a:rPr>
                        <a:t>Electric shock </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Source </a:t>
                      </a:r>
                    </a:p>
                  </a:txBody>
                  <a:tcPr/>
                </a:tc>
                <a:tc>
                  <a:txBody>
                    <a:bodyPr/>
                    <a:lstStyle/>
                    <a:p>
                      <a:r>
                        <a:rPr lang="en-GB" sz="1400" dirty="0">
                          <a:latin typeface="Twinkl Cursive Unlooped" panose="02000000000000000000" pitchFamily="2" charset="0"/>
                        </a:rPr>
                        <a:t>Lamp</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19473866"/>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Motor</a:t>
                      </a:r>
                    </a:p>
                  </a:txBody>
                  <a:tcPr/>
                </a:tc>
                <a:tc>
                  <a:txBody>
                    <a:bodyPr/>
                    <a:lstStyle/>
                    <a:p>
                      <a:r>
                        <a:rPr lang="en-GB" sz="1400" dirty="0">
                          <a:latin typeface="Twinkl Cursive Unlooped" panose="02000000000000000000" pitchFamily="2" charset="0"/>
                        </a:rPr>
                        <a:t>LED</a:t>
                      </a:r>
                    </a:p>
                  </a:txBody>
                  <a:tcPr/>
                </a:tc>
                <a:extLst>
                  <a:ext uri="{0D108BD9-81ED-4DB2-BD59-A6C34878D82A}">
                    <a16:rowId xmlns:a16="http://schemas.microsoft.com/office/drawing/2014/main" val="1424210"/>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Switch</a:t>
                      </a:r>
                    </a:p>
                  </a:txBody>
                  <a:tcPr/>
                </a:tc>
                <a:tc>
                  <a:txBody>
                    <a:bodyPr/>
                    <a:lstStyle/>
                    <a:p>
                      <a:r>
                        <a:rPr lang="en-GB" sz="1400" dirty="0">
                          <a:latin typeface="Twinkl Cursive Unlooped" panose="02000000000000000000" pitchFamily="2" charset="0"/>
                        </a:rPr>
                        <a:t>Voltmeter</a:t>
                      </a:r>
                    </a:p>
                  </a:txBody>
                  <a:tcPr/>
                </a:tc>
                <a:extLst>
                  <a:ext uri="{0D108BD9-81ED-4DB2-BD59-A6C34878D82A}">
                    <a16:rowId xmlns:a16="http://schemas.microsoft.com/office/drawing/2014/main" val="388817288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Crocodile clip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048000" y="550889"/>
            <a:ext cx="8305800"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Electrical circuits and components</a:t>
            </a:r>
          </a:p>
        </p:txBody>
      </p:sp>
    </p:spTree>
    <p:extLst>
      <p:ext uri="{BB962C8B-B14F-4D97-AF65-F5344CB8AC3E}">
        <p14:creationId xmlns:p14="http://schemas.microsoft.com/office/powerpoint/2010/main" val="23604086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305301" y="4817962"/>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05258" y="169678"/>
            <a:ext cx="4510436" cy="2080729"/>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21242" y="552137"/>
            <a:ext cx="3560690"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does light travel?</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that light travels in straight lines.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The light waves travels in a straight line from the light source to an object. Reflected light bounces off in a straight line at an angle equal to the angle of impact.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Light waves in diagrams are drawn as straight lines with arrowheads that show the direction of travel.</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Light waves travel faster than sound waves.</a:t>
            </a:r>
          </a:p>
          <a:p>
            <a:pPr algn="l"/>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489303" y="2018580"/>
            <a:ext cx="4702698" cy="2753173"/>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Light Theory</a:t>
            </a:r>
          </a:p>
          <a:p>
            <a:pPr marL="12700" marR="5080"/>
            <a:r>
              <a:rPr lang="en-GB" sz="1100" b="0" i="0" dirty="0">
                <a:solidFill>
                  <a:srgbClr val="303030"/>
                </a:solidFill>
                <a:effectLst/>
                <a:latin typeface="Twinkl Cursive Unlooped" panose="02000000000000000000" pitchFamily="2" charset="0"/>
              </a:rPr>
              <a:t>This project teaches children about the way that light behaves, travelling in straight lines from a source or reflector, into the eye. They explore how we see light and colours, and phenomena associated with light, including shadows, reflections and refraction.</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Autumn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6</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59311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Living things and their habitats</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7" y="6167938"/>
            <a:ext cx="2468964" cy="690061"/>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68260" y="251402"/>
            <a:ext cx="3910621" cy="1723246"/>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2949797" y="2224646"/>
            <a:ext cx="4485420" cy="2117436"/>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15453" y="3928503"/>
            <a:ext cx="4473538" cy="2184859"/>
            <a:chOff x="3019424" y="2914649"/>
            <a:chExt cx="3314700" cy="104775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953000" y="4568374"/>
            <a:ext cx="4863095" cy="1980596"/>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dirty="0"/>
          </a:p>
        </p:txBody>
      </p:sp>
      <p:sp>
        <p:nvSpPr>
          <p:cNvPr id="64" name="object 19">
            <a:extLst>
              <a:ext uri="{FF2B5EF4-FFF2-40B4-BE49-F238E27FC236}">
                <a16:creationId xmlns:a16="http://schemas.microsoft.com/office/drawing/2014/main" id="{378E03F5-16C6-4DD2-9198-7D17C20F0A53}"/>
              </a:ext>
            </a:extLst>
          </p:cNvPr>
          <p:cNvSpPr txBox="1"/>
          <p:nvPr/>
        </p:nvSpPr>
        <p:spPr>
          <a:xfrm>
            <a:off x="7993677" y="483672"/>
            <a:ext cx="3226494"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How do we see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Choose an appropriate approach to recording accurate results, including scientific diagrams, labels, timelines, classification keys, tables, models and graphs (bar, line and scatter), linking to mathematical knowledge.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that, due to how light travels, we can see things because they give out or reflect light into the eye.</a:t>
            </a:r>
          </a:p>
          <a:p>
            <a:pPr algn="l"/>
            <a:endParaRPr lang="en-GB" sz="900" b="0" i="0" dirty="0">
              <a:solidFill>
                <a:srgbClr val="303030"/>
              </a:solidFill>
              <a:effectLst/>
              <a:latin typeface="Lato" panose="020F0502020204030203" pitchFamily="34"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895753" y="4308332"/>
            <a:ext cx="3355692"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is refraction?</a:t>
            </a:r>
          </a:p>
          <a:p>
            <a:pPr marL="12700">
              <a:lnSpc>
                <a:spcPct val="100000"/>
              </a:lnSpc>
              <a:spcBef>
                <a:spcPts val="125"/>
              </a:spcBef>
            </a:pPr>
            <a:r>
              <a:rPr lang="en-GB" sz="1050" b="1" u="sng" spc="15" dirty="0">
                <a:latin typeface="Twinkl Cursive Unlooped" panose="02000000000000000000" pitchFamily="2" charset="0"/>
                <a:cs typeface="Calibri"/>
              </a:rPr>
              <a:t>INVESTIGATE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Ask and answer deeper and broader scientific questions about the local and wider world that build on and extend their own and others' experiences and knowledge.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using scientific language, phenomena associated with refraction of light.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efraction is the bending of light as it passes from one transparent material to another.</a:t>
            </a:r>
          </a:p>
        </p:txBody>
      </p:sp>
      <p:sp>
        <p:nvSpPr>
          <p:cNvPr id="63" name="object 19">
            <a:extLst>
              <a:ext uri="{FF2B5EF4-FFF2-40B4-BE49-F238E27FC236}">
                <a16:creationId xmlns:a16="http://schemas.microsoft.com/office/drawing/2014/main" id="{7C9090A0-B33E-47D2-B658-216E082E1D7E}"/>
              </a:ext>
            </a:extLst>
          </p:cNvPr>
          <p:cNvSpPr txBox="1"/>
          <p:nvPr/>
        </p:nvSpPr>
        <p:spPr>
          <a:xfrm>
            <a:off x="5576771" y="4871151"/>
            <a:ext cx="4112407" cy="1460015"/>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How does light enable us to see colours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kumimoji="0" lang="en-US" altLang="en-US" sz="900" b="0" i="0" u="none" strike="noStrike" cap="none" normalizeH="0" baseline="0" dirty="0">
              <a:ln>
                <a:noFill/>
              </a:ln>
              <a:solidFill>
                <a:srgbClr val="303030"/>
              </a:solidFill>
              <a:effectLst/>
              <a:latin typeface="Lato" panose="020F0502020204030203" pitchFamily="34" charset="0"/>
            </a:endParaRPr>
          </a:p>
          <a:p>
            <a:pPr algn="l">
              <a:buFont typeface="Arial" panose="020B0604020202020204" pitchFamily="34" charset="0"/>
              <a:buChar char="•"/>
            </a:pPr>
            <a:r>
              <a:rPr lang="en-GB" sz="900" dirty="0">
                <a:latin typeface="Twinkl Cursive Unlooped" panose="02000000000000000000" pitchFamily="2" charset="0"/>
              </a:rPr>
              <a:t>Investigate how light enables us to see colours.</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r</a:t>
            </a:r>
            <a:r>
              <a:rPr lang="en-GB" sz="900" b="0" i="0" dirty="0">
                <a:solidFill>
                  <a:srgbClr val="303030"/>
                </a:solidFill>
                <a:effectLst/>
                <a:latin typeface="Twinkl Cursive Unlooped" panose="02000000000000000000" pitchFamily="2" charset="0"/>
              </a:rPr>
              <a:t>efracted light creates a visible spectrum when white light shines through a prism or raindrops.</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Report on and validate their findings, answer questions and justify their conclusions.</a:t>
            </a:r>
          </a:p>
          <a:p>
            <a:pPr>
              <a:buFont typeface="Arial" panose="020B0604020202020204" pitchFamily="34" charset="0"/>
              <a:buChar char="•"/>
            </a:pPr>
            <a:r>
              <a:rPr lang="en-GB" sz="900" dirty="0">
                <a:solidFill>
                  <a:srgbClr val="303030"/>
                </a:solidFill>
                <a:latin typeface="Twinkl Cursive Unlooped" panose="02000000000000000000" pitchFamily="2" charset="0"/>
              </a:rPr>
              <a:t>P</a:t>
            </a:r>
            <a:r>
              <a:rPr lang="en-GB" sz="900" b="0" i="0" dirty="0">
                <a:solidFill>
                  <a:srgbClr val="303030"/>
                </a:solidFill>
                <a:effectLst/>
                <a:latin typeface="Twinkl Cursive Unlooped" panose="02000000000000000000" pitchFamily="2" charset="0"/>
              </a:rPr>
              <a:t>ose further questions and make predictions for what they might observe.</a:t>
            </a:r>
          </a:p>
          <a:p>
            <a:pPr algn="l">
              <a:buFont typeface="Arial" panose="020B0604020202020204" pitchFamily="34" charset="0"/>
              <a:buChar char="•"/>
            </a:pPr>
            <a:endParaRPr lang="en-GB" sz="800" b="0" i="0" dirty="0">
              <a:solidFill>
                <a:srgbClr val="303030"/>
              </a:solidFill>
              <a:effectLst/>
              <a:latin typeface="Twinkl Cursive Unlooped" panose="02000000000000000000" pitchFamily="2" charset="0"/>
            </a:endParaRPr>
          </a:p>
        </p:txBody>
      </p:sp>
      <p:sp>
        <p:nvSpPr>
          <p:cNvPr id="43" name="object 19">
            <a:extLst>
              <a:ext uri="{FF2B5EF4-FFF2-40B4-BE49-F238E27FC236}">
                <a16:creationId xmlns:a16="http://schemas.microsoft.com/office/drawing/2014/main" id="{6939152B-0A5C-4A57-B3F2-B582592E135E}"/>
              </a:ext>
            </a:extLst>
          </p:cNvPr>
          <p:cNvSpPr txBox="1"/>
          <p:nvPr/>
        </p:nvSpPr>
        <p:spPr>
          <a:xfrm>
            <a:off x="3516482" y="2705649"/>
            <a:ext cx="3641209"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lang="en-GB" sz="1050" b="1" u="sng" spc="-30" dirty="0">
                <a:latin typeface="Twinkl Cursive Unlooped" panose="02000000000000000000" pitchFamily="2" charset="0"/>
                <a:cs typeface="Calibri"/>
              </a:rPr>
              <a:t> What happens when light is reflected</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using diagrams, how light behaves when reflected off a mirror. </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Recognise that plane mirror reflections are the same size, and the right way up but they are reversed.</a:t>
            </a:r>
          </a:p>
          <a:p>
            <a:pPr algn="l">
              <a:buFont typeface="Arial" panose="020B0604020202020204" pitchFamily="34" charset="0"/>
              <a:buChar char="•"/>
            </a:pPr>
            <a:r>
              <a:rPr lang="en-GB" sz="900" dirty="0">
                <a:solidFill>
                  <a:srgbClr val="303030"/>
                </a:solidFill>
                <a:latin typeface="Twinkl Cursive Unlooped" panose="02000000000000000000" pitchFamily="2" charset="0"/>
              </a:rPr>
              <a:t>Measure the angle at which light is reflected.</a:t>
            </a:r>
            <a:endParaRPr lang="en-GB" sz="900" b="0" i="0" dirty="0">
              <a:solidFill>
                <a:srgbClr val="303030"/>
              </a:solidFill>
              <a:effectLst/>
              <a:latin typeface="Twinkl Cursive Unlooped" panose="02000000000000000000" pitchFamily="2" charset="0"/>
            </a:endParaRPr>
          </a:p>
          <a:p>
            <a:br>
              <a:rPr lang="en-GB" sz="900" dirty="0"/>
            </a:br>
            <a:endParaRPr lang="en-GB" sz="900" b="0" i="0" dirty="0">
              <a:solidFill>
                <a:srgbClr val="303030"/>
              </a:solidFill>
              <a:effectLst/>
              <a:latin typeface="Twinkl Cursive Unlooped" panose="02000000000000000000" pitchFamily="2" charset="0"/>
            </a:endParaRPr>
          </a:p>
        </p:txBody>
      </p:sp>
      <p:sp>
        <p:nvSpPr>
          <p:cNvPr id="41" name="object 19">
            <a:extLst>
              <a:ext uri="{FF2B5EF4-FFF2-40B4-BE49-F238E27FC236}">
                <a16:creationId xmlns:a16="http://schemas.microsoft.com/office/drawing/2014/main" id="{4080FAD4-2D02-494A-BE9D-2B9DFA1239CB}"/>
              </a:ext>
            </a:extLst>
          </p:cNvPr>
          <p:cNvSpPr txBox="1"/>
          <p:nvPr/>
        </p:nvSpPr>
        <p:spPr>
          <a:xfrm>
            <a:off x="8169424" y="2484211"/>
            <a:ext cx="3885302" cy="2029402"/>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 What shape are shadows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INVESTGATE</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Plan and carry out a range of enquiries, including writing methods, identifying and controlling variables, deciding on equipment and data to collect and making predictions based on prior knowledge and understanding.</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using words, diagrams or a model, why shadows have the same shape as the objects that cast them and how shadows can be changed.</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When a light source is close to an object, the shadow is large because the object is blocking more of the light coming from the source.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As a light source moves further away from an object, the shadow gets smaller because the object blocks less light coming from the source.</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Tree>
    <p:extLst>
      <p:ext uri="{BB962C8B-B14F-4D97-AF65-F5344CB8AC3E}">
        <p14:creationId xmlns:p14="http://schemas.microsoft.com/office/powerpoint/2010/main" val="326367154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4" name="object 4"/>
          <p:cNvSpPr txBox="1"/>
          <p:nvPr/>
        </p:nvSpPr>
        <p:spPr>
          <a:xfrm>
            <a:off x="838835" y="2982912"/>
            <a:ext cx="1052195" cy="390525"/>
          </a:xfrm>
          <a:prstGeom prst="rect">
            <a:avLst/>
          </a:prstGeom>
        </p:spPr>
        <p:txBody>
          <a:bodyPr vert="horz" wrap="square" lIns="0" tIns="19685" rIns="0" bIns="0" rtlCol="0">
            <a:spAutoFit/>
          </a:bodyPr>
          <a:lstStyle/>
          <a:p>
            <a:pPr marL="355600" marR="5080" indent="-343535">
              <a:lnSpc>
                <a:spcPts val="1430"/>
              </a:lnSpc>
              <a:spcBef>
                <a:spcPts val="155"/>
              </a:spcBef>
            </a:pPr>
            <a:r>
              <a:rPr sz="1200" b="1" spc="10" dirty="0">
                <a:latin typeface="Twinkl Cursive Unlooped" panose="02000000000000000000" pitchFamily="2" charset="0"/>
                <a:cs typeface="Segoe UI"/>
              </a:rPr>
              <a:t>P</a:t>
            </a:r>
            <a:r>
              <a:rPr sz="1200" b="1" spc="-30" dirty="0">
                <a:latin typeface="Twinkl Cursive Unlooped" panose="02000000000000000000" pitchFamily="2" charset="0"/>
                <a:cs typeface="Segoe UI"/>
              </a:rPr>
              <a:t>r</a:t>
            </a:r>
            <a:r>
              <a:rPr sz="1200" b="1" spc="30" dirty="0">
                <a:latin typeface="Twinkl Cursive Unlooped" panose="02000000000000000000" pitchFamily="2" charset="0"/>
                <a:cs typeface="Segoe UI"/>
              </a:rPr>
              <a:t>i</a:t>
            </a:r>
            <a:r>
              <a:rPr sz="1200" b="1" spc="10" dirty="0">
                <a:latin typeface="Twinkl Cursive Unlooped" panose="02000000000000000000" pitchFamily="2" charset="0"/>
                <a:cs typeface="Segoe UI"/>
              </a:rPr>
              <a:t>o</a:t>
            </a:r>
            <a:r>
              <a:rPr sz="1200" b="1" dirty="0">
                <a:latin typeface="Twinkl Cursive Unlooped" panose="02000000000000000000" pitchFamily="2" charset="0"/>
                <a:cs typeface="Segoe UI"/>
              </a:rPr>
              <a:t>r</a:t>
            </a:r>
            <a:r>
              <a:rPr sz="1200" b="1" spc="-65" dirty="0">
                <a:latin typeface="Twinkl Cursive Unlooped" panose="02000000000000000000" pitchFamily="2" charset="0"/>
                <a:cs typeface="Segoe UI"/>
              </a:rPr>
              <a:t> </a:t>
            </a:r>
            <a:r>
              <a:rPr sz="1200" b="1" spc="-15" dirty="0">
                <a:latin typeface="Twinkl Cursive Unlooped" panose="02000000000000000000" pitchFamily="2" charset="0"/>
                <a:cs typeface="Segoe UI"/>
              </a:rPr>
              <a:t>L</a:t>
            </a:r>
            <a:r>
              <a:rPr sz="1200" b="1" spc="20" dirty="0">
                <a:latin typeface="Twinkl Cursive Unlooped" panose="02000000000000000000" pitchFamily="2" charset="0"/>
                <a:cs typeface="Segoe UI"/>
              </a:rPr>
              <a:t>e</a:t>
            </a:r>
            <a:r>
              <a:rPr sz="1200" b="1" spc="25" dirty="0">
                <a:latin typeface="Twinkl Cursive Unlooped" panose="02000000000000000000" pitchFamily="2" charset="0"/>
                <a:cs typeface="Segoe UI"/>
              </a:rPr>
              <a:t>a</a:t>
            </a:r>
            <a:r>
              <a:rPr sz="1200" b="1" spc="-30" dirty="0">
                <a:latin typeface="Twinkl Cursive Unlooped" panose="02000000000000000000" pitchFamily="2" charset="0"/>
                <a:cs typeface="Segoe UI"/>
              </a:rPr>
              <a:t>r</a:t>
            </a:r>
            <a:r>
              <a:rPr sz="1200" b="1" spc="20" dirty="0">
                <a:latin typeface="Twinkl Cursive Unlooped" panose="02000000000000000000" pitchFamily="2" charset="0"/>
                <a:cs typeface="Segoe UI"/>
              </a:rPr>
              <a:t>n</a:t>
            </a:r>
            <a:r>
              <a:rPr sz="1200" b="1" spc="30" dirty="0">
                <a:latin typeface="Twinkl Cursive Unlooped" panose="02000000000000000000" pitchFamily="2" charset="0"/>
                <a:cs typeface="Segoe UI"/>
              </a:rPr>
              <a:t>i</a:t>
            </a:r>
            <a:r>
              <a:rPr sz="1200" b="1" spc="20" dirty="0">
                <a:latin typeface="Twinkl Cursive Unlooped" panose="02000000000000000000" pitchFamily="2" charset="0"/>
                <a:cs typeface="Segoe UI"/>
              </a:rPr>
              <a:t>n</a:t>
            </a:r>
            <a:r>
              <a:rPr sz="1200" b="1" dirty="0">
                <a:latin typeface="Twinkl Cursive Unlooped" panose="02000000000000000000" pitchFamily="2" charset="0"/>
                <a:cs typeface="Segoe UI"/>
              </a:rPr>
              <a:t>g  </a:t>
            </a:r>
            <a:r>
              <a:rPr sz="1200" b="1" spc="5" dirty="0">
                <a:latin typeface="Twinkl Cursive Unlooped" panose="02000000000000000000" pitchFamily="2" charset="0"/>
                <a:cs typeface="Segoe UI"/>
              </a:rPr>
              <a:t>EYFS</a:t>
            </a:r>
            <a:endParaRPr sz="1200" dirty="0">
              <a:latin typeface="Twinkl Cursive Unlooped" panose="02000000000000000000" pitchFamily="2" charset="0"/>
              <a:cs typeface="Segoe UI"/>
            </a:endParaRPr>
          </a:p>
        </p:txBody>
      </p:sp>
      <p:sp>
        <p:nvSpPr>
          <p:cNvPr id="5" name="object 5"/>
          <p:cNvSpPr txBox="1"/>
          <p:nvPr/>
        </p:nvSpPr>
        <p:spPr>
          <a:xfrm>
            <a:off x="494664" y="3472076"/>
            <a:ext cx="1754505" cy="689932"/>
          </a:xfrm>
          <a:prstGeom prst="rect">
            <a:avLst/>
          </a:prstGeom>
        </p:spPr>
        <p:txBody>
          <a:bodyPr vert="horz" wrap="square" lIns="0" tIns="12700" rIns="0" bIns="0" rtlCol="0">
            <a:spAutoFit/>
          </a:bodyPr>
          <a:lstStyle/>
          <a:p>
            <a:pPr marL="12700" marR="5080" indent="5080" algn="ctr">
              <a:lnSpc>
                <a:spcPct val="100099"/>
              </a:lnSpc>
              <a:spcBef>
                <a:spcPts val="100"/>
              </a:spcBef>
            </a:pPr>
            <a:r>
              <a:rPr sz="1100" dirty="0">
                <a:latin typeface="Twinkl Cursive Unlooped" panose="02000000000000000000" pitchFamily="2" charset="0"/>
                <a:cs typeface="Segoe UI"/>
              </a:rPr>
              <a:t>C</a:t>
            </a:r>
            <a:r>
              <a:rPr sz="1100" spc="-10" dirty="0">
                <a:latin typeface="Twinkl Cursive Unlooped" panose="02000000000000000000" pitchFamily="2" charset="0"/>
                <a:cs typeface="Segoe UI"/>
              </a:rPr>
              <a:t>h</a:t>
            </a:r>
            <a:r>
              <a:rPr sz="1100" spc="5" dirty="0">
                <a:latin typeface="Twinkl Cursive Unlooped" panose="02000000000000000000" pitchFamily="2" charset="0"/>
                <a:cs typeface="Segoe UI"/>
              </a:rPr>
              <a:t>il</a:t>
            </a:r>
            <a:r>
              <a:rPr sz="1100" spc="-35" dirty="0">
                <a:latin typeface="Twinkl Cursive Unlooped" panose="02000000000000000000" pitchFamily="2" charset="0"/>
                <a:cs typeface="Segoe UI"/>
              </a:rPr>
              <a:t>d</a:t>
            </a:r>
            <a:r>
              <a:rPr sz="1100" spc="30" dirty="0">
                <a:latin typeface="Twinkl Cursive Unlooped" panose="02000000000000000000" pitchFamily="2" charset="0"/>
                <a:cs typeface="Segoe UI"/>
              </a:rPr>
              <a:t>r</a:t>
            </a:r>
            <a:r>
              <a:rPr sz="1100" spc="-30" dirty="0">
                <a:latin typeface="Twinkl Cursive Unlooped" panose="02000000000000000000" pitchFamily="2" charset="0"/>
                <a:cs typeface="Segoe UI"/>
              </a:rPr>
              <a:t>e</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5" dirty="0">
                <a:latin typeface="Twinkl Cursive Unlooped" panose="02000000000000000000" pitchFamily="2" charset="0"/>
                <a:cs typeface="Segoe UI"/>
              </a:rPr>
              <a:t>i</a:t>
            </a:r>
            <a:r>
              <a:rPr sz="1100" dirty="0">
                <a:latin typeface="Twinkl Cursive Unlooped" panose="02000000000000000000" pitchFamily="2" charset="0"/>
                <a:cs typeface="Segoe UI"/>
              </a:rPr>
              <a:t>n</a:t>
            </a:r>
            <a:r>
              <a:rPr sz="1100" spc="-40" dirty="0">
                <a:latin typeface="Twinkl Cursive Unlooped" panose="02000000000000000000" pitchFamily="2" charset="0"/>
                <a:cs typeface="Segoe UI"/>
              </a:rPr>
              <a:t> </a:t>
            </a:r>
            <a:r>
              <a:rPr sz="1100" spc="-10" dirty="0">
                <a:latin typeface="Twinkl Cursive Unlooped" panose="02000000000000000000" pitchFamily="2" charset="0"/>
                <a:cs typeface="Segoe UI"/>
              </a:rPr>
              <a:t>E</a:t>
            </a:r>
            <a:r>
              <a:rPr sz="1100" spc="5" dirty="0">
                <a:latin typeface="Twinkl Cursive Unlooped" panose="02000000000000000000" pitchFamily="2" charset="0"/>
                <a:cs typeface="Segoe UI"/>
              </a:rPr>
              <a:t>Y</a:t>
            </a:r>
            <a:r>
              <a:rPr sz="1100" spc="10" dirty="0">
                <a:latin typeface="Twinkl Cursive Unlooped" panose="02000000000000000000" pitchFamily="2" charset="0"/>
                <a:cs typeface="Segoe UI"/>
              </a:rPr>
              <a:t>F</a:t>
            </a:r>
            <a:r>
              <a:rPr sz="1100" dirty="0">
                <a:latin typeface="Twinkl Cursive Unlooped" panose="02000000000000000000" pitchFamily="2" charset="0"/>
                <a:cs typeface="Segoe UI"/>
              </a:rPr>
              <a:t>S</a:t>
            </a:r>
            <a:r>
              <a:rPr sz="1100" spc="5" dirty="0">
                <a:latin typeface="Twinkl Cursive Unlooped" panose="02000000000000000000" pitchFamily="2" charset="0"/>
                <a:cs typeface="Segoe UI"/>
              </a:rPr>
              <a:t> </a:t>
            </a:r>
            <a:r>
              <a:rPr lang="en-GB" sz="1100" spc="25" dirty="0">
                <a:latin typeface="Twinkl Cursive Unlooped" panose="02000000000000000000" pitchFamily="2" charset="0"/>
                <a:cs typeface="Segoe UI"/>
              </a:rPr>
              <a:t>have explored different weather and will have noticed their own shadow. </a:t>
            </a:r>
            <a:endParaRPr sz="1100" dirty="0">
              <a:latin typeface="Twinkl Cursive Unlooped" panose="02000000000000000000" pitchFamily="2" charset="0"/>
              <a:cs typeface="Segoe UI"/>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61737" y="1393619"/>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3388341" y="2622409"/>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LKS2</a:t>
            </a:r>
            <a:endParaRPr sz="1200" dirty="0">
              <a:latin typeface="Twinkl Cursive Unlooped" panose="02000000000000000000" pitchFamily="2" charset="0"/>
              <a:cs typeface="Segoe UI"/>
            </a:endParaRPr>
          </a:p>
        </p:txBody>
      </p:sp>
      <p:sp>
        <p:nvSpPr>
          <p:cNvPr id="14" name="object 14"/>
          <p:cNvSpPr/>
          <p:nvPr/>
        </p:nvSpPr>
        <p:spPr>
          <a:xfrm rot="10800000">
            <a:off x="3616881" y="1636462"/>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6</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4735018" y="564312"/>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Light Theory</a:t>
            </a:r>
          </a:p>
        </p:txBody>
      </p:sp>
      <p:sp>
        <p:nvSpPr>
          <p:cNvPr id="26" name="TextBox 25">
            <a:extLst>
              <a:ext uri="{FF2B5EF4-FFF2-40B4-BE49-F238E27FC236}">
                <a16:creationId xmlns:a16="http://schemas.microsoft.com/office/drawing/2014/main" id="{780115B7-19B1-4EE3-AE40-B2648C91CF7A}"/>
              </a:ext>
            </a:extLst>
          </p:cNvPr>
          <p:cNvSpPr txBox="1"/>
          <p:nvPr/>
        </p:nvSpPr>
        <p:spPr>
          <a:xfrm>
            <a:off x="3110177" y="3184944"/>
            <a:ext cx="1741352" cy="1446550"/>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light and dark. </a:t>
            </a:r>
          </a:p>
          <a:p>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investigated the phenomena of reflections and shadows, looking for patterns in collected data. </a:t>
            </a:r>
            <a:endParaRPr lang="en-GB" sz="1100" dirty="0"/>
          </a:p>
        </p:txBody>
      </p:sp>
      <p:sp>
        <p:nvSpPr>
          <p:cNvPr id="30" name="object 31">
            <a:extLst>
              <a:ext uri="{FF2B5EF4-FFF2-40B4-BE49-F238E27FC236}">
                <a16:creationId xmlns:a16="http://schemas.microsoft.com/office/drawing/2014/main" id="{BE673872-174E-4BD9-B493-9CDB324D92A3}"/>
              </a:ext>
            </a:extLst>
          </p:cNvPr>
          <p:cNvSpPr txBox="1"/>
          <p:nvPr/>
        </p:nvSpPr>
        <p:spPr>
          <a:xfrm>
            <a:off x="5562600" y="2624013"/>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Light Theory</a:t>
            </a:r>
          </a:p>
          <a:p>
            <a:pPr marL="12700" marR="5080"/>
            <a:r>
              <a:rPr lang="en-GB" sz="1100" b="0" i="0" dirty="0">
                <a:solidFill>
                  <a:srgbClr val="303030"/>
                </a:solidFill>
                <a:effectLst/>
                <a:latin typeface="Twinkl Cursive Unlooped" panose="02000000000000000000" pitchFamily="2" charset="0"/>
              </a:rPr>
              <a:t>This project teaches children about the way that light behaves, travelling in straight lines from a source or reflector, into the eye. They explore how we see light and colours, and phenomena associated with light, including shadows, reflections and refraction.</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38814189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6</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3952415339"/>
              </p:ext>
            </p:extLst>
          </p:nvPr>
        </p:nvGraphicFramePr>
        <p:xfrm>
          <a:off x="3276600" y="1427480"/>
          <a:ext cx="2971800" cy="4450080"/>
        </p:xfrm>
        <a:graphic>
          <a:graphicData uri="http://schemas.openxmlformats.org/drawingml/2006/table">
            <a:tbl>
              <a:tblPr firstRow="1" bandRow="1">
                <a:tableStyleId>{BDBED569-4797-4DF1-A0F4-6AAB3CD982D8}</a:tableStyleId>
              </a:tblPr>
              <a:tblGrid>
                <a:gridCol w="1600200">
                  <a:extLst>
                    <a:ext uri="{9D8B030D-6E8A-4147-A177-3AD203B41FA5}">
                      <a16:colId xmlns:a16="http://schemas.microsoft.com/office/drawing/2014/main" val="1839290384"/>
                    </a:ext>
                  </a:extLst>
                </a:gridCol>
                <a:gridCol w="1371600">
                  <a:extLst>
                    <a:ext uri="{9D8B030D-6E8A-4147-A177-3AD203B41FA5}">
                      <a16:colId xmlns:a16="http://schemas.microsoft.com/office/drawing/2014/main" val="2992277105"/>
                    </a:ext>
                  </a:extLst>
                </a:gridCol>
              </a:tblGrid>
              <a:tr h="370840">
                <a:tc>
                  <a:txBody>
                    <a:bodyPr/>
                    <a:lstStyle/>
                    <a:p>
                      <a:r>
                        <a:rPr lang="en-GB" sz="1400" b="0" dirty="0">
                          <a:latin typeface="Twinkl Cursive Unlooped" panose="02000000000000000000" pitchFamily="2" charset="0"/>
                        </a:rPr>
                        <a:t>Light source</a:t>
                      </a:r>
                    </a:p>
                  </a:txBody>
                  <a:tcPr/>
                </a:tc>
                <a:tc>
                  <a:txBody>
                    <a:bodyPr/>
                    <a:lstStyle/>
                    <a:p>
                      <a:r>
                        <a:rPr lang="en-GB" sz="1400" b="0" dirty="0">
                          <a:latin typeface="Twinkl Cursive Unlooped" panose="02000000000000000000" pitchFamily="2" charset="0"/>
                        </a:rPr>
                        <a:t>Opaque</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Visible light</a:t>
                      </a:r>
                    </a:p>
                  </a:txBody>
                  <a:tcPr/>
                </a:tc>
                <a:tc>
                  <a:txBody>
                    <a:bodyPr/>
                    <a:lstStyle/>
                    <a:p>
                      <a:r>
                        <a:rPr lang="en-GB" sz="1400" dirty="0">
                          <a:latin typeface="Twinkl Cursive Unlooped" panose="02000000000000000000" pitchFamily="2" charset="0"/>
                        </a:rPr>
                        <a:t>Transparent</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Ultraviolet light</a:t>
                      </a:r>
                    </a:p>
                  </a:txBody>
                  <a:tcPr/>
                </a:tc>
                <a:tc>
                  <a:txBody>
                    <a:bodyPr/>
                    <a:lstStyle/>
                    <a:p>
                      <a:r>
                        <a:rPr lang="en-GB" sz="1400" dirty="0">
                          <a:latin typeface="Twinkl Cursive Unlooped" panose="02000000000000000000" pitchFamily="2" charset="0"/>
                        </a:rPr>
                        <a:t>Translucent</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Infrared light</a:t>
                      </a:r>
                    </a:p>
                  </a:txBody>
                  <a:tcPr/>
                </a:tc>
                <a:tc>
                  <a:txBody>
                    <a:bodyPr/>
                    <a:lstStyle/>
                    <a:p>
                      <a:r>
                        <a:rPr lang="en-GB" sz="1400" dirty="0">
                          <a:latin typeface="Twinkl Cursive Unlooped" panose="02000000000000000000" pitchFamily="2" charset="0"/>
                        </a:rPr>
                        <a:t>Shadow </a:t>
                      </a:r>
                    </a:p>
                  </a:txBody>
                  <a:tcPr/>
                </a:tc>
                <a:extLst>
                  <a:ext uri="{0D108BD9-81ED-4DB2-BD59-A6C34878D82A}">
                    <a16:rowId xmlns:a16="http://schemas.microsoft.com/office/drawing/2014/main" val="3854640462"/>
                  </a:ext>
                </a:extLst>
              </a:tr>
              <a:tr h="370840">
                <a:tc>
                  <a:txBody>
                    <a:bodyPr/>
                    <a:lstStyle/>
                    <a:p>
                      <a:r>
                        <a:rPr lang="en-GB" sz="1400" dirty="0">
                          <a:latin typeface="Twinkl Cursive Unlooped" panose="02000000000000000000" pitchFamily="2" charset="0"/>
                        </a:rPr>
                        <a:t>Cornea</a:t>
                      </a:r>
                    </a:p>
                  </a:txBody>
                  <a:tcPr/>
                </a:tc>
                <a:tc>
                  <a:txBody>
                    <a:bodyPr/>
                    <a:lstStyle/>
                    <a:p>
                      <a:r>
                        <a:rPr lang="en-GB" sz="1400" dirty="0">
                          <a:latin typeface="Twinkl Cursive Unlooped" panose="02000000000000000000" pitchFamily="2" charset="0"/>
                        </a:rPr>
                        <a:t>Reflection</a:t>
                      </a:r>
                    </a:p>
                  </a:txBody>
                  <a:tcPr/>
                </a:tc>
                <a:extLst>
                  <a:ext uri="{0D108BD9-81ED-4DB2-BD59-A6C34878D82A}">
                    <a16:rowId xmlns:a16="http://schemas.microsoft.com/office/drawing/2014/main" val="60202473"/>
                  </a:ext>
                </a:extLst>
              </a:tr>
              <a:tr h="370840">
                <a:tc>
                  <a:txBody>
                    <a:bodyPr/>
                    <a:lstStyle/>
                    <a:p>
                      <a:r>
                        <a:rPr lang="en-GB" sz="1400" dirty="0">
                          <a:latin typeface="Twinkl Cursive Unlooped" panose="02000000000000000000" pitchFamily="2" charset="0"/>
                        </a:rPr>
                        <a:t>Lens</a:t>
                      </a:r>
                    </a:p>
                  </a:txBody>
                  <a:tcPr/>
                </a:tc>
                <a:tc>
                  <a:txBody>
                    <a:bodyPr/>
                    <a:lstStyle/>
                    <a:p>
                      <a:r>
                        <a:rPr lang="en-GB" sz="1400" dirty="0">
                          <a:latin typeface="Twinkl Cursive Unlooped" panose="02000000000000000000" pitchFamily="2" charset="0"/>
                        </a:rPr>
                        <a:t>Mirror</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Iris</a:t>
                      </a:r>
                    </a:p>
                  </a:txBody>
                  <a:tcPr/>
                </a:tc>
                <a:tc>
                  <a:txBody>
                    <a:bodyPr/>
                    <a:lstStyle/>
                    <a:p>
                      <a:r>
                        <a:rPr lang="en-GB" sz="1400" dirty="0">
                          <a:latin typeface="Twinkl Cursive Unlooped" panose="02000000000000000000" pitchFamily="2" charset="0"/>
                        </a:rPr>
                        <a:t>Angle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Optic nerve </a:t>
                      </a:r>
                    </a:p>
                  </a:txBody>
                  <a:tcPr/>
                </a:tc>
                <a:tc>
                  <a:txBody>
                    <a:bodyPr/>
                    <a:lstStyle/>
                    <a:p>
                      <a:r>
                        <a:rPr lang="en-GB" sz="1400" dirty="0">
                          <a:latin typeface="Twinkl Cursive Unlooped" panose="02000000000000000000" pitchFamily="2" charset="0"/>
                        </a:rPr>
                        <a:t>Refraction</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Pupil</a:t>
                      </a:r>
                    </a:p>
                  </a:txBody>
                  <a:tcPr/>
                </a:tc>
                <a:tc>
                  <a:txBody>
                    <a:bodyPr/>
                    <a:lstStyle/>
                    <a:p>
                      <a:r>
                        <a:rPr lang="en-GB" sz="1400" dirty="0">
                          <a:latin typeface="Twinkl Cursive Unlooped" panose="02000000000000000000" pitchFamily="2" charset="0"/>
                        </a:rPr>
                        <a:t>Spectrum</a:t>
                      </a:r>
                    </a:p>
                  </a:txBody>
                  <a:tcPr/>
                </a:tc>
                <a:extLst>
                  <a:ext uri="{0D108BD9-81ED-4DB2-BD59-A6C34878D82A}">
                    <a16:rowId xmlns:a16="http://schemas.microsoft.com/office/drawing/2014/main" val="3941267296"/>
                  </a:ext>
                </a:extLst>
              </a:tr>
              <a:tr h="370840">
                <a:tc>
                  <a:txBody>
                    <a:bodyPr/>
                    <a:lstStyle/>
                    <a:p>
                      <a:r>
                        <a:rPr lang="en-GB" sz="1400" dirty="0">
                          <a:latin typeface="Twinkl Cursive Unlooped" panose="02000000000000000000" pitchFamily="2" charset="0"/>
                        </a:rPr>
                        <a:t>Retina </a:t>
                      </a:r>
                    </a:p>
                  </a:txBody>
                  <a:tcPr/>
                </a:tc>
                <a:tc>
                  <a:txBody>
                    <a:bodyPr/>
                    <a:lstStyle/>
                    <a:p>
                      <a:r>
                        <a:rPr lang="en-GB" sz="1400" dirty="0">
                          <a:latin typeface="Twinkl Cursive Unlooped" panose="02000000000000000000" pitchFamily="2" charset="0"/>
                        </a:rPr>
                        <a:t>Prism </a:t>
                      </a:r>
                    </a:p>
                  </a:txBody>
                  <a:tcPr/>
                </a:tc>
                <a:extLst>
                  <a:ext uri="{0D108BD9-81ED-4DB2-BD59-A6C34878D82A}">
                    <a16:rowId xmlns:a16="http://schemas.microsoft.com/office/drawing/2014/main" val="1198506433"/>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Beam </a:t>
                      </a:r>
                    </a:p>
                  </a:txBody>
                  <a:tcPr/>
                </a:tc>
                <a:extLst>
                  <a:ext uri="{0D108BD9-81ED-4DB2-BD59-A6C34878D82A}">
                    <a16:rowId xmlns:a16="http://schemas.microsoft.com/office/drawing/2014/main" val="1424210"/>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Phenomena </a:t>
                      </a:r>
                    </a:p>
                  </a:txBody>
                  <a:tcPr/>
                </a:tc>
                <a:extLst>
                  <a:ext uri="{0D108BD9-81ED-4DB2-BD59-A6C34878D82A}">
                    <a16:rowId xmlns:a16="http://schemas.microsoft.com/office/drawing/2014/main" val="3888172883"/>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124200" y="622729"/>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Light Theory</a:t>
            </a:r>
          </a:p>
        </p:txBody>
      </p:sp>
    </p:spTree>
    <p:extLst>
      <p:ext uri="{BB962C8B-B14F-4D97-AF65-F5344CB8AC3E}">
        <p14:creationId xmlns:p14="http://schemas.microsoft.com/office/powerpoint/2010/main" val="346085881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305301" y="4817962"/>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05258" y="169678"/>
            <a:ext cx="4510436" cy="2080729"/>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100727" y="540013"/>
            <a:ext cx="3661907"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the five kingdoms?</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 know that:</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There are five kingdoms: animals, plants, fungi, protists and monerans.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Members of each kingdom have features in common.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Microorganisms are microscopic living things found in the fungus, </a:t>
            </a:r>
            <a:r>
              <a:rPr lang="en-GB" sz="900" b="0" i="0" dirty="0" err="1">
                <a:solidFill>
                  <a:srgbClr val="303030"/>
                </a:solidFill>
                <a:effectLst/>
                <a:latin typeface="Twinkl Cursive Unlooped" panose="02000000000000000000" pitchFamily="2" charset="0"/>
              </a:rPr>
              <a:t>protista</a:t>
            </a:r>
            <a:r>
              <a:rPr lang="en-GB" sz="900" b="0" i="0" dirty="0">
                <a:solidFill>
                  <a:srgbClr val="303030"/>
                </a:solidFill>
                <a:effectLst/>
                <a:latin typeface="Twinkl Cursive Unlooped" panose="02000000000000000000" pitchFamily="2" charset="0"/>
              </a:rPr>
              <a:t> and </a:t>
            </a:r>
            <a:r>
              <a:rPr lang="en-GB" sz="900" b="0" i="0" dirty="0" err="1">
                <a:solidFill>
                  <a:srgbClr val="303030"/>
                </a:solidFill>
                <a:effectLst/>
                <a:latin typeface="Twinkl Cursive Unlooped" panose="02000000000000000000" pitchFamily="2" charset="0"/>
              </a:rPr>
              <a:t>monera</a:t>
            </a:r>
            <a:r>
              <a:rPr lang="en-GB" sz="900" b="0" i="0" dirty="0">
                <a:solidFill>
                  <a:srgbClr val="303030"/>
                </a:solidFill>
                <a:effectLst/>
                <a:latin typeface="Twinkl Cursive Unlooped" panose="02000000000000000000" pitchFamily="2" charset="0"/>
              </a:rPr>
              <a:t> kingdoms.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Microorganisms and can be helpful or harmful to other living things.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Viruses are not included in the kingdoms as they are not living and need a host to survive and reproduce.</a:t>
            </a:r>
          </a:p>
          <a:p>
            <a:pPr algn="l"/>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7468259" y="2366709"/>
            <a:ext cx="4106299" cy="1877080"/>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49683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Living things and their habitats</a:t>
            </a:r>
          </a:p>
          <a:p>
            <a:pPr marL="12700" marR="5080"/>
            <a:r>
              <a:rPr lang="en-GB" sz="1100" b="0" i="0" dirty="0">
                <a:solidFill>
                  <a:srgbClr val="303030"/>
                </a:solidFill>
                <a:effectLst/>
                <a:latin typeface="Twinkl Cursive Unlooped" panose="02000000000000000000" pitchFamily="2" charset="0"/>
              </a:rPr>
              <a:t>This project teaches </a:t>
            </a:r>
            <a:r>
              <a:rPr lang="en-GB" sz="1100" dirty="0">
                <a:latin typeface="Twinkl Cursive Unlooped" panose="02000000000000000000" pitchFamily="2" charset="0"/>
              </a:rPr>
              <a:t>children about the classification of living things, including micro-organisms. They will sort animals into groups based on their similarities and differences. They will look at the standard system of classification first developed by Carl Linnaeus. They will learn about micro-organisms. </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6</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40075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Evolution and Inheritance</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7" y="6167938"/>
            <a:ext cx="2468964" cy="690061"/>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468260" y="251402"/>
            <a:ext cx="3910621" cy="1615035"/>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2708648" y="2542292"/>
            <a:ext cx="4423562" cy="1980596"/>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115453" y="4291949"/>
            <a:ext cx="4021592" cy="1499251"/>
            <a:chOff x="3019424" y="2914649"/>
            <a:chExt cx="3314700" cy="104775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953000" y="4568374"/>
            <a:ext cx="4863095" cy="1980596"/>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dirty="0"/>
          </a:p>
        </p:txBody>
      </p:sp>
      <p:sp>
        <p:nvSpPr>
          <p:cNvPr id="64" name="object 19">
            <a:extLst>
              <a:ext uri="{FF2B5EF4-FFF2-40B4-BE49-F238E27FC236}">
                <a16:creationId xmlns:a16="http://schemas.microsoft.com/office/drawing/2014/main" id="{378E03F5-16C6-4DD2-9198-7D17C20F0A53}"/>
              </a:ext>
            </a:extLst>
          </p:cNvPr>
          <p:cNvSpPr txBox="1"/>
          <p:nvPr/>
        </p:nvSpPr>
        <p:spPr>
          <a:xfrm>
            <a:off x="8127841" y="2704284"/>
            <a:ext cx="3376507"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 How can we classify animals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Classify animals into groups according to common observable characteristics and based on similarities and differences.</a:t>
            </a:r>
            <a:endParaRPr lang="en-GB" sz="900" dirty="0">
              <a:solidFill>
                <a:srgbClr val="303030"/>
              </a:solidFill>
              <a:latin typeface="Twinkl Cursive Unlooped" panose="02000000000000000000" pitchFamily="2" charset="0"/>
            </a:endParaRP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Research unfamiliar animals from a range of habitats, deciding upon and explaining where they belong in the classification system.</a:t>
            </a:r>
          </a:p>
          <a:p>
            <a:pPr>
              <a:buFont typeface="Arial" panose="020B0604020202020204" pitchFamily="34" charset="0"/>
              <a:buChar char="•"/>
            </a:pPr>
            <a:r>
              <a:rPr lang="en-GB" sz="900" dirty="0">
                <a:solidFill>
                  <a:srgbClr val="303030"/>
                </a:solidFill>
                <a:latin typeface="Twinkl Cursive Unlooped" panose="02000000000000000000" pitchFamily="2" charset="0"/>
              </a:rPr>
              <a:t>Give reasons for classifying animals. </a:t>
            </a:r>
            <a:endParaRPr lang="en-GB" sz="900" b="0" i="0" dirty="0">
              <a:solidFill>
                <a:srgbClr val="303030"/>
              </a:solidFill>
              <a:effectLst/>
              <a:latin typeface="Twinkl Cursive Unlooped" panose="02000000000000000000" pitchFamily="2" charset="0"/>
            </a:endParaRPr>
          </a:p>
        </p:txBody>
      </p:sp>
      <p:sp>
        <p:nvSpPr>
          <p:cNvPr id="55" name="object 19">
            <a:extLst>
              <a:ext uri="{FF2B5EF4-FFF2-40B4-BE49-F238E27FC236}">
                <a16:creationId xmlns:a16="http://schemas.microsoft.com/office/drawing/2014/main" id="{70AEFC16-FF35-4EEC-A9A1-2A605349980C}"/>
              </a:ext>
            </a:extLst>
          </p:cNvPr>
          <p:cNvSpPr txBox="1"/>
          <p:nvPr/>
        </p:nvSpPr>
        <p:spPr>
          <a:xfrm>
            <a:off x="5829429" y="4798227"/>
            <a:ext cx="3567006"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 What makes mould grow?</a:t>
            </a:r>
          </a:p>
          <a:p>
            <a:pPr marL="12700">
              <a:lnSpc>
                <a:spcPct val="100000"/>
              </a:lnSpc>
              <a:spcBef>
                <a:spcPts val="125"/>
              </a:spcBef>
            </a:pPr>
            <a:r>
              <a:rPr lang="en-GB" sz="1050" b="1" u="sng" spc="15" dirty="0">
                <a:latin typeface="Twinkl Cursive Unlooped" panose="02000000000000000000" pitchFamily="2" charset="0"/>
                <a:cs typeface="Calibri"/>
              </a:rPr>
              <a:t>INVESTIGATE</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Plan and carry out a range of enquiries, including writing methods, identifying and controlling variables, deciding on equipment and data to collect and making predictions based on prior knowledge and understanding.</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Record results using diagrams, tables and graphs.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Report and present findings from enquiries and draw conclusions referring to causal relationships and explanations. </a:t>
            </a:r>
            <a:endParaRPr lang="en-GB" sz="900" b="0" i="0" dirty="0">
              <a:solidFill>
                <a:srgbClr val="303030"/>
              </a:solidFill>
              <a:effectLst/>
              <a:latin typeface="Twinkl Cursive Unlooped" panose="02000000000000000000" pitchFamily="2" charset="0"/>
            </a:endParaRPr>
          </a:p>
        </p:txBody>
      </p:sp>
      <p:sp>
        <p:nvSpPr>
          <p:cNvPr id="43" name="object 19">
            <a:extLst>
              <a:ext uri="{FF2B5EF4-FFF2-40B4-BE49-F238E27FC236}">
                <a16:creationId xmlns:a16="http://schemas.microsoft.com/office/drawing/2014/main" id="{6939152B-0A5C-4A57-B3F2-B582592E135E}"/>
              </a:ext>
            </a:extLst>
          </p:cNvPr>
          <p:cNvSpPr txBox="1"/>
          <p:nvPr/>
        </p:nvSpPr>
        <p:spPr>
          <a:xfrm>
            <a:off x="848113" y="4627321"/>
            <a:ext cx="3641209"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lang="en-GB" sz="1050" b="1" u="sng" spc="-30" dirty="0">
                <a:latin typeface="Twinkl Cursive Unlooped" panose="02000000000000000000" pitchFamily="2" charset="0"/>
                <a:cs typeface="Calibri"/>
              </a:rPr>
              <a:t> What are microorganisms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dirty="0">
                <a:latin typeface="Twinkl Cursive Unlooped" panose="02000000000000000000" pitchFamily="2" charset="0"/>
              </a:rPr>
              <a:t>Identify types of microorganism. </a:t>
            </a:r>
          </a:p>
          <a:p>
            <a:pPr algn="l">
              <a:buFont typeface="Arial" panose="020B0604020202020204" pitchFamily="34" charset="0"/>
              <a:buChar char="•"/>
            </a:pPr>
            <a:r>
              <a:rPr lang="en-GB" sz="900" dirty="0">
                <a:latin typeface="Twinkl Cursive Unlooped" panose="02000000000000000000" pitchFamily="2" charset="0"/>
              </a:rPr>
              <a:t>Describe helpful and harmful microorganisms. </a:t>
            </a:r>
          </a:p>
          <a:p>
            <a:pPr algn="l">
              <a:buFont typeface="Arial" panose="020B0604020202020204" pitchFamily="34" charset="0"/>
              <a:buChar char="•"/>
            </a:pPr>
            <a:r>
              <a:rPr lang="en-GB" sz="900" dirty="0">
                <a:latin typeface="Twinkl Cursive Unlooped" panose="02000000000000000000" pitchFamily="2" charset="0"/>
              </a:rPr>
              <a:t>Classify microorganisms based on their characteristics.</a:t>
            </a:r>
            <a:br>
              <a:rPr lang="en-GB" sz="900" dirty="0"/>
            </a:br>
            <a:endParaRPr lang="en-GB" sz="900" b="0" i="0" dirty="0">
              <a:solidFill>
                <a:srgbClr val="303030"/>
              </a:solidFill>
              <a:effectLst/>
              <a:latin typeface="Twinkl Cursive Unlooped" panose="02000000000000000000" pitchFamily="2" charset="0"/>
            </a:endParaRPr>
          </a:p>
        </p:txBody>
      </p:sp>
      <p:sp>
        <p:nvSpPr>
          <p:cNvPr id="41" name="object 19">
            <a:extLst>
              <a:ext uri="{FF2B5EF4-FFF2-40B4-BE49-F238E27FC236}">
                <a16:creationId xmlns:a16="http://schemas.microsoft.com/office/drawing/2014/main" id="{4080FAD4-2D02-494A-BE9D-2B9DFA1239CB}"/>
              </a:ext>
            </a:extLst>
          </p:cNvPr>
          <p:cNvSpPr txBox="1"/>
          <p:nvPr/>
        </p:nvSpPr>
        <p:spPr>
          <a:xfrm>
            <a:off x="7772030" y="658603"/>
            <a:ext cx="3885302"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Who is Carl Linnaeus and why is he significant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Des</a:t>
            </a:r>
            <a:r>
              <a:rPr lang="en-GB" sz="900" dirty="0">
                <a:solidFill>
                  <a:srgbClr val="303030"/>
                </a:solidFill>
                <a:latin typeface="Twinkl Cursive Unlooped" panose="02000000000000000000" pitchFamily="2" charset="0"/>
              </a:rPr>
              <a:t>cribe who Carl Linnaeus was.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how living things are classified using the Linnaean system.</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44" name="object 19">
            <a:extLst>
              <a:ext uri="{FF2B5EF4-FFF2-40B4-BE49-F238E27FC236}">
                <a16:creationId xmlns:a16="http://schemas.microsoft.com/office/drawing/2014/main" id="{7EEBCF29-7398-4EE7-8EB3-C64B26C3E155}"/>
              </a:ext>
            </a:extLst>
          </p:cNvPr>
          <p:cNvSpPr txBox="1"/>
          <p:nvPr/>
        </p:nvSpPr>
        <p:spPr>
          <a:xfrm>
            <a:off x="3514761" y="2918860"/>
            <a:ext cx="3376507"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 How can we classify plants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Classify plants into groups according to common observable characteristics and based on similarities and differences.</a:t>
            </a:r>
            <a:endParaRPr lang="en-GB" sz="900" dirty="0">
              <a:solidFill>
                <a:srgbClr val="303030"/>
              </a:solidFill>
              <a:latin typeface="Twinkl Cursive Unlooped" panose="02000000000000000000" pitchFamily="2" charset="0"/>
            </a:endParaRP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Research unfamiliar plants from a range of habitats, deciding upon and explaining where they belong in the classification system.</a:t>
            </a:r>
          </a:p>
          <a:p>
            <a:pPr>
              <a:buFont typeface="Arial" panose="020B0604020202020204" pitchFamily="34" charset="0"/>
              <a:buChar char="•"/>
            </a:pPr>
            <a:r>
              <a:rPr lang="en-GB" sz="900" dirty="0">
                <a:solidFill>
                  <a:srgbClr val="303030"/>
                </a:solidFill>
                <a:latin typeface="Twinkl Cursive Unlooped" panose="02000000000000000000" pitchFamily="2" charset="0"/>
              </a:rPr>
              <a:t>Give reasons for classifying plants. </a:t>
            </a:r>
            <a:endParaRPr lang="en-GB" sz="900" b="0" i="0" dirty="0">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19258350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6</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705179" y="48365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Living things and their habitats</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7422402" y="1795526"/>
            <a:ext cx="2178050" cy="4616450"/>
            <a:chOff x="9669526" y="1782826"/>
            <a:chExt cx="2178050" cy="46164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a:off x="9677400" y="1962150"/>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7636651" y="2996628"/>
            <a:ext cx="1740535" cy="2756524"/>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Ne</a:t>
            </a:r>
            <a:r>
              <a:rPr lang="en-GB" sz="1200" b="1" spc="5" dirty="0">
                <a:latin typeface="Segoe UI"/>
                <a:cs typeface="Segoe UI"/>
              </a:rPr>
              <a:t>x</a:t>
            </a:r>
            <a:r>
              <a:rPr lang="en-GB" sz="1200" b="1" dirty="0">
                <a:latin typeface="Segoe UI"/>
                <a:cs typeface="Segoe UI"/>
              </a:rPr>
              <a:t>t</a:t>
            </a:r>
            <a:r>
              <a:rPr lang="en-GB" sz="1200" b="1" spc="-50" dirty="0">
                <a:latin typeface="Segoe UI"/>
                <a:cs typeface="Segoe UI"/>
              </a:rPr>
              <a:t> </a:t>
            </a:r>
            <a:r>
              <a:rPr lang="en-GB" sz="1200" b="1" dirty="0">
                <a:latin typeface="Segoe UI"/>
                <a:cs typeface="Segoe UI"/>
              </a:rPr>
              <a:t>S</a:t>
            </a:r>
            <a:r>
              <a:rPr lang="en-GB" sz="1200" b="1" spc="-20" dirty="0">
                <a:latin typeface="Segoe UI"/>
                <a:cs typeface="Segoe UI"/>
              </a:rPr>
              <a:t>t</a:t>
            </a:r>
            <a:r>
              <a:rPr lang="en-GB" sz="1200" b="1" spc="20" dirty="0">
                <a:latin typeface="Segoe UI"/>
                <a:cs typeface="Segoe UI"/>
              </a:rPr>
              <a:t>e</a:t>
            </a:r>
            <a:r>
              <a:rPr lang="en-GB" sz="1200" b="1" dirty="0">
                <a:latin typeface="Segoe UI"/>
                <a:cs typeface="Segoe UI"/>
              </a:rPr>
              <a:t>ps  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Children will identify how animals and plants are adapted to suit their environment and that adaptation may lead to evolution.</a:t>
            </a:r>
          </a:p>
          <a:p>
            <a:pPr marL="12700" marR="5080" indent="3175" algn="ctr">
              <a:lnSpc>
                <a:spcPct val="100499"/>
              </a:lnSpc>
              <a:spcBef>
                <a:spcPts val="900"/>
              </a:spcBef>
            </a:pPr>
            <a:endParaRPr lang="en-GB" sz="1100" dirty="0">
              <a:latin typeface="Twinkl Cursive Unlooped" panose="02000000000000000000" pitchFamily="2" charset="0"/>
              <a:ea typeface="Calibri" panose="020F0502020204030204" pitchFamily="34" charset="0"/>
              <a:cs typeface="Times New Roman" panose="02020603050405020304" pitchFamily="18" charset="0"/>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They will also describe some significant changes over time using evidence such as fossils to support this. </a:t>
            </a:r>
          </a:p>
        </p:txBody>
      </p:sp>
      <p:sp>
        <p:nvSpPr>
          <p:cNvPr id="26" name="TextBox 25">
            <a:extLst>
              <a:ext uri="{FF2B5EF4-FFF2-40B4-BE49-F238E27FC236}">
                <a16:creationId xmlns:a16="http://schemas.microsoft.com/office/drawing/2014/main" id="{A099FC20-41E9-4125-801C-DCB41F4B995D}"/>
              </a:ext>
            </a:extLst>
          </p:cNvPr>
          <p:cNvSpPr txBox="1"/>
          <p:nvPr/>
        </p:nvSpPr>
        <p:spPr>
          <a:xfrm>
            <a:off x="567690" y="3391328"/>
            <a:ext cx="1777013" cy="2123658"/>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different types of  animals, including fish, amphibians, reptiles, birds, mammals and invertebrates.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can identify and describe their common structures, diets, and how animals should be cared for</a:t>
            </a:r>
            <a:r>
              <a:rPr lang="en-GB" sz="1100" b="0" i="0" dirty="0">
                <a:solidFill>
                  <a:srgbClr val="303030"/>
                </a:solidFill>
                <a:effectLst/>
                <a:latin typeface="Lato" panose="020F0502020204030203" pitchFamily="34" charset="0"/>
              </a:rPr>
              <a:t>.</a:t>
            </a:r>
            <a:endParaRPr lang="en-GB" sz="1100" dirty="0"/>
          </a:p>
        </p:txBody>
      </p:sp>
      <p:sp>
        <p:nvSpPr>
          <p:cNvPr id="30" name="object 13">
            <a:extLst>
              <a:ext uri="{FF2B5EF4-FFF2-40B4-BE49-F238E27FC236}">
                <a16:creationId xmlns:a16="http://schemas.microsoft.com/office/drawing/2014/main" id="{D566480B-6AE1-493A-99EA-DB4DF3E18A68}"/>
              </a:ext>
            </a:extLst>
          </p:cNvPr>
          <p:cNvSpPr txBox="1"/>
          <p:nvPr/>
        </p:nvSpPr>
        <p:spPr>
          <a:xfrm>
            <a:off x="3237471" y="2677113"/>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LKS2</a:t>
            </a:r>
            <a:endParaRPr sz="1200" dirty="0">
              <a:latin typeface="Twinkl Cursive Unlooped" panose="02000000000000000000" pitchFamily="2" charset="0"/>
              <a:cs typeface="Segoe UI"/>
            </a:endParaRPr>
          </a:p>
        </p:txBody>
      </p:sp>
      <p:sp>
        <p:nvSpPr>
          <p:cNvPr id="23" name="object 13">
            <a:extLst>
              <a:ext uri="{FF2B5EF4-FFF2-40B4-BE49-F238E27FC236}">
                <a16:creationId xmlns:a16="http://schemas.microsoft.com/office/drawing/2014/main" id="{FA6307AC-886C-4022-BEBB-DBD7F0565BB4}"/>
              </a:ext>
            </a:extLst>
          </p:cNvPr>
          <p:cNvSpPr txBox="1"/>
          <p:nvPr/>
        </p:nvSpPr>
        <p:spPr>
          <a:xfrm>
            <a:off x="834190" y="2845071"/>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29" name="TextBox 28">
            <a:extLst>
              <a:ext uri="{FF2B5EF4-FFF2-40B4-BE49-F238E27FC236}">
                <a16:creationId xmlns:a16="http://schemas.microsoft.com/office/drawing/2014/main" id="{CD436D8C-4ECB-46C9-95D5-FB77884E6C84}"/>
              </a:ext>
            </a:extLst>
          </p:cNvPr>
          <p:cNvSpPr txBox="1"/>
          <p:nvPr/>
        </p:nvSpPr>
        <p:spPr>
          <a:xfrm>
            <a:off x="3017606" y="3580055"/>
            <a:ext cx="1723396" cy="1954381"/>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grouping living things, known as classification.</a:t>
            </a:r>
          </a:p>
          <a:p>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studied the animal and plant kingdoms and used and created classification keys to identify living things.</a:t>
            </a:r>
            <a:endParaRPr lang="en-GB" sz="1100" dirty="0"/>
          </a:p>
        </p:txBody>
      </p:sp>
      <p:sp>
        <p:nvSpPr>
          <p:cNvPr id="33" name="object 31">
            <a:extLst>
              <a:ext uri="{FF2B5EF4-FFF2-40B4-BE49-F238E27FC236}">
                <a16:creationId xmlns:a16="http://schemas.microsoft.com/office/drawing/2014/main" id="{EF3DB9B0-DCD7-44C9-B564-7C8E65B905F7}"/>
              </a:ext>
            </a:extLst>
          </p:cNvPr>
          <p:cNvSpPr txBox="1"/>
          <p:nvPr/>
        </p:nvSpPr>
        <p:spPr>
          <a:xfrm>
            <a:off x="5240353" y="2587674"/>
            <a:ext cx="2039058" cy="249683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Living things and their habitats</a:t>
            </a:r>
          </a:p>
          <a:p>
            <a:pPr marL="12700" marR="5080"/>
            <a:r>
              <a:rPr lang="en-GB" sz="1100" b="0" i="0" dirty="0">
                <a:solidFill>
                  <a:srgbClr val="303030"/>
                </a:solidFill>
                <a:effectLst/>
                <a:latin typeface="Twinkl Cursive Unlooped" panose="02000000000000000000" pitchFamily="2" charset="0"/>
              </a:rPr>
              <a:t>This project teaches </a:t>
            </a:r>
            <a:r>
              <a:rPr lang="en-GB" sz="1100" dirty="0">
                <a:latin typeface="Twinkl Cursive Unlooped" panose="02000000000000000000" pitchFamily="2" charset="0"/>
              </a:rPr>
              <a:t>children about the classification of living things, including micro-organisms. They will sort animals into groups based on their similarities and differences. They will look at the standard system of classification first developed by Carl Linnaeus. They will learn about micro-organisms. </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9638340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6</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15589180"/>
              </p:ext>
            </p:extLst>
          </p:nvPr>
        </p:nvGraphicFramePr>
        <p:xfrm>
          <a:off x="3443017" y="1266618"/>
          <a:ext cx="6400800" cy="5191760"/>
        </p:xfrm>
        <a:graphic>
          <a:graphicData uri="http://schemas.openxmlformats.org/drawingml/2006/table">
            <a:tbl>
              <a:tblPr firstRow="1" bandRow="1">
                <a:tableStyleId>{BDBED569-4797-4DF1-A0F4-6AAB3CD982D8}</a:tableStyleId>
              </a:tblPr>
              <a:tblGrid>
                <a:gridCol w="2133600">
                  <a:extLst>
                    <a:ext uri="{9D8B030D-6E8A-4147-A177-3AD203B41FA5}">
                      <a16:colId xmlns:a16="http://schemas.microsoft.com/office/drawing/2014/main" val="1839290384"/>
                    </a:ext>
                  </a:extLst>
                </a:gridCol>
                <a:gridCol w="2057400">
                  <a:extLst>
                    <a:ext uri="{9D8B030D-6E8A-4147-A177-3AD203B41FA5}">
                      <a16:colId xmlns:a16="http://schemas.microsoft.com/office/drawing/2014/main" val="2992277105"/>
                    </a:ext>
                  </a:extLst>
                </a:gridCol>
                <a:gridCol w="22098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Classification key</a:t>
                      </a:r>
                    </a:p>
                  </a:txBody>
                  <a:tcPr/>
                </a:tc>
                <a:tc>
                  <a:txBody>
                    <a:bodyPr/>
                    <a:lstStyle/>
                    <a:p>
                      <a:r>
                        <a:rPr lang="en-GB" sz="1400" b="0" dirty="0">
                          <a:latin typeface="Twinkl Cursive Unlooped" panose="02000000000000000000" pitchFamily="2" charset="0"/>
                        </a:rPr>
                        <a:t>Vertebrate</a:t>
                      </a:r>
                    </a:p>
                  </a:txBody>
                  <a:tcPr/>
                </a:tc>
                <a:tc>
                  <a:txBody>
                    <a:bodyPr/>
                    <a:lstStyle/>
                    <a:p>
                      <a:r>
                        <a:rPr lang="en-GB" sz="1400" b="0" dirty="0">
                          <a:latin typeface="Twinkl Cursive Unlooped" panose="02000000000000000000" pitchFamily="2" charset="0"/>
                        </a:rPr>
                        <a:t>Scales</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Diagram</a:t>
                      </a:r>
                    </a:p>
                  </a:txBody>
                  <a:tcPr/>
                </a:tc>
                <a:tc>
                  <a:txBody>
                    <a:bodyPr/>
                    <a:lstStyle/>
                    <a:p>
                      <a:r>
                        <a:rPr lang="en-GB" sz="1400" dirty="0">
                          <a:latin typeface="Twinkl Cursive Unlooped" panose="02000000000000000000" pitchFamily="2" charset="0"/>
                        </a:rPr>
                        <a:t>Invertebrate</a:t>
                      </a:r>
                    </a:p>
                  </a:txBody>
                  <a:tcPr/>
                </a:tc>
                <a:tc>
                  <a:txBody>
                    <a:bodyPr/>
                    <a:lstStyle/>
                    <a:p>
                      <a:r>
                        <a:rPr lang="en-GB" sz="1400" dirty="0">
                          <a:latin typeface="Twinkl Cursive Unlooped" panose="02000000000000000000" pitchFamily="2" charset="0"/>
                        </a:rPr>
                        <a:t>Feathers</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Record</a:t>
                      </a:r>
                    </a:p>
                  </a:txBody>
                  <a:tcPr/>
                </a:tc>
                <a:tc>
                  <a:txBody>
                    <a:bodyPr/>
                    <a:lstStyle/>
                    <a:p>
                      <a:r>
                        <a:rPr lang="en-GB" sz="1400" dirty="0">
                          <a:latin typeface="Twinkl Cursive Unlooped" panose="02000000000000000000" pitchFamily="2" charset="0"/>
                        </a:rPr>
                        <a:t>Amphibian</a:t>
                      </a:r>
                    </a:p>
                  </a:txBody>
                  <a:tcPr/>
                </a:tc>
                <a:tc>
                  <a:txBody>
                    <a:bodyPr/>
                    <a:lstStyle/>
                    <a:p>
                      <a:r>
                        <a:rPr lang="en-GB" sz="1400" dirty="0">
                          <a:latin typeface="Twinkl Cursive Unlooped" panose="02000000000000000000" pitchFamily="2" charset="0"/>
                        </a:rPr>
                        <a:t>Fur</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Serial ordering</a:t>
                      </a:r>
                    </a:p>
                  </a:txBody>
                  <a:tcPr/>
                </a:tc>
                <a:tc>
                  <a:txBody>
                    <a:bodyPr/>
                    <a:lstStyle/>
                    <a:p>
                      <a:r>
                        <a:rPr lang="en-GB" sz="1400" dirty="0">
                          <a:latin typeface="Twinkl Cursive Unlooped" panose="02000000000000000000" pitchFamily="2" charset="0"/>
                        </a:rPr>
                        <a:t>Annelid</a:t>
                      </a:r>
                    </a:p>
                  </a:txBody>
                  <a:tcPr/>
                </a:tc>
                <a:tc>
                  <a:txBody>
                    <a:bodyPr/>
                    <a:lstStyle/>
                    <a:p>
                      <a:r>
                        <a:rPr lang="en-GB" sz="1400" dirty="0">
                          <a:latin typeface="Twinkl Cursive Unlooped" panose="02000000000000000000" pitchFamily="2" charset="0"/>
                        </a:rPr>
                        <a:t>Hair </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Multi-stage</a:t>
                      </a:r>
                    </a:p>
                  </a:txBody>
                  <a:tcPr/>
                </a:tc>
                <a:tc>
                  <a:txBody>
                    <a:bodyPr/>
                    <a:lstStyle/>
                    <a:p>
                      <a:r>
                        <a:rPr lang="en-GB" sz="1400" dirty="0">
                          <a:latin typeface="Twinkl Cursive Unlooped" panose="02000000000000000000" pitchFamily="2" charset="0"/>
                        </a:rPr>
                        <a:t>Arachnid</a:t>
                      </a:r>
                    </a:p>
                  </a:txBody>
                  <a:tcPr/>
                </a:tc>
                <a:tc>
                  <a:txBody>
                    <a:bodyPr/>
                    <a:lstStyle/>
                    <a:p>
                      <a:r>
                        <a:rPr lang="en-GB" sz="1400" dirty="0">
                          <a:latin typeface="Twinkl Cursive Unlooped" panose="02000000000000000000" pitchFamily="2" charset="0"/>
                        </a:rPr>
                        <a:t>Skin</a:t>
                      </a:r>
                    </a:p>
                  </a:txBody>
                  <a:tcPr/>
                </a:tc>
                <a:extLst>
                  <a:ext uri="{0D108BD9-81ED-4DB2-BD59-A6C34878D82A}">
                    <a16:rowId xmlns:a16="http://schemas.microsoft.com/office/drawing/2014/main" val="46448667"/>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Arthropod</a:t>
                      </a:r>
                    </a:p>
                  </a:txBody>
                  <a:tcPr/>
                </a:tc>
                <a:tc>
                  <a:txBody>
                    <a:bodyPr/>
                    <a:lstStyle/>
                    <a:p>
                      <a:r>
                        <a:rPr lang="en-GB" sz="1400" dirty="0">
                          <a:latin typeface="Twinkl Cursive Unlooped" panose="02000000000000000000" pitchFamily="2" charset="0"/>
                        </a:rPr>
                        <a:t>Exoskeleton </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Five kingdoms</a:t>
                      </a:r>
                    </a:p>
                  </a:txBody>
                  <a:tcPr/>
                </a:tc>
                <a:tc>
                  <a:txBody>
                    <a:bodyPr/>
                    <a:lstStyle/>
                    <a:p>
                      <a:r>
                        <a:rPr lang="en-GB" sz="1400" dirty="0">
                          <a:latin typeface="Twinkl Cursive Unlooped" panose="02000000000000000000" pitchFamily="2" charset="0"/>
                        </a:rPr>
                        <a:t>Bird</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Animals</a:t>
                      </a:r>
                    </a:p>
                  </a:txBody>
                  <a:tcPr/>
                </a:tc>
                <a:tc>
                  <a:txBody>
                    <a:bodyPr/>
                    <a:lstStyle/>
                    <a:p>
                      <a:r>
                        <a:rPr lang="en-GB" sz="1400" dirty="0">
                          <a:latin typeface="Twinkl Cursive Unlooped" panose="02000000000000000000" pitchFamily="2" charset="0"/>
                        </a:rPr>
                        <a:t>Crustacean</a:t>
                      </a:r>
                    </a:p>
                  </a:txBody>
                  <a:tcPr/>
                </a:tc>
                <a:tc>
                  <a:txBody>
                    <a:bodyPr/>
                    <a:lstStyle/>
                    <a:p>
                      <a:r>
                        <a:rPr lang="en-GB" sz="1400" dirty="0">
                          <a:latin typeface="Twinkl Cursive Unlooped" panose="02000000000000000000" pitchFamily="2" charset="0"/>
                        </a:rPr>
                        <a:t>Vascular plant</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Plants</a:t>
                      </a:r>
                    </a:p>
                  </a:txBody>
                  <a:tcPr/>
                </a:tc>
                <a:tc>
                  <a:txBody>
                    <a:bodyPr/>
                    <a:lstStyle/>
                    <a:p>
                      <a:r>
                        <a:rPr lang="en-GB" sz="1400" dirty="0">
                          <a:latin typeface="Twinkl Cursive Unlooped" panose="02000000000000000000" pitchFamily="2" charset="0"/>
                        </a:rPr>
                        <a:t>Fish</a:t>
                      </a:r>
                    </a:p>
                  </a:txBody>
                  <a:tcPr/>
                </a:tc>
                <a:tc>
                  <a:txBody>
                    <a:bodyPr/>
                    <a:lstStyle/>
                    <a:p>
                      <a:r>
                        <a:rPr lang="en-GB" sz="1400" dirty="0">
                          <a:latin typeface="Twinkl Cursive Unlooped" panose="02000000000000000000" pitchFamily="2" charset="0"/>
                        </a:rPr>
                        <a:t>Non-vascular plant</a:t>
                      </a:r>
                    </a:p>
                  </a:txBody>
                  <a:tcPr/>
                </a:tc>
                <a:extLst>
                  <a:ext uri="{0D108BD9-81ED-4DB2-BD59-A6C34878D82A}">
                    <a16:rowId xmlns:a16="http://schemas.microsoft.com/office/drawing/2014/main" val="1624332100"/>
                  </a:ext>
                </a:extLst>
              </a:tr>
              <a:tr h="370840">
                <a:tc>
                  <a:txBody>
                    <a:bodyPr/>
                    <a:lstStyle/>
                    <a:p>
                      <a:r>
                        <a:rPr lang="en-GB" sz="1400" dirty="0">
                          <a:latin typeface="Twinkl Cursive Unlooped" panose="02000000000000000000" pitchFamily="2" charset="0"/>
                        </a:rPr>
                        <a:t>Fungi</a:t>
                      </a:r>
                    </a:p>
                  </a:txBody>
                  <a:tcPr/>
                </a:tc>
                <a:tc>
                  <a:txBody>
                    <a:bodyPr/>
                    <a:lstStyle/>
                    <a:p>
                      <a:r>
                        <a:rPr lang="en-GB" sz="1400" dirty="0">
                          <a:latin typeface="Twinkl Cursive Unlooped" panose="02000000000000000000" pitchFamily="2" charset="0"/>
                        </a:rPr>
                        <a:t>Insect</a:t>
                      </a:r>
                    </a:p>
                  </a:txBody>
                  <a:tcPr/>
                </a:tc>
                <a:tc>
                  <a:txBody>
                    <a:bodyPr/>
                    <a:lstStyle/>
                    <a:p>
                      <a:r>
                        <a:rPr lang="en-GB" sz="1400" dirty="0">
                          <a:latin typeface="Twinkl Cursive Unlooped" panose="02000000000000000000" pitchFamily="2" charset="0"/>
                        </a:rPr>
                        <a:t>Cone-bearing plant</a:t>
                      </a:r>
                    </a:p>
                  </a:txBody>
                  <a:tcPr/>
                </a:tc>
                <a:extLst>
                  <a:ext uri="{0D108BD9-81ED-4DB2-BD59-A6C34878D82A}">
                    <a16:rowId xmlns:a16="http://schemas.microsoft.com/office/drawing/2014/main" val="3220600031"/>
                  </a:ext>
                </a:extLst>
              </a:tr>
              <a:tr h="370840">
                <a:tc>
                  <a:txBody>
                    <a:bodyPr/>
                    <a:lstStyle/>
                    <a:p>
                      <a:r>
                        <a:rPr lang="en-GB" sz="1400" dirty="0">
                          <a:latin typeface="Twinkl Cursive Unlooped" panose="02000000000000000000" pitchFamily="2" charset="0"/>
                        </a:rPr>
                        <a:t>Protists</a:t>
                      </a:r>
                    </a:p>
                  </a:txBody>
                  <a:tcPr/>
                </a:tc>
                <a:tc>
                  <a:txBody>
                    <a:bodyPr/>
                    <a:lstStyle/>
                    <a:p>
                      <a:r>
                        <a:rPr lang="en-GB" sz="1400" dirty="0">
                          <a:latin typeface="Twinkl Cursive Unlooped" panose="02000000000000000000" pitchFamily="2" charset="0"/>
                        </a:rPr>
                        <a:t>Mammal</a:t>
                      </a:r>
                    </a:p>
                  </a:txBody>
                  <a:tcPr/>
                </a:tc>
                <a:tc>
                  <a:txBody>
                    <a:bodyPr/>
                    <a:lstStyle/>
                    <a:p>
                      <a:r>
                        <a:rPr lang="en-GB" sz="1400" dirty="0">
                          <a:latin typeface="Twinkl Cursive Unlooped" panose="02000000000000000000" pitchFamily="2" charset="0"/>
                        </a:rPr>
                        <a:t>Flowering plant </a:t>
                      </a:r>
                    </a:p>
                  </a:txBody>
                  <a:tcPr/>
                </a:tc>
                <a:extLst>
                  <a:ext uri="{0D108BD9-81ED-4DB2-BD59-A6C34878D82A}">
                    <a16:rowId xmlns:a16="http://schemas.microsoft.com/office/drawing/2014/main" val="2899275362"/>
                  </a:ext>
                </a:extLst>
              </a:tr>
              <a:tr h="370840">
                <a:tc>
                  <a:txBody>
                    <a:bodyPr/>
                    <a:lstStyle/>
                    <a:p>
                      <a:r>
                        <a:rPr lang="en-GB" sz="1400" dirty="0">
                          <a:latin typeface="Twinkl Cursive Unlooped" panose="02000000000000000000" pitchFamily="2" charset="0"/>
                        </a:rPr>
                        <a:t>Monerans</a:t>
                      </a:r>
                    </a:p>
                  </a:txBody>
                  <a:tcPr/>
                </a:tc>
                <a:tc>
                  <a:txBody>
                    <a:bodyPr/>
                    <a:lstStyle/>
                    <a:p>
                      <a:r>
                        <a:rPr lang="en-GB" sz="1400" dirty="0">
                          <a:latin typeface="Twinkl Cursive Unlooped" panose="02000000000000000000" pitchFamily="2" charset="0"/>
                        </a:rPr>
                        <a:t>Reptile</a:t>
                      </a:r>
                    </a:p>
                  </a:txBody>
                  <a:tcPr/>
                </a:tc>
                <a:tc>
                  <a:txBody>
                    <a:bodyPr/>
                    <a:lstStyle/>
                    <a:p>
                      <a:r>
                        <a:rPr lang="en-GB" sz="1400" dirty="0">
                          <a:latin typeface="Twinkl Cursive Unlooped" panose="02000000000000000000" pitchFamily="2" charset="0"/>
                        </a:rPr>
                        <a:t>Spore-producing plant </a:t>
                      </a:r>
                    </a:p>
                  </a:txBody>
                  <a:tcPr/>
                </a:tc>
                <a:extLst>
                  <a:ext uri="{0D108BD9-81ED-4DB2-BD59-A6C34878D82A}">
                    <a16:rowId xmlns:a16="http://schemas.microsoft.com/office/drawing/2014/main" val="572826312"/>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Mollusc </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195628697"/>
                  </a:ext>
                </a:extLst>
              </a:tr>
              <a:tr h="370840">
                <a:tc>
                  <a:txBody>
                    <a:bodyPr/>
                    <a:lstStyle/>
                    <a:p>
                      <a:r>
                        <a:rPr lang="en-GB" sz="1400" dirty="0">
                          <a:latin typeface="Twinkl Cursive Unlooped" panose="02000000000000000000" pitchFamily="2" charset="0"/>
                        </a:rPr>
                        <a:t>Microorganisms </a:t>
                      </a:r>
                    </a:p>
                  </a:txBody>
                  <a:tcPr/>
                </a:tc>
                <a:tc>
                  <a:txBody>
                    <a:bodyPr/>
                    <a:lstStyle/>
                    <a:p>
                      <a:r>
                        <a:rPr lang="en-GB" sz="1400" dirty="0">
                          <a:latin typeface="Twinkl Cursive Unlooped" panose="02000000000000000000" pitchFamily="2" charset="0"/>
                        </a:rPr>
                        <a:t>Myriapod </a:t>
                      </a:r>
                    </a:p>
                  </a:txBody>
                  <a:tcPr/>
                </a:tc>
                <a:tc>
                  <a:txBody>
                    <a:bodyPr/>
                    <a:lstStyle/>
                    <a:p>
                      <a:r>
                        <a:rPr lang="en-GB" sz="1400" dirty="0">
                          <a:latin typeface="Twinkl Cursive Unlooped" panose="02000000000000000000" pitchFamily="2" charset="0"/>
                        </a:rPr>
                        <a:t>Carl Linnaeus</a:t>
                      </a:r>
                    </a:p>
                  </a:txBody>
                  <a:tcPr/>
                </a:tc>
                <a:extLst>
                  <a:ext uri="{0D108BD9-81ED-4DB2-BD59-A6C34878D82A}">
                    <a16:rowId xmlns:a16="http://schemas.microsoft.com/office/drawing/2014/main" val="1496076380"/>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276600" y="436562"/>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Living things and their habitats</a:t>
            </a:r>
          </a:p>
        </p:txBody>
      </p:sp>
    </p:spTree>
    <p:extLst>
      <p:ext uri="{BB962C8B-B14F-4D97-AF65-F5344CB8AC3E}">
        <p14:creationId xmlns:p14="http://schemas.microsoft.com/office/powerpoint/2010/main" val="3988653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095504" y="4803665"/>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757681" y="377425"/>
            <a:ext cx="4014724" cy="1746804"/>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sp>
        <p:nvSpPr>
          <p:cNvPr id="19" name="object 19"/>
          <p:cNvSpPr txBox="1"/>
          <p:nvPr/>
        </p:nvSpPr>
        <p:spPr>
          <a:xfrm>
            <a:off x="3300619" y="828570"/>
            <a:ext cx="3089102" cy="7469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L1.</a:t>
            </a:r>
            <a:r>
              <a:rPr sz="1050" b="1" u="sng" spc="-30" dirty="0">
                <a:latin typeface="Twinkl Cursive Unlooped" panose="02000000000000000000" pitchFamily="2" charset="0"/>
                <a:cs typeface="Calibri"/>
              </a:rPr>
              <a:t> </a:t>
            </a:r>
            <a:r>
              <a:rPr sz="1050" b="1" u="sng" spc="-5" dirty="0">
                <a:latin typeface="Twinkl Cursive Unlooped" panose="02000000000000000000" pitchFamily="2" charset="0"/>
                <a:cs typeface="Calibri"/>
              </a:rPr>
              <a:t>What</a:t>
            </a:r>
            <a:r>
              <a:rPr sz="1050" b="1" u="sng" spc="15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different everyday materials are there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dirty="0">
                <a:latin typeface="Twinkl Cursive Unlooped" panose="02000000000000000000" pitchFamily="2" charset="0"/>
              </a:rPr>
              <a:t>Identify and name a variety of everyday materials, including wood, plastic, glass, metal, water, and rock by matching a material to its name.</a:t>
            </a:r>
            <a:endParaRPr lang="en-GB" sz="900" b="0" i="0" dirty="0">
              <a:solidFill>
                <a:srgbClr val="303030"/>
              </a:solidFill>
              <a:effectLst/>
              <a:latin typeface="Twinkl Cursive Unlooped" panose="02000000000000000000" pitchFamily="2" charset="0"/>
            </a:endParaRPr>
          </a:p>
        </p:txBody>
      </p:sp>
      <p:grpSp>
        <p:nvGrpSpPr>
          <p:cNvPr id="23" name="object 23"/>
          <p:cNvGrpSpPr/>
          <p:nvPr/>
        </p:nvGrpSpPr>
        <p:grpSpPr>
          <a:xfrm>
            <a:off x="8478655" y="2119386"/>
            <a:ext cx="3685232" cy="2168854"/>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10748" y="512127"/>
            <a:ext cx="2039058" cy="1881284"/>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Everyday materials</a:t>
            </a:r>
          </a:p>
          <a:p>
            <a:pPr marL="12700" marR="5080"/>
            <a:r>
              <a:rPr lang="en-GB" sz="1100" b="0" i="0" dirty="0">
                <a:solidFill>
                  <a:srgbClr val="303030"/>
                </a:solidFill>
                <a:effectLst/>
                <a:latin typeface="Twinkl Cursive Unlooped" panose="02000000000000000000" pitchFamily="2" charset="0"/>
              </a:rPr>
              <a:t>This project teaches children that objects are made from materials. They identify a range of everyday materials and their sources. Children investigate the properties of materials and begin to recognise that a material's properties define its use.</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1</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sz="1800" dirty="0">
                <a:solidFill>
                  <a:srgbClr val="0C6C82"/>
                </a:solidFill>
                <a:latin typeface="Segoe UI"/>
                <a:cs typeface="Segoe UI"/>
              </a:rPr>
              <a:t>1</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66036" y="5180532"/>
            <a:ext cx="1055559" cy="59311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Seasonal Changes – Spring/Summer</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61" y="5819775"/>
            <a:ext cx="3714656" cy="1038225"/>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6929574" y="275994"/>
            <a:ext cx="3954494" cy="1816439"/>
            <a:chOff x="8021955" y="668655"/>
            <a:chExt cx="2958465" cy="124396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2886075" cy="117157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2886075" cy="1171575"/>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2481107" y="2396741"/>
            <a:ext cx="3677951" cy="2038453"/>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191001" y="4609766"/>
            <a:ext cx="4835316" cy="195302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a:p>
        </p:txBody>
      </p:sp>
      <p:sp>
        <p:nvSpPr>
          <p:cNvPr id="64" name="object 19">
            <a:extLst>
              <a:ext uri="{FF2B5EF4-FFF2-40B4-BE49-F238E27FC236}">
                <a16:creationId xmlns:a16="http://schemas.microsoft.com/office/drawing/2014/main" id="{378E03F5-16C6-4DD2-9198-7D17C20F0A53}"/>
              </a:ext>
            </a:extLst>
          </p:cNvPr>
          <p:cNvSpPr txBox="1"/>
          <p:nvPr/>
        </p:nvSpPr>
        <p:spPr>
          <a:xfrm>
            <a:off x="7481765" y="601453"/>
            <a:ext cx="3089102"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are natural and manmade materials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where some materials come from.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Name some natural materials and some manmade materials.</a:t>
            </a:r>
            <a:endParaRPr lang="en-GB" sz="900" b="0" i="0" dirty="0">
              <a:solidFill>
                <a:srgbClr val="303030"/>
              </a:solidFill>
              <a:effectLst/>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and name what an object is made from, including wood, plastic, glass, metal, water and rock.</a:t>
            </a:r>
          </a:p>
        </p:txBody>
      </p:sp>
      <p:sp>
        <p:nvSpPr>
          <p:cNvPr id="50" name="object 19">
            <a:extLst>
              <a:ext uri="{FF2B5EF4-FFF2-40B4-BE49-F238E27FC236}">
                <a16:creationId xmlns:a16="http://schemas.microsoft.com/office/drawing/2014/main" id="{994B6526-3EC8-4719-B226-C9B36AE993FC}"/>
              </a:ext>
            </a:extLst>
          </p:cNvPr>
          <p:cNvSpPr txBox="1"/>
          <p:nvPr/>
        </p:nvSpPr>
        <p:spPr>
          <a:xfrm>
            <a:off x="2996746" y="2735900"/>
            <a:ext cx="2840882" cy="146258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material are everyday objects made from and why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dirty="0">
                <a:latin typeface="Twinkl Cursive Unlooped" panose="02000000000000000000" pitchFamily="2" charset="0"/>
              </a:rPr>
              <a:t>Name objects and identifying the material which they are made from.</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gather and record simple data in a range of ways (data tables, diagrams, Venn diagrams).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Observe objects and materials and sort them based on their features.</a:t>
            </a:r>
          </a:p>
          <a:p>
            <a:pPr algn="l">
              <a:buFont typeface="Arial" panose="020B0604020202020204" pitchFamily="34" charset="0"/>
              <a:buChar char="•"/>
            </a:pPr>
            <a:endParaRPr lang="en-GB" sz="900" b="0" i="0" dirty="0">
              <a:solidFill>
                <a:srgbClr val="303030"/>
              </a:solidFill>
              <a:effectLst/>
              <a:latin typeface="Twinkl Cursive Unlooped" panose="02000000000000000000" pitchFamily="2" charset="0"/>
            </a:endParaRPr>
          </a:p>
        </p:txBody>
      </p:sp>
      <p:sp>
        <p:nvSpPr>
          <p:cNvPr id="61" name="object 19">
            <a:extLst>
              <a:ext uri="{FF2B5EF4-FFF2-40B4-BE49-F238E27FC236}">
                <a16:creationId xmlns:a16="http://schemas.microsoft.com/office/drawing/2014/main" id="{80D5F495-FBD7-488A-90DF-68150101C29E}"/>
              </a:ext>
            </a:extLst>
          </p:cNvPr>
          <p:cNvSpPr txBox="1"/>
          <p:nvPr/>
        </p:nvSpPr>
        <p:spPr>
          <a:xfrm>
            <a:off x="8916389" y="2516673"/>
            <a:ext cx="3032144" cy="13009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What different properties do materials have? </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Compare and group materials in a variety of ways, such as based on their physical properties; being natural or human-made and being recyclable or non-recyclable.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D</a:t>
            </a:r>
            <a:r>
              <a:rPr lang="en-GB" sz="900" b="0" i="0" dirty="0">
                <a:solidFill>
                  <a:srgbClr val="303030"/>
                </a:solidFill>
                <a:effectLst/>
                <a:latin typeface="Twinkl Cursive Unlooped" panose="02000000000000000000" pitchFamily="2" charset="0"/>
              </a:rPr>
              <a:t>escribe the simple physical properties of some everyday materials, such as hard or soft; stretchy or stiff; rough or smooth; opaque or transparent; bendy or rigid and waterproof or not waterproof.</a:t>
            </a:r>
          </a:p>
        </p:txBody>
      </p:sp>
      <p:sp>
        <p:nvSpPr>
          <p:cNvPr id="43" name="object 19">
            <a:extLst>
              <a:ext uri="{FF2B5EF4-FFF2-40B4-BE49-F238E27FC236}">
                <a16:creationId xmlns:a16="http://schemas.microsoft.com/office/drawing/2014/main" id="{A771987E-A0D9-4DDD-A4F9-A3207E8DE87B}"/>
              </a:ext>
            </a:extLst>
          </p:cNvPr>
          <p:cNvSpPr txBox="1"/>
          <p:nvPr/>
        </p:nvSpPr>
        <p:spPr>
          <a:xfrm>
            <a:off x="4972006" y="4821446"/>
            <a:ext cx="3544831" cy="147540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a:t>
            </a:r>
            <a:r>
              <a:rPr sz="1050" b="1" u="sng" spc="-30" dirty="0">
                <a:latin typeface="Twinkl Cursive Unlooped" panose="02000000000000000000" pitchFamily="2" charset="0"/>
                <a:cs typeface="Calibri"/>
              </a:rPr>
              <a:t> </a:t>
            </a:r>
            <a:r>
              <a:rPr lang="en-GB" sz="1050" b="1" u="sng" spc="-5" dirty="0">
                <a:latin typeface="Twinkl Cursive Unlooped" panose="02000000000000000000" pitchFamily="2" charset="0"/>
                <a:cs typeface="Calibri"/>
              </a:rPr>
              <a:t>Which material would be best for…</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marL="12700">
              <a:lnSpc>
                <a:spcPct val="100000"/>
              </a:lnSpc>
              <a:spcBef>
                <a:spcPts val="125"/>
              </a:spcBef>
            </a:pPr>
            <a:r>
              <a:rPr lang="en-GB" sz="1050" b="1" u="sng" spc="5" dirty="0">
                <a:latin typeface="Twinkl Cursive Unlooped" panose="02000000000000000000" pitchFamily="2" charset="0"/>
                <a:cs typeface="Calibri"/>
              </a:rPr>
              <a:t>INVESTIGATE </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With support, follow instructions to perform simple tests and begin to talk about what they might do or what might happen.</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Carry out simple tests by following a set of instructions</a:t>
            </a:r>
            <a:r>
              <a:rPr lang="en-GB" sz="800" b="0" i="0" dirty="0">
                <a:solidFill>
                  <a:srgbClr val="303030"/>
                </a:solidFill>
                <a:effectLst/>
                <a:latin typeface="Twinkl Cursive Unlooped" panose="02000000000000000000" pitchFamily="2" charset="0"/>
              </a:rPr>
              <a:t>.</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Observe closely and suggest answers to the question. </a:t>
            </a:r>
          </a:p>
          <a:p>
            <a:pPr eaLnBrk="0" fontAlgn="base" hangingPunct="0">
              <a:spcBef>
                <a:spcPct val="0"/>
              </a:spcBef>
              <a:spcAft>
                <a:spcPct val="0"/>
              </a:spcAft>
              <a:buFontTx/>
              <a:buChar char="•"/>
            </a:pPr>
            <a:r>
              <a:rPr lang="en-GB" sz="900" b="0" i="0" dirty="0">
                <a:solidFill>
                  <a:srgbClr val="303030"/>
                </a:solidFill>
                <a:effectLst/>
                <a:latin typeface="Twinkl Cursive Unlooped" panose="02000000000000000000" pitchFamily="2" charset="0"/>
              </a:rPr>
              <a:t>With support, gather and record simple data in a range of ways.</a:t>
            </a:r>
          </a:p>
          <a:p>
            <a:pPr eaLnBrk="0" fontAlgn="base" hangingPunct="0">
              <a:spcBef>
                <a:spcPct val="0"/>
              </a:spcBef>
              <a:spcAft>
                <a:spcPct val="0"/>
              </a:spcAft>
              <a:buFontTx/>
              <a:buChar char="•"/>
            </a:pPr>
            <a:r>
              <a:rPr lang="en-GB" sz="900" b="0" i="0" dirty="0">
                <a:solidFill>
                  <a:srgbClr val="303030"/>
                </a:solidFill>
                <a:effectLst/>
                <a:latin typeface="Twinkl Cursive Unlooped" panose="02000000000000000000" pitchFamily="2" charset="0"/>
              </a:rPr>
              <a:t>Talk about what they have done and say, with help, what they think they have found out.</a:t>
            </a:r>
          </a:p>
        </p:txBody>
      </p:sp>
    </p:spTree>
    <p:extLst>
      <p:ext uri="{BB962C8B-B14F-4D97-AF65-F5344CB8AC3E}">
        <p14:creationId xmlns:p14="http://schemas.microsoft.com/office/powerpoint/2010/main" val="370201956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305301" y="4817962"/>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511337" y="136207"/>
            <a:ext cx="4806064" cy="2437279"/>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grpSp>
        <p:nvGrpSpPr>
          <p:cNvPr id="23" name="object 23"/>
          <p:cNvGrpSpPr/>
          <p:nvPr/>
        </p:nvGrpSpPr>
        <p:grpSpPr>
          <a:xfrm>
            <a:off x="7392561" y="2230814"/>
            <a:ext cx="4631183" cy="2517356"/>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249683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Evolution and Inheritance</a:t>
            </a:r>
          </a:p>
          <a:p>
            <a:pPr marL="12700" marR="5080"/>
            <a:r>
              <a:rPr lang="en-GB" sz="1100" b="0" i="0" dirty="0">
                <a:solidFill>
                  <a:srgbClr val="303030"/>
                </a:solidFill>
                <a:effectLst/>
                <a:latin typeface="Twinkl Cursive Unlooped" panose="02000000000000000000" pitchFamily="2" charset="0"/>
              </a:rPr>
              <a:t>This project teaches children how living things on Earth have changed over time and how fossils provide evidence for this. They learn how characteristics are passed from parents to their offspring and how variation in offspring can affect their survival, with changes (adaptations) possibly leading to the evolution of a species.</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Spring 2</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6</a:t>
            </a:r>
            <a:endParaRPr sz="1800" dirty="0">
              <a:latin typeface="Segoe UI"/>
              <a:cs typeface="Segoe UI"/>
            </a:endParaRPr>
          </a:p>
        </p:txBody>
      </p:sp>
      <p:grpSp>
        <p:nvGrpSpPr>
          <p:cNvPr id="33" name="object 33"/>
          <p:cNvGrpSpPr/>
          <p:nvPr/>
        </p:nvGrpSpPr>
        <p:grpSpPr>
          <a:xfrm>
            <a:off x="10761347" y="4888229"/>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400751"/>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Circulatory system</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7" y="6167938"/>
            <a:ext cx="2468964" cy="690061"/>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535141" y="270419"/>
            <a:ext cx="4143368" cy="1910524"/>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2160392" y="2582081"/>
            <a:ext cx="5153289" cy="1816781"/>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43722" y="4255311"/>
            <a:ext cx="4560163" cy="1735593"/>
            <a:chOff x="3019424" y="2914649"/>
            <a:chExt cx="3314700" cy="104775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a:p>
          </p:txBody>
        </p:sp>
      </p:grpSp>
      <p:sp>
        <p:nvSpPr>
          <p:cNvPr id="60" name="object 45">
            <a:extLst>
              <a:ext uri="{FF2B5EF4-FFF2-40B4-BE49-F238E27FC236}">
                <a16:creationId xmlns:a16="http://schemas.microsoft.com/office/drawing/2014/main" id="{75290687-4DB4-4C43-A5E8-1378ADD7DF7D}"/>
              </a:ext>
            </a:extLst>
          </p:cNvPr>
          <p:cNvSpPr/>
          <p:nvPr/>
        </p:nvSpPr>
        <p:spPr>
          <a:xfrm>
            <a:off x="4984042" y="4601178"/>
            <a:ext cx="4921958" cy="2044449"/>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dirty="0"/>
          </a:p>
        </p:txBody>
      </p:sp>
      <p:sp>
        <p:nvSpPr>
          <p:cNvPr id="64" name="object 19">
            <a:extLst>
              <a:ext uri="{FF2B5EF4-FFF2-40B4-BE49-F238E27FC236}">
                <a16:creationId xmlns:a16="http://schemas.microsoft.com/office/drawing/2014/main" id="{378E03F5-16C6-4DD2-9198-7D17C20F0A53}"/>
              </a:ext>
            </a:extLst>
          </p:cNvPr>
          <p:cNvSpPr txBox="1"/>
          <p:nvPr/>
        </p:nvSpPr>
        <p:spPr>
          <a:xfrm>
            <a:off x="8083392" y="584369"/>
            <a:ext cx="3376507" cy="11624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can we learn from a fossil</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that living things have changed over time, using specific examples and evidence.</a:t>
            </a:r>
          </a:p>
          <a:p>
            <a:pPr>
              <a:buFont typeface="Arial" panose="020B0604020202020204" pitchFamily="34" charset="0"/>
              <a:buChar char="•"/>
            </a:pPr>
            <a:r>
              <a:rPr lang="en-GB" sz="900" b="0" i="0" dirty="0">
                <a:solidFill>
                  <a:srgbClr val="303030"/>
                </a:solidFill>
                <a:effectLst/>
                <a:latin typeface="Twinkl Cursive Unlooped" panose="02000000000000000000" pitchFamily="2" charset="0"/>
              </a:rPr>
              <a:t>Describe some significant changes that have happened on Earth and the evidence, such as fossils, that support this.</a:t>
            </a:r>
          </a:p>
          <a:p>
            <a:pPr>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fossil record and the DNA of living and extinct things provide evidence of evolution.</a:t>
            </a:r>
          </a:p>
        </p:txBody>
      </p:sp>
      <p:sp>
        <p:nvSpPr>
          <p:cNvPr id="55" name="object 19">
            <a:extLst>
              <a:ext uri="{FF2B5EF4-FFF2-40B4-BE49-F238E27FC236}">
                <a16:creationId xmlns:a16="http://schemas.microsoft.com/office/drawing/2014/main" id="{70AEFC16-FF35-4EEC-A9A1-2A605349980C}"/>
              </a:ext>
            </a:extLst>
          </p:cNvPr>
          <p:cNvSpPr txBox="1"/>
          <p:nvPr/>
        </p:nvSpPr>
        <p:spPr>
          <a:xfrm>
            <a:off x="5672164" y="4931852"/>
            <a:ext cx="3567006" cy="1439497"/>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 What do we mean by ‘survival of the fittest?</a:t>
            </a: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how animals and plants are adapted to suit their environment, such as giraffes having long necks for feeding, and that adaptations may lead to evolution.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n adaptation is a physical or behavioural trait that allows a living thing to survive and fill an ecological niche.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n</a:t>
            </a:r>
            <a:r>
              <a:rPr lang="en-GB" sz="900" b="0" i="0" dirty="0">
                <a:solidFill>
                  <a:srgbClr val="303030"/>
                </a:solidFill>
                <a:effectLst/>
                <a:latin typeface="Twinkl Cursive Unlooped" panose="02000000000000000000" pitchFamily="2" charset="0"/>
              </a:rPr>
              <a:t>atural selection is also known as 'survival of the fittest' because favourable traits help an organism survive and pass on their genes through reproduction.</a:t>
            </a:r>
          </a:p>
        </p:txBody>
      </p:sp>
      <p:sp>
        <p:nvSpPr>
          <p:cNvPr id="41" name="object 19">
            <a:extLst>
              <a:ext uri="{FF2B5EF4-FFF2-40B4-BE49-F238E27FC236}">
                <a16:creationId xmlns:a16="http://schemas.microsoft.com/office/drawing/2014/main" id="{4080FAD4-2D02-494A-BE9D-2B9DFA1239CB}"/>
              </a:ext>
            </a:extLst>
          </p:cNvPr>
          <p:cNvSpPr txBox="1"/>
          <p:nvPr/>
        </p:nvSpPr>
        <p:spPr>
          <a:xfrm>
            <a:off x="3259600" y="519100"/>
            <a:ext cx="3694169" cy="177805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1. What do we mean by inheritance</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Identify that living things produce offspring of the same kind, although the offspring are not identical to either parent.</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i</a:t>
            </a:r>
            <a:r>
              <a:rPr lang="en-GB" sz="850" b="0" i="0" dirty="0">
                <a:solidFill>
                  <a:srgbClr val="303030"/>
                </a:solidFill>
                <a:effectLst/>
                <a:latin typeface="Twinkl Cursive Unlooped" panose="02000000000000000000" pitchFamily="2" charset="0"/>
              </a:rPr>
              <a:t>nheritance is when living things pass on characteristics following sexual reproduction, such as height, skin colour and eye colour.</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v</a:t>
            </a:r>
            <a:r>
              <a:rPr lang="en-GB" sz="850" b="0" i="0" dirty="0">
                <a:solidFill>
                  <a:srgbClr val="303030"/>
                </a:solidFill>
                <a:effectLst/>
                <a:latin typeface="Twinkl Cursive Unlooped" panose="02000000000000000000" pitchFamily="2" charset="0"/>
              </a:rPr>
              <a:t>ariation is the natural differences in characteristics between individuals of the same species.</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c</a:t>
            </a:r>
            <a:r>
              <a:rPr lang="en-GB" sz="850" b="0" i="0" dirty="0">
                <a:solidFill>
                  <a:srgbClr val="303030"/>
                </a:solidFill>
                <a:effectLst/>
                <a:latin typeface="Twinkl Cursive Unlooped" panose="02000000000000000000" pitchFamily="2" charset="0"/>
              </a:rPr>
              <a:t>ontinuous variation contains a range of values, such as the height or mass of different individuals of the same species.</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d</a:t>
            </a:r>
            <a:r>
              <a:rPr lang="en-GB" sz="850" b="0" i="0" dirty="0">
                <a:solidFill>
                  <a:srgbClr val="303030"/>
                </a:solidFill>
                <a:effectLst/>
                <a:latin typeface="Twinkl Cursive Unlooped" panose="02000000000000000000" pitchFamily="2" charset="0"/>
              </a:rPr>
              <a:t>iscontinuous variation has a certain number of outcomes, such as eye colour and blood groups.</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44" name="object 19">
            <a:extLst>
              <a:ext uri="{FF2B5EF4-FFF2-40B4-BE49-F238E27FC236}">
                <a16:creationId xmlns:a16="http://schemas.microsoft.com/office/drawing/2014/main" id="{7EEBCF29-7398-4EE7-8EB3-C64B26C3E155}"/>
              </a:ext>
            </a:extLst>
          </p:cNvPr>
          <p:cNvSpPr txBox="1"/>
          <p:nvPr/>
        </p:nvSpPr>
        <p:spPr>
          <a:xfrm>
            <a:off x="8083392" y="2649600"/>
            <a:ext cx="3655508" cy="157799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 What is the theory of evolution</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that living things have changed over time, using specific examples and evidence.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theory of evolution was developed in the 19th century by the naturalists Charles Darwin and Alfred Russel Wallace.</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theory states that: all life on Earth has evolved from simple life forms to more complex ones over time; all life on Earth has common ancestors and is therefore related, and; living things with characteristics most suited to their environment are more likely to survive and reproduce.</a:t>
            </a:r>
          </a:p>
        </p:txBody>
      </p:sp>
      <p:sp>
        <p:nvSpPr>
          <p:cNvPr id="19" name="object 19"/>
          <p:cNvSpPr txBox="1"/>
          <p:nvPr/>
        </p:nvSpPr>
        <p:spPr>
          <a:xfrm>
            <a:off x="2967816" y="2922456"/>
            <a:ext cx="3977201"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 How have animals adapted to suit their environment?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 know that:</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how animals are adapted to suit their environment, such as giraffes having long necks for feeding, and that adaptations may lead to evolution.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n adaptation is a physical or behavioural trait that allows a living thing to survive and fill an ecological niche.</a:t>
            </a:r>
          </a:p>
          <a:p>
            <a:pPr algn="l"/>
            <a:endParaRPr lang="en-GB" sz="900" b="0" i="0" dirty="0">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C8E452E8-B4C4-4E4F-A52F-2762F2C569D2}"/>
              </a:ext>
            </a:extLst>
          </p:cNvPr>
          <p:cNvSpPr txBox="1"/>
          <p:nvPr/>
        </p:nvSpPr>
        <p:spPr>
          <a:xfrm>
            <a:off x="541602" y="4630722"/>
            <a:ext cx="3977201"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How have plants adapted to suit their environment?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 know that:</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Identify how plants are adapted to suit their environment, such as cacti storing water for survival, and that adaptations may lead to evolution.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a</a:t>
            </a:r>
            <a:r>
              <a:rPr lang="en-GB" sz="900" b="0" i="0" dirty="0">
                <a:solidFill>
                  <a:srgbClr val="303030"/>
                </a:solidFill>
                <a:effectLst/>
                <a:latin typeface="Twinkl Cursive Unlooped" panose="02000000000000000000" pitchFamily="2" charset="0"/>
              </a:rPr>
              <a:t>n adaptation is a physical or behavioural trait that allows a living thing to survive and fill an ecological niche.</a:t>
            </a:r>
          </a:p>
          <a:p>
            <a:pPr algn="l"/>
            <a:endParaRPr lang="en-GB" sz="900" b="0" i="0" dirty="0">
              <a:solidFill>
                <a:srgbClr val="303030"/>
              </a:solidFill>
              <a:effectLst/>
              <a:latin typeface="Twinkl Cursive Unlooped" panose="02000000000000000000" pitchFamily="2" charset="0"/>
            </a:endParaRPr>
          </a:p>
        </p:txBody>
      </p:sp>
    </p:spTree>
    <p:extLst>
      <p:ext uri="{BB962C8B-B14F-4D97-AF65-F5344CB8AC3E}">
        <p14:creationId xmlns:p14="http://schemas.microsoft.com/office/powerpoint/2010/main" val="109403276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6</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2705179" y="483658"/>
            <a:ext cx="7543799"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Evolution and Inheritance</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5843562" y="1589151"/>
            <a:ext cx="2152650" cy="4591050"/>
            <a:chOff x="9682226" y="1795526"/>
            <a:chExt cx="2152650" cy="45910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rot="10800000">
              <a:off x="10358501" y="202020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6084689" y="2879412"/>
            <a:ext cx="1740535" cy="2792431"/>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Prior Learning</a:t>
            </a:r>
          </a:p>
          <a:p>
            <a:pPr marL="477520" marR="473709" algn="ctr">
              <a:lnSpc>
                <a:spcPts val="1430"/>
              </a:lnSpc>
              <a:spcBef>
                <a:spcPts val="155"/>
              </a:spcBef>
            </a:pPr>
            <a:r>
              <a:rPr lang="en-GB" sz="1200" b="1" dirty="0">
                <a:latin typeface="Segoe UI"/>
                <a:cs typeface="Segoe UI"/>
              </a:rPr>
              <a:t>U</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latin typeface="Twinkl Cursive Unlooped" panose="02000000000000000000" pitchFamily="2" charset="0"/>
              </a:rPr>
              <a:t>Children have learnt about the classification of living things, including micro-organisms. </a:t>
            </a:r>
          </a:p>
          <a:p>
            <a:pPr marL="12700" marR="5080" indent="3175" algn="ctr">
              <a:lnSpc>
                <a:spcPct val="100499"/>
              </a:lnSpc>
              <a:spcBef>
                <a:spcPts val="900"/>
              </a:spcBef>
            </a:pPr>
            <a:r>
              <a:rPr lang="en-GB" sz="1100" dirty="0">
                <a:latin typeface="Twinkl Cursive Unlooped" panose="02000000000000000000" pitchFamily="2" charset="0"/>
              </a:rPr>
              <a:t>They have sorted animals into groups based on their similarities and differences. </a:t>
            </a:r>
          </a:p>
          <a:p>
            <a:pPr marL="12700" marR="5080" indent="3175" algn="ctr">
              <a:lnSpc>
                <a:spcPct val="100499"/>
              </a:lnSpc>
              <a:spcBef>
                <a:spcPts val="900"/>
              </a:spcBef>
            </a:pPr>
            <a:r>
              <a:rPr lang="en-GB" sz="1100" dirty="0">
                <a:latin typeface="Twinkl Cursive Unlooped" panose="02000000000000000000" pitchFamily="2" charset="0"/>
              </a:rPr>
              <a:t>They have looked at the standard system of classification first developed by Carl Linnaeus. </a:t>
            </a:r>
            <a:endParaRPr lang="en-GB" sz="1100" dirty="0">
              <a:effectLst/>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26" name="TextBox 25">
            <a:extLst>
              <a:ext uri="{FF2B5EF4-FFF2-40B4-BE49-F238E27FC236}">
                <a16:creationId xmlns:a16="http://schemas.microsoft.com/office/drawing/2014/main" id="{A099FC20-41E9-4125-801C-DCB41F4B995D}"/>
              </a:ext>
            </a:extLst>
          </p:cNvPr>
          <p:cNvSpPr txBox="1"/>
          <p:nvPr/>
        </p:nvSpPr>
        <p:spPr>
          <a:xfrm>
            <a:off x="567690" y="3391328"/>
            <a:ext cx="1777013" cy="2123658"/>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different types of  animals, including fish, amphibians, reptiles, birds, mammals and invertebrates.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can identify and describe their common structures, diets, and how animals should be cared for</a:t>
            </a:r>
            <a:r>
              <a:rPr lang="en-GB" sz="1100" b="0" i="0" dirty="0">
                <a:solidFill>
                  <a:srgbClr val="303030"/>
                </a:solidFill>
                <a:effectLst/>
                <a:latin typeface="Lato" panose="020F0502020204030203" pitchFamily="34" charset="0"/>
              </a:rPr>
              <a:t>.</a:t>
            </a:r>
            <a:endParaRPr lang="en-GB" sz="1100" dirty="0"/>
          </a:p>
        </p:txBody>
      </p:sp>
      <p:sp>
        <p:nvSpPr>
          <p:cNvPr id="30" name="object 13">
            <a:extLst>
              <a:ext uri="{FF2B5EF4-FFF2-40B4-BE49-F238E27FC236}">
                <a16:creationId xmlns:a16="http://schemas.microsoft.com/office/drawing/2014/main" id="{D566480B-6AE1-493A-99EA-DB4DF3E18A68}"/>
              </a:ext>
            </a:extLst>
          </p:cNvPr>
          <p:cNvSpPr txBox="1"/>
          <p:nvPr/>
        </p:nvSpPr>
        <p:spPr>
          <a:xfrm>
            <a:off x="3237471" y="2677113"/>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LKS2</a:t>
            </a:r>
            <a:endParaRPr sz="1200" dirty="0">
              <a:latin typeface="Twinkl Cursive Unlooped" panose="02000000000000000000" pitchFamily="2" charset="0"/>
              <a:cs typeface="Segoe UI"/>
            </a:endParaRPr>
          </a:p>
        </p:txBody>
      </p:sp>
      <p:sp>
        <p:nvSpPr>
          <p:cNvPr id="23" name="object 13">
            <a:extLst>
              <a:ext uri="{FF2B5EF4-FFF2-40B4-BE49-F238E27FC236}">
                <a16:creationId xmlns:a16="http://schemas.microsoft.com/office/drawing/2014/main" id="{FA6307AC-886C-4022-BEBB-DBD7F0565BB4}"/>
              </a:ext>
            </a:extLst>
          </p:cNvPr>
          <p:cNvSpPr txBox="1"/>
          <p:nvPr/>
        </p:nvSpPr>
        <p:spPr>
          <a:xfrm>
            <a:off x="834190" y="2845071"/>
            <a:ext cx="1212136" cy="404598"/>
          </a:xfrm>
          <a:prstGeom prst="rect">
            <a:avLst/>
          </a:prstGeom>
        </p:spPr>
        <p:txBody>
          <a:bodyPr vert="horz" wrap="square" lIns="0" tIns="19685" rIns="0" bIns="0" rtlCol="0">
            <a:spAutoFit/>
          </a:bodyPr>
          <a:lstStyle/>
          <a:p>
            <a:pPr marL="193675" marR="5080" indent="-180975" algn="ctr">
              <a:lnSpc>
                <a:spcPts val="1430"/>
              </a:lnSpc>
              <a:spcBef>
                <a:spcPts val="155"/>
              </a:spcBef>
            </a:pPr>
            <a:r>
              <a:rPr lang="en-GB" sz="1200" b="1" spc="20" dirty="0">
                <a:latin typeface="Twinkl Cursive Unlooped" panose="02000000000000000000" pitchFamily="2" charset="0"/>
                <a:cs typeface="Segoe UI"/>
              </a:rPr>
              <a:t>Prior Learning</a:t>
            </a:r>
          </a:p>
          <a:p>
            <a:pPr marL="193675" marR="5080" indent="-180975" algn="ctr">
              <a:lnSpc>
                <a:spcPts val="1430"/>
              </a:lnSpc>
              <a:spcBef>
                <a:spcPts val="155"/>
              </a:spcBef>
            </a:pPr>
            <a:r>
              <a:rPr lang="en-GB" sz="1200" b="1" spc="-60" dirty="0">
                <a:latin typeface="Twinkl Cursive Unlooped" panose="02000000000000000000" pitchFamily="2" charset="0"/>
                <a:cs typeface="Segoe UI"/>
              </a:rPr>
              <a:t>KS1</a:t>
            </a:r>
            <a:endParaRPr sz="1200" dirty="0">
              <a:latin typeface="Twinkl Cursive Unlooped" panose="02000000000000000000" pitchFamily="2" charset="0"/>
              <a:cs typeface="Segoe UI"/>
            </a:endParaRPr>
          </a:p>
        </p:txBody>
      </p:sp>
      <p:sp>
        <p:nvSpPr>
          <p:cNvPr id="29" name="TextBox 28">
            <a:extLst>
              <a:ext uri="{FF2B5EF4-FFF2-40B4-BE49-F238E27FC236}">
                <a16:creationId xmlns:a16="http://schemas.microsoft.com/office/drawing/2014/main" id="{CD436D8C-4ECB-46C9-95D5-FB77884E6C84}"/>
              </a:ext>
            </a:extLst>
          </p:cNvPr>
          <p:cNvSpPr txBox="1"/>
          <p:nvPr/>
        </p:nvSpPr>
        <p:spPr>
          <a:xfrm>
            <a:off x="3017606" y="3580055"/>
            <a:ext cx="1723396" cy="1954381"/>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grouping living things, known as classification.</a:t>
            </a:r>
          </a:p>
          <a:p>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have studied the animal and plant kingdoms and used and created classification keys to identify living things.</a:t>
            </a:r>
            <a:endParaRPr lang="en-GB" sz="1100" dirty="0"/>
          </a:p>
        </p:txBody>
      </p:sp>
      <p:sp>
        <p:nvSpPr>
          <p:cNvPr id="18" name="object 31">
            <a:extLst>
              <a:ext uri="{FF2B5EF4-FFF2-40B4-BE49-F238E27FC236}">
                <a16:creationId xmlns:a16="http://schemas.microsoft.com/office/drawing/2014/main" id="{6CB4116A-5C5B-40CA-A2E7-18264C28D77C}"/>
              </a:ext>
            </a:extLst>
          </p:cNvPr>
          <p:cNvSpPr txBox="1"/>
          <p:nvPr/>
        </p:nvSpPr>
        <p:spPr>
          <a:xfrm>
            <a:off x="8247387" y="2528721"/>
            <a:ext cx="2039058" cy="249683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Evolution and Inheritance</a:t>
            </a:r>
          </a:p>
          <a:p>
            <a:pPr marL="12700" marR="5080"/>
            <a:r>
              <a:rPr lang="en-GB" sz="1100" b="0" i="0" dirty="0">
                <a:solidFill>
                  <a:srgbClr val="303030"/>
                </a:solidFill>
                <a:effectLst/>
                <a:latin typeface="Twinkl Cursive Unlooped" panose="02000000000000000000" pitchFamily="2" charset="0"/>
              </a:rPr>
              <a:t>This project teaches children how living things on Earth have changed over time and how fossils provide evidence for this. They learn how characteristics are passed from parents to their offspring and how variation in offspring can affect their survival, with changes (adaptations) possibly leading to the evolution of a species.</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2172715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6</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343187664"/>
              </p:ext>
            </p:extLst>
          </p:nvPr>
        </p:nvGraphicFramePr>
        <p:xfrm>
          <a:off x="3276600" y="1427480"/>
          <a:ext cx="4724400" cy="2966720"/>
        </p:xfrm>
        <a:graphic>
          <a:graphicData uri="http://schemas.openxmlformats.org/drawingml/2006/table">
            <a:tbl>
              <a:tblPr firstRow="1" bandRow="1">
                <a:tableStyleId>{BDBED569-4797-4DF1-A0F4-6AAB3CD982D8}</a:tableStyleId>
              </a:tblPr>
              <a:tblGrid>
                <a:gridCol w="1447800">
                  <a:extLst>
                    <a:ext uri="{9D8B030D-6E8A-4147-A177-3AD203B41FA5}">
                      <a16:colId xmlns:a16="http://schemas.microsoft.com/office/drawing/2014/main" val="1839290384"/>
                    </a:ext>
                  </a:extLst>
                </a:gridCol>
                <a:gridCol w="1447800">
                  <a:extLst>
                    <a:ext uri="{9D8B030D-6E8A-4147-A177-3AD203B41FA5}">
                      <a16:colId xmlns:a16="http://schemas.microsoft.com/office/drawing/2014/main" val="2992277105"/>
                    </a:ext>
                  </a:extLst>
                </a:gridCol>
                <a:gridCol w="18288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Adaptation</a:t>
                      </a:r>
                    </a:p>
                  </a:txBody>
                  <a:tcPr/>
                </a:tc>
                <a:tc>
                  <a:txBody>
                    <a:bodyPr/>
                    <a:lstStyle/>
                    <a:p>
                      <a:r>
                        <a:rPr lang="en-GB" sz="1400" b="0" dirty="0">
                          <a:latin typeface="Twinkl Cursive Unlooped" panose="02000000000000000000" pitchFamily="2" charset="0"/>
                        </a:rPr>
                        <a:t>Variation</a:t>
                      </a:r>
                    </a:p>
                  </a:txBody>
                  <a:tcPr/>
                </a:tc>
                <a:tc>
                  <a:txBody>
                    <a:bodyPr/>
                    <a:lstStyle/>
                    <a:p>
                      <a:r>
                        <a:rPr lang="en-GB" sz="1400" b="0" dirty="0">
                          <a:latin typeface="Twinkl Cursive Unlooped" panose="02000000000000000000" pitchFamily="2" charset="0"/>
                        </a:rPr>
                        <a:t>Natural selection</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Evolution</a:t>
                      </a:r>
                    </a:p>
                  </a:txBody>
                  <a:tcPr/>
                </a:tc>
                <a:tc>
                  <a:txBody>
                    <a:bodyPr/>
                    <a:lstStyle/>
                    <a:p>
                      <a:r>
                        <a:rPr lang="en-GB" sz="1400" dirty="0">
                          <a:latin typeface="Twinkl Cursive Unlooped" panose="02000000000000000000" pitchFamily="2" charset="0"/>
                        </a:rPr>
                        <a:t>Continuous</a:t>
                      </a:r>
                    </a:p>
                  </a:txBody>
                  <a:tcPr/>
                </a:tc>
                <a:tc>
                  <a:txBody>
                    <a:bodyPr/>
                    <a:lstStyle/>
                    <a:p>
                      <a:r>
                        <a:rPr lang="en-GB" sz="1400" dirty="0">
                          <a:latin typeface="Twinkl Cursive Unlooped" panose="02000000000000000000" pitchFamily="2" charset="0"/>
                        </a:rPr>
                        <a:t>Survival of the fittest</a:t>
                      </a:r>
                    </a:p>
                  </a:txBody>
                  <a:tcPr/>
                </a:tc>
                <a:extLst>
                  <a:ext uri="{0D108BD9-81ED-4DB2-BD59-A6C34878D82A}">
                    <a16:rowId xmlns:a16="http://schemas.microsoft.com/office/drawing/2014/main" val="2942176537"/>
                  </a:ext>
                </a:extLst>
              </a:tr>
              <a:tr h="370840">
                <a:tc>
                  <a:txBody>
                    <a:bodyPr/>
                    <a:lstStyle/>
                    <a:p>
                      <a:r>
                        <a:rPr lang="en-GB" sz="1400" dirty="0">
                          <a:latin typeface="Twinkl Cursive Unlooped" panose="02000000000000000000" pitchFamily="2" charset="0"/>
                        </a:rPr>
                        <a:t>Ancestor</a:t>
                      </a:r>
                    </a:p>
                  </a:txBody>
                  <a:tcPr/>
                </a:tc>
                <a:tc>
                  <a:txBody>
                    <a:bodyPr/>
                    <a:lstStyle/>
                    <a:p>
                      <a:r>
                        <a:rPr lang="en-GB" sz="1400" dirty="0">
                          <a:latin typeface="Twinkl Cursive Unlooped" panose="02000000000000000000" pitchFamily="2" charset="0"/>
                        </a:rPr>
                        <a:t>Discontinuous </a:t>
                      </a:r>
                    </a:p>
                  </a:txBody>
                  <a:tcPr/>
                </a:tc>
                <a:tc>
                  <a:txBody>
                    <a:bodyPr/>
                    <a:lstStyle/>
                    <a:p>
                      <a:r>
                        <a:rPr lang="en-GB" sz="1400" dirty="0">
                          <a:latin typeface="Twinkl Cursive Unlooped" panose="02000000000000000000" pitchFamily="2" charset="0"/>
                        </a:rPr>
                        <a:t>Extinct</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Characteristics</a:t>
                      </a:r>
                    </a:p>
                  </a:txBody>
                  <a:tcPr/>
                </a:tc>
                <a:tc>
                  <a:txBody>
                    <a:bodyPr/>
                    <a:lstStyle/>
                    <a:p>
                      <a:r>
                        <a:rPr lang="en-GB" sz="1400" dirty="0">
                          <a:latin typeface="Twinkl Cursive Unlooped" panose="02000000000000000000" pitchFamily="2" charset="0"/>
                        </a:rPr>
                        <a:t>Genes</a:t>
                      </a:r>
                    </a:p>
                  </a:txBody>
                  <a:tcPr/>
                </a:tc>
                <a:tc>
                  <a:txBody>
                    <a:bodyPr/>
                    <a:lstStyle/>
                    <a:p>
                      <a:r>
                        <a:rPr lang="en-GB" sz="1400" dirty="0">
                          <a:latin typeface="Twinkl Cursive Unlooped" panose="02000000000000000000" pitchFamily="2" charset="0"/>
                        </a:rPr>
                        <a:t>Selective breeding </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Physical</a:t>
                      </a:r>
                    </a:p>
                  </a:txBody>
                  <a:tcPr/>
                </a:tc>
                <a:tc>
                  <a:txBody>
                    <a:bodyPr/>
                    <a:lstStyle/>
                    <a:p>
                      <a:r>
                        <a:rPr lang="en-GB" sz="1400" dirty="0">
                          <a:latin typeface="Twinkl Cursive Unlooped" panose="02000000000000000000" pitchFamily="2" charset="0"/>
                        </a:rPr>
                        <a:t>Inheritance</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Behavioural</a:t>
                      </a:r>
                    </a:p>
                  </a:txBody>
                  <a:tcPr/>
                </a:tc>
                <a:tc>
                  <a:txBody>
                    <a:bodyPr/>
                    <a:lstStyle/>
                    <a:p>
                      <a:endParaRPr lang="en-GB" sz="1400" dirty="0">
                        <a:latin typeface="Twinkl Cursive Unlooped" panose="02000000000000000000" pitchFamily="2" charset="0"/>
                      </a:endParaRP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719473866"/>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Fossil</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424210"/>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Palaeontologist</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3888172883"/>
                  </a:ext>
                </a:extLst>
              </a:tr>
            </a:tbl>
          </a:graphicData>
        </a:graphic>
      </p:graphicFrame>
      <p:sp>
        <p:nvSpPr>
          <p:cNvPr id="9" name="TextBox 8">
            <a:extLst>
              <a:ext uri="{FF2B5EF4-FFF2-40B4-BE49-F238E27FC236}">
                <a16:creationId xmlns:a16="http://schemas.microsoft.com/office/drawing/2014/main" id="{1DC80C74-62D9-4DAE-8C8D-C0C28C140AF8}"/>
              </a:ext>
            </a:extLst>
          </p:cNvPr>
          <p:cNvSpPr txBox="1"/>
          <p:nvPr/>
        </p:nvSpPr>
        <p:spPr>
          <a:xfrm>
            <a:off x="3048000" y="550889"/>
            <a:ext cx="8305800"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Evolution and Inheritance</a:t>
            </a:r>
          </a:p>
        </p:txBody>
      </p:sp>
    </p:spTree>
    <p:extLst>
      <p:ext uri="{BB962C8B-B14F-4D97-AF65-F5344CB8AC3E}">
        <p14:creationId xmlns:p14="http://schemas.microsoft.com/office/powerpoint/2010/main" val="253739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305301" y="4817962"/>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918470" y="286385"/>
            <a:ext cx="4440978" cy="1822138"/>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grpSp>
        <p:nvGrpSpPr>
          <p:cNvPr id="23" name="object 23"/>
          <p:cNvGrpSpPr/>
          <p:nvPr/>
        </p:nvGrpSpPr>
        <p:grpSpPr>
          <a:xfrm>
            <a:off x="7772400" y="2230814"/>
            <a:ext cx="4251344" cy="1811760"/>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Circulatory System</a:t>
            </a:r>
          </a:p>
          <a:p>
            <a:pPr marL="12700" marR="5080"/>
            <a:r>
              <a:rPr lang="en-GB" sz="1100" b="0" i="0" dirty="0">
                <a:solidFill>
                  <a:srgbClr val="303030"/>
                </a:solidFill>
                <a:effectLst/>
                <a:latin typeface="Twinkl Cursive Unlooped" panose="02000000000000000000" pitchFamily="2" charset="0"/>
              </a:rPr>
              <a:t>This project teaches children about the transport role of the human circulatory system, its main parts and primary functions. They learn about healthy lifestyle choices and the effects of harmful substances on the body.</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Summer</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6</a:t>
            </a:r>
            <a:endParaRPr sz="1800" dirty="0">
              <a:latin typeface="Segoe UI"/>
              <a:cs typeface="Segoe UI"/>
            </a:endParaRPr>
          </a:p>
        </p:txBody>
      </p:sp>
      <p:grpSp>
        <p:nvGrpSpPr>
          <p:cNvPr id="33" name="object 33"/>
          <p:cNvGrpSpPr/>
          <p:nvPr/>
        </p:nvGrpSpPr>
        <p:grpSpPr>
          <a:xfrm>
            <a:off x="10753071" y="4896212"/>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err="1">
                <a:solidFill>
                  <a:srgbClr val="454D54"/>
                </a:solidFill>
                <a:latin typeface="Arial"/>
                <a:cs typeface="Arial"/>
              </a:rPr>
              <a:t>Cont</a:t>
            </a:r>
            <a:r>
              <a:rPr lang="en-GB" sz="1250" b="1" spc="-90" dirty="0">
                <a:solidFill>
                  <a:srgbClr val="454D54"/>
                </a:solidFill>
                <a:latin typeface="Arial"/>
                <a:cs typeface="Arial"/>
              </a:rPr>
              <a:t>…</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7" y="6167938"/>
            <a:ext cx="2468964" cy="690061"/>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grpSp>
        <p:nvGrpSpPr>
          <p:cNvPr id="47" name="object 26">
            <a:extLst>
              <a:ext uri="{FF2B5EF4-FFF2-40B4-BE49-F238E27FC236}">
                <a16:creationId xmlns:a16="http://schemas.microsoft.com/office/drawing/2014/main" id="{E1B5A3A0-32C4-4270-93FD-D2E4EB832841}"/>
              </a:ext>
            </a:extLst>
          </p:cNvPr>
          <p:cNvGrpSpPr/>
          <p:nvPr/>
        </p:nvGrpSpPr>
        <p:grpSpPr>
          <a:xfrm>
            <a:off x="7535141" y="434585"/>
            <a:ext cx="3924758" cy="1746358"/>
            <a:chOff x="8058150" y="704850"/>
            <a:chExt cx="3242574" cy="1497245"/>
          </a:xfrm>
        </p:grpSpPr>
        <p:sp>
          <p:nvSpPr>
            <p:cNvPr id="48" name="object 27">
              <a:extLst>
                <a:ext uri="{FF2B5EF4-FFF2-40B4-BE49-F238E27FC236}">
                  <a16:creationId xmlns:a16="http://schemas.microsoft.com/office/drawing/2014/main" id="{5F2E4663-A583-44BA-B8ED-9D0E402CB92A}"/>
                </a:ext>
              </a:extLst>
            </p:cNvPr>
            <p:cNvSpPr/>
            <p:nvPr/>
          </p:nvSpPr>
          <p:spPr>
            <a:xfrm>
              <a:off x="8058150" y="704850"/>
              <a:ext cx="3197575" cy="1497245"/>
            </a:xfrm>
            <a:custGeom>
              <a:avLst/>
              <a:gdLst/>
              <a:ahLst/>
              <a:cxnLst/>
              <a:rect l="l" t="t" r="r" b="b"/>
              <a:pathLst>
                <a:path w="2886075" h="1171575">
                  <a:moveTo>
                    <a:pt x="1443101" y="0"/>
                  </a:moveTo>
                  <a:lnTo>
                    <a:pt x="1377040" y="602"/>
                  </a:lnTo>
                  <a:lnTo>
                    <a:pt x="1311742" y="2393"/>
                  </a:lnTo>
                  <a:lnTo>
                    <a:pt x="1247270" y="5347"/>
                  </a:lnTo>
                  <a:lnTo>
                    <a:pt x="1183688" y="9437"/>
                  </a:lnTo>
                  <a:lnTo>
                    <a:pt x="1121060" y="14638"/>
                  </a:lnTo>
                  <a:lnTo>
                    <a:pt x="1059450" y="20923"/>
                  </a:lnTo>
                  <a:lnTo>
                    <a:pt x="998921" y="28268"/>
                  </a:lnTo>
                  <a:lnTo>
                    <a:pt x="939536" y="36646"/>
                  </a:lnTo>
                  <a:lnTo>
                    <a:pt x="881360" y="46031"/>
                  </a:lnTo>
                  <a:lnTo>
                    <a:pt x="824455" y="56398"/>
                  </a:lnTo>
                  <a:lnTo>
                    <a:pt x="768887" y="67720"/>
                  </a:lnTo>
                  <a:lnTo>
                    <a:pt x="714718" y="79972"/>
                  </a:lnTo>
                  <a:lnTo>
                    <a:pt x="662012" y="93128"/>
                  </a:lnTo>
                  <a:lnTo>
                    <a:pt x="610832" y="107162"/>
                  </a:lnTo>
                  <a:lnTo>
                    <a:pt x="561244" y="122048"/>
                  </a:lnTo>
                  <a:lnTo>
                    <a:pt x="513309" y="137760"/>
                  </a:lnTo>
                  <a:lnTo>
                    <a:pt x="467091" y="154273"/>
                  </a:lnTo>
                  <a:lnTo>
                    <a:pt x="422655" y="171561"/>
                  </a:lnTo>
                  <a:lnTo>
                    <a:pt x="380065" y="189597"/>
                  </a:lnTo>
                  <a:lnTo>
                    <a:pt x="339383" y="208356"/>
                  </a:lnTo>
                  <a:lnTo>
                    <a:pt x="300673" y="227812"/>
                  </a:lnTo>
                  <a:lnTo>
                    <a:pt x="263999" y="247940"/>
                  </a:lnTo>
                  <a:lnTo>
                    <a:pt x="229425" y="268713"/>
                  </a:lnTo>
                  <a:lnTo>
                    <a:pt x="197014" y="290105"/>
                  </a:lnTo>
                  <a:lnTo>
                    <a:pt x="138937" y="334645"/>
                  </a:lnTo>
                  <a:lnTo>
                    <a:pt x="90278" y="381352"/>
                  </a:lnTo>
                  <a:lnTo>
                    <a:pt x="51545" y="430021"/>
                  </a:lnTo>
                  <a:lnTo>
                    <a:pt x="23248" y="480443"/>
                  </a:lnTo>
                  <a:lnTo>
                    <a:pt x="5897" y="532413"/>
                  </a:lnTo>
                  <a:lnTo>
                    <a:pt x="0" y="585724"/>
                  </a:lnTo>
                  <a:lnTo>
                    <a:pt x="1484" y="612544"/>
                  </a:lnTo>
                  <a:lnTo>
                    <a:pt x="13172" y="665228"/>
                  </a:lnTo>
                  <a:lnTo>
                    <a:pt x="36060" y="716467"/>
                  </a:lnTo>
                  <a:lnTo>
                    <a:pt x="69639" y="766053"/>
                  </a:lnTo>
                  <a:lnTo>
                    <a:pt x="113399" y="813780"/>
                  </a:lnTo>
                  <a:lnTo>
                    <a:pt x="166830" y="859440"/>
                  </a:lnTo>
                  <a:lnTo>
                    <a:pt x="229425" y="902828"/>
                  </a:lnTo>
                  <a:lnTo>
                    <a:pt x="263999" y="923605"/>
                  </a:lnTo>
                  <a:lnTo>
                    <a:pt x="300673" y="943736"/>
                  </a:lnTo>
                  <a:lnTo>
                    <a:pt x="339383" y="963196"/>
                  </a:lnTo>
                  <a:lnTo>
                    <a:pt x="380065" y="981958"/>
                  </a:lnTo>
                  <a:lnTo>
                    <a:pt x="422655" y="999998"/>
                  </a:lnTo>
                  <a:lnTo>
                    <a:pt x="467091" y="1017288"/>
                  </a:lnTo>
                  <a:lnTo>
                    <a:pt x="513309" y="1033803"/>
                  </a:lnTo>
                  <a:lnTo>
                    <a:pt x="561244" y="1049517"/>
                  </a:lnTo>
                  <a:lnTo>
                    <a:pt x="610832" y="1064405"/>
                  </a:lnTo>
                  <a:lnTo>
                    <a:pt x="662012" y="1078440"/>
                  </a:lnTo>
                  <a:lnTo>
                    <a:pt x="714718" y="1091597"/>
                  </a:lnTo>
                  <a:lnTo>
                    <a:pt x="768887" y="1103850"/>
                  </a:lnTo>
                  <a:lnTo>
                    <a:pt x="824455" y="1115174"/>
                  </a:lnTo>
                  <a:lnTo>
                    <a:pt x="881360" y="1125541"/>
                  </a:lnTo>
                  <a:lnTo>
                    <a:pt x="939536" y="1134927"/>
                  </a:lnTo>
                  <a:lnTo>
                    <a:pt x="998921" y="1143305"/>
                  </a:lnTo>
                  <a:lnTo>
                    <a:pt x="1059450" y="1150650"/>
                  </a:lnTo>
                  <a:lnTo>
                    <a:pt x="1121060" y="1156936"/>
                  </a:lnTo>
                  <a:lnTo>
                    <a:pt x="1183688" y="1162137"/>
                  </a:lnTo>
                  <a:lnTo>
                    <a:pt x="1247270" y="1166227"/>
                  </a:lnTo>
                  <a:lnTo>
                    <a:pt x="1311742" y="1169181"/>
                  </a:lnTo>
                  <a:lnTo>
                    <a:pt x="1377040" y="1170972"/>
                  </a:lnTo>
                  <a:lnTo>
                    <a:pt x="1443101" y="1171575"/>
                  </a:lnTo>
                  <a:lnTo>
                    <a:pt x="1509151" y="1170972"/>
                  </a:lnTo>
                  <a:lnTo>
                    <a:pt x="1574439" y="1169181"/>
                  </a:lnTo>
                  <a:lnTo>
                    <a:pt x="1638902" y="1166227"/>
                  </a:lnTo>
                  <a:lnTo>
                    <a:pt x="1702475" y="1162137"/>
                  </a:lnTo>
                  <a:lnTo>
                    <a:pt x="1765095" y="1156936"/>
                  </a:lnTo>
                  <a:lnTo>
                    <a:pt x="1826698" y="1150650"/>
                  </a:lnTo>
                  <a:lnTo>
                    <a:pt x="1887220" y="1143305"/>
                  </a:lnTo>
                  <a:lnTo>
                    <a:pt x="1946598" y="1134927"/>
                  </a:lnTo>
                  <a:lnTo>
                    <a:pt x="2004768" y="1125541"/>
                  </a:lnTo>
                  <a:lnTo>
                    <a:pt x="2061666" y="1115174"/>
                  </a:lnTo>
                  <a:lnTo>
                    <a:pt x="2117230" y="1103850"/>
                  </a:lnTo>
                  <a:lnTo>
                    <a:pt x="2171394" y="1091597"/>
                  </a:lnTo>
                  <a:lnTo>
                    <a:pt x="2224095" y="1078440"/>
                  </a:lnTo>
                  <a:lnTo>
                    <a:pt x="2275271" y="1064405"/>
                  </a:lnTo>
                  <a:lnTo>
                    <a:pt x="2324856" y="1049517"/>
                  </a:lnTo>
                  <a:lnTo>
                    <a:pt x="2372787" y="1033803"/>
                  </a:lnTo>
                  <a:lnTo>
                    <a:pt x="2419001" y="1017288"/>
                  </a:lnTo>
                  <a:lnTo>
                    <a:pt x="2463434" y="999998"/>
                  </a:lnTo>
                  <a:lnTo>
                    <a:pt x="2506023" y="981958"/>
                  </a:lnTo>
                  <a:lnTo>
                    <a:pt x="2546703" y="963196"/>
                  </a:lnTo>
                  <a:lnTo>
                    <a:pt x="2585410" y="943736"/>
                  </a:lnTo>
                  <a:lnTo>
                    <a:pt x="2622083" y="923605"/>
                  </a:lnTo>
                  <a:lnTo>
                    <a:pt x="2656655" y="902828"/>
                  </a:lnTo>
                  <a:lnTo>
                    <a:pt x="2689065" y="881431"/>
                  </a:lnTo>
                  <a:lnTo>
                    <a:pt x="2747139" y="836881"/>
                  </a:lnTo>
                  <a:lnTo>
                    <a:pt x="2795798" y="790162"/>
                  </a:lnTo>
                  <a:lnTo>
                    <a:pt x="2834530" y="741480"/>
                  </a:lnTo>
                  <a:lnTo>
                    <a:pt x="2862826" y="691041"/>
                  </a:lnTo>
                  <a:lnTo>
                    <a:pt x="2880177" y="639054"/>
                  </a:lnTo>
                  <a:lnTo>
                    <a:pt x="2886075" y="585724"/>
                  </a:lnTo>
                  <a:lnTo>
                    <a:pt x="2884590" y="558914"/>
                  </a:lnTo>
                  <a:lnTo>
                    <a:pt x="2872902" y="506248"/>
                  </a:lnTo>
                  <a:lnTo>
                    <a:pt x="2850014" y="455026"/>
                  </a:lnTo>
                  <a:lnTo>
                    <a:pt x="2816436" y="405454"/>
                  </a:lnTo>
                  <a:lnTo>
                    <a:pt x="2772677" y="357741"/>
                  </a:lnTo>
                  <a:lnTo>
                    <a:pt x="2719247" y="312091"/>
                  </a:lnTo>
                  <a:lnTo>
                    <a:pt x="2656655" y="268713"/>
                  </a:lnTo>
                  <a:lnTo>
                    <a:pt x="2622083" y="247940"/>
                  </a:lnTo>
                  <a:lnTo>
                    <a:pt x="2585410" y="227812"/>
                  </a:lnTo>
                  <a:lnTo>
                    <a:pt x="2546703" y="208356"/>
                  </a:lnTo>
                  <a:lnTo>
                    <a:pt x="2506023" y="189597"/>
                  </a:lnTo>
                  <a:lnTo>
                    <a:pt x="2463434" y="171561"/>
                  </a:lnTo>
                  <a:lnTo>
                    <a:pt x="2419001" y="154273"/>
                  </a:lnTo>
                  <a:lnTo>
                    <a:pt x="2372787" y="137760"/>
                  </a:lnTo>
                  <a:lnTo>
                    <a:pt x="2324856" y="122048"/>
                  </a:lnTo>
                  <a:lnTo>
                    <a:pt x="2275271" y="107162"/>
                  </a:lnTo>
                  <a:lnTo>
                    <a:pt x="2224095" y="93128"/>
                  </a:lnTo>
                  <a:lnTo>
                    <a:pt x="2171394" y="79972"/>
                  </a:lnTo>
                  <a:lnTo>
                    <a:pt x="2117230" y="67720"/>
                  </a:lnTo>
                  <a:lnTo>
                    <a:pt x="2061666" y="56398"/>
                  </a:lnTo>
                  <a:lnTo>
                    <a:pt x="2004768" y="46031"/>
                  </a:lnTo>
                  <a:lnTo>
                    <a:pt x="1946598" y="36646"/>
                  </a:lnTo>
                  <a:lnTo>
                    <a:pt x="1887220" y="28268"/>
                  </a:lnTo>
                  <a:lnTo>
                    <a:pt x="1826698" y="20923"/>
                  </a:lnTo>
                  <a:lnTo>
                    <a:pt x="1765095" y="14638"/>
                  </a:lnTo>
                  <a:lnTo>
                    <a:pt x="1702475" y="9437"/>
                  </a:lnTo>
                  <a:lnTo>
                    <a:pt x="1638902" y="5347"/>
                  </a:lnTo>
                  <a:lnTo>
                    <a:pt x="1574439" y="2393"/>
                  </a:lnTo>
                  <a:lnTo>
                    <a:pt x="1509151" y="602"/>
                  </a:lnTo>
                  <a:lnTo>
                    <a:pt x="1443101" y="0"/>
                  </a:lnTo>
                  <a:close/>
                </a:path>
              </a:pathLst>
            </a:custGeom>
            <a:solidFill>
              <a:srgbClr val="FFFFFF"/>
            </a:solidFill>
          </p:spPr>
          <p:txBody>
            <a:bodyPr wrap="square" lIns="0" tIns="0" rIns="0" bIns="0" rtlCol="0"/>
            <a:lstStyle/>
            <a:p>
              <a:endParaRPr/>
            </a:p>
          </p:txBody>
        </p:sp>
        <p:sp>
          <p:nvSpPr>
            <p:cNvPr id="49" name="object 28">
              <a:extLst>
                <a:ext uri="{FF2B5EF4-FFF2-40B4-BE49-F238E27FC236}">
                  <a16:creationId xmlns:a16="http://schemas.microsoft.com/office/drawing/2014/main" id="{04E26EB4-E6B7-4724-9963-7FA60BA622AE}"/>
                </a:ext>
              </a:extLst>
            </p:cNvPr>
            <p:cNvSpPr/>
            <p:nvPr/>
          </p:nvSpPr>
          <p:spPr>
            <a:xfrm>
              <a:off x="8058150" y="704850"/>
              <a:ext cx="3242574" cy="1484582"/>
            </a:xfrm>
            <a:custGeom>
              <a:avLst/>
              <a:gdLst/>
              <a:ahLst/>
              <a:cxnLst/>
              <a:rect l="l" t="t" r="r" b="b"/>
              <a:pathLst>
                <a:path w="2886075" h="1171575">
                  <a:moveTo>
                    <a:pt x="0" y="585724"/>
                  </a:moveTo>
                  <a:lnTo>
                    <a:pt x="5897" y="532413"/>
                  </a:lnTo>
                  <a:lnTo>
                    <a:pt x="23248" y="480443"/>
                  </a:lnTo>
                  <a:lnTo>
                    <a:pt x="51545" y="430021"/>
                  </a:lnTo>
                  <a:lnTo>
                    <a:pt x="90278" y="381352"/>
                  </a:lnTo>
                  <a:lnTo>
                    <a:pt x="138937" y="334645"/>
                  </a:lnTo>
                  <a:lnTo>
                    <a:pt x="197014" y="290105"/>
                  </a:lnTo>
                  <a:lnTo>
                    <a:pt x="229425" y="268713"/>
                  </a:lnTo>
                  <a:lnTo>
                    <a:pt x="263999" y="247940"/>
                  </a:lnTo>
                  <a:lnTo>
                    <a:pt x="300673" y="227812"/>
                  </a:lnTo>
                  <a:lnTo>
                    <a:pt x="339383" y="208356"/>
                  </a:lnTo>
                  <a:lnTo>
                    <a:pt x="380065" y="189597"/>
                  </a:lnTo>
                  <a:lnTo>
                    <a:pt x="422655" y="171561"/>
                  </a:lnTo>
                  <a:lnTo>
                    <a:pt x="467091" y="154273"/>
                  </a:lnTo>
                  <a:lnTo>
                    <a:pt x="513309" y="137760"/>
                  </a:lnTo>
                  <a:lnTo>
                    <a:pt x="561244" y="122048"/>
                  </a:lnTo>
                  <a:lnTo>
                    <a:pt x="610832" y="107162"/>
                  </a:lnTo>
                  <a:lnTo>
                    <a:pt x="662012" y="93128"/>
                  </a:lnTo>
                  <a:lnTo>
                    <a:pt x="714718" y="79972"/>
                  </a:lnTo>
                  <a:lnTo>
                    <a:pt x="768887" y="67720"/>
                  </a:lnTo>
                  <a:lnTo>
                    <a:pt x="824455" y="56398"/>
                  </a:lnTo>
                  <a:lnTo>
                    <a:pt x="881360" y="46031"/>
                  </a:lnTo>
                  <a:lnTo>
                    <a:pt x="939536" y="36646"/>
                  </a:lnTo>
                  <a:lnTo>
                    <a:pt x="998921" y="28268"/>
                  </a:lnTo>
                  <a:lnTo>
                    <a:pt x="1059450" y="20923"/>
                  </a:lnTo>
                  <a:lnTo>
                    <a:pt x="1121060" y="14638"/>
                  </a:lnTo>
                  <a:lnTo>
                    <a:pt x="1183688" y="9437"/>
                  </a:lnTo>
                  <a:lnTo>
                    <a:pt x="1247270" y="5347"/>
                  </a:lnTo>
                  <a:lnTo>
                    <a:pt x="1311742" y="2393"/>
                  </a:lnTo>
                  <a:lnTo>
                    <a:pt x="1377040" y="602"/>
                  </a:lnTo>
                  <a:lnTo>
                    <a:pt x="1443101" y="0"/>
                  </a:lnTo>
                  <a:lnTo>
                    <a:pt x="1509151" y="602"/>
                  </a:lnTo>
                  <a:lnTo>
                    <a:pt x="1574439" y="2393"/>
                  </a:lnTo>
                  <a:lnTo>
                    <a:pt x="1638902" y="5347"/>
                  </a:lnTo>
                  <a:lnTo>
                    <a:pt x="1702475" y="9437"/>
                  </a:lnTo>
                  <a:lnTo>
                    <a:pt x="1765095" y="14638"/>
                  </a:lnTo>
                  <a:lnTo>
                    <a:pt x="1826698" y="20923"/>
                  </a:lnTo>
                  <a:lnTo>
                    <a:pt x="1887220" y="28268"/>
                  </a:lnTo>
                  <a:lnTo>
                    <a:pt x="1946598" y="36646"/>
                  </a:lnTo>
                  <a:lnTo>
                    <a:pt x="2004768" y="46031"/>
                  </a:lnTo>
                  <a:lnTo>
                    <a:pt x="2061666" y="56398"/>
                  </a:lnTo>
                  <a:lnTo>
                    <a:pt x="2117230" y="67720"/>
                  </a:lnTo>
                  <a:lnTo>
                    <a:pt x="2171394" y="79972"/>
                  </a:lnTo>
                  <a:lnTo>
                    <a:pt x="2224095" y="93128"/>
                  </a:lnTo>
                  <a:lnTo>
                    <a:pt x="2275271" y="107162"/>
                  </a:lnTo>
                  <a:lnTo>
                    <a:pt x="2324856" y="122048"/>
                  </a:lnTo>
                  <a:lnTo>
                    <a:pt x="2372787" y="137760"/>
                  </a:lnTo>
                  <a:lnTo>
                    <a:pt x="2419001" y="154273"/>
                  </a:lnTo>
                  <a:lnTo>
                    <a:pt x="2463434" y="171561"/>
                  </a:lnTo>
                  <a:lnTo>
                    <a:pt x="2506023" y="189597"/>
                  </a:lnTo>
                  <a:lnTo>
                    <a:pt x="2546703" y="208356"/>
                  </a:lnTo>
                  <a:lnTo>
                    <a:pt x="2585410" y="227812"/>
                  </a:lnTo>
                  <a:lnTo>
                    <a:pt x="2622083" y="247940"/>
                  </a:lnTo>
                  <a:lnTo>
                    <a:pt x="2656655" y="268713"/>
                  </a:lnTo>
                  <a:lnTo>
                    <a:pt x="2689065" y="290105"/>
                  </a:lnTo>
                  <a:lnTo>
                    <a:pt x="2747139" y="334645"/>
                  </a:lnTo>
                  <a:lnTo>
                    <a:pt x="2795798" y="381352"/>
                  </a:lnTo>
                  <a:lnTo>
                    <a:pt x="2834530" y="430021"/>
                  </a:lnTo>
                  <a:lnTo>
                    <a:pt x="2862826" y="480443"/>
                  </a:lnTo>
                  <a:lnTo>
                    <a:pt x="2880177" y="532413"/>
                  </a:lnTo>
                  <a:lnTo>
                    <a:pt x="2886075" y="585724"/>
                  </a:lnTo>
                  <a:lnTo>
                    <a:pt x="2884590" y="612544"/>
                  </a:lnTo>
                  <a:lnTo>
                    <a:pt x="2872902" y="665228"/>
                  </a:lnTo>
                  <a:lnTo>
                    <a:pt x="2850014" y="716467"/>
                  </a:lnTo>
                  <a:lnTo>
                    <a:pt x="2816436" y="766053"/>
                  </a:lnTo>
                  <a:lnTo>
                    <a:pt x="2772677" y="813780"/>
                  </a:lnTo>
                  <a:lnTo>
                    <a:pt x="2719247" y="859440"/>
                  </a:lnTo>
                  <a:lnTo>
                    <a:pt x="2656655" y="902828"/>
                  </a:lnTo>
                  <a:lnTo>
                    <a:pt x="2622083" y="923605"/>
                  </a:lnTo>
                  <a:lnTo>
                    <a:pt x="2585410" y="943736"/>
                  </a:lnTo>
                  <a:lnTo>
                    <a:pt x="2546703" y="963196"/>
                  </a:lnTo>
                  <a:lnTo>
                    <a:pt x="2506023" y="981958"/>
                  </a:lnTo>
                  <a:lnTo>
                    <a:pt x="2463434" y="999998"/>
                  </a:lnTo>
                  <a:lnTo>
                    <a:pt x="2419001" y="1017288"/>
                  </a:lnTo>
                  <a:lnTo>
                    <a:pt x="2372787" y="1033803"/>
                  </a:lnTo>
                  <a:lnTo>
                    <a:pt x="2324856" y="1049517"/>
                  </a:lnTo>
                  <a:lnTo>
                    <a:pt x="2275271" y="1064405"/>
                  </a:lnTo>
                  <a:lnTo>
                    <a:pt x="2224095" y="1078440"/>
                  </a:lnTo>
                  <a:lnTo>
                    <a:pt x="2171394" y="1091597"/>
                  </a:lnTo>
                  <a:lnTo>
                    <a:pt x="2117230" y="1103850"/>
                  </a:lnTo>
                  <a:lnTo>
                    <a:pt x="2061666" y="1115174"/>
                  </a:lnTo>
                  <a:lnTo>
                    <a:pt x="2004768" y="1125541"/>
                  </a:lnTo>
                  <a:lnTo>
                    <a:pt x="1946598" y="1134927"/>
                  </a:lnTo>
                  <a:lnTo>
                    <a:pt x="1887220" y="1143305"/>
                  </a:lnTo>
                  <a:lnTo>
                    <a:pt x="1826698" y="1150650"/>
                  </a:lnTo>
                  <a:lnTo>
                    <a:pt x="1765095" y="1156936"/>
                  </a:lnTo>
                  <a:lnTo>
                    <a:pt x="1702475" y="1162137"/>
                  </a:lnTo>
                  <a:lnTo>
                    <a:pt x="1638902" y="1166227"/>
                  </a:lnTo>
                  <a:lnTo>
                    <a:pt x="1574439" y="1169181"/>
                  </a:lnTo>
                  <a:lnTo>
                    <a:pt x="1509151" y="1170972"/>
                  </a:lnTo>
                  <a:lnTo>
                    <a:pt x="1443101" y="1171575"/>
                  </a:lnTo>
                  <a:lnTo>
                    <a:pt x="1377040" y="1170972"/>
                  </a:lnTo>
                  <a:lnTo>
                    <a:pt x="1311742" y="1169181"/>
                  </a:lnTo>
                  <a:lnTo>
                    <a:pt x="1247270" y="1166227"/>
                  </a:lnTo>
                  <a:lnTo>
                    <a:pt x="1183688" y="1162137"/>
                  </a:lnTo>
                  <a:lnTo>
                    <a:pt x="1121060" y="1156936"/>
                  </a:lnTo>
                  <a:lnTo>
                    <a:pt x="1059450" y="1150650"/>
                  </a:lnTo>
                  <a:lnTo>
                    <a:pt x="998921" y="1143305"/>
                  </a:lnTo>
                  <a:lnTo>
                    <a:pt x="939536" y="1134927"/>
                  </a:lnTo>
                  <a:lnTo>
                    <a:pt x="881360" y="1125541"/>
                  </a:lnTo>
                  <a:lnTo>
                    <a:pt x="824455" y="1115174"/>
                  </a:lnTo>
                  <a:lnTo>
                    <a:pt x="768887" y="1103850"/>
                  </a:lnTo>
                  <a:lnTo>
                    <a:pt x="714718" y="1091597"/>
                  </a:lnTo>
                  <a:lnTo>
                    <a:pt x="662012" y="1078440"/>
                  </a:lnTo>
                  <a:lnTo>
                    <a:pt x="610832" y="1064405"/>
                  </a:lnTo>
                  <a:lnTo>
                    <a:pt x="561244" y="1049517"/>
                  </a:lnTo>
                  <a:lnTo>
                    <a:pt x="513309" y="1033803"/>
                  </a:lnTo>
                  <a:lnTo>
                    <a:pt x="467091" y="1017288"/>
                  </a:lnTo>
                  <a:lnTo>
                    <a:pt x="422655" y="999998"/>
                  </a:lnTo>
                  <a:lnTo>
                    <a:pt x="380065" y="981958"/>
                  </a:lnTo>
                  <a:lnTo>
                    <a:pt x="339383" y="963196"/>
                  </a:lnTo>
                  <a:lnTo>
                    <a:pt x="300673" y="943736"/>
                  </a:lnTo>
                  <a:lnTo>
                    <a:pt x="263999" y="923605"/>
                  </a:lnTo>
                  <a:lnTo>
                    <a:pt x="229425" y="902828"/>
                  </a:lnTo>
                  <a:lnTo>
                    <a:pt x="197014" y="881431"/>
                  </a:lnTo>
                  <a:lnTo>
                    <a:pt x="138937" y="836881"/>
                  </a:lnTo>
                  <a:lnTo>
                    <a:pt x="90278" y="790162"/>
                  </a:lnTo>
                  <a:lnTo>
                    <a:pt x="51545" y="741480"/>
                  </a:lnTo>
                  <a:lnTo>
                    <a:pt x="23248" y="691041"/>
                  </a:lnTo>
                  <a:lnTo>
                    <a:pt x="5897" y="639054"/>
                  </a:lnTo>
                  <a:lnTo>
                    <a:pt x="0" y="585724"/>
                  </a:lnTo>
                  <a:close/>
                </a:path>
              </a:pathLst>
            </a:custGeom>
            <a:ln w="72390">
              <a:solidFill>
                <a:srgbClr val="2C9F5B"/>
              </a:solidFill>
            </a:ln>
          </p:spPr>
          <p:txBody>
            <a:bodyPr wrap="square" lIns="0" tIns="0" rIns="0" bIns="0" rtlCol="0"/>
            <a:lstStyle/>
            <a:p>
              <a:endParaRPr/>
            </a:p>
          </p:txBody>
        </p:sp>
      </p:grpSp>
      <p:grpSp>
        <p:nvGrpSpPr>
          <p:cNvPr id="52" name="object 43">
            <a:extLst>
              <a:ext uri="{FF2B5EF4-FFF2-40B4-BE49-F238E27FC236}">
                <a16:creationId xmlns:a16="http://schemas.microsoft.com/office/drawing/2014/main" id="{8BBF1A0C-A43E-4CB4-8C12-E1B43F4FA3C5}"/>
              </a:ext>
            </a:extLst>
          </p:cNvPr>
          <p:cNvGrpSpPr/>
          <p:nvPr/>
        </p:nvGrpSpPr>
        <p:grpSpPr>
          <a:xfrm>
            <a:off x="1735584" y="2058807"/>
            <a:ext cx="5669449" cy="2453946"/>
            <a:chOff x="2983229" y="2878454"/>
            <a:chExt cx="3387090" cy="1120140"/>
          </a:xfrm>
        </p:grpSpPr>
        <p:sp>
          <p:nvSpPr>
            <p:cNvPr id="53" name="object 44">
              <a:extLst>
                <a:ext uri="{FF2B5EF4-FFF2-40B4-BE49-F238E27FC236}">
                  <a16:creationId xmlns:a16="http://schemas.microsoft.com/office/drawing/2014/main" id="{98345BB4-AA6F-42EC-B46A-6880440C1F55}"/>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4" name="object 45">
              <a:extLst>
                <a:ext uri="{FF2B5EF4-FFF2-40B4-BE49-F238E27FC236}">
                  <a16:creationId xmlns:a16="http://schemas.microsoft.com/office/drawing/2014/main" id="{0F56BA7B-D6EB-45A9-AE20-E9373074A356}"/>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dirty="0"/>
            </a:p>
          </p:txBody>
        </p:sp>
      </p:grpSp>
      <p:grpSp>
        <p:nvGrpSpPr>
          <p:cNvPr id="56" name="object 43">
            <a:extLst>
              <a:ext uri="{FF2B5EF4-FFF2-40B4-BE49-F238E27FC236}">
                <a16:creationId xmlns:a16="http://schemas.microsoft.com/office/drawing/2014/main" id="{6BF40FA5-BDCB-497B-ACCE-FBC1052E9C43}"/>
              </a:ext>
            </a:extLst>
          </p:cNvPr>
          <p:cNvGrpSpPr/>
          <p:nvPr/>
        </p:nvGrpSpPr>
        <p:grpSpPr>
          <a:xfrm>
            <a:off x="61044" y="4259355"/>
            <a:ext cx="4560163" cy="1893655"/>
            <a:chOff x="3019424" y="2914649"/>
            <a:chExt cx="3314700" cy="1047750"/>
          </a:xfrm>
        </p:grpSpPr>
        <p:sp>
          <p:nvSpPr>
            <p:cNvPr id="57" name="object 44">
              <a:extLst>
                <a:ext uri="{FF2B5EF4-FFF2-40B4-BE49-F238E27FC236}">
                  <a16:creationId xmlns:a16="http://schemas.microsoft.com/office/drawing/2014/main" id="{0B9940C4-B4BF-4CFB-BFF2-3C844EAFEA7C}"/>
                </a:ext>
              </a:extLst>
            </p:cNvPr>
            <p:cNvSpPr/>
            <p:nvPr/>
          </p:nvSpPr>
          <p:spPr>
            <a:xfrm>
              <a:off x="3019424" y="2914649"/>
              <a:ext cx="3314700" cy="1047750"/>
            </a:xfrm>
            <a:custGeom>
              <a:avLst/>
              <a:gdLst/>
              <a:ahLst/>
              <a:cxnLst/>
              <a:rect l="l" t="t" r="r" b="b"/>
              <a:pathLst>
                <a:path w="3314700" h="1047750">
                  <a:moveTo>
                    <a:pt x="1657350" y="0"/>
                  </a:moveTo>
                  <a:lnTo>
                    <a:pt x="1587294" y="459"/>
                  </a:lnTo>
                  <a:lnTo>
                    <a:pt x="1517979" y="1826"/>
                  </a:lnTo>
                  <a:lnTo>
                    <a:pt x="1449463" y="4082"/>
                  </a:lnTo>
                  <a:lnTo>
                    <a:pt x="1381803" y="7208"/>
                  </a:lnTo>
                  <a:lnTo>
                    <a:pt x="1315056" y="11187"/>
                  </a:lnTo>
                  <a:lnTo>
                    <a:pt x="1249280" y="16000"/>
                  </a:lnTo>
                  <a:lnTo>
                    <a:pt x="1184533" y="21630"/>
                  </a:lnTo>
                  <a:lnTo>
                    <a:pt x="1120872" y="28058"/>
                  </a:lnTo>
                  <a:lnTo>
                    <a:pt x="1058354" y="35265"/>
                  </a:lnTo>
                  <a:lnTo>
                    <a:pt x="997038" y="43234"/>
                  </a:lnTo>
                  <a:lnTo>
                    <a:pt x="936980" y="51946"/>
                  </a:lnTo>
                  <a:lnTo>
                    <a:pt x="878239" y="61384"/>
                  </a:lnTo>
                  <a:lnTo>
                    <a:pt x="820871" y="71529"/>
                  </a:lnTo>
                  <a:lnTo>
                    <a:pt x="764935" y="82362"/>
                  </a:lnTo>
                  <a:lnTo>
                    <a:pt x="710487" y="93866"/>
                  </a:lnTo>
                  <a:lnTo>
                    <a:pt x="657586" y="106023"/>
                  </a:lnTo>
                  <a:lnTo>
                    <a:pt x="606289" y="118814"/>
                  </a:lnTo>
                  <a:lnTo>
                    <a:pt x="556654" y="132221"/>
                  </a:lnTo>
                  <a:lnTo>
                    <a:pt x="508737" y="146226"/>
                  </a:lnTo>
                  <a:lnTo>
                    <a:pt x="462597" y="160811"/>
                  </a:lnTo>
                  <a:lnTo>
                    <a:pt x="418291" y="175957"/>
                  </a:lnTo>
                  <a:lnTo>
                    <a:pt x="375876" y="191647"/>
                  </a:lnTo>
                  <a:lnTo>
                    <a:pt x="335411" y="207861"/>
                  </a:lnTo>
                  <a:lnTo>
                    <a:pt x="296952" y="224583"/>
                  </a:lnTo>
                  <a:lnTo>
                    <a:pt x="260558" y="241794"/>
                  </a:lnTo>
                  <a:lnTo>
                    <a:pt x="226285" y="259475"/>
                  </a:lnTo>
                  <a:lnTo>
                    <a:pt x="164335" y="296176"/>
                  </a:lnTo>
                  <a:lnTo>
                    <a:pt x="111563" y="334541"/>
                  </a:lnTo>
                  <a:lnTo>
                    <a:pt x="68428" y="374424"/>
                  </a:lnTo>
                  <a:lnTo>
                    <a:pt x="35392" y="415681"/>
                  </a:lnTo>
                  <a:lnTo>
                    <a:pt x="12913" y="458165"/>
                  </a:lnTo>
                  <a:lnTo>
                    <a:pt x="1454" y="501731"/>
                  </a:lnTo>
                  <a:lnTo>
                    <a:pt x="0" y="523875"/>
                  </a:lnTo>
                  <a:lnTo>
                    <a:pt x="1454" y="546018"/>
                  </a:lnTo>
                  <a:lnTo>
                    <a:pt x="12913" y="589584"/>
                  </a:lnTo>
                  <a:lnTo>
                    <a:pt x="35392" y="632068"/>
                  </a:lnTo>
                  <a:lnTo>
                    <a:pt x="68428" y="673325"/>
                  </a:lnTo>
                  <a:lnTo>
                    <a:pt x="111563" y="713208"/>
                  </a:lnTo>
                  <a:lnTo>
                    <a:pt x="164335" y="751573"/>
                  </a:lnTo>
                  <a:lnTo>
                    <a:pt x="226285" y="788274"/>
                  </a:lnTo>
                  <a:lnTo>
                    <a:pt x="260558" y="805955"/>
                  </a:lnTo>
                  <a:lnTo>
                    <a:pt x="296952" y="823166"/>
                  </a:lnTo>
                  <a:lnTo>
                    <a:pt x="335411" y="839888"/>
                  </a:lnTo>
                  <a:lnTo>
                    <a:pt x="375876" y="856102"/>
                  </a:lnTo>
                  <a:lnTo>
                    <a:pt x="418291" y="871792"/>
                  </a:lnTo>
                  <a:lnTo>
                    <a:pt x="462597" y="886938"/>
                  </a:lnTo>
                  <a:lnTo>
                    <a:pt x="508737" y="901523"/>
                  </a:lnTo>
                  <a:lnTo>
                    <a:pt x="556654" y="915528"/>
                  </a:lnTo>
                  <a:lnTo>
                    <a:pt x="606289" y="928935"/>
                  </a:lnTo>
                  <a:lnTo>
                    <a:pt x="657586" y="941726"/>
                  </a:lnTo>
                  <a:lnTo>
                    <a:pt x="710487" y="953883"/>
                  </a:lnTo>
                  <a:lnTo>
                    <a:pt x="764935" y="965387"/>
                  </a:lnTo>
                  <a:lnTo>
                    <a:pt x="820871" y="976220"/>
                  </a:lnTo>
                  <a:lnTo>
                    <a:pt x="878239" y="986365"/>
                  </a:lnTo>
                  <a:lnTo>
                    <a:pt x="936980" y="995803"/>
                  </a:lnTo>
                  <a:lnTo>
                    <a:pt x="997038" y="1004515"/>
                  </a:lnTo>
                  <a:lnTo>
                    <a:pt x="1058354" y="1012484"/>
                  </a:lnTo>
                  <a:lnTo>
                    <a:pt x="1120872" y="1019691"/>
                  </a:lnTo>
                  <a:lnTo>
                    <a:pt x="1184533" y="1026119"/>
                  </a:lnTo>
                  <a:lnTo>
                    <a:pt x="1249280" y="1031749"/>
                  </a:lnTo>
                  <a:lnTo>
                    <a:pt x="1315056" y="1036562"/>
                  </a:lnTo>
                  <a:lnTo>
                    <a:pt x="1381803" y="1040541"/>
                  </a:lnTo>
                  <a:lnTo>
                    <a:pt x="1449463" y="1043667"/>
                  </a:lnTo>
                  <a:lnTo>
                    <a:pt x="1517979" y="1045923"/>
                  </a:lnTo>
                  <a:lnTo>
                    <a:pt x="1587294" y="1047290"/>
                  </a:lnTo>
                  <a:lnTo>
                    <a:pt x="1657350" y="1047750"/>
                  </a:lnTo>
                  <a:lnTo>
                    <a:pt x="1727405" y="1047290"/>
                  </a:lnTo>
                  <a:lnTo>
                    <a:pt x="1796720" y="1045923"/>
                  </a:lnTo>
                  <a:lnTo>
                    <a:pt x="1865236" y="1043667"/>
                  </a:lnTo>
                  <a:lnTo>
                    <a:pt x="1932896" y="1040541"/>
                  </a:lnTo>
                  <a:lnTo>
                    <a:pt x="1999643" y="1036562"/>
                  </a:lnTo>
                  <a:lnTo>
                    <a:pt x="2065419" y="1031749"/>
                  </a:lnTo>
                  <a:lnTo>
                    <a:pt x="2130166" y="1026119"/>
                  </a:lnTo>
                  <a:lnTo>
                    <a:pt x="2193827" y="1019691"/>
                  </a:lnTo>
                  <a:lnTo>
                    <a:pt x="2256345" y="1012484"/>
                  </a:lnTo>
                  <a:lnTo>
                    <a:pt x="2317661" y="1004515"/>
                  </a:lnTo>
                  <a:lnTo>
                    <a:pt x="2377719" y="995803"/>
                  </a:lnTo>
                  <a:lnTo>
                    <a:pt x="2436460" y="986365"/>
                  </a:lnTo>
                  <a:lnTo>
                    <a:pt x="2493828" y="976220"/>
                  </a:lnTo>
                  <a:lnTo>
                    <a:pt x="2549764" y="965387"/>
                  </a:lnTo>
                  <a:lnTo>
                    <a:pt x="2604212" y="953883"/>
                  </a:lnTo>
                  <a:lnTo>
                    <a:pt x="2657113" y="941726"/>
                  </a:lnTo>
                  <a:lnTo>
                    <a:pt x="2708410" y="928935"/>
                  </a:lnTo>
                  <a:lnTo>
                    <a:pt x="2758045" y="915528"/>
                  </a:lnTo>
                  <a:lnTo>
                    <a:pt x="2805962" y="901523"/>
                  </a:lnTo>
                  <a:lnTo>
                    <a:pt x="2852102" y="886938"/>
                  </a:lnTo>
                  <a:lnTo>
                    <a:pt x="2896408" y="871792"/>
                  </a:lnTo>
                  <a:lnTo>
                    <a:pt x="2938823" y="856102"/>
                  </a:lnTo>
                  <a:lnTo>
                    <a:pt x="2979288" y="839888"/>
                  </a:lnTo>
                  <a:lnTo>
                    <a:pt x="3017747" y="823166"/>
                  </a:lnTo>
                  <a:lnTo>
                    <a:pt x="3054141" y="805955"/>
                  </a:lnTo>
                  <a:lnTo>
                    <a:pt x="3088414" y="788274"/>
                  </a:lnTo>
                  <a:lnTo>
                    <a:pt x="3150364" y="751573"/>
                  </a:lnTo>
                  <a:lnTo>
                    <a:pt x="3203136" y="713208"/>
                  </a:lnTo>
                  <a:lnTo>
                    <a:pt x="3246271" y="673325"/>
                  </a:lnTo>
                  <a:lnTo>
                    <a:pt x="3279307" y="632068"/>
                  </a:lnTo>
                  <a:lnTo>
                    <a:pt x="3301786" y="589584"/>
                  </a:lnTo>
                  <a:lnTo>
                    <a:pt x="3313245" y="546018"/>
                  </a:lnTo>
                  <a:lnTo>
                    <a:pt x="3314700" y="523875"/>
                  </a:lnTo>
                  <a:lnTo>
                    <a:pt x="3313245" y="501731"/>
                  </a:lnTo>
                  <a:lnTo>
                    <a:pt x="3301786" y="458165"/>
                  </a:lnTo>
                  <a:lnTo>
                    <a:pt x="3279307" y="415681"/>
                  </a:lnTo>
                  <a:lnTo>
                    <a:pt x="3246271" y="374424"/>
                  </a:lnTo>
                  <a:lnTo>
                    <a:pt x="3203136" y="334541"/>
                  </a:lnTo>
                  <a:lnTo>
                    <a:pt x="3150364" y="296176"/>
                  </a:lnTo>
                  <a:lnTo>
                    <a:pt x="3088414" y="259475"/>
                  </a:lnTo>
                  <a:lnTo>
                    <a:pt x="3054141" y="241794"/>
                  </a:lnTo>
                  <a:lnTo>
                    <a:pt x="3017747" y="224583"/>
                  </a:lnTo>
                  <a:lnTo>
                    <a:pt x="2979288" y="207861"/>
                  </a:lnTo>
                  <a:lnTo>
                    <a:pt x="2938823" y="191647"/>
                  </a:lnTo>
                  <a:lnTo>
                    <a:pt x="2896408" y="175957"/>
                  </a:lnTo>
                  <a:lnTo>
                    <a:pt x="2852102" y="160811"/>
                  </a:lnTo>
                  <a:lnTo>
                    <a:pt x="2805962" y="146226"/>
                  </a:lnTo>
                  <a:lnTo>
                    <a:pt x="2758045" y="132221"/>
                  </a:lnTo>
                  <a:lnTo>
                    <a:pt x="2708410" y="118814"/>
                  </a:lnTo>
                  <a:lnTo>
                    <a:pt x="2657113" y="106023"/>
                  </a:lnTo>
                  <a:lnTo>
                    <a:pt x="2604212" y="93866"/>
                  </a:lnTo>
                  <a:lnTo>
                    <a:pt x="2549764" y="82362"/>
                  </a:lnTo>
                  <a:lnTo>
                    <a:pt x="2493828" y="71529"/>
                  </a:lnTo>
                  <a:lnTo>
                    <a:pt x="2436460" y="61384"/>
                  </a:lnTo>
                  <a:lnTo>
                    <a:pt x="2377719" y="51946"/>
                  </a:lnTo>
                  <a:lnTo>
                    <a:pt x="2317661" y="43234"/>
                  </a:lnTo>
                  <a:lnTo>
                    <a:pt x="2256345" y="35265"/>
                  </a:lnTo>
                  <a:lnTo>
                    <a:pt x="2193827" y="28058"/>
                  </a:lnTo>
                  <a:lnTo>
                    <a:pt x="2130166" y="21630"/>
                  </a:lnTo>
                  <a:lnTo>
                    <a:pt x="2065419" y="16000"/>
                  </a:lnTo>
                  <a:lnTo>
                    <a:pt x="1999643" y="11187"/>
                  </a:lnTo>
                  <a:lnTo>
                    <a:pt x="1932896" y="7208"/>
                  </a:lnTo>
                  <a:lnTo>
                    <a:pt x="1865236" y="4082"/>
                  </a:lnTo>
                  <a:lnTo>
                    <a:pt x="1796720" y="1826"/>
                  </a:lnTo>
                  <a:lnTo>
                    <a:pt x="1727405" y="459"/>
                  </a:lnTo>
                  <a:lnTo>
                    <a:pt x="1657350" y="0"/>
                  </a:lnTo>
                  <a:close/>
                </a:path>
              </a:pathLst>
            </a:custGeom>
            <a:solidFill>
              <a:srgbClr val="FFFFFF"/>
            </a:solidFill>
          </p:spPr>
          <p:txBody>
            <a:bodyPr wrap="square" lIns="0" tIns="0" rIns="0" bIns="0" rtlCol="0"/>
            <a:lstStyle/>
            <a:p>
              <a:endParaRPr/>
            </a:p>
          </p:txBody>
        </p:sp>
        <p:sp>
          <p:nvSpPr>
            <p:cNvPr id="58" name="object 45">
              <a:extLst>
                <a:ext uri="{FF2B5EF4-FFF2-40B4-BE49-F238E27FC236}">
                  <a16:creationId xmlns:a16="http://schemas.microsoft.com/office/drawing/2014/main" id="{164826E3-2777-4E4D-A353-63C63E005E4D}"/>
                </a:ext>
              </a:extLst>
            </p:cNvPr>
            <p:cNvSpPr/>
            <p:nvPr/>
          </p:nvSpPr>
          <p:spPr>
            <a:xfrm>
              <a:off x="3019424" y="2914649"/>
              <a:ext cx="3314700" cy="1047750"/>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ln w="72390">
              <a:solidFill>
                <a:srgbClr val="6E0066"/>
              </a:solidFill>
            </a:ln>
          </p:spPr>
          <p:txBody>
            <a:bodyPr wrap="square" lIns="0" tIns="0" rIns="0" bIns="0" rtlCol="0"/>
            <a:lstStyle/>
            <a:p>
              <a:endParaRPr dirty="0"/>
            </a:p>
          </p:txBody>
        </p:sp>
      </p:grpSp>
      <p:sp>
        <p:nvSpPr>
          <p:cNvPr id="60" name="object 45">
            <a:extLst>
              <a:ext uri="{FF2B5EF4-FFF2-40B4-BE49-F238E27FC236}">
                <a16:creationId xmlns:a16="http://schemas.microsoft.com/office/drawing/2014/main" id="{75290687-4DB4-4C43-A5E8-1378ADD7DF7D}"/>
              </a:ext>
            </a:extLst>
          </p:cNvPr>
          <p:cNvSpPr/>
          <p:nvPr/>
        </p:nvSpPr>
        <p:spPr>
          <a:xfrm>
            <a:off x="4984041" y="4321338"/>
            <a:ext cx="5307659" cy="2324289"/>
          </a:xfrm>
          <a:custGeom>
            <a:avLst/>
            <a:gdLst/>
            <a:ahLst/>
            <a:cxnLst/>
            <a:rect l="l" t="t" r="r" b="b"/>
            <a:pathLst>
              <a:path w="3314700" h="1047750">
                <a:moveTo>
                  <a:pt x="0" y="523875"/>
                </a:moveTo>
                <a:lnTo>
                  <a:pt x="5777" y="479822"/>
                </a:lnTo>
                <a:lnTo>
                  <a:pt x="22804" y="436779"/>
                </a:lnTo>
                <a:lnTo>
                  <a:pt x="50619" y="394890"/>
                </a:lnTo>
                <a:lnTo>
                  <a:pt x="88762" y="354302"/>
                </a:lnTo>
                <a:lnTo>
                  <a:pt x="136773" y="315159"/>
                </a:lnTo>
                <a:lnTo>
                  <a:pt x="194192" y="277608"/>
                </a:lnTo>
                <a:lnTo>
                  <a:pt x="260558" y="241794"/>
                </a:lnTo>
                <a:lnTo>
                  <a:pt x="296952" y="224583"/>
                </a:lnTo>
                <a:lnTo>
                  <a:pt x="335411" y="207861"/>
                </a:lnTo>
                <a:lnTo>
                  <a:pt x="375876" y="191647"/>
                </a:lnTo>
                <a:lnTo>
                  <a:pt x="418291" y="175957"/>
                </a:lnTo>
                <a:lnTo>
                  <a:pt x="462597" y="160811"/>
                </a:lnTo>
                <a:lnTo>
                  <a:pt x="508737" y="146226"/>
                </a:lnTo>
                <a:lnTo>
                  <a:pt x="556654" y="132221"/>
                </a:lnTo>
                <a:lnTo>
                  <a:pt x="606289" y="118814"/>
                </a:lnTo>
                <a:lnTo>
                  <a:pt x="657586" y="106023"/>
                </a:lnTo>
                <a:lnTo>
                  <a:pt x="710487" y="93866"/>
                </a:lnTo>
                <a:lnTo>
                  <a:pt x="764935" y="82362"/>
                </a:lnTo>
                <a:lnTo>
                  <a:pt x="820871" y="71529"/>
                </a:lnTo>
                <a:lnTo>
                  <a:pt x="878239" y="61384"/>
                </a:lnTo>
                <a:lnTo>
                  <a:pt x="936980" y="51946"/>
                </a:lnTo>
                <a:lnTo>
                  <a:pt x="997038" y="43234"/>
                </a:lnTo>
                <a:lnTo>
                  <a:pt x="1058354" y="35265"/>
                </a:lnTo>
                <a:lnTo>
                  <a:pt x="1120872" y="28058"/>
                </a:lnTo>
                <a:lnTo>
                  <a:pt x="1184533" y="21630"/>
                </a:lnTo>
                <a:lnTo>
                  <a:pt x="1249280" y="16000"/>
                </a:lnTo>
                <a:lnTo>
                  <a:pt x="1315056" y="11187"/>
                </a:lnTo>
                <a:lnTo>
                  <a:pt x="1381803" y="7208"/>
                </a:lnTo>
                <a:lnTo>
                  <a:pt x="1449463" y="4082"/>
                </a:lnTo>
                <a:lnTo>
                  <a:pt x="1517979" y="1826"/>
                </a:lnTo>
                <a:lnTo>
                  <a:pt x="1587294" y="459"/>
                </a:lnTo>
                <a:lnTo>
                  <a:pt x="1657350" y="0"/>
                </a:lnTo>
                <a:lnTo>
                  <a:pt x="1727405" y="459"/>
                </a:lnTo>
                <a:lnTo>
                  <a:pt x="1796720" y="1826"/>
                </a:lnTo>
                <a:lnTo>
                  <a:pt x="1865236" y="4082"/>
                </a:lnTo>
                <a:lnTo>
                  <a:pt x="1932896" y="7208"/>
                </a:lnTo>
                <a:lnTo>
                  <a:pt x="1999643" y="11187"/>
                </a:lnTo>
                <a:lnTo>
                  <a:pt x="2065419" y="16000"/>
                </a:lnTo>
                <a:lnTo>
                  <a:pt x="2130166" y="21630"/>
                </a:lnTo>
                <a:lnTo>
                  <a:pt x="2193827" y="28058"/>
                </a:lnTo>
                <a:lnTo>
                  <a:pt x="2256345" y="35265"/>
                </a:lnTo>
                <a:lnTo>
                  <a:pt x="2317661" y="43234"/>
                </a:lnTo>
                <a:lnTo>
                  <a:pt x="2377719" y="51946"/>
                </a:lnTo>
                <a:lnTo>
                  <a:pt x="2436460" y="61384"/>
                </a:lnTo>
                <a:lnTo>
                  <a:pt x="2493828" y="71529"/>
                </a:lnTo>
                <a:lnTo>
                  <a:pt x="2549764" y="82362"/>
                </a:lnTo>
                <a:lnTo>
                  <a:pt x="2604212" y="93866"/>
                </a:lnTo>
                <a:lnTo>
                  <a:pt x="2657113" y="106023"/>
                </a:lnTo>
                <a:lnTo>
                  <a:pt x="2708410" y="118814"/>
                </a:lnTo>
                <a:lnTo>
                  <a:pt x="2758045" y="132221"/>
                </a:lnTo>
                <a:lnTo>
                  <a:pt x="2805962" y="146226"/>
                </a:lnTo>
                <a:lnTo>
                  <a:pt x="2852102" y="160811"/>
                </a:lnTo>
                <a:lnTo>
                  <a:pt x="2896408" y="175957"/>
                </a:lnTo>
                <a:lnTo>
                  <a:pt x="2938823" y="191647"/>
                </a:lnTo>
                <a:lnTo>
                  <a:pt x="2979288" y="207861"/>
                </a:lnTo>
                <a:lnTo>
                  <a:pt x="3017747" y="224583"/>
                </a:lnTo>
                <a:lnTo>
                  <a:pt x="3054141" y="241794"/>
                </a:lnTo>
                <a:lnTo>
                  <a:pt x="3088414" y="259475"/>
                </a:lnTo>
                <a:lnTo>
                  <a:pt x="3150364" y="296176"/>
                </a:lnTo>
                <a:lnTo>
                  <a:pt x="3203136" y="334541"/>
                </a:lnTo>
                <a:lnTo>
                  <a:pt x="3246271" y="374424"/>
                </a:lnTo>
                <a:lnTo>
                  <a:pt x="3279307" y="415681"/>
                </a:lnTo>
                <a:lnTo>
                  <a:pt x="3301786" y="458165"/>
                </a:lnTo>
                <a:lnTo>
                  <a:pt x="3313245" y="501731"/>
                </a:lnTo>
                <a:lnTo>
                  <a:pt x="3314700" y="523875"/>
                </a:lnTo>
                <a:lnTo>
                  <a:pt x="3313245" y="546018"/>
                </a:lnTo>
                <a:lnTo>
                  <a:pt x="3301786" y="589584"/>
                </a:lnTo>
                <a:lnTo>
                  <a:pt x="3279307" y="632068"/>
                </a:lnTo>
                <a:lnTo>
                  <a:pt x="3246271" y="673325"/>
                </a:lnTo>
                <a:lnTo>
                  <a:pt x="3203136" y="713208"/>
                </a:lnTo>
                <a:lnTo>
                  <a:pt x="3150364" y="751573"/>
                </a:lnTo>
                <a:lnTo>
                  <a:pt x="3088414" y="788274"/>
                </a:lnTo>
                <a:lnTo>
                  <a:pt x="3054141" y="805955"/>
                </a:lnTo>
                <a:lnTo>
                  <a:pt x="3017747" y="823166"/>
                </a:lnTo>
                <a:lnTo>
                  <a:pt x="2979288" y="839888"/>
                </a:lnTo>
                <a:lnTo>
                  <a:pt x="2938823" y="856102"/>
                </a:lnTo>
                <a:lnTo>
                  <a:pt x="2896408" y="871792"/>
                </a:lnTo>
                <a:lnTo>
                  <a:pt x="2852102" y="886938"/>
                </a:lnTo>
                <a:lnTo>
                  <a:pt x="2805962" y="901523"/>
                </a:lnTo>
                <a:lnTo>
                  <a:pt x="2758045" y="915528"/>
                </a:lnTo>
                <a:lnTo>
                  <a:pt x="2708410" y="928935"/>
                </a:lnTo>
                <a:lnTo>
                  <a:pt x="2657113" y="941726"/>
                </a:lnTo>
                <a:lnTo>
                  <a:pt x="2604212" y="953883"/>
                </a:lnTo>
                <a:lnTo>
                  <a:pt x="2549764" y="965387"/>
                </a:lnTo>
                <a:lnTo>
                  <a:pt x="2493828" y="976220"/>
                </a:lnTo>
                <a:lnTo>
                  <a:pt x="2436460" y="986365"/>
                </a:lnTo>
                <a:lnTo>
                  <a:pt x="2377719" y="995803"/>
                </a:lnTo>
                <a:lnTo>
                  <a:pt x="2317661" y="1004515"/>
                </a:lnTo>
                <a:lnTo>
                  <a:pt x="2256345" y="1012484"/>
                </a:lnTo>
                <a:lnTo>
                  <a:pt x="2193827" y="1019691"/>
                </a:lnTo>
                <a:lnTo>
                  <a:pt x="2130166" y="1026119"/>
                </a:lnTo>
                <a:lnTo>
                  <a:pt x="2065419" y="1031749"/>
                </a:lnTo>
                <a:lnTo>
                  <a:pt x="1999643" y="1036562"/>
                </a:lnTo>
                <a:lnTo>
                  <a:pt x="1932896" y="1040541"/>
                </a:lnTo>
                <a:lnTo>
                  <a:pt x="1865236" y="1043667"/>
                </a:lnTo>
                <a:lnTo>
                  <a:pt x="1796720" y="1045923"/>
                </a:lnTo>
                <a:lnTo>
                  <a:pt x="1727405" y="1047290"/>
                </a:lnTo>
                <a:lnTo>
                  <a:pt x="1657350" y="1047750"/>
                </a:lnTo>
                <a:lnTo>
                  <a:pt x="1587294" y="1047290"/>
                </a:lnTo>
                <a:lnTo>
                  <a:pt x="1517979" y="1045923"/>
                </a:lnTo>
                <a:lnTo>
                  <a:pt x="1449463" y="1043667"/>
                </a:lnTo>
                <a:lnTo>
                  <a:pt x="1381803" y="1040541"/>
                </a:lnTo>
                <a:lnTo>
                  <a:pt x="1315056" y="1036562"/>
                </a:lnTo>
                <a:lnTo>
                  <a:pt x="1249280" y="1031749"/>
                </a:lnTo>
                <a:lnTo>
                  <a:pt x="1184533" y="1026119"/>
                </a:lnTo>
                <a:lnTo>
                  <a:pt x="1120872" y="1019691"/>
                </a:lnTo>
                <a:lnTo>
                  <a:pt x="1058354" y="1012484"/>
                </a:lnTo>
                <a:lnTo>
                  <a:pt x="997038" y="1004515"/>
                </a:lnTo>
                <a:lnTo>
                  <a:pt x="936980" y="995803"/>
                </a:lnTo>
                <a:lnTo>
                  <a:pt x="878239" y="986365"/>
                </a:lnTo>
                <a:lnTo>
                  <a:pt x="820871" y="976220"/>
                </a:lnTo>
                <a:lnTo>
                  <a:pt x="764935" y="965387"/>
                </a:lnTo>
                <a:lnTo>
                  <a:pt x="710487" y="953883"/>
                </a:lnTo>
                <a:lnTo>
                  <a:pt x="657586" y="941726"/>
                </a:lnTo>
                <a:lnTo>
                  <a:pt x="606289" y="928935"/>
                </a:lnTo>
                <a:lnTo>
                  <a:pt x="556654" y="915528"/>
                </a:lnTo>
                <a:lnTo>
                  <a:pt x="508737" y="901523"/>
                </a:lnTo>
                <a:lnTo>
                  <a:pt x="462597" y="886938"/>
                </a:lnTo>
                <a:lnTo>
                  <a:pt x="418291" y="871792"/>
                </a:lnTo>
                <a:lnTo>
                  <a:pt x="375876" y="856102"/>
                </a:lnTo>
                <a:lnTo>
                  <a:pt x="335411" y="839888"/>
                </a:lnTo>
                <a:lnTo>
                  <a:pt x="296952" y="823166"/>
                </a:lnTo>
                <a:lnTo>
                  <a:pt x="260558" y="805955"/>
                </a:lnTo>
                <a:lnTo>
                  <a:pt x="226285" y="788274"/>
                </a:lnTo>
                <a:lnTo>
                  <a:pt x="164335" y="751573"/>
                </a:lnTo>
                <a:lnTo>
                  <a:pt x="111563" y="713208"/>
                </a:lnTo>
                <a:lnTo>
                  <a:pt x="68428" y="673325"/>
                </a:lnTo>
                <a:lnTo>
                  <a:pt x="35392" y="632068"/>
                </a:lnTo>
                <a:lnTo>
                  <a:pt x="12913" y="589584"/>
                </a:lnTo>
                <a:lnTo>
                  <a:pt x="1454" y="546018"/>
                </a:lnTo>
                <a:lnTo>
                  <a:pt x="0" y="523875"/>
                </a:lnTo>
                <a:close/>
              </a:path>
            </a:pathLst>
          </a:custGeom>
          <a:solidFill>
            <a:schemeClr val="bg1"/>
          </a:solidFill>
          <a:ln w="72390">
            <a:solidFill>
              <a:srgbClr val="AA0A43"/>
            </a:solidFill>
          </a:ln>
        </p:spPr>
        <p:txBody>
          <a:bodyPr wrap="square" lIns="0" tIns="0" rIns="0" bIns="0" rtlCol="0"/>
          <a:lstStyle/>
          <a:p>
            <a:endParaRPr dirty="0"/>
          </a:p>
        </p:txBody>
      </p:sp>
      <p:sp>
        <p:nvSpPr>
          <p:cNvPr id="64" name="object 19">
            <a:extLst>
              <a:ext uri="{FF2B5EF4-FFF2-40B4-BE49-F238E27FC236}">
                <a16:creationId xmlns:a16="http://schemas.microsoft.com/office/drawing/2014/main" id="{378E03F5-16C6-4DD2-9198-7D17C20F0A53}"/>
              </a:ext>
            </a:extLst>
          </p:cNvPr>
          <p:cNvSpPr txBox="1"/>
          <p:nvPr/>
        </p:nvSpPr>
        <p:spPr>
          <a:xfrm>
            <a:off x="7947443" y="717506"/>
            <a:ext cx="3376507"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2. What is the role of the circulatory system</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Name and describe the purpose of the circulatory system and the functions of the heart, blood vessels and blood.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heart, blood and blood vessels make up the circulatory system.</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circulatory system moves blood around the body.</a:t>
            </a:r>
          </a:p>
        </p:txBody>
      </p:sp>
      <p:sp>
        <p:nvSpPr>
          <p:cNvPr id="55" name="object 19">
            <a:extLst>
              <a:ext uri="{FF2B5EF4-FFF2-40B4-BE49-F238E27FC236}">
                <a16:creationId xmlns:a16="http://schemas.microsoft.com/office/drawing/2014/main" id="{70AEFC16-FF35-4EEC-A9A1-2A605349980C}"/>
              </a:ext>
            </a:extLst>
          </p:cNvPr>
          <p:cNvSpPr txBox="1"/>
          <p:nvPr/>
        </p:nvSpPr>
        <p:spPr>
          <a:xfrm>
            <a:off x="5831112" y="4583530"/>
            <a:ext cx="4074888" cy="1870384"/>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6. How much does our heart rate change when we exercise?</a:t>
            </a:r>
          </a:p>
          <a:p>
            <a:pPr algn="l"/>
            <a:r>
              <a:rPr lang="en-GB" sz="1000" b="1" i="0" dirty="0">
                <a:solidFill>
                  <a:srgbClr val="303030"/>
                </a:solidFill>
                <a:effectLst/>
                <a:latin typeface="Twinkl Cursive Unlooped" panose="02000000000000000000" pitchFamily="2" charset="0"/>
              </a:rPr>
              <a:t>By the end of this lesson children should:</a:t>
            </a:r>
          </a:p>
          <a:p>
            <a:pPr algn="l"/>
            <a:r>
              <a:rPr lang="en-GB" sz="1000" b="1" u="sng" dirty="0">
                <a:solidFill>
                  <a:srgbClr val="303030"/>
                </a:solidFill>
                <a:latin typeface="Twinkl Cursive Unlooped" panose="02000000000000000000" pitchFamily="2" charset="0"/>
                <a:cs typeface="Calibri"/>
              </a:rPr>
              <a:t>INVESTIGATE</a:t>
            </a:r>
            <a:endParaRPr lang="en-GB" sz="1600" b="1" i="0" u="sng"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Take accurate, precise and repeated measurements in standard units, using a range of chosen equipment.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Independently decide which observations to make, when and for how long and make systematic and careful observations, using them to make comparisons, identify changes, classify and make links between cause and effect.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the r</a:t>
            </a:r>
            <a:r>
              <a:rPr lang="en-GB" sz="900" b="0" i="0" dirty="0">
                <a:solidFill>
                  <a:srgbClr val="303030"/>
                </a:solidFill>
                <a:effectLst/>
                <a:latin typeface="Twinkl Cursive Unlooped" panose="02000000000000000000" pitchFamily="2" charset="0"/>
              </a:rPr>
              <a:t>esting heart rate is the number of times a heart beats per minute when a person is at rest.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Understand that h</a:t>
            </a:r>
            <a:r>
              <a:rPr lang="en-GB" sz="900" b="0" i="0" dirty="0">
                <a:solidFill>
                  <a:srgbClr val="303030"/>
                </a:solidFill>
                <a:effectLst/>
                <a:latin typeface="Twinkl Cursive Unlooped" panose="02000000000000000000" pitchFamily="2" charset="0"/>
              </a:rPr>
              <a:t>eart rate increases during exercise because the body requires more oxygen to meet its needs.</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41" name="object 19">
            <a:extLst>
              <a:ext uri="{FF2B5EF4-FFF2-40B4-BE49-F238E27FC236}">
                <a16:creationId xmlns:a16="http://schemas.microsoft.com/office/drawing/2014/main" id="{4080FAD4-2D02-494A-BE9D-2B9DFA1239CB}"/>
              </a:ext>
            </a:extLst>
          </p:cNvPr>
          <p:cNvSpPr txBox="1"/>
          <p:nvPr/>
        </p:nvSpPr>
        <p:spPr>
          <a:xfrm>
            <a:off x="3451173" y="651739"/>
            <a:ext cx="3694169" cy="1023998"/>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1. How does our body support the seven life processes</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a:t>
            </a:r>
            <a:r>
              <a:rPr lang="en-GB" sz="900" dirty="0">
                <a:solidFill>
                  <a:srgbClr val="303030"/>
                </a:solidFill>
                <a:latin typeface="Twinkl Cursive Unlooped" panose="02000000000000000000" pitchFamily="2" charset="0"/>
              </a:rPr>
              <a:t>t</a:t>
            </a:r>
            <a:r>
              <a:rPr lang="en-GB" sz="900" b="0" i="0" dirty="0">
                <a:solidFill>
                  <a:srgbClr val="303030"/>
                </a:solidFill>
                <a:effectLst/>
                <a:latin typeface="Twinkl Cursive Unlooped" panose="02000000000000000000" pitchFamily="2" charset="0"/>
              </a:rPr>
              <a:t>he human body has different systems that support the seven life processes.</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the systems are: circulatory, skeletal, endocrine, nervous, digestive, excretory, muscular, reproductive and respiratory.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Identify the main function of each of the systems. </a:t>
            </a:r>
            <a:endParaRPr lang="en-GB" sz="900" b="0" i="0" dirty="0">
              <a:solidFill>
                <a:srgbClr val="303030"/>
              </a:solidFill>
              <a:effectLst/>
              <a:latin typeface="Twinkl Cursive Unlooped" panose="02000000000000000000" pitchFamily="2" charset="0"/>
            </a:endParaRPr>
          </a:p>
        </p:txBody>
      </p:sp>
      <p:sp>
        <p:nvSpPr>
          <p:cNvPr id="44" name="object 19">
            <a:extLst>
              <a:ext uri="{FF2B5EF4-FFF2-40B4-BE49-F238E27FC236}">
                <a16:creationId xmlns:a16="http://schemas.microsoft.com/office/drawing/2014/main" id="{7EEBCF29-7398-4EE7-8EB3-C64B26C3E155}"/>
              </a:ext>
            </a:extLst>
          </p:cNvPr>
          <p:cNvSpPr txBox="1"/>
          <p:nvPr/>
        </p:nvSpPr>
        <p:spPr>
          <a:xfrm>
            <a:off x="8205531" y="2650835"/>
            <a:ext cx="3655508" cy="885499"/>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3. What is the structure and function of the heart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Name and describe the purpose of the circulatory system and the functions of the heart, blood vessels and blood. </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heart is a muscular organ that pumps blood around the body through the blood vessels.</a:t>
            </a:r>
          </a:p>
        </p:txBody>
      </p:sp>
      <p:sp>
        <p:nvSpPr>
          <p:cNvPr id="19" name="object 19"/>
          <p:cNvSpPr txBox="1"/>
          <p:nvPr/>
        </p:nvSpPr>
        <p:spPr>
          <a:xfrm>
            <a:off x="2602736" y="2481304"/>
            <a:ext cx="4350514" cy="1778051"/>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4. What is the function of blood?</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 know that:</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Name and describe the purpose of the circulatory system and the functions of the heart, blood vessels and blood. </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b</a:t>
            </a:r>
            <a:r>
              <a:rPr lang="en-GB" sz="850" b="0" i="0" dirty="0">
                <a:solidFill>
                  <a:srgbClr val="303030"/>
                </a:solidFill>
                <a:effectLst/>
                <a:latin typeface="Twinkl Cursive Unlooped" panose="02000000000000000000" pitchFamily="2" charset="0"/>
              </a:rPr>
              <a:t>lood is a substance that carries oxygen, other nutrients and hormones around the body. It also carries carbon dioxide and other waste products so they can be excreted.</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blood is made up of plasma, platelets, red blood cells and white blood cells.</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p</a:t>
            </a:r>
            <a:r>
              <a:rPr lang="en-GB" sz="850" b="0" i="0" dirty="0">
                <a:solidFill>
                  <a:srgbClr val="303030"/>
                </a:solidFill>
                <a:effectLst/>
                <a:latin typeface="Twinkl Cursive Unlooped" panose="02000000000000000000" pitchFamily="2" charset="0"/>
              </a:rPr>
              <a:t>lasma carries red blood cells, white blood cells and platelets around the body.</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r</a:t>
            </a:r>
            <a:r>
              <a:rPr lang="en-GB" sz="850" b="0" i="0" dirty="0">
                <a:solidFill>
                  <a:srgbClr val="303030"/>
                </a:solidFill>
                <a:effectLst/>
                <a:latin typeface="Twinkl Cursive Unlooped" panose="02000000000000000000" pitchFamily="2" charset="0"/>
              </a:rPr>
              <a:t>ed blood cells carry oxygen and carbon dioxide around the body and white blood cells fight infection and other diseases.</a:t>
            </a: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platelets are small cell fragments that clump together to stop bleeding from a cut in a blood vessel.</a:t>
            </a:r>
          </a:p>
          <a:p>
            <a:pPr algn="l"/>
            <a:endParaRPr lang="en-GB" sz="900" b="0" i="0" dirty="0">
              <a:solidFill>
                <a:srgbClr val="303030"/>
              </a:solidFill>
              <a:effectLst/>
              <a:latin typeface="Twinkl Cursive Unlooped" panose="02000000000000000000" pitchFamily="2" charset="0"/>
            </a:endParaRPr>
          </a:p>
        </p:txBody>
      </p:sp>
      <p:sp>
        <p:nvSpPr>
          <p:cNvPr id="50" name="object 19">
            <a:extLst>
              <a:ext uri="{FF2B5EF4-FFF2-40B4-BE49-F238E27FC236}">
                <a16:creationId xmlns:a16="http://schemas.microsoft.com/office/drawing/2014/main" id="{C8E452E8-B4C4-4E4F-A52F-2762F2C569D2}"/>
              </a:ext>
            </a:extLst>
          </p:cNvPr>
          <p:cNvSpPr txBox="1"/>
          <p:nvPr/>
        </p:nvSpPr>
        <p:spPr>
          <a:xfrm>
            <a:off x="489764" y="4579745"/>
            <a:ext cx="3977201" cy="1247136"/>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5. What is the function of blood vessels?</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 know that:</a:t>
            </a:r>
            <a:endParaRPr lang="en-GB" sz="1000" b="1" dirty="0">
              <a:solidFill>
                <a:srgbClr val="303030"/>
              </a:solidFill>
              <a:latin typeface="Twinkl Cursive Unlooped" panose="02000000000000000000" pitchFamily="2" charset="0"/>
            </a:endParaRPr>
          </a:p>
          <a:p>
            <a:pPr algn="l">
              <a:buFont typeface="Arial" panose="020B0604020202020204" pitchFamily="34" charset="0"/>
              <a:buChar char="•"/>
            </a:pPr>
            <a:r>
              <a:rPr lang="en-GB" sz="850" b="0" i="0" dirty="0">
                <a:solidFill>
                  <a:srgbClr val="303030"/>
                </a:solidFill>
                <a:effectLst/>
                <a:latin typeface="Twinkl Cursive Unlooped" panose="02000000000000000000" pitchFamily="2" charset="0"/>
              </a:rPr>
              <a:t>Know that blood vessels are tubes inside the body and that the 3 types are arteries, capillaries and veins.</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a</a:t>
            </a:r>
            <a:r>
              <a:rPr lang="en-GB" sz="850" b="0" i="0" dirty="0">
                <a:solidFill>
                  <a:srgbClr val="303030"/>
                </a:solidFill>
                <a:effectLst/>
                <a:latin typeface="Twinkl Cursive Unlooped" panose="02000000000000000000" pitchFamily="2" charset="0"/>
              </a:rPr>
              <a:t>rteries carry blood from the heart to the rest of the body.</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c</a:t>
            </a:r>
            <a:r>
              <a:rPr lang="en-GB" sz="850" b="0" i="0" dirty="0">
                <a:solidFill>
                  <a:srgbClr val="303030"/>
                </a:solidFill>
                <a:effectLst/>
                <a:latin typeface="Twinkl Cursive Unlooped" panose="02000000000000000000" pitchFamily="2" charset="0"/>
              </a:rPr>
              <a:t>apillaries connect arteries to veins. They allow oxygen and other nutrients to pass from the blood to the tissues, and carbon dioxide and other waste materials to pass from the tissues to the blood.</a:t>
            </a:r>
          </a:p>
          <a:p>
            <a:pPr algn="l">
              <a:buFont typeface="Arial" panose="020B0604020202020204" pitchFamily="34" charset="0"/>
              <a:buChar char="•"/>
            </a:pPr>
            <a:r>
              <a:rPr lang="en-GB" sz="850" dirty="0">
                <a:solidFill>
                  <a:srgbClr val="303030"/>
                </a:solidFill>
                <a:latin typeface="Twinkl Cursive Unlooped" panose="02000000000000000000" pitchFamily="2" charset="0"/>
              </a:rPr>
              <a:t>Know that v</a:t>
            </a:r>
            <a:r>
              <a:rPr lang="en-GB" sz="850" b="0" i="0" dirty="0">
                <a:solidFill>
                  <a:srgbClr val="303030"/>
                </a:solidFill>
                <a:effectLst/>
                <a:latin typeface="Twinkl Cursive Unlooped" panose="02000000000000000000" pitchFamily="2" charset="0"/>
              </a:rPr>
              <a:t>eins carry blood from around the body back to the heart.</a:t>
            </a:r>
          </a:p>
        </p:txBody>
      </p:sp>
    </p:spTree>
    <p:extLst>
      <p:ext uri="{BB962C8B-B14F-4D97-AF65-F5344CB8AC3E}">
        <p14:creationId xmlns:p14="http://schemas.microsoft.com/office/powerpoint/2010/main" val="281850541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2614676" y="3443351"/>
            <a:ext cx="1847850" cy="2057400"/>
          </a:xfrm>
          <a:custGeom>
            <a:avLst/>
            <a:gdLst/>
            <a:ahLst/>
            <a:cxnLst/>
            <a:rect l="l" t="t" r="r" b="b"/>
            <a:pathLst>
              <a:path w="1847850" h="2057400">
                <a:moveTo>
                  <a:pt x="1847850" y="0"/>
                </a:moveTo>
                <a:lnTo>
                  <a:pt x="923925" y="0"/>
                </a:lnTo>
                <a:lnTo>
                  <a:pt x="877810" y="1258"/>
                </a:lnTo>
                <a:lnTo>
                  <a:pt x="832281" y="4995"/>
                </a:lnTo>
                <a:lnTo>
                  <a:pt x="787390" y="11152"/>
                </a:lnTo>
                <a:lnTo>
                  <a:pt x="743190" y="19669"/>
                </a:lnTo>
                <a:lnTo>
                  <a:pt x="699735" y="30487"/>
                </a:lnTo>
                <a:lnTo>
                  <a:pt x="657077" y="43549"/>
                </a:lnTo>
                <a:lnTo>
                  <a:pt x="615269" y="58794"/>
                </a:lnTo>
                <a:lnTo>
                  <a:pt x="574363" y="76163"/>
                </a:lnTo>
                <a:lnTo>
                  <a:pt x="534414" y="95599"/>
                </a:lnTo>
                <a:lnTo>
                  <a:pt x="495473" y="117042"/>
                </a:lnTo>
                <a:lnTo>
                  <a:pt x="457595" y="140433"/>
                </a:lnTo>
                <a:lnTo>
                  <a:pt x="420830" y="165714"/>
                </a:lnTo>
                <a:lnTo>
                  <a:pt x="385234" y="192824"/>
                </a:lnTo>
                <a:lnTo>
                  <a:pt x="350858" y="221706"/>
                </a:lnTo>
                <a:lnTo>
                  <a:pt x="317755" y="252301"/>
                </a:lnTo>
                <a:lnTo>
                  <a:pt x="285979" y="284549"/>
                </a:lnTo>
                <a:lnTo>
                  <a:pt x="255582" y="318392"/>
                </a:lnTo>
                <a:lnTo>
                  <a:pt x="226617" y="353771"/>
                </a:lnTo>
                <a:lnTo>
                  <a:pt x="199138" y="390627"/>
                </a:lnTo>
                <a:lnTo>
                  <a:pt x="173196" y="428901"/>
                </a:lnTo>
                <a:lnTo>
                  <a:pt x="148845" y="468534"/>
                </a:lnTo>
                <a:lnTo>
                  <a:pt x="126139" y="509467"/>
                </a:lnTo>
                <a:lnTo>
                  <a:pt x="105129" y="551642"/>
                </a:lnTo>
                <a:lnTo>
                  <a:pt x="85869" y="594998"/>
                </a:lnTo>
                <a:lnTo>
                  <a:pt x="68411" y="639479"/>
                </a:lnTo>
                <a:lnTo>
                  <a:pt x="52810" y="685024"/>
                </a:lnTo>
                <a:lnTo>
                  <a:pt x="39116" y="731574"/>
                </a:lnTo>
                <a:lnTo>
                  <a:pt x="27384" y="779072"/>
                </a:lnTo>
                <a:lnTo>
                  <a:pt x="17667" y="827457"/>
                </a:lnTo>
                <a:lnTo>
                  <a:pt x="10017" y="876672"/>
                </a:lnTo>
                <a:lnTo>
                  <a:pt x="4487" y="926656"/>
                </a:lnTo>
                <a:lnTo>
                  <a:pt x="1130" y="977352"/>
                </a:lnTo>
                <a:lnTo>
                  <a:pt x="0" y="1028700"/>
                </a:lnTo>
                <a:lnTo>
                  <a:pt x="1130" y="1080037"/>
                </a:lnTo>
                <a:lnTo>
                  <a:pt x="4487" y="1130723"/>
                </a:lnTo>
                <a:lnTo>
                  <a:pt x="10017" y="1180699"/>
                </a:lnTo>
                <a:lnTo>
                  <a:pt x="17667" y="1229906"/>
                </a:lnTo>
                <a:lnTo>
                  <a:pt x="27384" y="1278286"/>
                </a:lnTo>
                <a:lnTo>
                  <a:pt x="39116" y="1325778"/>
                </a:lnTo>
                <a:lnTo>
                  <a:pt x="52810" y="1372325"/>
                </a:lnTo>
                <a:lnTo>
                  <a:pt x="68411" y="1417867"/>
                </a:lnTo>
                <a:lnTo>
                  <a:pt x="85869" y="1462346"/>
                </a:lnTo>
                <a:lnTo>
                  <a:pt x="105129" y="1505701"/>
                </a:lnTo>
                <a:lnTo>
                  <a:pt x="126139" y="1547875"/>
                </a:lnTo>
                <a:lnTo>
                  <a:pt x="148845" y="1588809"/>
                </a:lnTo>
                <a:lnTo>
                  <a:pt x="173196" y="1628443"/>
                </a:lnTo>
                <a:lnTo>
                  <a:pt x="199138" y="1666718"/>
                </a:lnTo>
                <a:lnTo>
                  <a:pt x="226617" y="1703576"/>
                </a:lnTo>
                <a:lnTo>
                  <a:pt x="255582" y="1738958"/>
                </a:lnTo>
                <a:lnTo>
                  <a:pt x="285979" y="1772803"/>
                </a:lnTo>
                <a:lnTo>
                  <a:pt x="317755" y="1805055"/>
                </a:lnTo>
                <a:lnTo>
                  <a:pt x="350858" y="1835653"/>
                </a:lnTo>
                <a:lnTo>
                  <a:pt x="385234" y="1864539"/>
                </a:lnTo>
                <a:lnTo>
                  <a:pt x="420830" y="1891653"/>
                </a:lnTo>
                <a:lnTo>
                  <a:pt x="457595" y="1916937"/>
                </a:lnTo>
                <a:lnTo>
                  <a:pt x="495473" y="1940332"/>
                </a:lnTo>
                <a:lnTo>
                  <a:pt x="534414" y="1961779"/>
                </a:lnTo>
                <a:lnTo>
                  <a:pt x="574363" y="1981219"/>
                </a:lnTo>
                <a:lnTo>
                  <a:pt x="615269" y="1998592"/>
                </a:lnTo>
                <a:lnTo>
                  <a:pt x="657077" y="2013840"/>
                </a:lnTo>
                <a:lnTo>
                  <a:pt x="699735" y="2026904"/>
                </a:lnTo>
                <a:lnTo>
                  <a:pt x="743190" y="2037725"/>
                </a:lnTo>
                <a:lnTo>
                  <a:pt x="787390" y="2046244"/>
                </a:lnTo>
                <a:lnTo>
                  <a:pt x="832281" y="2052402"/>
                </a:lnTo>
                <a:lnTo>
                  <a:pt x="877810" y="2056140"/>
                </a:lnTo>
                <a:lnTo>
                  <a:pt x="923925" y="2057400"/>
                </a:lnTo>
                <a:lnTo>
                  <a:pt x="1847850" y="2057400"/>
                </a:lnTo>
              </a:path>
            </a:pathLst>
          </a:custGeom>
          <a:ln w="355600">
            <a:solidFill>
              <a:srgbClr val="6E0066"/>
            </a:solidFill>
          </a:ln>
        </p:spPr>
        <p:txBody>
          <a:bodyPr wrap="square" lIns="0" tIns="0" rIns="0" bIns="0" rtlCol="0"/>
          <a:lstStyle/>
          <a:p>
            <a:endParaRPr/>
          </a:p>
        </p:txBody>
      </p:sp>
      <p:grpSp>
        <p:nvGrpSpPr>
          <p:cNvPr id="3" name="object 3"/>
          <p:cNvGrpSpPr/>
          <p:nvPr/>
        </p:nvGrpSpPr>
        <p:grpSpPr>
          <a:xfrm>
            <a:off x="0" y="1208150"/>
            <a:ext cx="11527155" cy="2421255"/>
            <a:chOff x="0" y="1208150"/>
            <a:chExt cx="11527155" cy="2421255"/>
          </a:xfrm>
        </p:grpSpPr>
        <p:sp>
          <p:nvSpPr>
            <p:cNvPr id="4" name="object 4"/>
            <p:cNvSpPr/>
            <p:nvPr/>
          </p:nvSpPr>
          <p:spPr>
            <a:xfrm>
              <a:off x="9491726" y="1385950"/>
              <a:ext cx="1857375" cy="2047875"/>
            </a:xfrm>
            <a:custGeom>
              <a:avLst/>
              <a:gdLst/>
              <a:ahLst/>
              <a:cxnLst/>
              <a:rect l="l" t="t" r="r" b="b"/>
              <a:pathLst>
                <a:path w="1857375" h="2047875">
                  <a:moveTo>
                    <a:pt x="0" y="0"/>
                  </a:moveTo>
                  <a:lnTo>
                    <a:pt x="928624" y="0"/>
                  </a:lnTo>
                  <a:lnTo>
                    <a:pt x="974979" y="1252"/>
                  </a:lnTo>
                  <a:lnTo>
                    <a:pt x="1020746" y="4972"/>
                  </a:lnTo>
                  <a:lnTo>
                    <a:pt x="1065872" y="11100"/>
                  </a:lnTo>
                  <a:lnTo>
                    <a:pt x="1110302" y="19577"/>
                  </a:lnTo>
                  <a:lnTo>
                    <a:pt x="1153984" y="30344"/>
                  </a:lnTo>
                  <a:lnTo>
                    <a:pt x="1196866" y="43344"/>
                  </a:lnTo>
                  <a:lnTo>
                    <a:pt x="1238892" y="58518"/>
                  </a:lnTo>
                  <a:lnTo>
                    <a:pt x="1280011" y="75806"/>
                  </a:lnTo>
                  <a:lnTo>
                    <a:pt x="1320169" y="95151"/>
                  </a:lnTo>
                  <a:lnTo>
                    <a:pt x="1359313" y="116493"/>
                  </a:lnTo>
                  <a:lnTo>
                    <a:pt x="1397390" y="139775"/>
                  </a:lnTo>
                  <a:lnTo>
                    <a:pt x="1434346" y="164937"/>
                  </a:lnTo>
                  <a:lnTo>
                    <a:pt x="1470129" y="191920"/>
                  </a:lnTo>
                  <a:lnTo>
                    <a:pt x="1504684" y="220667"/>
                  </a:lnTo>
                  <a:lnTo>
                    <a:pt x="1537960" y="251118"/>
                  </a:lnTo>
                  <a:lnTo>
                    <a:pt x="1569902" y="283215"/>
                  </a:lnTo>
                  <a:lnTo>
                    <a:pt x="1600458" y="316899"/>
                  </a:lnTo>
                  <a:lnTo>
                    <a:pt x="1629574" y="352112"/>
                  </a:lnTo>
                  <a:lnTo>
                    <a:pt x="1657197" y="388795"/>
                  </a:lnTo>
                  <a:lnTo>
                    <a:pt x="1683274" y="426889"/>
                  </a:lnTo>
                  <a:lnTo>
                    <a:pt x="1707752" y="466336"/>
                  </a:lnTo>
                  <a:lnTo>
                    <a:pt x="1730577" y="507078"/>
                  </a:lnTo>
                  <a:lnTo>
                    <a:pt x="1751696" y="549054"/>
                  </a:lnTo>
                  <a:lnTo>
                    <a:pt x="1771057" y="592208"/>
                  </a:lnTo>
                  <a:lnTo>
                    <a:pt x="1788606" y="636479"/>
                  </a:lnTo>
                  <a:lnTo>
                    <a:pt x="1804289" y="681811"/>
                  </a:lnTo>
                  <a:lnTo>
                    <a:pt x="1818054" y="728143"/>
                  </a:lnTo>
                  <a:lnTo>
                    <a:pt x="1829847" y="775417"/>
                  </a:lnTo>
                  <a:lnTo>
                    <a:pt x="1839615" y="823576"/>
                  </a:lnTo>
                  <a:lnTo>
                    <a:pt x="1847305" y="872559"/>
                  </a:lnTo>
                  <a:lnTo>
                    <a:pt x="1852864" y="922309"/>
                  </a:lnTo>
                  <a:lnTo>
                    <a:pt x="1856238" y="972767"/>
                  </a:lnTo>
                  <a:lnTo>
                    <a:pt x="1857375" y="1023874"/>
                  </a:lnTo>
                  <a:lnTo>
                    <a:pt x="1856238" y="1074980"/>
                  </a:lnTo>
                  <a:lnTo>
                    <a:pt x="1852864" y="1125438"/>
                  </a:lnTo>
                  <a:lnTo>
                    <a:pt x="1847305" y="1175188"/>
                  </a:lnTo>
                  <a:lnTo>
                    <a:pt x="1839615" y="1224171"/>
                  </a:lnTo>
                  <a:lnTo>
                    <a:pt x="1829847" y="1272330"/>
                  </a:lnTo>
                  <a:lnTo>
                    <a:pt x="1818054" y="1319604"/>
                  </a:lnTo>
                  <a:lnTo>
                    <a:pt x="1804289" y="1365936"/>
                  </a:lnTo>
                  <a:lnTo>
                    <a:pt x="1788606" y="1411268"/>
                  </a:lnTo>
                  <a:lnTo>
                    <a:pt x="1771057" y="1455539"/>
                  </a:lnTo>
                  <a:lnTo>
                    <a:pt x="1751696" y="1498693"/>
                  </a:lnTo>
                  <a:lnTo>
                    <a:pt x="1730577" y="1540669"/>
                  </a:lnTo>
                  <a:lnTo>
                    <a:pt x="1707752" y="1581411"/>
                  </a:lnTo>
                  <a:lnTo>
                    <a:pt x="1683274" y="1620858"/>
                  </a:lnTo>
                  <a:lnTo>
                    <a:pt x="1657197" y="1658952"/>
                  </a:lnTo>
                  <a:lnTo>
                    <a:pt x="1629574" y="1695635"/>
                  </a:lnTo>
                  <a:lnTo>
                    <a:pt x="1600458" y="1730848"/>
                  </a:lnTo>
                  <a:lnTo>
                    <a:pt x="1569902" y="1764532"/>
                  </a:lnTo>
                  <a:lnTo>
                    <a:pt x="1537960" y="1796629"/>
                  </a:lnTo>
                  <a:lnTo>
                    <a:pt x="1504684" y="1827080"/>
                  </a:lnTo>
                  <a:lnTo>
                    <a:pt x="1470129" y="1855827"/>
                  </a:lnTo>
                  <a:lnTo>
                    <a:pt x="1434346" y="1882810"/>
                  </a:lnTo>
                  <a:lnTo>
                    <a:pt x="1397390" y="1907972"/>
                  </a:lnTo>
                  <a:lnTo>
                    <a:pt x="1359313" y="1931254"/>
                  </a:lnTo>
                  <a:lnTo>
                    <a:pt x="1320169" y="1952596"/>
                  </a:lnTo>
                  <a:lnTo>
                    <a:pt x="1280011" y="1971941"/>
                  </a:lnTo>
                  <a:lnTo>
                    <a:pt x="1238892" y="1989229"/>
                  </a:lnTo>
                  <a:lnTo>
                    <a:pt x="1196866" y="2004403"/>
                  </a:lnTo>
                  <a:lnTo>
                    <a:pt x="1153984" y="2017403"/>
                  </a:lnTo>
                  <a:lnTo>
                    <a:pt x="1110302" y="2028170"/>
                  </a:lnTo>
                  <a:lnTo>
                    <a:pt x="1065872" y="2036647"/>
                  </a:lnTo>
                  <a:lnTo>
                    <a:pt x="1020746" y="2042775"/>
                  </a:lnTo>
                  <a:lnTo>
                    <a:pt x="974979" y="2046495"/>
                  </a:lnTo>
                  <a:lnTo>
                    <a:pt x="928624" y="2047748"/>
                  </a:lnTo>
                  <a:lnTo>
                    <a:pt x="0" y="2047748"/>
                  </a:lnTo>
                </a:path>
              </a:pathLst>
            </a:custGeom>
            <a:ln w="355600">
              <a:solidFill>
                <a:srgbClr val="0C6C82"/>
              </a:solidFill>
            </a:ln>
          </p:spPr>
          <p:txBody>
            <a:bodyPr wrap="square" lIns="0" tIns="0" rIns="0" bIns="0" rtlCol="0"/>
            <a:lstStyle/>
            <a:p>
              <a:endParaRPr/>
            </a:p>
          </p:txBody>
        </p:sp>
        <p:pic>
          <p:nvPicPr>
            <p:cNvPr id="5" name="object 5"/>
            <p:cNvPicPr/>
            <p:nvPr/>
          </p:nvPicPr>
          <p:blipFill>
            <a:blip r:embed="rId2" cstate="print"/>
            <a:stretch>
              <a:fillRect/>
            </a:stretch>
          </p:blipFill>
          <p:spPr>
            <a:xfrm>
              <a:off x="0" y="1209674"/>
              <a:ext cx="9486900" cy="352425"/>
            </a:xfrm>
            <a:prstGeom prst="rect">
              <a:avLst/>
            </a:prstGeom>
          </p:spPr>
        </p:pic>
        <p:pic>
          <p:nvPicPr>
            <p:cNvPr id="6" name="object 6"/>
            <p:cNvPicPr/>
            <p:nvPr/>
          </p:nvPicPr>
          <p:blipFill>
            <a:blip r:embed="rId3" cstate="print"/>
            <a:stretch>
              <a:fillRect/>
            </a:stretch>
          </p:blipFill>
          <p:spPr>
            <a:xfrm>
              <a:off x="4419600" y="3267074"/>
              <a:ext cx="5067300" cy="361950"/>
            </a:xfrm>
            <a:prstGeom prst="rect">
              <a:avLst/>
            </a:prstGeom>
          </p:spPr>
        </p:pic>
      </p:grpSp>
      <p:grpSp>
        <p:nvGrpSpPr>
          <p:cNvPr id="7" name="object 7"/>
          <p:cNvGrpSpPr/>
          <p:nvPr/>
        </p:nvGrpSpPr>
        <p:grpSpPr>
          <a:xfrm>
            <a:off x="4305301" y="4817962"/>
            <a:ext cx="7886699" cy="1295400"/>
            <a:chOff x="4305299" y="4800599"/>
            <a:chExt cx="7886699" cy="1295400"/>
          </a:xfrm>
        </p:grpSpPr>
        <p:pic>
          <p:nvPicPr>
            <p:cNvPr id="8" name="object 8"/>
            <p:cNvPicPr/>
            <p:nvPr/>
          </p:nvPicPr>
          <p:blipFill>
            <a:blip r:embed="rId4" cstate="print"/>
            <a:stretch>
              <a:fillRect/>
            </a:stretch>
          </p:blipFill>
          <p:spPr>
            <a:xfrm>
              <a:off x="4305299" y="5314949"/>
              <a:ext cx="7886699" cy="361950"/>
            </a:xfrm>
            <a:prstGeom prst="rect">
              <a:avLst/>
            </a:prstGeom>
          </p:spPr>
        </p:pic>
        <p:sp>
          <p:nvSpPr>
            <p:cNvPr id="9" name="object 9"/>
            <p:cNvSpPr/>
            <p:nvPr/>
          </p:nvSpPr>
          <p:spPr>
            <a:xfrm>
              <a:off x="4305299" y="4800599"/>
              <a:ext cx="4295775" cy="1295400"/>
            </a:xfrm>
            <a:custGeom>
              <a:avLst/>
              <a:gdLst/>
              <a:ahLst/>
              <a:cxnLst/>
              <a:rect l="l" t="t" r="r" b="b"/>
              <a:pathLst>
                <a:path w="4295775" h="1295400">
                  <a:moveTo>
                    <a:pt x="2147951" y="0"/>
                  </a:moveTo>
                  <a:lnTo>
                    <a:pt x="2077048" y="346"/>
                  </a:lnTo>
                  <a:lnTo>
                    <a:pt x="2006719" y="1377"/>
                  </a:lnTo>
                  <a:lnTo>
                    <a:pt x="1937001" y="3083"/>
                  </a:lnTo>
                  <a:lnTo>
                    <a:pt x="1867928" y="5453"/>
                  </a:lnTo>
                  <a:lnTo>
                    <a:pt x="1799535" y="8476"/>
                  </a:lnTo>
                  <a:lnTo>
                    <a:pt x="1731859" y="12141"/>
                  </a:lnTo>
                  <a:lnTo>
                    <a:pt x="1664934" y="16439"/>
                  </a:lnTo>
                  <a:lnTo>
                    <a:pt x="1598796" y="21357"/>
                  </a:lnTo>
                  <a:lnTo>
                    <a:pt x="1533480" y="26886"/>
                  </a:lnTo>
                  <a:lnTo>
                    <a:pt x="1469022" y="33015"/>
                  </a:lnTo>
                  <a:lnTo>
                    <a:pt x="1405456" y="39734"/>
                  </a:lnTo>
                  <a:lnTo>
                    <a:pt x="1342819" y="47031"/>
                  </a:lnTo>
                  <a:lnTo>
                    <a:pt x="1281146" y="54896"/>
                  </a:lnTo>
                  <a:lnTo>
                    <a:pt x="1220472" y="63318"/>
                  </a:lnTo>
                  <a:lnTo>
                    <a:pt x="1160832" y="72286"/>
                  </a:lnTo>
                  <a:lnTo>
                    <a:pt x="1102262" y="81791"/>
                  </a:lnTo>
                  <a:lnTo>
                    <a:pt x="1044797" y="91821"/>
                  </a:lnTo>
                  <a:lnTo>
                    <a:pt x="988472" y="102365"/>
                  </a:lnTo>
                  <a:lnTo>
                    <a:pt x="933324" y="113414"/>
                  </a:lnTo>
                  <a:lnTo>
                    <a:pt x="879387" y="124955"/>
                  </a:lnTo>
                  <a:lnTo>
                    <a:pt x="826697" y="136980"/>
                  </a:lnTo>
                  <a:lnTo>
                    <a:pt x="775289" y="149476"/>
                  </a:lnTo>
                  <a:lnTo>
                    <a:pt x="725198" y="162433"/>
                  </a:lnTo>
                  <a:lnTo>
                    <a:pt x="676460" y="175842"/>
                  </a:lnTo>
                  <a:lnTo>
                    <a:pt x="629110" y="189690"/>
                  </a:lnTo>
                  <a:lnTo>
                    <a:pt x="583184" y="203967"/>
                  </a:lnTo>
                  <a:lnTo>
                    <a:pt x="538716" y="218664"/>
                  </a:lnTo>
                  <a:lnTo>
                    <a:pt x="495743" y="233768"/>
                  </a:lnTo>
                  <a:lnTo>
                    <a:pt x="454300" y="249269"/>
                  </a:lnTo>
                  <a:lnTo>
                    <a:pt x="414422" y="265157"/>
                  </a:lnTo>
                  <a:lnTo>
                    <a:pt x="376144" y="281421"/>
                  </a:lnTo>
                  <a:lnTo>
                    <a:pt x="339502" y="298051"/>
                  </a:lnTo>
                  <a:lnTo>
                    <a:pt x="304531" y="315035"/>
                  </a:lnTo>
                  <a:lnTo>
                    <a:pt x="239745" y="350025"/>
                  </a:lnTo>
                  <a:lnTo>
                    <a:pt x="182068" y="386305"/>
                  </a:lnTo>
                  <a:lnTo>
                    <a:pt x="131783" y="423791"/>
                  </a:lnTo>
                  <a:lnTo>
                    <a:pt x="89173" y="462397"/>
                  </a:lnTo>
                  <a:lnTo>
                    <a:pt x="54522" y="502038"/>
                  </a:lnTo>
                  <a:lnTo>
                    <a:pt x="28112" y="542628"/>
                  </a:lnTo>
                  <a:lnTo>
                    <a:pt x="10226" y="584083"/>
                  </a:lnTo>
                  <a:lnTo>
                    <a:pt x="1148" y="626317"/>
                  </a:lnTo>
                  <a:lnTo>
                    <a:pt x="0" y="647700"/>
                  </a:lnTo>
                  <a:lnTo>
                    <a:pt x="1148" y="669080"/>
                  </a:lnTo>
                  <a:lnTo>
                    <a:pt x="10226" y="711310"/>
                  </a:lnTo>
                  <a:lnTo>
                    <a:pt x="28112" y="752761"/>
                  </a:lnTo>
                  <a:lnTo>
                    <a:pt x="54522" y="793349"/>
                  </a:lnTo>
                  <a:lnTo>
                    <a:pt x="89173" y="832988"/>
                  </a:lnTo>
                  <a:lnTo>
                    <a:pt x="131783" y="871593"/>
                  </a:lnTo>
                  <a:lnTo>
                    <a:pt x="182068" y="909078"/>
                  </a:lnTo>
                  <a:lnTo>
                    <a:pt x="239745" y="945358"/>
                  </a:lnTo>
                  <a:lnTo>
                    <a:pt x="304531" y="980347"/>
                  </a:lnTo>
                  <a:lnTo>
                    <a:pt x="339502" y="997331"/>
                  </a:lnTo>
                  <a:lnTo>
                    <a:pt x="376144" y="1013961"/>
                  </a:lnTo>
                  <a:lnTo>
                    <a:pt x="414422" y="1030225"/>
                  </a:lnTo>
                  <a:lnTo>
                    <a:pt x="454300" y="1046114"/>
                  </a:lnTo>
                  <a:lnTo>
                    <a:pt x="495743" y="1061616"/>
                  </a:lnTo>
                  <a:lnTo>
                    <a:pt x="538716" y="1076720"/>
                  </a:lnTo>
                  <a:lnTo>
                    <a:pt x="583184" y="1091417"/>
                  </a:lnTo>
                  <a:lnTo>
                    <a:pt x="629110" y="1105695"/>
                  </a:lnTo>
                  <a:lnTo>
                    <a:pt x="676460" y="1119544"/>
                  </a:lnTo>
                  <a:lnTo>
                    <a:pt x="725198" y="1132952"/>
                  </a:lnTo>
                  <a:lnTo>
                    <a:pt x="775289" y="1145911"/>
                  </a:lnTo>
                  <a:lnTo>
                    <a:pt x="826697" y="1158408"/>
                  </a:lnTo>
                  <a:lnTo>
                    <a:pt x="879387" y="1170433"/>
                  </a:lnTo>
                  <a:lnTo>
                    <a:pt x="933324" y="1181975"/>
                  </a:lnTo>
                  <a:lnTo>
                    <a:pt x="988472" y="1193024"/>
                  </a:lnTo>
                  <a:lnTo>
                    <a:pt x="1044797" y="1203570"/>
                  </a:lnTo>
                  <a:lnTo>
                    <a:pt x="1102262" y="1213600"/>
                  </a:lnTo>
                  <a:lnTo>
                    <a:pt x="1160832" y="1223106"/>
                  </a:lnTo>
                  <a:lnTo>
                    <a:pt x="1220472" y="1232075"/>
                  </a:lnTo>
                  <a:lnTo>
                    <a:pt x="1281146" y="1240498"/>
                  </a:lnTo>
                  <a:lnTo>
                    <a:pt x="1342819" y="1248363"/>
                  </a:lnTo>
                  <a:lnTo>
                    <a:pt x="1405456" y="1255661"/>
                  </a:lnTo>
                  <a:lnTo>
                    <a:pt x="1469022" y="1262380"/>
                  </a:lnTo>
                  <a:lnTo>
                    <a:pt x="1533480" y="1268510"/>
                  </a:lnTo>
                  <a:lnTo>
                    <a:pt x="1598796" y="1274039"/>
                  </a:lnTo>
                  <a:lnTo>
                    <a:pt x="1664934" y="1278959"/>
                  </a:lnTo>
                  <a:lnTo>
                    <a:pt x="1731859" y="1283256"/>
                  </a:lnTo>
                  <a:lnTo>
                    <a:pt x="1799535" y="1286922"/>
                  </a:lnTo>
                  <a:lnTo>
                    <a:pt x="1867928" y="1289946"/>
                  </a:lnTo>
                  <a:lnTo>
                    <a:pt x="1937001" y="1292316"/>
                  </a:lnTo>
                  <a:lnTo>
                    <a:pt x="2006719" y="1294022"/>
                  </a:lnTo>
                  <a:lnTo>
                    <a:pt x="2077048" y="1295053"/>
                  </a:lnTo>
                  <a:lnTo>
                    <a:pt x="2147951" y="1295400"/>
                  </a:lnTo>
                  <a:lnTo>
                    <a:pt x="2218846" y="1295053"/>
                  </a:lnTo>
                  <a:lnTo>
                    <a:pt x="2289167" y="1294022"/>
                  </a:lnTo>
                  <a:lnTo>
                    <a:pt x="2358879" y="1292316"/>
                  </a:lnTo>
                  <a:lnTo>
                    <a:pt x="2427945" y="1289946"/>
                  </a:lnTo>
                  <a:lnTo>
                    <a:pt x="2496331" y="1286922"/>
                  </a:lnTo>
                  <a:lnTo>
                    <a:pt x="2564002" y="1283256"/>
                  </a:lnTo>
                  <a:lnTo>
                    <a:pt x="2630921" y="1278959"/>
                  </a:lnTo>
                  <a:lnTo>
                    <a:pt x="2697053" y="1274039"/>
                  </a:lnTo>
                  <a:lnTo>
                    <a:pt x="2762364" y="1268510"/>
                  </a:lnTo>
                  <a:lnTo>
                    <a:pt x="2826817" y="1262380"/>
                  </a:lnTo>
                  <a:lnTo>
                    <a:pt x="2890378" y="1255661"/>
                  </a:lnTo>
                  <a:lnTo>
                    <a:pt x="2953010" y="1248363"/>
                  </a:lnTo>
                  <a:lnTo>
                    <a:pt x="3014680" y="1240498"/>
                  </a:lnTo>
                  <a:lnTo>
                    <a:pt x="3075350" y="1232075"/>
                  </a:lnTo>
                  <a:lnTo>
                    <a:pt x="3134986" y="1223106"/>
                  </a:lnTo>
                  <a:lnTo>
                    <a:pt x="3193552" y="1213600"/>
                  </a:lnTo>
                  <a:lnTo>
                    <a:pt x="3251014" y="1203570"/>
                  </a:lnTo>
                  <a:lnTo>
                    <a:pt x="3307335" y="1193024"/>
                  </a:lnTo>
                  <a:lnTo>
                    <a:pt x="3362480" y="1181975"/>
                  </a:lnTo>
                  <a:lnTo>
                    <a:pt x="3416414" y="1170433"/>
                  </a:lnTo>
                  <a:lnTo>
                    <a:pt x="3469102" y="1158408"/>
                  </a:lnTo>
                  <a:lnTo>
                    <a:pt x="3520508" y="1145911"/>
                  </a:lnTo>
                  <a:lnTo>
                    <a:pt x="3570596" y="1132952"/>
                  </a:lnTo>
                  <a:lnTo>
                    <a:pt x="3619332" y="1119544"/>
                  </a:lnTo>
                  <a:lnTo>
                    <a:pt x="3666680" y="1105695"/>
                  </a:lnTo>
                  <a:lnTo>
                    <a:pt x="3712604" y="1091417"/>
                  </a:lnTo>
                  <a:lnTo>
                    <a:pt x="3757070" y="1076720"/>
                  </a:lnTo>
                  <a:lnTo>
                    <a:pt x="3800041" y="1061616"/>
                  </a:lnTo>
                  <a:lnTo>
                    <a:pt x="3841483" y="1046114"/>
                  </a:lnTo>
                  <a:lnTo>
                    <a:pt x="3881360" y="1030225"/>
                  </a:lnTo>
                  <a:lnTo>
                    <a:pt x="3919637" y="1013961"/>
                  </a:lnTo>
                  <a:lnTo>
                    <a:pt x="3956278" y="997331"/>
                  </a:lnTo>
                  <a:lnTo>
                    <a:pt x="3991248" y="980347"/>
                  </a:lnTo>
                  <a:lnTo>
                    <a:pt x="4056033" y="945358"/>
                  </a:lnTo>
                  <a:lnTo>
                    <a:pt x="4113709" y="909078"/>
                  </a:lnTo>
                  <a:lnTo>
                    <a:pt x="4163993" y="871593"/>
                  </a:lnTo>
                  <a:lnTo>
                    <a:pt x="4206602" y="832988"/>
                  </a:lnTo>
                  <a:lnTo>
                    <a:pt x="4241252" y="793349"/>
                  </a:lnTo>
                  <a:lnTo>
                    <a:pt x="4267662" y="752761"/>
                  </a:lnTo>
                  <a:lnTo>
                    <a:pt x="4285548" y="711310"/>
                  </a:lnTo>
                  <a:lnTo>
                    <a:pt x="4294626" y="669080"/>
                  </a:lnTo>
                  <a:lnTo>
                    <a:pt x="4295775" y="647700"/>
                  </a:lnTo>
                  <a:lnTo>
                    <a:pt x="4294626" y="626317"/>
                  </a:lnTo>
                  <a:lnTo>
                    <a:pt x="4285548" y="584083"/>
                  </a:lnTo>
                  <a:lnTo>
                    <a:pt x="4267662" y="542628"/>
                  </a:lnTo>
                  <a:lnTo>
                    <a:pt x="4241252" y="502038"/>
                  </a:lnTo>
                  <a:lnTo>
                    <a:pt x="4206602" y="462397"/>
                  </a:lnTo>
                  <a:lnTo>
                    <a:pt x="4163993" y="423791"/>
                  </a:lnTo>
                  <a:lnTo>
                    <a:pt x="4113709" y="386305"/>
                  </a:lnTo>
                  <a:lnTo>
                    <a:pt x="4056033" y="350025"/>
                  </a:lnTo>
                  <a:lnTo>
                    <a:pt x="3991248" y="315035"/>
                  </a:lnTo>
                  <a:lnTo>
                    <a:pt x="3956278" y="298051"/>
                  </a:lnTo>
                  <a:lnTo>
                    <a:pt x="3919637" y="281421"/>
                  </a:lnTo>
                  <a:lnTo>
                    <a:pt x="3881360" y="265157"/>
                  </a:lnTo>
                  <a:lnTo>
                    <a:pt x="3841483" y="249269"/>
                  </a:lnTo>
                  <a:lnTo>
                    <a:pt x="3800041" y="233768"/>
                  </a:lnTo>
                  <a:lnTo>
                    <a:pt x="3757070" y="218664"/>
                  </a:lnTo>
                  <a:lnTo>
                    <a:pt x="3712604" y="203967"/>
                  </a:lnTo>
                  <a:lnTo>
                    <a:pt x="3666680" y="189690"/>
                  </a:lnTo>
                  <a:lnTo>
                    <a:pt x="3619332" y="175842"/>
                  </a:lnTo>
                  <a:lnTo>
                    <a:pt x="3570596" y="162433"/>
                  </a:lnTo>
                  <a:lnTo>
                    <a:pt x="3520508" y="149476"/>
                  </a:lnTo>
                  <a:lnTo>
                    <a:pt x="3469102" y="136980"/>
                  </a:lnTo>
                  <a:lnTo>
                    <a:pt x="3416414" y="124955"/>
                  </a:lnTo>
                  <a:lnTo>
                    <a:pt x="3362480" y="113414"/>
                  </a:lnTo>
                  <a:lnTo>
                    <a:pt x="3307335" y="102365"/>
                  </a:lnTo>
                  <a:lnTo>
                    <a:pt x="3251014" y="91821"/>
                  </a:lnTo>
                  <a:lnTo>
                    <a:pt x="3193552" y="81791"/>
                  </a:lnTo>
                  <a:lnTo>
                    <a:pt x="3134986" y="72286"/>
                  </a:lnTo>
                  <a:lnTo>
                    <a:pt x="3075350" y="63318"/>
                  </a:lnTo>
                  <a:lnTo>
                    <a:pt x="3014680" y="54896"/>
                  </a:lnTo>
                  <a:lnTo>
                    <a:pt x="2953010" y="47031"/>
                  </a:lnTo>
                  <a:lnTo>
                    <a:pt x="2890378" y="39734"/>
                  </a:lnTo>
                  <a:lnTo>
                    <a:pt x="2826817" y="33015"/>
                  </a:lnTo>
                  <a:lnTo>
                    <a:pt x="2762364" y="26886"/>
                  </a:lnTo>
                  <a:lnTo>
                    <a:pt x="2697053" y="21357"/>
                  </a:lnTo>
                  <a:lnTo>
                    <a:pt x="2630921" y="16439"/>
                  </a:lnTo>
                  <a:lnTo>
                    <a:pt x="2564002" y="12141"/>
                  </a:lnTo>
                  <a:lnTo>
                    <a:pt x="2496331" y="8476"/>
                  </a:lnTo>
                  <a:lnTo>
                    <a:pt x="2427945" y="5453"/>
                  </a:lnTo>
                  <a:lnTo>
                    <a:pt x="2358879" y="3083"/>
                  </a:lnTo>
                  <a:lnTo>
                    <a:pt x="2289167" y="1377"/>
                  </a:lnTo>
                  <a:lnTo>
                    <a:pt x="2218846" y="346"/>
                  </a:lnTo>
                  <a:lnTo>
                    <a:pt x="2147951" y="0"/>
                  </a:lnTo>
                  <a:close/>
                </a:path>
              </a:pathLst>
            </a:custGeom>
            <a:noFill/>
          </p:spPr>
          <p:txBody>
            <a:bodyPr wrap="square" lIns="0" tIns="0" rIns="0" bIns="0" rtlCol="0"/>
            <a:lstStyle/>
            <a:p>
              <a:endParaRPr/>
            </a:p>
          </p:txBody>
        </p:sp>
      </p:grpSp>
      <p:grpSp>
        <p:nvGrpSpPr>
          <p:cNvPr id="16" name="object 16"/>
          <p:cNvGrpSpPr/>
          <p:nvPr/>
        </p:nvGrpSpPr>
        <p:grpSpPr>
          <a:xfrm>
            <a:off x="2438400" y="286384"/>
            <a:ext cx="4921048" cy="3142616"/>
            <a:chOff x="4888229" y="763905"/>
            <a:chExt cx="4825365" cy="1158240"/>
          </a:xfrm>
        </p:grpSpPr>
        <p:sp>
          <p:nvSpPr>
            <p:cNvPr id="17" name="object 17"/>
            <p:cNvSpPr/>
            <p:nvPr/>
          </p:nvSpPr>
          <p:spPr>
            <a:xfrm>
              <a:off x="4924424" y="800100"/>
              <a:ext cx="4752975" cy="1085850"/>
            </a:xfrm>
            <a:custGeom>
              <a:avLst/>
              <a:gdLst/>
              <a:ahLst/>
              <a:cxnLst/>
              <a:rect l="l" t="t" r="r" b="b"/>
              <a:pathLst>
                <a:path w="4752975" h="1085850">
                  <a:moveTo>
                    <a:pt x="2376551" y="0"/>
                  </a:moveTo>
                  <a:lnTo>
                    <a:pt x="2302526" y="258"/>
                  </a:lnTo>
                  <a:lnTo>
                    <a:pt x="2229066" y="1028"/>
                  </a:lnTo>
                  <a:lnTo>
                    <a:pt x="2156202" y="2302"/>
                  </a:lnTo>
                  <a:lnTo>
                    <a:pt x="2083968" y="4073"/>
                  </a:lnTo>
                  <a:lnTo>
                    <a:pt x="2012396" y="6333"/>
                  </a:lnTo>
                  <a:lnTo>
                    <a:pt x="1941519" y="9075"/>
                  </a:lnTo>
                  <a:lnTo>
                    <a:pt x="1871371" y="12291"/>
                  </a:lnTo>
                  <a:lnTo>
                    <a:pt x="1801983" y="15974"/>
                  </a:lnTo>
                  <a:lnTo>
                    <a:pt x="1733389" y="20115"/>
                  </a:lnTo>
                  <a:lnTo>
                    <a:pt x="1665622" y="24709"/>
                  </a:lnTo>
                  <a:lnTo>
                    <a:pt x="1598714" y="29746"/>
                  </a:lnTo>
                  <a:lnTo>
                    <a:pt x="1532699" y="35220"/>
                  </a:lnTo>
                  <a:lnTo>
                    <a:pt x="1467609" y="41124"/>
                  </a:lnTo>
                  <a:lnTo>
                    <a:pt x="1403477" y="47448"/>
                  </a:lnTo>
                  <a:lnTo>
                    <a:pt x="1340336" y="54187"/>
                  </a:lnTo>
                  <a:lnTo>
                    <a:pt x="1278218" y="61333"/>
                  </a:lnTo>
                  <a:lnTo>
                    <a:pt x="1217158" y="68877"/>
                  </a:lnTo>
                  <a:lnTo>
                    <a:pt x="1157187" y="76814"/>
                  </a:lnTo>
                  <a:lnTo>
                    <a:pt x="1098339" y="85134"/>
                  </a:lnTo>
                  <a:lnTo>
                    <a:pt x="1040646" y="93831"/>
                  </a:lnTo>
                  <a:lnTo>
                    <a:pt x="984141" y="102896"/>
                  </a:lnTo>
                  <a:lnTo>
                    <a:pt x="928857" y="112324"/>
                  </a:lnTo>
                  <a:lnTo>
                    <a:pt x="874827" y="122105"/>
                  </a:lnTo>
                  <a:lnTo>
                    <a:pt x="822083" y="132233"/>
                  </a:lnTo>
                  <a:lnTo>
                    <a:pt x="770660" y="142700"/>
                  </a:lnTo>
                  <a:lnTo>
                    <a:pt x="720589" y="153498"/>
                  </a:lnTo>
                  <a:lnTo>
                    <a:pt x="671903" y="164621"/>
                  </a:lnTo>
                  <a:lnTo>
                    <a:pt x="624635" y="176059"/>
                  </a:lnTo>
                  <a:lnTo>
                    <a:pt x="578819" y="187807"/>
                  </a:lnTo>
                  <a:lnTo>
                    <a:pt x="534487" y="199857"/>
                  </a:lnTo>
                  <a:lnTo>
                    <a:pt x="491671" y="212200"/>
                  </a:lnTo>
                  <a:lnTo>
                    <a:pt x="450405" y="224829"/>
                  </a:lnTo>
                  <a:lnTo>
                    <a:pt x="410721" y="237738"/>
                  </a:lnTo>
                  <a:lnTo>
                    <a:pt x="372653" y="250918"/>
                  </a:lnTo>
                  <a:lnTo>
                    <a:pt x="336234" y="264362"/>
                  </a:lnTo>
                  <a:lnTo>
                    <a:pt x="268470" y="292012"/>
                  </a:lnTo>
                  <a:lnTo>
                    <a:pt x="207695" y="320627"/>
                  </a:lnTo>
                  <a:lnTo>
                    <a:pt x="154169" y="350148"/>
                  </a:lnTo>
                  <a:lnTo>
                    <a:pt x="108157" y="380514"/>
                  </a:lnTo>
                  <a:lnTo>
                    <a:pt x="69922" y="411666"/>
                  </a:lnTo>
                  <a:lnTo>
                    <a:pt x="39725" y="443543"/>
                  </a:lnTo>
                  <a:lnTo>
                    <a:pt x="17831" y="476085"/>
                  </a:lnTo>
                  <a:lnTo>
                    <a:pt x="1130" y="526014"/>
                  </a:lnTo>
                  <a:lnTo>
                    <a:pt x="0" y="542925"/>
                  </a:lnTo>
                  <a:lnTo>
                    <a:pt x="1130" y="559835"/>
                  </a:lnTo>
                  <a:lnTo>
                    <a:pt x="17831" y="609764"/>
                  </a:lnTo>
                  <a:lnTo>
                    <a:pt x="39725" y="642306"/>
                  </a:lnTo>
                  <a:lnTo>
                    <a:pt x="69922" y="674183"/>
                  </a:lnTo>
                  <a:lnTo>
                    <a:pt x="108157" y="705335"/>
                  </a:lnTo>
                  <a:lnTo>
                    <a:pt x="154169" y="735701"/>
                  </a:lnTo>
                  <a:lnTo>
                    <a:pt x="207695" y="765222"/>
                  </a:lnTo>
                  <a:lnTo>
                    <a:pt x="268470" y="793837"/>
                  </a:lnTo>
                  <a:lnTo>
                    <a:pt x="336234" y="821487"/>
                  </a:lnTo>
                  <a:lnTo>
                    <a:pt x="372653" y="834931"/>
                  </a:lnTo>
                  <a:lnTo>
                    <a:pt x="410721" y="848111"/>
                  </a:lnTo>
                  <a:lnTo>
                    <a:pt x="450405" y="861020"/>
                  </a:lnTo>
                  <a:lnTo>
                    <a:pt x="491671" y="873649"/>
                  </a:lnTo>
                  <a:lnTo>
                    <a:pt x="534487" y="885992"/>
                  </a:lnTo>
                  <a:lnTo>
                    <a:pt x="578819" y="898042"/>
                  </a:lnTo>
                  <a:lnTo>
                    <a:pt x="624635" y="909790"/>
                  </a:lnTo>
                  <a:lnTo>
                    <a:pt x="671903" y="921228"/>
                  </a:lnTo>
                  <a:lnTo>
                    <a:pt x="720589" y="932351"/>
                  </a:lnTo>
                  <a:lnTo>
                    <a:pt x="770660" y="943149"/>
                  </a:lnTo>
                  <a:lnTo>
                    <a:pt x="822083" y="953616"/>
                  </a:lnTo>
                  <a:lnTo>
                    <a:pt x="874827" y="963744"/>
                  </a:lnTo>
                  <a:lnTo>
                    <a:pt x="928857" y="973525"/>
                  </a:lnTo>
                  <a:lnTo>
                    <a:pt x="984141" y="982953"/>
                  </a:lnTo>
                  <a:lnTo>
                    <a:pt x="1040646" y="992018"/>
                  </a:lnTo>
                  <a:lnTo>
                    <a:pt x="1098339" y="1000715"/>
                  </a:lnTo>
                  <a:lnTo>
                    <a:pt x="1157187" y="1009035"/>
                  </a:lnTo>
                  <a:lnTo>
                    <a:pt x="1217158" y="1016972"/>
                  </a:lnTo>
                  <a:lnTo>
                    <a:pt x="1278218" y="1024516"/>
                  </a:lnTo>
                  <a:lnTo>
                    <a:pt x="1340336" y="1031662"/>
                  </a:lnTo>
                  <a:lnTo>
                    <a:pt x="1403477" y="1038401"/>
                  </a:lnTo>
                  <a:lnTo>
                    <a:pt x="1467609" y="1044725"/>
                  </a:lnTo>
                  <a:lnTo>
                    <a:pt x="1532699" y="1050629"/>
                  </a:lnTo>
                  <a:lnTo>
                    <a:pt x="1598714" y="1056103"/>
                  </a:lnTo>
                  <a:lnTo>
                    <a:pt x="1665622" y="1061140"/>
                  </a:lnTo>
                  <a:lnTo>
                    <a:pt x="1733389" y="1065734"/>
                  </a:lnTo>
                  <a:lnTo>
                    <a:pt x="1801983" y="1069875"/>
                  </a:lnTo>
                  <a:lnTo>
                    <a:pt x="1871371" y="1073558"/>
                  </a:lnTo>
                  <a:lnTo>
                    <a:pt x="1941519" y="1076774"/>
                  </a:lnTo>
                  <a:lnTo>
                    <a:pt x="2012396" y="1079516"/>
                  </a:lnTo>
                  <a:lnTo>
                    <a:pt x="2083968" y="1081776"/>
                  </a:lnTo>
                  <a:lnTo>
                    <a:pt x="2156202" y="1083547"/>
                  </a:lnTo>
                  <a:lnTo>
                    <a:pt x="2229066" y="1084821"/>
                  </a:lnTo>
                  <a:lnTo>
                    <a:pt x="2302526" y="1085591"/>
                  </a:lnTo>
                  <a:lnTo>
                    <a:pt x="2376551" y="1085850"/>
                  </a:lnTo>
                  <a:lnTo>
                    <a:pt x="2450568" y="1085591"/>
                  </a:lnTo>
                  <a:lnTo>
                    <a:pt x="2524021" y="1084821"/>
                  </a:lnTo>
                  <a:lnTo>
                    <a:pt x="2596878" y="1083547"/>
                  </a:lnTo>
                  <a:lnTo>
                    <a:pt x="2669106" y="1081776"/>
                  </a:lnTo>
                  <a:lnTo>
                    <a:pt x="2740672" y="1079516"/>
                  </a:lnTo>
                  <a:lnTo>
                    <a:pt x="2811543" y="1076774"/>
                  </a:lnTo>
                  <a:lnTo>
                    <a:pt x="2881686" y="1073558"/>
                  </a:lnTo>
                  <a:lnTo>
                    <a:pt x="2951069" y="1069875"/>
                  </a:lnTo>
                  <a:lnTo>
                    <a:pt x="3019658" y="1065734"/>
                  </a:lnTo>
                  <a:lnTo>
                    <a:pt x="3087420" y="1061140"/>
                  </a:lnTo>
                  <a:lnTo>
                    <a:pt x="3154323" y="1056103"/>
                  </a:lnTo>
                  <a:lnTo>
                    <a:pt x="3220334" y="1050629"/>
                  </a:lnTo>
                  <a:lnTo>
                    <a:pt x="3285420" y="1044725"/>
                  </a:lnTo>
                  <a:lnTo>
                    <a:pt x="3349548" y="1038401"/>
                  </a:lnTo>
                  <a:lnTo>
                    <a:pt x="3412685" y="1031662"/>
                  </a:lnTo>
                  <a:lnTo>
                    <a:pt x="3474799" y="1024516"/>
                  </a:lnTo>
                  <a:lnTo>
                    <a:pt x="3535856" y="1016972"/>
                  </a:lnTo>
                  <a:lnTo>
                    <a:pt x="3595823" y="1009035"/>
                  </a:lnTo>
                  <a:lnTo>
                    <a:pt x="3654669" y="1000715"/>
                  </a:lnTo>
                  <a:lnTo>
                    <a:pt x="3712359" y="992018"/>
                  </a:lnTo>
                  <a:lnTo>
                    <a:pt x="3768861" y="982953"/>
                  </a:lnTo>
                  <a:lnTo>
                    <a:pt x="3824143" y="973525"/>
                  </a:lnTo>
                  <a:lnTo>
                    <a:pt x="3878170" y="963744"/>
                  </a:lnTo>
                  <a:lnTo>
                    <a:pt x="3930911" y="953616"/>
                  </a:lnTo>
                  <a:lnTo>
                    <a:pt x="3982333" y="943149"/>
                  </a:lnTo>
                  <a:lnTo>
                    <a:pt x="4032402" y="932351"/>
                  </a:lnTo>
                  <a:lnTo>
                    <a:pt x="4081086" y="921228"/>
                  </a:lnTo>
                  <a:lnTo>
                    <a:pt x="4128352" y="909790"/>
                  </a:lnTo>
                  <a:lnTo>
                    <a:pt x="4174167" y="898042"/>
                  </a:lnTo>
                  <a:lnTo>
                    <a:pt x="4218498" y="885992"/>
                  </a:lnTo>
                  <a:lnTo>
                    <a:pt x="4261312" y="873649"/>
                  </a:lnTo>
                  <a:lnTo>
                    <a:pt x="4302577" y="861020"/>
                  </a:lnTo>
                  <a:lnTo>
                    <a:pt x="4342259" y="848111"/>
                  </a:lnTo>
                  <a:lnTo>
                    <a:pt x="4380326" y="834931"/>
                  </a:lnTo>
                  <a:lnTo>
                    <a:pt x="4416745" y="821487"/>
                  </a:lnTo>
                  <a:lnTo>
                    <a:pt x="4484507" y="793837"/>
                  </a:lnTo>
                  <a:lnTo>
                    <a:pt x="4545282" y="765222"/>
                  </a:lnTo>
                  <a:lnTo>
                    <a:pt x="4598806" y="735701"/>
                  </a:lnTo>
                  <a:lnTo>
                    <a:pt x="4644817" y="705335"/>
                  </a:lnTo>
                  <a:lnTo>
                    <a:pt x="4683053" y="674183"/>
                  </a:lnTo>
                  <a:lnTo>
                    <a:pt x="4713249" y="642306"/>
                  </a:lnTo>
                  <a:lnTo>
                    <a:pt x="4735143" y="609764"/>
                  </a:lnTo>
                  <a:lnTo>
                    <a:pt x="4751844" y="559835"/>
                  </a:lnTo>
                  <a:lnTo>
                    <a:pt x="4752975" y="542925"/>
                  </a:lnTo>
                  <a:lnTo>
                    <a:pt x="4751844" y="526014"/>
                  </a:lnTo>
                  <a:lnTo>
                    <a:pt x="4735143" y="476085"/>
                  </a:lnTo>
                  <a:lnTo>
                    <a:pt x="4713249" y="443543"/>
                  </a:lnTo>
                  <a:lnTo>
                    <a:pt x="4683053" y="411666"/>
                  </a:lnTo>
                  <a:lnTo>
                    <a:pt x="4644817" y="380514"/>
                  </a:lnTo>
                  <a:lnTo>
                    <a:pt x="4598806" y="350148"/>
                  </a:lnTo>
                  <a:lnTo>
                    <a:pt x="4545282" y="320627"/>
                  </a:lnTo>
                  <a:lnTo>
                    <a:pt x="4484507" y="292012"/>
                  </a:lnTo>
                  <a:lnTo>
                    <a:pt x="4416745" y="264362"/>
                  </a:lnTo>
                  <a:lnTo>
                    <a:pt x="4380326" y="250918"/>
                  </a:lnTo>
                  <a:lnTo>
                    <a:pt x="4342259" y="237738"/>
                  </a:lnTo>
                  <a:lnTo>
                    <a:pt x="4302577" y="224829"/>
                  </a:lnTo>
                  <a:lnTo>
                    <a:pt x="4261312" y="212200"/>
                  </a:lnTo>
                  <a:lnTo>
                    <a:pt x="4218498" y="199857"/>
                  </a:lnTo>
                  <a:lnTo>
                    <a:pt x="4174167" y="187807"/>
                  </a:lnTo>
                  <a:lnTo>
                    <a:pt x="4128352" y="176059"/>
                  </a:lnTo>
                  <a:lnTo>
                    <a:pt x="4081086" y="164621"/>
                  </a:lnTo>
                  <a:lnTo>
                    <a:pt x="4032402" y="153498"/>
                  </a:lnTo>
                  <a:lnTo>
                    <a:pt x="3982333" y="142700"/>
                  </a:lnTo>
                  <a:lnTo>
                    <a:pt x="3930911" y="132233"/>
                  </a:lnTo>
                  <a:lnTo>
                    <a:pt x="3878170" y="122105"/>
                  </a:lnTo>
                  <a:lnTo>
                    <a:pt x="3824143" y="112324"/>
                  </a:lnTo>
                  <a:lnTo>
                    <a:pt x="3768861" y="102896"/>
                  </a:lnTo>
                  <a:lnTo>
                    <a:pt x="3712359" y="93831"/>
                  </a:lnTo>
                  <a:lnTo>
                    <a:pt x="3654669" y="85134"/>
                  </a:lnTo>
                  <a:lnTo>
                    <a:pt x="3595823" y="76814"/>
                  </a:lnTo>
                  <a:lnTo>
                    <a:pt x="3535856" y="68877"/>
                  </a:lnTo>
                  <a:lnTo>
                    <a:pt x="3474799" y="61333"/>
                  </a:lnTo>
                  <a:lnTo>
                    <a:pt x="3412685" y="54187"/>
                  </a:lnTo>
                  <a:lnTo>
                    <a:pt x="3349548" y="47448"/>
                  </a:lnTo>
                  <a:lnTo>
                    <a:pt x="3285420" y="41124"/>
                  </a:lnTo>
                  <a:lnTo>
                    <a:pt x="3220334" y="35220"/>
                  </a:lnTo>
                  <a:lnTo>
                    <a:pt x="3154323" y="29746"/>
                  </a:lnTo>
                  <a:lnTo>
                    <a:pt x="3087420" y="24709"/>
                  </a:lnTo>
                  <a:lnTo>
                    <a:pt x="3019658" y="20115"/>
                  </a:lnTo>
                  <a:lnTo>
                    <a:pt x="2951069" y="15974"/>
                  </a:lnTo>
                  <a:lnTo>
                    <a:pt x="2881686" y="12291"/>
                  </a:lnTo>
                  <a:lnTo>
                    <a:pt x="2811543" y="9075"/>
                  </a:lnTo>
                  <a:lnTo>
                    <a:pt x="2740672" y="6333"/>
                  </a:lnTo>
                  <a:lnTo>
                    <a:pt x="2669106" y="4073"/>
                  </a:lnTo>
                  <a:lnTo>
                    <a:pt x="2596878" y="2302"/>
                  </a:lnTo>
                  <a:lnTo>
                    <a:pt x="2524021" y="1028"/>
                  </a:lnTo>
                  <a:lnTo>
                    <a:pt x="2450568" y="258"/>
                  </a:lnTo>
                  <a:lnTo>
                    <a:pt x="2376551" y="0"/>
                  </a:lnTo>
                  <a:close/>
                </a:path>
              </a:pathLst>
            </a:custGeom>
            <a:solidFill>
              <a:srgbClr val="FFFFFF"/>
            </a:solidFill>
          </p:spPr>
          <p:txBody>
            <a:bodyPr wrap="square" lIns="0" tIns="0" rIns="0" bIns="0" rtlCol="0"/>
            <a:lstStyle/>
            <a:p>
              <a:endParaRPr/>
            </a:p>
          </p:txBody>
        </p:sp>
        <p:sp>
          <p:nvSpPr>
            <p:cNvPr id="18" name="object 18"/>
            <p:cNvSpPr/>
            <p:nvPr/>
          </p:nvSpPr>
          <p:spPr>
            <a:xfrm>
              <a:off x="4924424" y="800100"/>
              <a:ext cx="4752975" cy="1085850"/>
            </a:xfrm>
            <a:custGeom>
              <a:avLst/>
              <a:gdLst/>
              <a:ahLst/>
              <a:cxnLst/>
              <a:rect l="l" t="t" r="r" b="b"/>
              <a:pathLst>
                <a:path w="4752975" h="1085850">
                  <a:moveTo>
                    <a:pt x="0" y="542925"/>
                  </a:moveTo>
                  <a:lnTo>
                    <a:pt x="10079" y="492587"/>
                  </a:lnTo>
                  <a:lnTo>
                    <a:pt x="39725" y="443543"/>
                  </a:lnTo>
                  <a:lnTo>
                    <a:pt x="69922" y="411666"/>
                  </a:lnTo>
                  <a:lnTo>
                    <a:pt x="108157" y="380514"/>
                  </a:lnTo>
                  <a:lnTo>
                    <a:pt x="154169" y="350148"/>
                  </a:lnTo>
                  <a:lnTo>
                    <a:pt x="207695" y="320627"/>
                  </a:lnTo>
                  <a:lnTo>
                    <a:pt x="268470" y="292012"/>
                  </a:lnTo>
                  <a:lnTo>
                    <a:pt x="336234" y="264362"/>
                  </a:lnTo>
                  <a:lnTo>
                    <a:pt x="372653" y="250918"/>
                  </a:lnTo>
                  <a:lnTo>
                    <a:pt x="410721" y="237738"/>
                  </a:lnTo>
                  <a:lnTo>
                    <a:pt x="450405" y="224829"/>
                  </a:lnTo>
                  <a:lnTo>
                    <a:pt x="491671" y="212200"/>
                  </a:lnTo>
                  <a:lnTo>
                    <a:pt x="534487" y="199857"/>
                  </a:lnTo>
                  <a:lnTo>
                    <a:pt x="578819" y="187807"/>
                  </a:lnTo>
                  <a:lnTo>
                    <a:pt x="624635" y="176059"/>
                  </a:lnTo>
                  <a:lnTo>
                    <a:pt x="671903" y="164621"/>
                  </a:lnTo>
                  <a:lnTo>
                    <a:pt x="720589" y="153498"/>
                  </a:lnTo>
                  <a:lnTo>
                    <a:pt x="770660" y="142700"/>
                  </a:lnTo>
                  <a:lnTo>
                    <a:pt x="822083" y="132233"/>
                  </a:lnTo>
                  <a:lnTo>
                    <a:pt x="874827" y="122105"/>
                  </a:lnTo>
                  <a:lnTo>
                    <a:pt x="928857" y="112324"/>
                  </a:lnTo>
                  <a:lnTo>
                    <a:pt x="984141" y="102896"/>
                  </a:lnTo>
                  <a:lnTo>
                    <a:pt x="1040646" y="93831"/>
                  </a:lnTo>
                  <a:lnTo>
                    <a:pt x="1098339" y="85134"/>
                  </a:lnTo>
                  <a:lnTo>
                    <a:pt x="1157187" y="76814"/>
                  </a:lnTo>
                  <a:lnTo>
                    <a:pt x="1217158" y="68877"/>
                  </a:lnTo>
                  <a:lnTo>
                    <a:pt x="1278218" y="61333"/>
                  </a:lnTo>
                  <a:lnTo>
                    <a:pt x="1340336" y="54187"/>
                  </a:lnTo>
                  <a:lnTo>
                    <a:pt x="1403477" y="47448"/>
                  </a:lnTo>
                  <a:lnTo>
                    <a:pt x="1467609" y="41124"/>
                  </a:lnTo>
                  <a:lnTo>
                    <a:pt x="1532699" y="35220"/>
                  </a:lnTo>
                  <a:lnTo>
                    <a:pt x="1598714" y="29746"/>
                  </a:lnTo>
                  <a:lnTo>
                    <a:pt x="1665622" y="24709"/>
                  </a:lnTo>
                  <a:lnTo>
                    <a:pt x="1733389" y="20115"/>
                  </a:lnTo>
                  <a:lnTo>
                    <a:pt x="1801983" y="15974"/>
                  </a:lnTo>
                  <a:lnTo>
                    <a:pt x="1871371" y="12291"/>
                  </a:lnTo>
                  <a:lnTo>
                    <a:pt x="1941519" y="9075"/>
                  </a:lnTo>
                  <a:lnTo>
                    <a:pt x="2012396" y="6333"/>
                  </a:lnTo>
                  <a:lnTo>
                    <a:pt x="2083968" y="4073"/>
                  </a:lnTo>
                  <a:lnTo>
                    <a:pt x="2156202" y="2302"/>
                  </a:lnTo>
                  <a:lnTo>
                    <a:pt x="2229066" y="1028"/>
                  </a:lnTo>
                  <a:lnTo>
                    <a:pt x="2302526" y="258"/>
                  </a:lnTo>
                  <a:lnTo>
                    <a:pt x="2376551" y="0"/>
                  </a:lnTo>
                  <a:lnTo>
                    <a:pt x="2450568" y="258"/>
                  </a:lnTo>
                  <a:lnTo>
                    <a:pt x="2524021" y="1028"/>
                  </a:lnTo>
                  <a:lnTo>
                    <a:pt x="2596878" y="2302"/>
                  </a:lnTo>
                  <a:lnTo>
                    <a:pt x="2669106" y="4073"/>
                  </a:lnTo>
                  <a:lnTo>
                    <a:pt x="2740672" y="6333"/>
                  </a:lnTo>
                  <a:lnTo>
                    <a:pt x="2811543" y="9075"/>
                  </a:lnTo>
                  <a:lnTo>
                    <a:pt x="2881686" y="12291"/>
                  </a:lnTo>
                  <a:lnTo>
                    <a:pt x="2951069" y="15974"/>
                  </a:lnTo>
                  <a:lnTo>
                    <a:pt x="3019658" y="20115"/>
                  </a:lnTo>
                  <a:lnTo>
                    <a:pt x="3087420" y="24709"/>
                  </a:lnTo>
                  <a:lnTo>
                    <a:pt x="3154323" y="29746"/>
                  </a:lnTo>
                  <a:lnTo>
                    <a:pt x="3220334" y="35220"/>
                  </a:lnTo>
                  <a:lnTo>
                    <a:pt x="3285420" y="41124"/>
                  </a:lnTo>
                  <a:lnTo>
                    <a:pt x="3349548" y="47448"/>
                  </a:lnTo>
                  <a:lnTo>
                    <a:pt x="3412685" y="54187"/>
                  </a:lnTo>
                  <a:lnTo>
                    <a:pt x="3474799" y="61333"/>
                  </a:lnTo>
                  <a:lnTo>
                    <a:pt x="3535856" y="68877"/>
                  </a:lnTo>
                  <a:lnTo>
                    <a:pt x="3595823" y="76814"/>
                  </a:lnTo>
                  <a:lnTo>
                    <a:pt x="3654669" y="85134"/>
                  </a:lnTo>
                  <a:lnTo>
                    <a:pt x="3712359" y="93831"/>
                  </a:lnTo>
                  <a:lnTo>
                    <a:pt x="3768861" y="102896"/>
                  </a:lnTo>
                  <a:lnTo>
                    <a:pt x="3824143" y="112324"/>
                  </a:lnTo>
                  <a:lnTo>
                    <a:pt x="3878170" y="122105"/>
                  </a:lnTo>
                  <a:lnTo>
                    <a:pt x="3930911" y="132233"/>
                  </a:lnTo>
                  <a:lnTo>
                    <a:pt x="3982333" y="142700"/>
                  </a:lnTo>
                  <a:lnTo>
                    <a:pt x="4032402" y="153498"/>
                  </a:lnTo>
                  <a:lnTo>
                    <a:pt x="4081086" y="164621"/>
                  </a:lnTo>
                  <a:lnTo>
                    <a:pt x="4128352" y="176059"/>
                  </a:lnTo>
                  <a:lnTo>
                    <a:pt x="4174167" y="187807"/>
                  </a:lnTo>
                  <a:lnTo>
                    <a:pt x="4218498" y="199857"/>
                  </a:lnTo>
                  <a:lnTo>
                    <a:pt x="4261312" y="212200"/>
                  </a:lnTo>
                  <a:lnTo>
                    <a:pt x="4302577" y="224829"/>
                  </a:lnTo>
                  <a:lnTo>
                    <a:pt x="4342259" y="237738"/>
                  </a:lnTo>
                  <a:lnTo>
                    <a:pt x="4380326" y="250918"/>
                  </a:lnTo>
                  <a:lnTo>
                    <a:pt x="4416745" y="264362"/>
                  </a:lnTo>
                  <a:lnTo>
                    <a:pt x="4484507" y="292012"/>
                  </a:lnTo>
                  <a:lnTo>
                    <a:pt x="4545282" y="320627"/>
                  </a:lnTo>
                  <a:lnTo>
                    <a:pt x="4598806" y="350148"/>
                  </a:lnTo>
                  <a:lnTo>
                    <a:pt x="4644817" y="380514"/>
                  </a:lnTo>
                  <a:lnTo>
                    <a:pt x="4683053" y="411666"/>
                  </a:lnTo>
                  <a:lnTo>
                    <a:pt x="4713249" y="443543"/>
                  </a:lnTo>
                  <a:lnTo>
                    <a:pt x="4735143" y="476085"/>
                  </a:lnTo>
                  <a:lnTo>
                    <a:pt x="4751844" y="526014"/>
                  </a:lnTo>
                  <a:lnTo>
                    <a:pt x="4752975" y="542925"/>
                  </a:lnTo>
                  <a:lnTo>
                    <a:pt x="4751844" y="559835"/>
                  </a:lnTo>
                  <a:lnTo>
                    <a:pt x="4735143" y="609764"/>
                  </a:lnTo>
                  <a:lnTo>
                    <a:pt x="4713249" y="642306"/>
                  </a:lnTo>
                  <a:lnTo>
                    <a:pt x="4683053" y="674183"/>
                  </a:lnTo>
                  <a:lnTo>
                    <a:pt x="4644817" y="705335"/>
                  </a:lnTo>
                  <a:lnTo>
                    <a:pt x="4598806" y="735701"/>
                  </a:lnTo>
                  <a:lnTo>
                    <a:pt x="4545282" y="765222"/>
                  </a:lnTo>
                  <a:lnTo>
                    <a:pt x="4484507" y="793837"/>
                  </a:lnTo>
                  <a:lnTo>
                    <a:pt x="4416745" y="821487"/>
                  </a:lnTo>
                  <a:lnTo>
                    <a:pt x="4380326" y="834931"/>
                  </a:lnTo>
                  <a:lnTo>
                    <a:pt x="4342259" y="848111"/>
                  </a:lnTo>
                  <a:lnTo>
                    <a:pt x="4302577" y="861020"/>
                  </a:lnTo>
                  <a:lnTo>
                    <a:pt x="4261312" y="873649"/>
                  </a:lnTo>
                  <a:lnTo>
                    <a:pt x="4218498" y="885992"/>
                  </a:lnTo>
                  <a:lnTo>
                    <a:pt x="4174167" y="898042"/>
                  </a:lnTo>
                  <a:lnTo>
                    <a:pt x="4128352" y="909790"/>
                  </a:lnTo>
                  <a:lnTo>
                    <a:pt x="4081086" y="921228"/>
                  </a:lnTo>
                  <a:lnTo>
                    <a:pt x="4032402" y="932351"/>
                  </a:lnTo>
                  <a:lnTo>
                    <a:pt x="3982333" y="943149"/>
                  </a:lnTo>
                  <a:lnTo>
                    <a:pt x="3930911" y="953616"/>
                  </a:lnTo>
                  <a:lnTo>
                    <a:pt x="3878170" y="963744"/>
                  </a:lnTo>
                  <a:lnTo>
                    <a:pt x="3824143" y="973525"/>
                  </a:lnTo>
                  <a:lnTo>
                    <a:pt x="3768861" y="982953"/>
                  </a:lnTo>
                  <a:lnTo>
                    <a:pt x="3712359" y="992018"/>
                  </a:lnTo>
                  <a:lnTo>
                    <a:pt x="3654669" y="1000715"/>
                  </a:lnTo>
                  <a:lnTo>
                    <a:pt x="3595823" y="1009035"/>
                  </a:lnTo>
                  <a:lnTo>
                    <a:pt x="3535856" y="1016972"/>
                  </a:lnTo>
                  <a:lnTo>
                    <a:pt x="3474799" y="1024516"/>
                  </a:lnTo>
                  <a:lnTo>
                    <a:pt x="3412685" y="1031662"/>
                  </a:lnTo>
                  <a:lnTo>
                    <a:pt x="3349548" y="1038401"/>
                  </a:lnTo>
                  <a:lnTo>
                    <a:pt x="3285420" y="1044725"/>
                  </a:lnTo>
                  <a:lnTo>
                    <a:pt x="3220334" y="1050629"/>
                  </a:lnTo>
                  <a:lnTo>
                    <a:pt x="3154323" y="1056103"/>
                  </a:lnTo>
                  <a:lnTo>
                    <a:pt x="3087420" y="1061140"/>
                  </a:lnTo>
                  <a:lnTo>
                    <a:pt x="3019658" y="1065734"/>
                  </a:lnTo>
                  <a:lnTo>
                    <a:pt x="2951069" y="1069875"/>
                  </a:lnTo>
                  <a:lnTo>
                    <a:pt x="2881686" y="1073558"/>
                  </a:lnTo>
                  <a:lnTo>
                    <a:pt x="2811543" y="1076774"/>
                  </a:lnTo>
                  <a:lnTo>
                    <a:pt x="2740672" y="1079516"/>
                  </a:lnTo>
                  <a:lnTo>
                    <a:pt x="2669106" y="1081776"/>
                  </a:lnTo>
                  <a:lnTo>
                    <a:pt x="2596878" y="1083547"/>
                  </a:lnTo>
                  <a:lnTo>
                    <a:pt x="2524021" y="1084821"/>
                  </a:lnTo>
                  <a:lnTo>
                    <a:pt x="2450568" y="1085591"/>
                  </a:lnTo>
                  <a:lnTo>
                    <a:pt x="2376551" y="1085850"/>
                  </a:lnTo>
                  <a:lnTo>
                    <a:pt x="2302526" y="1085591"/>
                  </a:lnTo>
                  <a:lnTo>
                    <a:pt x="2229066" y="1084821"/>
                  </a:lnTo>
                  <a:lnTo>
                    <a:pt x="2156202" y="1083547"/>
                  </a:lnTo>
                  <a:lnTo>
                    <a:pt x="2083968" y="1081776"/>
                  </a:lnTo>
                  <a:lnTo>
                    <a:pt x="2012396" y="1079516"/>
                  </a:lnTo>
                  <a:lnTo>
                    <a:pt x="1941519" y="1076774"/>
                  </a:lnTo>
                  <a:lnTo>
                    <a:pt x="1871371" y="1073558"/>
                  </a:lnTo>
                  <a:lnTo>
                    <a:pt x="1801983" y="1069875"/>
                  </a:lnTo>
                  <a:lnTo>
                    <a:pt x="1733389" y="1065734"/>
                  </a:lnTo>
                  <a:lnTo>
                    <a:pt x="1665622" y="1061140"/>
                  </a:lnTo>
                  <a:lnTo>
                    <a:pt x="1598714" y="1056103"/>
                  </a:lnTo>
                  <a:lnTo>
                    <a:pt x="1532699" y="1050629"/>
                  </a:lnTo>
                  <a:lnTo>
                    <a:pt x="1467609" y="1044725"/>
                  </a:lnTo>
                  <a:lnTo>
                    <a:pt x="1403477" y="1038401"/>
                  </a:lnTo>
                  <a:lnTo>
                    <a:pt x="1340336" y="1031662"/>
                  </a:lnTo>
                  <a:lnTo>
                    <a:pt x="1278218" y="1024516"/>
                  </a:lnTo>
                  <a:lnTo>
                    <a:pt x="1217158" y="1016972"/>
                  </a:lnTo>
                  <a:lnTo>
                    <a:pt x="1157187" y="1009035"/>
                  </a:lnTo>
                  <a:lnTo>
                    <a:pt x="1098339" y="1000715"/>
                  </a:lnTo>
                  <a:lnTo>
                    <a:pt x="1040646" y="992018"/>
                  </a:lnTo>
                  <a:lnTo>
                    <a:pt x="984141" y="982953"/>
                  </a:lnTo>
                  <a:lnTo>
                    <a:pt x="928857" y="973525"/>
                  </a:lnTo>
                  <a:lnTo>
                    <a:pt x="874827" y="963744"/>
                  </a:lnTo>
                  <a:lnTo>
                    <a:pt x="822083" y="953616"/>
                  </a:lnTo>
                  <a:lnTo>
                    <a:pt x="770660" y="943149"/>
                  </a:lnTo>
                  <a:lnTo>
                    <a:pt x="720589" y="932351"/>
                  </a:lnTo>
                  <a:lnTo>
                    <a:pt x="671903" y="921228"/>
                  </a:lnTo>
                  <a:lnTo>
                    <a:pt x="624635" y="909790"/>
                  </a:lnTo>
                  <a:lnTo>
                    <a:pt x="578819" y="898042"/>
                  </a:lnTo>
                  <a:lnTo>
                    <a:pt x="534487" y="885992"/>
                  </a:lnTo>
                  <a:lnTo>
                    <a:pt x="491671" y="873649"/>
                  </a:lnTo>
                  <a:lnTo>
                    <a:pt x="450405" y="861020"/>
                  </a:lnTo>
                  <a:lnTo>
                    <a:pt x="410721" y="848111"/>
                  </a:lnTo>
                  <a:lnTo>
                    <a:pt x="372653" y="834931"/>
                  </a:lnTo>
                  <a:lnTo>
                    <a:pt x="336234" y="821487"/>
                  </a:lnTo>
                  <a:lnTo>
                    <a:pt x="268470" y="793837"/>
                  </a:lnTo>
                  <a:lnTo>
                    <a:pt x="207695" y="765222"/>
                  </a:lnTo>
                  <a:lnTo>
                    <a:pt x="154169" y="735701"/>
                  </a:lnTo>
                  <a:lnTo>
                    <a:pt x="108157" y="705335"/>
                  </a:lnTo>
                  <a:lnTo>
                    <a:pt x="69922" y="674183"/>
                  </a:lnTo>
                  <a:lnTo>
                    <a:pt x="39725" y="642306"/>
                  </a:lnTo>
                  <a:lnTo>
                    <a:pt x="17831" y="609764"/>
                  </a:lnTo>
                  <a:lnTo>
                    <a:pt x="1130" y="559835"/>
                  </a:lnTo>
                  <a:lnTo>
                    <a:pt x="0" y="542925"/>
                  </a:lnTo>
                  <a:close/>
                </a:path>
              </a:pathLst>
            </a:custGeom>
            <a:ln w="72390">
              <a:solidFill>
                <a:srgbClr val="B9C72E"/>
              </a:solidFill>
            </a:ln>
          </p:spPr>
          <p:txBody>
            <a:bodyPr wrap="square" lIns="0" tIns="0" rIns="0" bIns="0" rtlCol="0"/>
            <a:lstStyle/>
            <a:p>
              <a:endParaRPr/>
            </a:p>
          </p:txBody>
        </p:sp>
      </p:grpSp>
      <p:grpSp>
        <p:nvGrpSpPr>
          <p:cNvPr id="23" name="object 23"/>
          <p:cNvGrpSpPr/>
          <p:nvPr/>
        </p:nvGrpSpPr>
        <p:grpSpPr>
          <a:xfrm>
            <a:off x="7141063" y="2217221"/>
            <a:ext cx="4641755" cy="2423558"/>
            <a:chOff x="4888229" y="2802254"/>
            <a:chExt cx="4720590" cy="1186815"/>
          </a:xfrm>
        </p:grpSpPr>
        <p:sp>
          <p:nvSpPr>
            <p:cNvPr id="24" name="object 24"/>
            <p:cNvSpPr/>
            <p:nvPr/>
          </p:nvSpPr>
          <p:spPr>
            <a:xfrm>
              <a:off x="4924424" y="2838449"/>
              <a:ext cx="4648200" cy="1114425"/>
            </a:xfrm>
            <a:custGeom>
              <a:avLst/>
              <a:gdLst/>
              <a:ahLst/>
              <a:cxnLst/>
              <a:rect l="l" t="t" r="r" b="b"/>
              <a:pathLst>
                <a:path w="4648200" h="1114425">
                  <a:moveTo>
                    <a:pt x="2324100" y="0"/>
                  </a:moveTo>
                  <a:lnTo>
                    <a:pt x="2250322" y="275"/>
                  </a:lnTo>
                  <a:lnTo>
                    <a:pt x="2177117" y="1096"/>
                  </a:lnTo>
                  <a:lnTo>
                    <a:pt x="2104520" y="2453"/>
                  </a:lnTo>
                  <a:lnTo>
                    <a:pt x="2032565" y="4340"/>
                  </a:lnTo>
                  <a:lnTo>
                    <a:pt x="1961285" y="6748"/>
                  </a:lnTo>
                  <a:lnTo>
                    <a:pt x="1890714" y="9668"/>
                  </a:lnTo>
                  <a:lnTo>
                    <a:pt x="1820887" y="13093"/>
                  </a:lnTo>
                  <a:lnTo>
                    <a:pt x="1751837" y="17014"/>
                  </a:lnTo>
                  <a:lnTo>
                    <a:pt x="1683600" y="21424"/>
                  </a:lnTo>
                  <a:lnTo>
                    <a:pt x="1616207" y="26313"/>
                  </a:lnTo>
                  <a:lnTo>
                    <a:pt x="1549695" y="31675"/>
                  </a:lnTo>
                  <a:lnTo>
                    <a:pt x="1484096" y="37500"/>
                  </a:lnTo>
                  <a:lnTo>
                    <a:pt x="1419445" y="43781"/>
                  </a:lnTo>
                  <a:lnTo>
                    <a:pt x="1355775" y="50509"/>
                  </a:lnTo>
                  <a:lnTo>
                    <a:pt x="1293122" y="57676"/>
                  </a:lnTo>
                  <a:lnTo>
                    <a:pt x="1231518" y="65275"/>
                  </a:lnTo>
                  <a:lnTo>
                    <a:pt x="1170998" y="73297"/>
                  </a:lnTo>
                  <a:lnTo>
                    <a:pt x="1111595" y="81733"/>
                  </a:lnTo>
                  <a:lnTo>
                    <a:pt x="1053345" y="90576"/>
                  </a:lnTo>
                  <a:lnTo>
                    <a:pt x="996281" y="99818"/>
                  </a:lnTo>
                  <a:lnTo>
                    <a:pt x="940436" y="109450"/>
                  </a:lnTo>
                  <a:lnTo>
                    <a:pt x="885846" y="119464"/>
                  </a:lnTo>
                  <a:lnTo>
                    <a:pt x="832543" y="129852"/>
                  </a:lnTo>
                  <a:lnTo>
                    <a:pt x="780563" y="140606"/>
                  </a:lnTo>
                  <a:lnTo>
                    <a:pt x="729938" y="151717"/>
                  </a:lnTo>
                  <a:lnTo>
                    <a:pt x="680704" y="163179"/>
                  </a:lnTo>
                  <a:lnTo>
                    <a:pt x="632893" y="174981"/>
                  </a:lnTo>
                  <a:lnTo>
                    <a:pt x="586541" y="187117"/>
                  </a:lnTo>
                  <a:lnTo>
                    <a:pt x="541681" y="199578"/>
                  </a:lnTo>
                  <a:lnTo>
                    <a:pt x="498347" y="212356"/>
                  </a:lnTo>
                  <a:lnTo>
                    <a:pt x="456574" y="225443"/>
                  </a:lnTo>
                  <a:lnTo>
                    <a:pt x="416394" y="238830"/>
                  </a:lnTo>
                  <a:lnTo>
                    <a:pt x="377843" y="252510"/>
                  </a:lnTo>
                  <a:lnTo>
                    <a:pt x="340954" y="266474"/>
                  </a:lnTo>
                  <a:lnTo>
                    <a:pt x="272300" y="295223"/>
                  </a:lnTo>
                  <a:lnTo>
                    <a:pt x="210702" y="325011"/>
                  </a:lnTo>
                  <a:lnTo>
                    <a:pt x="156435" y="355773"/>
                  </a:lnTo>
                  <a:lnTo>
                    <a:pt x="109769" y="387444"/>
                  </a:lnTo>
                  <a:lnTo>
                    <a:pt x="70978" y="419959"/>
                  </a:lnTo>
                  <a:lnTo>
                    <a:pt x="40333" y="453252"/>
                  </a:lnTo>
                  <a:lnTo>
                    <a:pt x="18107" y="487258"/>
                  </a:lnTo>
                  <a:lnTo>
                    <a:pt x="1148" y="539461"/>
                  </a:lnTo>
                  <a:lnTo>
                    <a:pt x="0" y="557149"/>
                  </a:lnTo>
                  <a:lnTo>
                    <a:pt x="1148" y="574843"/>
                  </a:lnTo>
                  <a:lnTo>
                    <a:pt x="18107" y="627066"/>
                  </a:lnTo>
                  <a:lnTo>
                    <a:pt x="40333" y="661085"/>
                  </a:lnTo>
                  <a:lnTo>
                    <a:pt x="70978" y="694389"/>
                  </a:lnTo>
                  <a:lnTo>
                    <a:pt x="109769" y="726913"/>
                  </a:lnTo>
                  <a:lnTo>
                    <a:pt x="156435" y="758593"/>
                  </a:lnTo>
                  <a:lnTo>
                    <a:pt x="210702" y="789364"/>
                  </a:lnTo>
                  <a:lnTo>
                    <a:pt x="272300" y="819159"/>
                  </a:lnTo>
                  <a:lnTo>
                    <a:pt x="340954" y="847914"/>
                  </a:lnTo>
                  <a:lnTo>
                    <a:pt x="377843" y="861881"/>
                  </a:lnTo>
                  <a:lnTo>
                    <a:pt x="416394" y="875564"/>
                  </a:lnTo>
                  <a:lnTo>
                    <a:pt x="456574" y="888954"/>
                  </a:lnTo>
                  <a:lnTo>
                    <a:pt x="498347" y="902043"/>
                  </a:lnTo>
                  <a:lnTo>
                    <a:pt x="541681" y="914824"/>
                  </a:lnTo>
                  <a:lnTo>
                    <a:pt x="586541" y="927287"/>
                  </a:lnTo>
                  <a:lnTo>
                    <a:pt x="632893" y="939425"/>
                  </a:lnTo>
                  <a:lnTo>
                    <a:pt x="680704" y="951230"/>
                  </a:lnTo>
                  <a:lnTo>
                    <a:pt x="729938" y="962693"/>
                  </a:lnTo>
                  <a:lnTo>
                    <a:pt x="780563" y="973806"/>
                  </a:lnTo>
                  <a:lnTo>
                    <a:pt x="832543" y="984561"/>
                  </a:lnTo>
                  <a:lnTo>
                    <a:pt x="885846" y="994951"/>
                  </a:lnTo>
                  <a:lnTo>
                    <a:pt x="940436" y="1004966"/>
                  </a:lnTo>
                  <a:lnTo>
                    <a:pt x="996281" y="1014599"/>
                  </a:lnTo>
                  <a:lnTo>
                    <a:pt x="1053345" y="1023842"/>
                  </a:lnTo>
                  <a:lnTo>
                    <a:pt x="1111595" y="1032686"/>
                  </a:lnTo>
                  <a:lnTo>
                    <a:pt x="1170998" y="1041123"/>
                  </a:lnTo>
                  <a:lnTo>
                    <a:pt x="1231518" y="1049145"/>
                  </a:lnTo>
                  <a:lnTo>
                    <a:pt x="1293122" y="1056744"/>
                  </a:lnTo>
                  <a:lnTo>
                    <a:pt x="1355775" y="1063913"/>
                  </a:lnTo>
                  <a:lnTo>
                    <a:pt x="1419445" y="1070641"/>
                  </a:lnTo>
                  <a:lnTo>
                    <a:pt x="1484096" y="1076922"/>
                  </a:lnTo>
                  <a:lnTo>
                    <a:pt x="1549695" y="1082748"/>
                  </a:lnTo>
                  <a:lnTo>
                    <a:pt x="1616207" y="1088110"/>
                  </a:lnTo>
                  <a:lnTo>
                    <a:pt x="1683600" y="1092999"/>
                  </a:lnTo>
                  <a:lnTo>
                    <a:pt x="1751838" y="1097409"/>
                  </a:lnTo>
                  <a:lnTo>
                    <a:pt x="1820887" y="1101331"/>
                  </a:lnTo>
                  <a:lnTo>
                    <a:pt x="1890714" y="1104756"/>
                  </a:lnTo>
                  <a:lnTo>
                    <a:pt x="1961285" y="1107676"/>
                  </a:lnTo>
                  <a:lnTo>
                    <a:pt x="2032565" y="1110084"/>
                  </a:lnTo>
                  <a:lnTo>
                    <a:pt x="2104520" y="1111971"/>
                  </a:lnTo>
                  <a:lnTo>
                    <a:pt x="2177117" y="1113328"/>
                  </a:lnTo>
                  <a:lnTo>
                    <a:pt x="2250322" y="1114149"/>
                  </a:lnTo>
                  <a:lnTo>
                    <a:pt x="2324100" y="1114425"/>
                  </a:lnTo>
                  <a:lnTo>
                    <a:pt x="2397877" y="1114149"/>
                  </a:lnTo>
                  <a:lnTo>
                    <a:pt x="2471082" y="1113328"/>
                  </a:lnTo>
                  <a:lnTo>
                    <a:pt x="2543679" y="1111971"/>
                  </a:lnTo>
                  <a:lnTo>
                    <a:pt x="2615634" y="1110084"/>
                  </a:lnTo>
                  <a:lnTo>
                    <a:pt x="2686914" y="1107676"/>
                  </a:lnTo>
                  <a:lnTo>
                    <a:pt x="2757485" y="1104756"/>
                  </a:lnTo>
                  <a:lnTo>
                    <a:pt x="2827312" y="1101331"/>
                  </a:lnTo>
                  <a:lnTo>
                    <a:pt x="2896362" y="1097409"/>
                  </a:lnTo>
                  <a:lnTo>
                    <a:pt x="2964599" y="1092999"/>
                  </a:lnTo>
                  <a:lnTo>
                    <a:pt x="3031992" y="1088110"/>
                  </a:lnTo>
                  <a:lnTo>
                    <a:pt x="3098504" y="1082748"/>
                  </a:lnTo>
                  <a:lnTo>
                    <a:pt x="3164103" y="1076922"/>
                  </a:lnTo>
                  <a:lnTo>
                    <a:pt x="3228754" y="1070641"/>
                  </a:lnTo>
                  <a:lnTo>
                    <a:pt x="3292424" y="1063913"/>
                  </a:lnTo>
                  <a:lnTo>
                    <a:pt x="3355077" y="1056744"/>
                  </a:lnTo>
                  <a:lnTo>
                    <a:pt x="3416681" y="1049145"/>
                  </a:lnTo>
                  <a:lnTo>
                    <a:pt x="3477201" y="1041123"/>
                  </a:lnTo>
                  <a:lnTo>
                    <a:pt x="3536604" y="1032686"/>
                  </a:lnTo>
                  <a:lnTo>
                    <a:pt x="3594854" y="1023842"/>
                  </a:lnTo>
                  <a:lnTo>
                    <a:pt x="3651918" y="1014599"/>
                  </a:lnTo>
                  <a:lnTo>
                    <a:pt x="3707763" y="1004966"/>
                  </a:lnTo>
                  <a:lnTo>
                    <a:pt x="3762353" y="994951"/>
                  </a:lnTo>
                  <a:lnTo>
                    <a:pt x="3815656" y="984561"/>
                  </a:lnTo>
                  <a:lnTo>
                    <a:pt x="3867636" y="973806"/>
                  </a:lnTo>
                  <a:lnTo>
                    <a:pt x="3918261" y="962693"/>
                  </a:lnTo>
                  <a:lnTo>
                    <a:pt x="3967495" y="951229"/>
                  </a:lnTo>
                  <a:lnTo>
                    <a:pt x="4015306" y="939425"/>
                  </a:lnTo>
                  <a:lnTo>
                    <a:pt x="4061658" y="927287"/>
                  </a:lnTo>
                  <a:lnTo>
                    <a:pt x="4106518" y="914824"/>
                  </a:lnTo>
                  <a:lnTo>
                    <a:pt x="4149852" y="902043"/>
                  </a:lnTo>
                  <a:lnTo>
                    <a:pt x="4191625" y="888954"/>
                  </a:lnTo>
                  <a:lnTo>
                    <a:pt x="4231805" y="875564"/>
                  </a:lnTo>
                  <a:lnTo>
                    <a:pt x="4270356" y="861881"/>
                  </a:lnTo>
                  <a:lnTo>
                    <a:pt x="4307245" y="847914"/>
                  </a:lnTo>
                  <a:lnTo>
                    <a:pt x="4375899" y="819159"/>
                  </a:lnTo>
                  <a:lnTo>
                    <a:pt x="4437497" y="789364"/>
                  </a:lnTo>
                  <a:lnTo>
                    <a:pt x="4491764" y="758593"/>
                  </a:lnTo>
                  <a:lnTo>
                    <a:pt x="4538430" y="726913"/>
                  </a:lnTo>
                  <a:lnTo>
                    <a:pt x="4577221" y="694389"/>
                  </a:lnTo>
                  <a:lnTo>
                    <a:pt x="4607866" y="661085"/>
                  </a:lnTo>
                  <a:lnTo>
                    <a:pt x="4630092" y="627066"/>
                  </a:lnTo>
                  <a:lnTo>
                    <a:pt x="4647051" y="574843"/>
                  </a:lnTo>
                  <a:lnTo>
                    <a:pt x="4648200" y="557149"/>
                  </a:lnTo>
                  <a:lnTo>
                    <a:pt x="4647051" y="539461"/>
                  </a:lnTo>
                  <a:lnTo>
                    <a:pt x="4630092" y="487258"/>
                  </a:lnTo>
                  <a:lnTo>
                    <a:pt x="4607866" y="453252"/>
                  </a:lnTo>
                  <a:lnTo>
                    <a:pt x="4577221" y="419959"/>
                  </a:lnTo>
                  <a:lnTo>
                    <a:pt x="4538430" y="387444"/>
                  </a:lnTo>
                  <a:lnTo>
                    <a:pt x="4491764" y="355773"/>
                  </a:lnTo>
                  <a:lnTo>
                    <a:pt x="4437497" y="325011"/>
                  </a:lnTo>
                  <a:lnTo>
                    <a:pt x="4375899" y="295223"/>
                  </a:lnTo>
                  <a:lnTo>
                    <a:pt x="4307245" y="266474"/>
                  </a:lnTo>
                  <a:lnTo>
                    <a:pt x="4270356" y="252510"/>
                  </a:lnTo>
                  <a:lnTo>
                    <a:pt x="4231805" y="238830"/>
                  </a:lnTo>
                  <a:lnTo>
                    <a:pt x="4191625" y="225443"/>
                  </a:lnTo>
                  <a:lnTo>
                    <a:pt x="4149852" y="212356"/>
                  </a:lnTo>
                  <a:lnTo>
                    <a:pt x="4106518" y="199578"/>
                  </a:lnTo>
                  <a:lnTo>
                    <a:pt x="4061658" y="187117"/>
                  </a:lnTo>
                  <a:lnTo>
                    <a:pt x="4015306" y="174981"/>
                  </a:lnTo>
                  <a:lnTo>
                    <a:pt x="3967495" y="163179"/>
                  </a:lnTo>
                  <a:lnTo>
                    <a:pt x="3918261" y="151717"/>
                  </a:lnTo>
                  <a:lnTo>
                    <a:pt x="3867636" y="140606"/>
                  </a:lnTo>
                  <a:lnTo>
                    <a:pt x="3815656" y="129852"/>
                  </a:lnTo>
                  <a:lnTo>
                    <a:pt x="3762353" y="119464"/>
                  </a:lnTo>
                  <a:lnTo>
                    <a:pt x="3707763" y="109450"/>
                  </a:lnTo>
                  <a:lnTo>
                    <a:pt x="3651918" y="99818"/>
                  </a:lnTo>
                  <a:lnTo>
                    <a:pt x="3594854" y="90576"/>
                  </a:lnTo>
                  <a:lnTo>
                    <a:pt x="3536604" y="81733"/>
                  </a:lnTo>
                  <a:lnTo>
                    <a:pt x="3477201" y="73297"/>
                  </a:lnTo>
                  <a:lnTo>
                    <a:pt x="3416681" y="65275"/>
                  </a:lnTo>
                  <a:lnTo>
                    <a:pt x="3355077" y="57676"/>
                  </a:lnTo>
                  <a:lnTo>
                    <a:pt x="3292424" y="50509"/>
                  </a:lnTo>
                  <a:lnTo>
                    <a:pt x="3228754" y="43781"/>
                  </a:lnTo>
                  <a:lnTo>
                    <a:pt x="3164103" y="37500"/>
                  </a:lnTo>
                  <a:lnTo>
                    <a:pt x="3098504" y="31675"/>
                  </a:lnTo>
                  <a:lnTo>
                    <a:pt x="3031992" y="26313"/>
                  </a:lnTo>
                  <a:lnTo>
                    <a:pt x="2964599" y="21424"/>
                  </a:lnTo>
                  <a:lnTo>
                    <a:pt x="2896361" y="17014"/>
                  </a:lnTo>
                  <a:lnTo>
                    <a:pt x="2827312" y="13093"/>
                  </a:lnTo>
                  <a:lnTo>
                    <a:pt x="2757485" y="9668"/>
                  </a:lnTo>
                  <a:lnTo>
                    <a:pt x="2686914" y="6748"/>
                  </a:lnTo>
                  <a:lnTo>
                    <a:pt x="2615634" y="4340"/>
                  </a:lnTo>
                  <a:lnTo>
                    <a:pt x="2543679" y="2453"/>
                  </a:lnTo>
                  <a:lnTo>
                    <a:pt x="2471082" y="1096"/>
                  </a:lnTo>
                  <a:lnTo>
                    <a:pt x="2397877" y="275"/>
                  </a:lnTo>
                  <a:lnTo>
                    <a:pt x="2324100" y="0"/>
                  </a:lnTo>
                  <a:close/>
                </a:path>
              </a:pathLst>
            </a:custGeom>
            <a:solidFill>
              <a:srgbClr val="FFFFFF"/>
            </a:solidFill>
          </p:spPr>
          <p:txBody>
            <a:bodyPr wrap="square" lIns="0" tIns="0" rIns="0" bIns="0" rtlCol="0"/>
            <a:lstStyle/>
            <a:p>
              <a:endParaRPr/>
            </a:p>
          </p:txBody>
        </p:sp>
        <p:sp>
          <p:nvSpPr>
            <p:cNvPr id="25" name="object 25"/>
            <p:cNvSpPr/>
            <p:nvPr/>
          </p:nvSpPr>
          <p:spPr>
            <a:xfrm>
              <a:off x="4924424" y="2838449"/>
              <a:ext cx="4648200" cy="1114425"/>
            </a:xfrm>
            <a:custGeom>
              <a:avLst/>
              <a:gdLst/>
              <a:ahLst/>
              <a:cxnLst/>
              <a:rect l="l" t="t" r="r" b="b"/>
              <a:pathLst>
                <a:path w="4648200" h="1114425">
                  <a:moveTo>
                    <a:pt x="0" y="557149"/>
                  </a:moveTo>
                  <a:lnTo>
                    <a:pt x="10236" y="504508"/>
                  </a:lnTo>
                  <a:lnTo>
                    <a:pt x="28151" y="470170"/>
                  </a:lnTo>
                  <a:lnTo>
                    <a:pt x="54620" y="436512"/>
                  </a:lnTo>
                  <a:lnTo>
                    <a:pt x="89373" y="403600"/>
                  </a:lnTo>
                  <a:lnTo>
                    <a:pt x="132135" y="371499"/>
                  </a:lnTo>
                  <a:lnTo>
                    <a:pt x="182635" y="340274"/>
                  </a:lnTo>
                  <a:lnTo>
                    <a:pt x="240602" y="309991"/>
                  </a:lnTo>
                  <a:lnTo>
                    <a:pt x="305762" y="280715"/>
                  </a:lnTo>
                  <a:lnTo>
                    <a:pt x="377843" y="252510"/>
                  </a:lnTo>
                  <a:lnTo>
                    <a:pt x="416394" y="238830"/>
                  </a:lnTo>
                  <a:lnTo>
                    <a:pt x="456574" y="225443"/>
                  </a:lnTo>
                  <a:lnTo>
                    <a:pt x="498347" y="212356"/>
                  </a:lnTo>
                  <a:lnTo>
                    <a:pt x="541681" y="199578"/>
                  </a:lnTo>
                  <a:lnTo>
                    <a:pt x="586541" y="187117"/>
                  </a:lnTo>
                  <a:lnTo>
                    <a:pt x="632893" y="174981"/>
                  </a:lnTo>
                  <a:lnTo>
                    <a:pt x="680704" y="163179"/>
                  </a:lnTo>
                  <a:lnTo>
                    <a:pt x="729938" y="151717"/>
                  </a:lnTo>
                  <a:lnTo>
                    <a:pt x="780563" y="140606"/>
                  </a:lnTo>
                  <a:lnTo>
                    <a:pt x="832543" y="129852"/>
                  </a:lnTo>
                  <a:lnTo>
                    <a:pt x="885846" y="119464"/>
                  </a:lnTo>
                  <a:lnTo>
                    <a:pt x="940436" y="109450"/>
                  </a:lnTo>
                  <a:lnTo>
                    <a:pt x="996281" y="99818"/>
                  </a:lnTo>
                  <a:lnTo>
                    <a:pt x="1053345" y="90576"/>
                  </a:lnTo>
                  <a:lnTo>
                    <a:pt x="1111595" y="81733"/>
                  </a:lnTo>
                  <a:lnTo>
                    <a:pt x="1170998" y="73297"/>
                  </a:lnTo>
                  <a:lnTo>
                    <a:pt x="1231518" y="65275"/>
                  </a:lnTo>
                  <a:lnTo>
                    <a:pt x="1293122" y="57676"/>
                  </a:lnTo>
                  <a:lnTo>
                    <a:pt x="1355775" y="50509"/>
                  </a:lnTo>
                  <a:lnTo>
                    <a:pt x="1419445" y="43781"/>
                  </a:lnTo>
                  <a:lnTo>
                    <a:pt x="1484096" y="37500"/>
                  </a:lnTo>
                  <a:lnTo>
                    <a:pt x="1549695" y="31675"/>
                  </a:lnTo>
                  <a:lnTo>
                    <a:pt x="1616207" y="26313"/>
                  </a:lnTo>
                  <a:lnTo>
                    <a:pt x="1683600" y="21424"/>
                  </a:lnTo>
                  <a:lnTo>
                    <a:pt x="1751837" y="17014"/>
                  </a:lnTo>
                  <a:lnTo>
                    <a:pt x="1820887" y="13093"/>
                  </a:lnTo>
                  <a:lnTo>
                    <a:pt x="1890714" y="9668"/>
                  </a:lnTo>
                  <a:lnTo>
                    <a:pt x="1961285" y="6748"/>
                  </a:lnTo>
                  <a:lnTo>
                    <a:pt x="2032565" y="4340"/>
                  </a:lnTo>
                  <a:lnTo>
                    <a:pt x="2104520" y="2453"/>
                  </a:lnTo>
                  <a:lnTo>
                    <a:pt x="2177117" y="1096"/>
                  </a:lnTo>
                  <a:lnTo>
                    <a:pt x="2250322" y="275"/>
                  </a:lnTo>
                  <a:lnTo>
                    <a:pt x="2324100" y="0"/>
                  </a:lnTo>
                  <a:lnTo>
                    <a:pt x="2397877" y="275"/>
                  </a:lnTo>
                  <a:lnTo>
                    <a:pt x="2471082" y="1096"/>
                  </a:lnTo>
                  <a:lnTo>
                    <a:pt x="2543679" y="2453"/>
                  </a:lnTo>
                  <a:lnTo>
                    <a:pt x="2615634" y="4340"/>
                  </a:lnTo>
                  <a:lnTo>
                    <a:pt x="2686914" y="6748"/>
                  </a:lnTo>
                  <a:lnTo>
                    <a:pt x="2757485" y="9668"/>
                  </a:lnTo>
                  <a:lnTo>
                    <a:pt x="2827312" y="13093"/>
                  </a:lnTo>
                  <a:lnTo>
                    <a:pt x="2896361" y="17014"/>
                  </a:lnTo>
                  <a:lnTo>
                    <a:pt x="2964599" y="21424"/>
                  </a:lnTo>
                  <a:lnTo>
                    <a:pt x="3031992" y="26313"/>
                  </a:lnTo>
                  <a:lnTo>
                    <a:pt x="3098504" y="31675"/>
                  </a:lnTo>
                  <a:lnTo>
                    <a:pt x="3164103" y="37500"/>
                  </a:lnTo>
                  <a:lnTo>
                    <a:pt x="3228754" y="43781"/>
                  </a:lnTo>
                  <a:lnTo>
                    <a:pt x="3292424" y="50509"/>
                  </a:lnTo>
                  <a:lnTo>
                    <a:pt x="3355077" y="57676"/>
                  </a:lnTo>
                  <a:lnTo>
                    <a:pt x="3416681" y="65275"/>
                  </a:lnTo>
                  <a:lnTo>
                    <a:pt x="3477201" y="73297"/>
                  </a:lnTo>
                  <a:lnTo>
                    <a:pt x="3536604" y="81733"/>
                  </a:lnTo>
                  <a:lnTo>
                    <a:pt x="3594854" y="90576"/>
                  </a:lnTo>
                  <a:lnTo>
                    <a:pt x="3651918" y="99818"/>
                  </a:lnTo>
                  <a:lnTo>
                    <a:pt x="3707763" y="109450"/>
                  </a:lnTo>
                  <a:lnTo>
                    <a:pt x="3762353" y="119464"/>
                  </a:lnTo>
                  <a:lnTo>
                    <a:pt x="3815656" y="129852"/>
                  </a:lnTo>
                  <a:lnTo>
                    <a:pt x="3867636" y="140606"/>
                  </a:lnTo>
                  <a:lnTo>
                    <a:pt x="3918261" y="151717"/>
                  </a:lnTo>
                  <a:lnTo>
                    <a:pt x="3967495" y="163179"/>
                  </a:lnTo>
                  <a:lnTo>
                    <a:pt x="4015306" y="174981"/>
                  </a:lnTo>
                  <a:lnTo>
                    <a:pt x="4061658" y="187117"/>
                  </a:lnTo>
                  <a:lnTo>
                    <a:pt x="4106518" y="199578"/>
                  </a:lnTo>
                  <a:lnTo>
                    <a:pt x="4149852" y="212356"/>
                  </a:lnTo>
                  <a:lnTo>
                    <a:pt x="4191625" y="225443"/>
                  </a:lnTo>
                  <a:lnTo>
                    <a:pt x="4231805" y="238830"/>
                  </a:lnTo>
                  <a:lnTo>
                    <a:pt x="4270356" y="252510"/>
                  </a:lnTo>
                  <a:lnTo>
                    <a:pt x="4307245" y="266474"/>
                  </a:lnTo>
                  <a:lnTo>
                    <a:pt x="4375899" y="295223"/>
                  </a:lnTo>
                  <a:lnTo>
                    <a:pt x="4437497" y="325011"/>
                  </a:lnTo>
                  <a:lnTo>
                    <a:pt x="4491764" y="355773"/>
                  </a:lnTo>
                  <a:lnTo>
                    <a:pt x="4538430" y="387444"/>
                  </a:lnTo>
                  <a:lnTo>
                    <a:pt x="4577221" y="419959"/>
                  </a:lnTo>
                  <a:lnTo>
                    <a:pt x="4607866" y="453252"/>
                  </a:lnTo>
                  <a:lnTo>
                    <a:pt x="4630092" y="487258"/>
                  </a:lnTo>
                  <a:lnTo>
                    <a:pt x="4647051" y="539461"/>
                  </a:lnTo>
                  <a:lnTo>
                    <a:pt x="4648200" y="557149"/>
                  </a:lnTo>
                  <a:lnTo>
                    <a:pt x="4647051" y="574843"/>
                  </a:lnTo>
                  <a:lnTo>
                    <a:pt x="4630092" y="627066"/>
                  </a:lnTo>
                  <a:lnTo>
                    <a:pt x="4607866" y="661085"/>
                  </a:lnTo>
                  <a:lnTo>
                    <a:pt x="4577221" y="694389"/>
                  </a:lnTo>
                  <a:lnTo>
                    <a:pt x="4538430" y="726913"/>
                  </a:lnTo>
                  <a:lnTo>
                    <a:pt x="4491764" y="758593"/>
                  </a:lnTo>
                  <a:lnTo>
                    <a:pt x="4437497" y="789364"/>
                  </a:lnTo>
                  <a:lnTo>
                    <a:pt x="4375899" y="819159"/>
                  </a:lnTo>
                  <a:lnTo>
                    <a:pt x="4307245" y="847914"/>
                  </a:lnTo>
                  <a:lnTo>
                    <a:pt x="4270356" y="861881"/>
                  </a:lnTo>
                  <a:lnTo>
                    <a:pt x="4231805" y="875564"/>
                  </a:lnTo>
                  <a:lnTo>
                    <a:pt x="4191625" y="888954"/>
                  </a:lnTo>
                  <a:lnTo>
                    <a:pt x="4149852" y="902043"/>
                  </a:lnTo>
                  <a:lnTo>
                    <a:pt x="4106518" y="914824"/>
                  </a:lnTo>
                  <a:lnTo>
                    <a:pt x="4061658" y="927287"/>
                  </a:lnTo>
                  <a:lnTo>
                    <a:pt x="4015306" y="939425"/>
                  </a:lnTo>
                  <a:lnTo>
                    <a:pt x="3967495" y="951229"/>
                  </a:lnTo>
                  <a:lnTo>
                    <a:pt x="3918261" y="962693"/>
                  </a:lnTo>
                  <a:lnTo>
                    <a:pt x="3867636" y="973806"/>
                  </a:lnTo>
                  <a:lnTo>
                    <a:pt x="3815656" y="984561"/>
                  </a:lnTo>
                  <a:lnTo>
                    <a:pt x="3762353" y="994951"/>
                  </a:lnTo>
                  <a:lnTo>
                    <a:pt x="3707763" y="1004966"/>
                  </a:lnTo>
                  <a:lnTo>
                    <a:pt x="3651918" y="1014599"/>
                  </a:lnTo>
                  <a:lnTo>
                    <a:pt x="3594854" y="1023842"/>
                  </a:lnTo>
                  <a:lnTo>
                    <a:pt x="3536604" y="1032686"/>
                  </a:lnTo>
                  <a:lnTo>
                    <a:pt x="3477201" y="1041123"/>
                  </a:lnTo>
                  <a:lnTo>
                    <a:pt x="3416681" y="1049145"/>
                  </a:lnTo>
                  <a:lnTo>
                    <a:pt x="3355077" y="1056744"/>
                  </a:lnTo>
                  <a:lnTo>
                    <a:pt x="3292424" y="1063913"/>
                  </a:lnTo>
                  <a:lnTo>
                    <a:pt x="3228754" y="1070641"/>
                  </a:lnTo>
                  <a:lnTo>
                    <a:pt x="3164103" y="1076922"/>
                  </a:lnTo>
                  <a:lnTo>
                    <a:pt x="3098504" y="1082748"/>
                  </a:lnTo>
                  <a:lnTo>
                    <a:pt x="3031992" y="1088110"/>
                  </a:lnTo>
                  <a:lnTo>
                    <a:pt x="2964599" y="1092999"/>
                  </a:lnTo>
                  <a:lnTo>
                    <a:pt x="2896362" y="1097409"/>
                  </a:lnTo>
                  <a:lnTo>
                    <a:pt x="2827312" y="1101331"/>
                  </a:lnTo>
                  <a:lnTo>
                    <a:pt x="2757485" y="1104756"/>
                  </a:lnTo>
                  <a:lnTo>
                    <a:pt x="2686914" y="1107676"/>
                  </a:lnTo>
                  <a:lnTo>
                    <a:pt x="2615634" y="1110084"/>
                  </a:lnTo>
                  <a:lnTo>
                    <a:pt x="2543679" y="1111971"/>
                  </a:lnTo>
                  <a:lnTo>
                    <a:pt x="2471082" y="1113328"/>
                  </a:lnTo>
                  <a:lnTo>
                    <a:pt x="2397877" y="1114149"/>
                  </a:lnTo>
                  <a:lnTo>
                    <a:pt x="2324100" y="1114425"/>
                  </a:lnTo>
                  <a:lnTo>
                    <a:pt x="2250322" y="1114149"/>
                  </a:lnTo>
                  <a:lnTo>
                    <a:pt x="2177117" y="1113328"/>
                  </a:lnTo>
                  <a:lnTo>
                    <a:pt x="2104520" y="1111971"/>
                  </a:lnTo>
                  <a:lnTo>
                    <a:pt x="2032565" y="1110084"/>
                  </a:lnTo>
                  <a:lnTo>
                    <a:pt x="1961285" y="1107676"/>
                  </a:lnTo>
                  <a:lnTo>
                    <a:pt x="1890714" y="1104756"/>
                  </a:lnTo>
                  <a:lnTo>
                    <a:pt x="1820887" y="1101331"/>
                  </a:lnTo>
                  <a:lnTo>
                    <a:pt x="1751838" y="1097409"/>
                  </a:lnTo>
                  <a:lnTo>
                    <a:pt x="1683600" y="1092999"/>
                  </a:lnTo>
                  <a:lnTo>
                    <a:pt x="1616207" y="1088110"/>
                  </a:lnTo>
                  <a:lnTo>
                    <a:pt x="1549695" y="1082748"/>
                  </a:lnTo>
                  <a:lnTo>
                    <a:pt x="1484096" y="1076922"/>
                  </a:lnTo>
                  <a:lnTo>
                    <a:pt x="1419445" y="1070641"/>
                  </a:lnTo>
                  <a:lnTo>
                    <a:pt x="1355775" y="1063913"/>
                  </a:lnTo>
                  <a:lnTo>
                    <a:pt x="1293122" y="1056744"/>
                  </a:lnTo>
                  <a:lnTo>
                    <a:pt x="1231518" y="1049145"/>
                  </a:lnTo>
                  <a:lnTo>
                    <a:pt x="1170998" y="1041123"/>
                  </a:lnTo>
                  <a:lnTo>
                    <a:pt x="1111595" y="1032686"/>
                  </a:lnTo>
                  <a:lnTo>
                    <a:pt x="1053345" y="1023842"/>
                  </a:lnTo>
                  <a:lnTo>
                    <a:pt x="996281" y="1014599"/>
                  </a:lnTo>
                  <a:lnTo>
                    <a:pt x="940436" y="1004966"/>
                  </a:lnTo>
                  <a:lnTo>
                    <a:pt x="885846" y="994951"/>
                  </a:lnTo>
                  <a:lnTo>
                    <a:pt x="832543" y="984561"/>
                  </a:lnTo>
                  <a:lnTo>
                    <a:pt x="780563" y="973806"/>
                  </a:lnTo>
                  <a:lnTo>
                    <a:pt x="729938" y="962693"/>
                  </a:lnTo>
                  <a:lnTo>
                    <a:pt x="680704" y="951230"/>
                  </a:lnTo>
                  <a:lnTo>
                    <a:pt x="632893" y="939425"/>
                  </a:lnTo>
                  <a:lnTo>
                    <a:pt x="586541" y="927287"/>
                  </a:lnTo>
                  <a:lnTo>
                    <a:pt x="541681" y="914824"/>
                  </a:lnTo>
                  <a:lnTo>
                    <a:pt x="498347" y="902043"/>
                  </a:lnTo>
                  <a:lnTo>
                    <a:pt x="456574" y="888954"/>
                  </a:lnTo>
                  <a:lnTo>
                    <a:pt x="416394" y="875564"/>
                  </a:lnTo>
                  <a:lnTo>
                    <a:pt x="377843" y="861881"/>
                  </a:lnTo>
                  <a:lnTo>
                    <a:pt x="340954" y="847914"/>
                  </a:lnTo>
                  <a:lnTo>
                    <a:pt x="272300" y="819159"/>
                  </a:lnTo>
                  <a:lnTo>
                    <a:pt x="210702" y="789364"/>
                  </a:lnTo>
                  <a:lnTo>
                    <a:pt x="156435" y="758593"/>
                  </a:lnTo>
                  <a:lnTo>
                    <a:pt x="109769" y="726913"/>
                  </a:lnTo>
                  <a:lnTo>
                    <a:pt x="70978" y="694389"/>
                  </a:lnTo>
                  <a:lnTo>
                    <a:pt x="40333" y="661085"/>
                  </a:lnTo>
                  <a:lnTo>
                    <a:pt x="18107" y="627066"/>
                  </a:lnTo>
                  <a:lnTo>
                    <a:pt x="1148" y="574843"/>
                  </a:lnTo>
                  <a:lnTo>
                    <a:pt x="0" y="557149"/>
                  </a:lnTo>
                  <a:close/>
                </a:path>
              </a:pathLst>
            </a:custGeom>
            <a:ln w="72390">
              <a:solidFill>
                <a:srgbClr val="1E587C"/>
              </a:solidFill>
            </a:ln>
          </p:spPr>
          <p:txBody>
            <a:bodyPr wrap="square" lIns="0" tIns="0" rIns="0" bIns="0" rtlCol="0"/>
            <a:lstStyle/>
            <a:p>
              <a:endParaRPr/>
            </a:p>
          </p:txBody>
        </p:sp>
      </p:grpSp>
      <p:sp>
        <p:nvSpPr>
          <p:cNvPr id="31" name="object 31"/>
          <p:cNvSpPr txBox="1"/>
          <p:nvPr/>
        </p:nvSpPr>
        <p:spPr>
          <a:xfrm>
            <a:off x="284746" y="537145"/>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Circulatory System</a:t>
            </a:r>
          </a:p>
          <a:p>
            <a:pPr marL="12700" marR="5080"/>
            <a:r>
              <a:rPr lang="en-GB" sz="1100" b="0" i="0" dirty="0">
                <a:solidFill>
                  <a:srgbClr val="303030"/>
                </a:solidFill>
                <a:effectLst/>
                <a:latin typeface="Twinkl Cursive Unlooped" panose="02000000000000000000" pitchFamily="2" charset="0"/>
              </a:rPr>
              <a:t>This project teaches children about the transport role of the human circulatory system, its main parts and primary functions. They learn about healthy lifestyle choices and the effects of harmful substances on the body.</a:t>
            </a:r>
            <a:endParaRPr sz="1100" dirty="0">
              <a:latin typeface="Twinkl Cursive Unlooped" panose="02000000000000000000" pitchFamily="2" charset="0"/>
              <a:cs typeface="Arial"/>
            </a:endParaRPr>
          </a:p>
        </p:txBody>
      </p:sp>
      <p:sp>
        <p:nvSpPr>
          <p:cNvPr id="32" name="object 32"/>
          <p:cNvSpPr txBox="1"/>
          <p:nvPr/>
        </p:nvSpPr>
        <p:spPr>
          <a:xfrm>
            <a:off x="184785" y="136207"/>
            <a:ext cx="2065020" cy="300355"/>
          </a:xfrm>
          <a:prstGeom prst="rect">
            <a:avLst/>
          </a:prstGeom>
        </p:spPr>
        <p:txBody>
          <a:bodyPr vert="horz" wrap="square" lIns="0" tIns="12700" rIns="0" bIns="0" rtlCol="0">
            <a:spAutoFit/>
          </a:bodyPr>
          <a:lstStyle/>
          <a:p>
            <a:pPr marL="12700">
              <a:lnSpc>
                <a:spcPct val="100000"/>
              </a:lnSpc>
              <a:spcBef>
                <a:spcPts val="100"/>
              </a:spcBef>
            </a:pPr>
            <a:r>
              <a:rPr lang="en-GB" sz="1800" spc="-35" dirty="0">
                <a:solidFill>
                  <a:srgbClr val="0C6C82"/>
                </a:solidFill>
                <a:latin typeface="Segoe UI"/>
                <a:cs typeface="Segoe UI"/>
              </a:rPr>
              <a:t>Summer</a:t>
            </a:r>
            <a:r>
              <a:rPr sz="1800" spc="25" dirty="0">
                <a:solidFill>
                  <a:srgbClr val="0C6C82"/>
                </a:solidFill>
                <a:latin typeface="Segoe UI"/>
                <a:cs typeface="Segoe UI"/>
              </a:rPr>
              <a:t>-</a:t>
            </a:r>
            <a:r>
              <a:rPr sz="1800" spc="-175" dirty="0">
                <a:solidFill>
                  <a:srgbClr val="0C6C82"/>
                </a:solidFill>
                <a:latin typeface="Segoe UI"/>
                <a:cs typeface="Segoe UI"/>
              </a:rPr>
              <a:t>Y</a:t>
            </a:r>
            <a:r>
              <a:rPr sz="1800" spc="30" dirty="0">
                <a:solidFill>
                  <a:srgbClr val="0C6C82"/>
                </a:solidFill>
                <a:latin typeface="Segoe UI"/>
                <a:cs typeface="Segoe UI"/>
              </a:rPr>
              <a:t>e</a:t>
            </a:r>
            <a:r>
              <a:rPr sz="1800" spc="-20" dirty="0">
                <a:solidFill>
                  <a:srgbClr val="0C6C82"/>
                </a:solidFill>
                <a:latin typeface="Segoe UI"/>
                <a:cs typeface="Segoe UI"/>
              </a:rPr>
              <a:t>a</a:t>
            </a:r>
            <a:r>
              <a:rPr sz="1800" dirty="0">
                <a:solidFill>
                  <a:srgbClr val="0C6C82"/>
                </a:solidFill>
                <a:latin typeface="Segoe UI"/>
                <a:cs typeface="Segoe UI"/>
              </a:rPr>
              <a:t>r</a:t>
            </a:r>
            <a:r>
              <a:rPr sz="1800" spc="-70" dirty="0">
                <a:solidFill>
                  <a:srgbClr val="0C6C82"/>
                </a:solidFill>
                <a:latin typeface="Segoe UI"/>
                <a:cs typeface="Segoe UI"/>
              </a:rPr>
              <a:t> </a:t>
            </a:r>
            <a:r>
              <a:rPr lang="en-GB" spc="-70" dirty="0">
                <a:solidFill>
                  <a:srgbClr val="0C6C82"/>
                </a:solidFill>
                <a:latin typeface="Segoe UI"/>
                <a:cs typeface="Segoe UI"/>
              </a:rPr>
              <a:t>6</a:t>
            </a:r>
            <a:endParaRPr sz="1800" dirty="0">
              <a:latin typeface="Segoe UI"/>
              <a:cs typeface="Segoe UI"/>
            </a:endParaRPr>
          </a:p>
        </p:txBody>
      </p:sp>
      <p:grpSp>
        <p:nvGrpSpPr>
          <p:cNvPr id="33" name="object 33"/>
          <p:cNvGrpSpPr/>
          <p:nvPr/>
        </p:nvGrpSpPr>
        <p:grpSpPr>
          <a:xfrm>
            <a:off x="10753071" y="4896212"/>
            <a:ext cx="1304924" cy="1295400"/>
            <a:chOff x="10955655" y="4888229"/>
            <a:chExt cx="1110615" cy="1120140"/>
          </a:xfrm>
        </p:grpSpPr>
        <p:sp>
          <p:nvSpPr>
            <p:cNvPr id="34" name="object 34"/>
            <p:cNvSpPr/>
            <p:nvPr/>
          </p:nvSpPr>
          <p:spPr>
            <a:xfrm>
              <a:off x="10991850" y="4924424"/>
              <a:ext cx="1038225" cy="1047750"/>
            </a:xfrm>
            <a:custGeom>
              <a:avLst/>
              <a:gdLst/>
              <a:ahLst/>
              <a:cxnLst/>
              <a:rect l="l" t="t" r="r" b="b"/>
              <a:pathLst>
                <a:path w="1038225" h="1047750">
                  <a:moveTo>
                    <a:pt x="519175" y="0"/>
                  </a:moveTo>
                  <a:lnTo>
                    <a:pt x="471915" y="2141"/>
                  </a:lnTo>
                  <a:lnTo>
                    <a:pt x="425844" y="8441"/>
                  </a:lnTo>
                  <a:lnTo>
                    <a:pt x="381146" y="18714"/>
                  </a:lnTo>
                  <a:lnTo>
                    <a:pt x="338005" y="32777"/>
                  </a:lnTo>
                  <a:lnTo>
                    <a:pt x="296603" y="50443"/>
                  </a:lnTo>
                  <a:lnTo>
                    <a:pt x="257123" y="71529"/>
                  </a:lnTo>
                  <a:lnTo>
                    <a:pt x="219749" y="95848"/>
                  </a:lnTo>
                  <a:lnTo>
                    <a:pt x="184663" y="123216"/>
                  </a:lnTo>
                  <a:lnTo>
                    <a:pt x="152050" y="153447"/>
                  </a:lnTo>
                  <a:lnTo>
                    <a:pt x="122092" y="186358"/>
                  </a:lnTo>
                  <a:lnTo>
                    <a:pt x="94973" y="221762"/>
                  </a:lnTo>
                  <a:lnTo>
                    <a:pt x="70875" y="259475"/>
                  </a:lnTo>
                  <a:lnTo>
                    <a:pt x="49982" y="299311"/>
                  </a:lnTo>
                  <a:lnTo>
                    <a:pt x="32477" y="341086"/>
                  </a:lnTo>
                  <a:lnTo>
                    <a:pt x="18543" y="384615"/>
                  </a:lnTo>
                  <a:lnTo>
                    <a:pt x="8363" y="429713"/>
                  </a:lnTo>
                  <a:lnTo>
                    <a:pt x="2121" y="476194"/>
                  </a:lnTo>
                  <a:lnTo>
                    <a:pt x="0" y="523875"/>
                  </a:lnTo>
                  <a:lnTo>
                    <a:pt x="2121" y="571558"/>
                  </a:lnTo>
                  <a:lnTo>
                    <a:pt x="8363" y="618043"/>
                  </a:lnTo>
                  <a:lnTo>
                    <a:pt x="18543" y="663142"/>
                  </a:lnTo>
                  <a:lnTo>
                    <a:pt x="32477" y="706673"/>
                  </a:lnTo>
                  <a:lnTo>
                    <a:pt x="49982" y="748449"/>
                  </a:lnTo>
                  <a:lnTo>
                    <a:pt x="70875" y="788286"/>
                  </a:lnTo>
                  <a:lnTo>
                    <a:pt x="94973" y="825998"/>
                  </a:lnTo>
                  <a:lnTo>
                    <a:pt x="122092" y="861402"/>
                  </a:lnTo>
                  <a:lnTo>
                    <a:pt x="152050" y="894311"/>
                  </a:lnTo>
                  <a:lnTo>
                    <a:pt x="184663" y="924542"/>
                  </a:lnTo>
                  <a:lnTo>
                    <a:pt x="219749" y="951908"/>
                  </a:lnTo>
                  <a:lnTo>
                    <a:pt x="257123" y="976226"/>
                  </a:lnTo>
                  <a:lnTo>
                    <a:pt x="296603" y="997310"/>
                  </a:lnTo>
                  <a:lnTo>
                    <a:pt x="338005" y="1014975"/>
                  </a:lnTo>
                  <a:lnTo>
                    <a:pt x="381146" y="1029036"/>
                  </a:lnTo>
                  <a:lnTo>
                    <a:pt x="425844" y="1039309"/>
                  </a:lnTo>
                  <a:lnTo>
                    <a:pt x="471915" y="1045609"/>
                  </a:lnTo>
                  <a:lnTo>
                    <a:pt x="519175" y="1047750"/>
                  </a:lnTo>
                  <a:lnTo>
                    <a:pt x="566416" y="1045609"/>
                  </a:lnTo>
                  <a:lnTo>
                    <a:pt x="612469" y="1039309"/>
                  </a:lnTo>
                  <a:lnTo>
                    <a:pt x="657151" y="1029036"/>
                  </a:lnTo>
                  <a:lnTo>
                    <a:pt x="700279" y="1014975"/>
                  </a:lnTo>
                  <a:lnTo>
                    <a:pt x="741669" y="997310"/>
                  </a:lnTo>
                  <a:lnTo>
                    <a:pt x="781139" y="976226"/>
                  </a:lnTo>
                  <a:lnTo>
                    <a:pt x="818504" y="951908"/>
                  </a:lnTo>
                  <a:lnTo>
                    <a:pt x="853582" y="924542"/>
                  </a:lnTo>
                  <a:lnTo>
                    <a:pt x="886190" y="894311"/>
                  </a:lnTo>
                  <a:lnTo>
                    <a:pt x="916143" y="861402"/>
                  </a:lnTo>
                  <a:lnTo>
                    <a:pt x="943259" y="825998"/>
                  </a:lnTo>
                  <a:lnTo>
                    <a:pt x="967354" y="788286"/>
                  </a:lnTo>
                  <a:lnTo>
                    <a:pt x="988245" y="748449"/>
                  </a:lnTo>
                  <a:lnTo>
                    <a:pt x="1005749" y="706673"/>
                  </a:lnTo>
                  <a:lnTo>
                    <a:pt x="1019682" y="663142"/>
                  </a:lnTo>
                  <a:lnTo>
                    <a:pt x="1029861" y="618043"/>
                  </a:lnTo>
                  <a:lnTo>
                    <a:pt x="1036103" y="571558"/>
                  </a:lnTo>
                  <a:lnTo>
                    <a:pt x="1038225" y="523875"/>
                  </a:lnTo>
                  <a:lnTo>
                    <a:pt x="1036103" y="476194"/>
                  </a:lnTo>
                  <a:lnTo>
                    <a:pt x="1029861" y="429713"/>
                  </a:lnTo>
                  <a:lnTo>
                    <a:pt x="1019682" y="384615"/>
                  </a:lnTo>
                  <a:lnTo>
                    <a:pt x="1005749" y="341086"/>
                  </a:lnTo>
                  <a:lnTo>
                    <a:pt x="988245" y="299311"/>
                  </a:lnTo>
                  <a:lnTo>
                    <a:pt x="967354" y="259475"/>
                  </a:lnTo>
                  <a:lnTo>
                    <a:pt x="943259" y="221762"/>
                  </a:lnTo>
                  <a:lnTo>
                    <a:pt x="916143" y="186358"/>
                  </a:lnTo>
                  <a:lnTo>
                    <a:pt x="886190" y="153447"/>
                  </a:lnTo>
                  <a:lnTo>
                    <a:pt x="853582" y="123216"/>
                  </a:lnTo>
                  <a:lnTo>
                    <a:pt x="818504" y="95848"/>
                  </a:lnTo>
                  <a:lnTo>
                    <a:pt x="781139" y="71529"/>
                  </a:lnTo>
                  <a:lnTo>
                    <a:pt x="741669" y="50443"/>
                  </a:lnTo>
                  <a:lnTo>
                    <a:pt x="700279" y="32777"/>
                  </a:lnTo>
                  <a:lnTo>
                    <a:pt x="657151" y="18714"/>
                  </a:lnTo>
                  <a:lnTo>
                    <a:pt x="612469" y="8441"/>
                  </a:lnTo>
                  <a:lnTo>
                    <a:pt x="566416" y="2141"/>
                  </a:lnTo>
                  <a:lnTo>
                    <a:pt x="519175" y="0"/>
                  </a:lnTo>
                  <a:close/>
                </a:path>
              </a:pathLst>
            </a:custGeom>
            <a:solidFill>
              <a:srgbClr val="F39D20"/>
            </a:solidFill>
          </p:spPr>
          <p:txBody>
            <a:bodyPr wrap="square" lIns="0" tIns="0" rIns="0" bIns="0" rtlCol="0"/>
            <a:lstStyle/>
            <a:p>
              <a:endParaRPr/>
            </a:p>
          </p:txBody>
        </p:sp>
        <p:sp>
          <p:nvSpPr>
            <p:cNvPr id="35" name="object 35"/>
            <p:cNvSpPr/>
            <p:nvPr/>
          </p:nvSpPr>
          <p:spPr>
            <a:xfrm>
              <a:off x="10991850" y="4924424"/>
              <a:ext cx="1038225" cy="1047750"/>
            </a:xfrm>
            <a:custGeom>
              <a:avLst/>
              <a:gdLst/>
              <a:ahLst/>
              <a:cxnLst/>
              <a:rect l="l" t="t" r="r" b="b"/>
              <a:pathLst>
                <a:path w="1038225" h="1047750">
                  <a:moveTo>
                    <a:pt x="0" y="523875"/>
                  </a:moveTo>
                  <a:lnTo>
                    <a:pt x="2121" y="476194"/>
                  </a:lnTo>
                  <a:lnTo>
                    <a:pt x="8363" y="429713"/>
                  </a:lnTo>
                  <a:lnTo>
                    <a:pt x="18543" y="384615"/>
                  </a:lnTo>
                  <a:lnTo>
                    <a:pt x="32477" y="341086"/>
                  </a:lnTo>
                  <a:lnTo>
                    <a:pt x="49982" y="299311"/>
                  </a:lnTo>
                  <a:lnTo>
                    <a:pt x="70875" y="259475"/>
                  </a:lnTo>
                  <a:lnTo>
                    <a:pt x="94973" y="221762"/>
                  </a:lnTo>
                  <a:lnTo>
                    <a:pt x="122092" y="186358"/>
                  </a:lnTo>
                  <a:lnTo>
                    <a:pt x="152050" y="153447"/>
                  </a:lnTo>
                  <a:lnTo>
                    <a:pt x="184663" y="123216"/>
                  </a:lnTo>
                  <a:lnTo>
                    <a:pt x="219749" y="95848"/>
                  </a:lnTo>
                  <a:lnTo>
                    <a:pt x="257123" y="71529"/>
                  </a:lnTo>
                  <a:lnTo>
                    <a:pt x="296603" y="50443"/>
                  </a:lnTo>
                  <a:lnTo>
                    <a:pt x="338005" y="32777"/>
                  </a:lnTo>
                  <a:lnTo>
                    <a:pt x="381146" y="18714"/>
                  </a:lnTo>
                  <a:lnTo>
                    <a:pt x="425844" y="8441"/>
                  </a:lnTo>
                  <a:lnTo>
                    <a:pt x="471915" y="2141"/>
                  </a:lnTo>
                  <a:lnTo>
                    <a:pt x="519175" y="0"/>
                  </a:lnTo>
                  <a:lnTo>
                    <a:pt x="566416" y="2141"/>
                  </a:lnTo>
                  <a:lnTo>
                    <a:pt x="612469" y="8441"/>
                  </a:lnTo>
                  <a:lnTo>
                    <a:pt x="657151" y="18714"/>
                  </a:lnTo>
                  <a:lnTo>
                    <a:pt x="700279" y="32777"/>
                  </a:lnTo>
                  <a:lnTo>
                    <a:pt x="741669" y="50443"/>
                  </a:lnTo>
                  <a:lnTo>
                    <a:pt x="781139" y="71529"/>
                  </a:lnTo>
                  <a:lnTo>
                    <a:pt x="818504" y="95848"/>
                  </a:lnTo>
                  <a:lnTo>
                    <a:pt x="853582" y="123216"/>
                  </a:lnTo>
                  <a:lnTo>
                    <a:pt x="886190" y="153447"/>
                  </a:lnTo>
                  <a:lnTo>
                    <a:pt x="916143" y="186358"/>
                  </a:lnTo>
                  <a:lnTo>
                    <a:pt x="943259" y="221762"/>
                  </a:lnTo>
                  <a:lnTo>
                    <a:pt x="967354" y="259475"/>
                  </a:lnTo>
                  <a:lnTo>
                    <a:pt x="988245" y="299311"/>
                  </a:lnTo>
                  <a:lnTo>
                    <a:pt x="1005749" y="341086"/>
                  </a:lnTo>
                  <a:lnTo>
                    <a:pt x="1019682" y="384615"/>
                  </a:lnTo>
                  <a:lnTo>
                    <a:pt x="1029861" y="429713"/>
                  </a:lnTo>
                  <a:lnTo>
                    <a:pt x="1036103" y="476194"/>
                  </a:lnTo>
                  <a:lnTo>
                    <a:pt x="1038225" y="523875"/>
                  </a:lnTo>
                  <a:lnTo>
                    <a:pt x="1036103" y="571558"/>
                  </a:lnTo>
                  <a:lnTo>
                    <a:pt x="1029861" y="618043"/>
                  </a:lnTo>
                  <a:lnTo>
                    <a:pt x="1019682" y="663142"/>
                  </a:lnTo>
                  <a:lnTo>
                    <a:pt x="1005749" y="706673"/>
                  </a:lnTo>
                  <a:lnTo>
                    <a:pt x="988245" y="748449"/>
                  </a:lnTo>
                  <a:lnTo>
                    <a:pt x="967354" y="788286"/>
                  </a:lnTo>
                  <a:lnTo>
                    <a:pt x="943259" y="825998"/>
                  </a:lnTo>
                  <a:lnTo>
                    <a:pt x="916143" y="861402"/>
                  </a:lnTo>
                  <a:lnTo>
                    <a:pt x="886190" y="894311"/>
                  </a:lnTo>
                  <a:lnTo>
                    <a:pt x="853582" y="924542"/>
                  </a:lnTo>
                  <a:lnTo>
                    <a:pt x="818504" y="951908"/>
                  </a:lnTo>
                  <a:lnTo>
                    <a:pt x="781139" y="976226"/>
                  </a:lnTo>
                  <a:lnTo>
                    <a:pt x="741669" y="997310"/>
                  </a:lnTo>
                  <a:lnTo>
                    <a:pt x="700279" y="1014975"/>
                  </a:lnTo>
                  <a:lnTo>
                    <a:pt x="657151" y="1029036"/>
                  </a:lnTo>
                  <a:lnTo>
                    <a:pt x="612469" y="1039309"/>
                  </a:lnTo>
                  <a:lnTo>
                    <a:pt x="566416" y="1045609"/>
                  </a:lnTo>
                  <a:lnTo>
                    <a:pt x="519175" y="1047750"/>
                  </a:lnTo>
                  <a:lnTo>
                    <a:pt x="471915" y="1045609"/>
                  </a:lnTo>
                  <a:lnTo>
                    <a:pt x="425844" y="1039309"/>
                  </a:lnTo>
                  <a:lnTo>
                    <a:pt x="381146" y="1029036"/>
                  </a:lnTo>
                  <a:lnTo>
                    <a:pt x="338005" y="1014975"/>
                  </a:lnTo>
                  <a:lnTo>
                    <a:pt x="296603" y="997310"/>
                  </a:lnTo>
                  <a:lnTo>
                    <a:pt x="257123" y="976226"/>
                  </a:lnTo>
                  <a:lnTo>
                    <a:pt x="219749" y="951908"/>
                  </a:lnTo>
                  <a:lnTo>
                    <a:pt x="184663" y="924542"/>
                  </a:lnTo>
                  <a:lnTo>
                    <a:pt x="152050" y="894311"/>
                  </a:lnTo>
                  <a:lnTo>
                    <a:pt x="122092" y="861402"/>
                  </a:lnTo>
                  <a:lnTo>
                    <a:pt x="94973" y="825998"/>
                  </a:lnTo>
                  <a:lnTo>
                    <a:pt x="70875" y="788286"/>
                  </a:lnTo>
                  <a:lnTo>
                    <a:pt x="49982" y="748449"/>
                  </a:lnTo>
                  <a:lnTo>
                    <a:pt x="32477" y="706673"/>
                  </a:lnTo>
                  <a:lnTo>
                    <a:pt x="18543" y="663142"/>
                  </a:lnTo>
                  <a:lnTo>
                    <a:pt x="8363" y="618043"/>
                  </a:lnTo>
                  <a:lnTo>
                    <a:pt x="2121" y="571558"/>
                  </a:lnTo>
                  <a:lnTo>
                    <a:pt x="0" y="523875"/>
                  </a:lnTo>
                  <a:close/>
                </a:path>
              </a:pathLst>
            </a:custGeom>
            <a:ln w="72390">
              <a:solidFill>
                <a:srgbClr val="FFFFFF"/>
              </a:solidFill>
            </a:ln>
          </p:spPr>
          <p:txBody>
            <a:bodyPr wrap="square" lIns="0" tIns="0" rIns="0" bIns="0" rtlCol="0"/>
            <a:lstStyle/>
            <a:p>
              <a:endParaRPr/>
            </a:p>
          </p:txBody>
        </p:sp>
      </p:grpSp>
      <p:sp>
        <p:nvSpPr>
          <p:cNvPr id="39" name="object 39"/>
          <p:cNvSpPr txBox="1"/>
          <p:nvPr/>
        </p:nvSpPr>
        <p:spPr>
          <a:xfrm>
            <a:off x="10886029" y="5327539"/>
            <a:ext cx="1055559" cy="208390"/>
          </a:xfrm>
          <a:prstGeom prst="rect">
            <a:avLst/>
          </a:prstGeom>
        </p:spPr>
        <p:txBody>
          <a:bodyPr vert="horz" wrap="square" lIns="0" tIns="15875" rIns="0" bIns="0" rtlCol="0">
            <a:spAutoFit/>
          </a:bodyPr>
          <a:lstStyle/>
          <a:p>
            <a:pPr marL="12700" algn="ctr">
              <a:lnSpc>
                <a:spcPct val="100000"/>
              </a:lnSpc>
              <a:spcBef>
                <a:spcPts val="125"/>
              </a:spcBef>
            </a:pPr>
            <a:r>
              <a:rPr lang="en-GB" sz="1250" b="1" spc="-90" dirty="0">
                <a:solidFill>
                  <a:srgbClr val="454D54"/>
                </a:solidFill>
                <a:latin typeface="Arial"/>
                <a:cs typeface="Arial"/>
              </a:rPr>
              <a:t>KS3</a:t>
            </a:r>
            <a:endParaRPr sz="1250" dirty="0">
              <a:latin typeface="Arial"/>
              <a:cs typeface="Arial"/>
            </a:endParaRPr>
          </a:p>
        </p:txBody>
      </p:sp>
      <p:sp>
        <p:nvSpPr>
          <p:cNvPr id="42" name="object 42"/>
          <p:cNvSpPr/>
          <p:nvPr/>
        </p:nvSpPr>
        <p:spPr>
          <a:xfrm>
            <a:off x="9572625" y="6581775"/>
            <a:ext cx="2619375" cy="276225"/>
          </a:xfrm>
          <a:custGeom>
            <a:avLst/>
            <a:gdLst/>
            <a:ahLst/>
            <a:cxnLst/>
            <a:rect l="l" t="t" r="r" b="b"/>
            <a:pathLst>
              <a:path w="2619375" h="276225">
                <a:moveTo>
                  <a:pt x="2619375" y="0"/>
                </a:moveTo>
                <a:lnTo>
                  <a:pt x="0" y="0"/>
                </a:lnTo>
                <a:lnTo>
                  <a:pt x="0" y="276225"/>
                </a:lnTo>
                <a:lnTo>
                  <a:pt x="2619375" y="276225"/>
                </a:lnTo>
                <a:lnTo>
                  <a:pt x="2619375" y="0"/>
                </a:lnTo>
                <a:close/>
              </a:path>
            </a:pathLst>
          </a:custGeom>
          <a:solidFill>
            <a:srgbClr val="78DDF3"/>
          </a:solidFill>
        </p:spPr>
        <p:txBody>
          <a:bodyPr wrap="square" lIns="0" tIns="0" rIns="0" bIns="0" rtlCol="0"/>
          <a:lstStyle/>
          <a:p>
            <a:endParaRPr/>
          </a:p>
        </p:txBody>
      </p:sp>
      <p:pic>
        <p:nvPicPr>
          <p:cNvPr id="45" name="Picture 44">
            <a:extLst>
              <a:ext uri="{FF2B5EF4-FFF2-40B4-BE49-F238E27FC236}">
                <a16:creationId xmlns:a16="http://schemas.microsoft.com/office/drawing/2014/main" id="{ACAA23BE-07ED-4E59-A8F6-F1D569E97DE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4237" y="6167938"/>
            <a:ext cx="2468964" cy="690061"/>
          </a:xfrm>
          <a:prstGeom prst="rect">
            <a:avLst/>
          </a:prstGeom>
        </p:spPr>
      </p:pic>
      <p:pic>
        <p:nvPicPr>
          <p:cNvPr id="46" name="Picture 45">
            <a:extLst>
              <a:ext uri="{FF2B5EF4-FFF2-40B4-BE49-F238E27FC236}">
                <a16:creationId xmlns:a16="http://schemas.microsoft.com/office/drawing/2014/main" id="{272A9FB5-8B63-4BC4-9BA9-551C739E0CF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41" name="object 19">
            <a:extLst>
              <a:ext uri="{FF2B5EF4-FFF2-40B4-BE49-F238E27FC236}">
                <a16:creationId xmlns:a16="http://schemas.microsoft.com/office/drawing/2014/main" id="{4080FAD4-2D02-494A-BE9D-2B9DFA1239CB}"/>
              </a:ext>
            </a:extLst>
          </p:cNvPr>
          <p:cNvSpPr txBox="1"/>
          <p:nvPr/>
        </p:nvSpPr>
        <p:spPr>
          <a:xfrm>
            <a:off x="3292302" y="647994"/>
            <a:ext cx="3600793" cy="2408993"/>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7. Why is a healthy diet so important</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Explain the impact of positive and negative lifestyle choices on the body.</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Know that The Eatwell guide presents the foods and drinks that contribute to a healthy balanced diet.</a:t>
            </a:r>
          </a:p>
          <a:p>
            <a:pPr algn="l">
              <a:buFont typeface="Arial" panose="020B0604020202020204" pitchFamily="34" charset="0"/>
              <a:buChar char="•"/>
            </a:pPr>
            <a:r>
              <a:rPr lang="en-GB" sz="900" dirty="0">
                <a:solidFill>
                  <a:srgbClr val="303030"/>
                </a:solidFill>
                <a:latin typeface="Twinkl Cursive Unlooped" panose="02000000000000000000" pitchFamily="2" charset="0"/>
              </a:rPr>
              <a:t>Know that t</a:t>
            </a:r>
            <a:r>
              <a:rPr lang="en-GB" sz="900" b="0" i="0" dirty="0">
                <a:solidFill>
                  <a:srgbClr val="303030"/>
                </a:solidFill>
                <a:effectLst/>
                <a:latin typeface="Twinkl Cursive Unlooped" panose="02000000000000000000" pitchFamily="2" charset="0"/>
              </a:rPr>
              <a:t>he five food groups are: fruit and vegetables, carbohydrates, dairy and alternatives, proteins and oils and spreads.</a:t>
            </a:r>
          </a:p>
          <a:p>
            <a:pPr algn="l"/>
            <a:r>
              <a:rPr lang="en-GB" sz="900" b="0" i="0" dirty="0">
                <a:solidFill>
                  <a:srgbClr val="303030"/>
                </a:solidFill>
                <a:effectLst/>
                <a:latin typeface="Twinkl Cursive Unlooped" panose="02000000000000000000" pitchFamily="2" charset="0"/>
              </a:rPr>
              <a:t>Know </a:t>
            </a:r>
            <a:r>
              <a:rPr lang="en-GB" sz="900" dirty="0">
                <a:solidFill>
                  <a:srgbClr val="303030"/>
                </a:solidFill>
                <a:latin typeface="Twinkl Cursive Unlooped" panose="02000000000000000000" pitchFamily="2" charset="0"/>
              </a:rPr>
              <a:t>that s</a:t>
            </a:r>
            <a:r>
              <a:rPr lang="en-GB" sz="900" b="0" i="0" dirty="0">
                <a:solidFill>
                  <a:srgbClr val="303030"/>
                </a:solidFill>
                <a:effectLst/>
                <a:latin typeface="Twinkl Cursive Unlooped" panose="02000000000000000000" pitchFamily="2" charset="0"/>
              </a:rPr>
              <a:t>ome foods, especially highly processed ones, are high in sugar, salt and fat are not necessary for a healthy, balanced diet.</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Eating more than the recommended daily amounts of saturated fat, sugar and salt can have a harmful effect on the circulatory system, such as causing high blood pressure and an increased risk of heart disease.</a:t>
            </a:r>
          </a:p>
          <a:p>
            <a:pPr algn="l">
              <a:buFont typeface="Arial" panose="020B0604020202020204" pitchFamily="34" charset="0"/>
              <a:buChar char="•"/>
            </a:pPr>
            <a:r>
              <a:rPr lang="en-GB" sz="900" b="0" i="0" dirty="0">
                <a:solidFill>
                  <a:srgbClr val="303030"/>
                </a:solidFill>
                <a:effectLst/>
                <a:latin typeface="Twinkl Cursive Unlooped" panose="02000000000000000000" pitchFamily="2" charset="0"/>
              </a:rPr>
              <a:t>Nutrition labels on pre-packaged food help us to know what is in the food we eat.</a:t>
            </a:r>
          </a:p>
          <a:p>
            <a:pPr algn="l">
              <a:buFont typeface="Arial" panose="020B0604020202020204" pitchFamily="34" charset="0"/>
              <a:buChar char="•"/>
            </a:pPr>
            <a:endParaRPr lang="en-GB" sz="900" b="0" i="0" dirty="0">
              <a:solidFill>
                <a:srgbClr val="303030"/>
              </a:solidFill>
              <a:effectLst/>
              <a:latin typeface="Lato" panose="020F0502020204030203" pitchFamily="34" charset="0"/>
            </a:endParaRPr>
          </a:p>
        </p:txBody>
      </p:sp>
      <p:sp>
        <p:nvSpPr>
          <p:cNvPr id="44" name="object 19">
            <a:extLst>
              <a:ext uri="{FF2B5EF4-FFF2-40B4-BE49-F238E27FC236}">
                <a16:creationId xmlns:a16="http://schemas.microsoft.com/office/drawing/2014/main" id="{7EEBCF29-7398-4EE7-8EB3-C64B26C3E155}"/>
              </a:ext>
            </a:extLst>
          </p:cNvPr>
          <p:cNvSpPr txBox="1"/>
          <p:nvPr/>
        </p:nvSpPr>
        <p:spPr>
          <a:xfrm>
            <a:off x="7634187" y="2712217"/>
            <a:ext cx="3655508" cy="1462580"/>
          </a:xfrm>
          <a:prstGeom prst="rect">
            <a:avLst/>
          </a:prstGeom>
        </p:spPr>
        <p:txBody>
          <a:bodyPr vert="horz" wrap="square" lIns="0" tIns="15875" rIns="0" bIns="0" rtlCol="0">
            <a:spAutoFit/>
          </a:bodyPr>
          <a:lstStyle/>
          <a:p>
            <a:pPr marL="12700">
              <a:lnSpc>
                <a:spcPct val="100000"/>
              </a:lnSpc>
              <a:spcBef>
                <a:spcPts val="125"/>
              </a:spcBef>
            </a:pPr>
            <a:r>
              <a:rPr sz="1050" b="1" u="sng" spc="15" dirty="0">
                <a:latin typeface="Twinkl Cursive Unlooped" panose="02000000000000000000" pitchFamily="2" charset="0"/>
                <a:cs typeface="Calibri"/>
              </a:rPr>
              <a:t>L</a:t>
            </a:r>
            <a:r>
              <a:rPr lang="en-GB" sz="1050" b="1" u="sng" spc="15" dirty="0">
                <a:latin typeface="Twinkl Cursive Unlooped" panose="02000000000000000000" pitchFamily="2" charset="0"/>
                <a:cs typeface="Calibri"/>
              </a:rPr>
              <a:t>8. What effect do smoking, alcohol and drugs have on the body</a:t>
            </a:r>
            <a:r>
              <a:rPr sz="1050" b="1" u="sng" spc="5" dirty="0">
                <a:latin typeface="Twinkl Cursive Unlooped" panose="02000000000000000000" pitchFamily="2" charset="0"/>
                <a:cs typeface="Calibri"/>
              </a:rPr>
              <a:t>?</a:t>
            </a:r>
            <a:endParaRPr lang="en-GB" sz="1050" b="1" u="sng" spc="5" dirty="0">
              <a:latin typeface="Twinkl Cursive Unlooped" panose="02000000000000000000" pitchFamily="2" charset="0"/>
              <a:cs typeface="Calibri"/>
            </a:endParaRPr>
          </a:p>
          <a:p>
            <a:pPr algn="l"/>
            <a:r>
              <a:rPr lang="en-GB" sz="1000" b="1" i="0" dirty="0">
                <a:solidFill>
                  <a:srgbClr val="303030"/>
                </a:solidFill>
                <a:effectLst/>
                <a:latin typeface="Twinkl Cursive Unlooped" panose="02000000000000000000" pitchFamily="2" charset="0"/>
              </a:rPr>
              <a:t>By the end of this lesson children should:</a:t>
            </a:r>
            <a:endParaRPr lang="en-GB" sz="1600" b="1" i="0" dirty="0">
              <a:solidFill>
                <a:srgbClr val="303030"/>
              </a:solidFill>
              <a:effectLst/>
              <a:latin typeface="Twinkl Cursive Unlooped" panose="02000000000000000000" pitchFamily="2" charset="0"/>
              <a:cs typeface="Calibri"/>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900" b="0" i="0" u="none" strike="noStrike" cap="none" normalizeH="0" baseline="0" dirty="0">
                <a:ln>
                  <a:noFill/>
                </a:ln>
                <a:solidFill>
                  <a:srgbClr val="303030"/>
                </a:solidFill>
                <a:effectLst/>
                <a:latin typeface="Twinkl Cursive Unlooped" panose="02000000000000000000" pitchFamily="2" charset="0"/>
              </a:rPr>
              <a:t>Explain the impact of positive and negative lifestyle choices on the body. </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s</a:t>
            </a:r>
            <a:r>
              <a:rPr kumimoji="0" lang="en-US" altLang="en-US" sz="900" b="0" i="0" u="none" strike="noStrike" cap="none" normalizeH="0" baseline="0" dirty="0">
                <a:ln>
                  <a:noFill/>
                </a:ln>
                <a:solidFill>
                  <a:srgbClr val="303030"/>
                </a:solidFill>
                <a:effectLst/>
                <a:latin typeface="Twinkl Cursive Unlooped" panose="02000000000000000000" pitchFamily="2" charset="0"/>
              </a:rPr>
              <a:t>moking, drugs and alcohol can have a negative impact on the circulatory system.</a:t>
            </a:r>
          </a:p>
          <a:p>
            <a:pPr marL="0" marR="0" lvl="0" indent="0" algn="l" defTabSz="914400" rtl="0" eaLnBrk="0" fontAlgn="base" latinLnBrk="0" hangingPunct="0">
              <a:lnSpc>
                <a:spcPct val="100000"/>
              </a:lnSpc>
              <a:spcBef>
                <a:spcPct val="0"/>
              </a:spcBef>
              <a:spcAft>
                <a:spcPct val="0"/>
              </a:spcAft>
              <a:buClrTx/>
              <a:buSzTx/>
              <a:buFontTx/>
              <a:buChar char="•"/>
              <a:tabLst/>
            </a:pPr>
            <a:r>
              <a:rPr lang="en-US" altLang="en-US" sz="900" dirty="0">
                <a:solidFill>
                  <a:srgbClr val="303030"/>
                </a:solidFill>
                <a:latin typeface="Twinkl Cursive Unlooped" panose="02000000000000000000" pitchFamily="2" charset="0"/>
              </a:rPr>
              <a:t>Know that s</a:t>
            </a:r>
            <a:r>
              <a:rPr kumimoji="0" lang="en-US" altLang="en-US" sz="900" b="0" i="0" u="none" strike="noStrike" cap="none" normalizeH="0" baseline="0" dirty="0">
                <a:ln>
                  <a:noFill/>
                </a:ln>
                <a:solidFill>
                  <a:srgbClr val="303030"/>
                </a:solidFill>
                <a:effectLst/>
                <a:latin typeface="Twinkl Cursive Unlooped" panose="02000000000000000000" pitchFamily="2" charset="0"/>
              </a:rPr>
              <a:t>moking can result in cancer and heart disease, alcohol can cause high blood pressure and increased stroke risk and drugs can cause collapsed veins and cardiac arrest.</a:t>
            </a:r>
          </a:p>
        </p:txBody>
      </p:sp>
    </p:spTree>
    <p:extLst>
      <p:ext uri="{BB962C8B-B14F-4D97-AF65-F5344CB8AC3E}">
        <p14:creationId xmlns:p14="http://schemas.microsoft.com/office/powerpoint/2010/main" val="2533228331"/>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85737" y="1795526"/>
            <a:ext cx="2372360" cy="4591050"/>
          </a:xfrm>
          <a:custGeom>
            <a:avLst/>
            <a:gdLst/>
            <a:ahLst/>
            <a:cxnLst/>
            <a:rect l="l" t="t" r="r" b="b"/>
            <a:pathLst>
              <a:path w="2372360" h="4591050">
                <a:moveTo>
                  <a:pt x="0" y="183387"/>
                </a:moveTo>
                <a:lnTo>
                  <a:pt x="6552" y="134614"/>
                </a:lnTo>
                <a:lnTo>
                  <a:pt x="25044" y="90800"/>
                </a:lnTo>
                <a:lnTo>
                  <a:pt x="53727" y="53689"/>
                </a:lnTo>
                <a:lnTo>
                  <a:pt x="90851" y="25023"/>
                </a:lnTo>
                <a:lnTo>
                  <a:pt x="134667" y="6546"/>
                </a:lnTo>
                <a:lnTo>
                  <a:pt x="183426" y="0"/>
                </a:lnTo>
                <a:lnTo>
                  <a:pt x="2188273" y="0"/>
                </a:lnTo>
                <a:lnTo>
                  <a:pt x="2237056" y="6546"/>
                </a:lnTo>
                <a:lnTo>
                  <a:pt x="2280894" y="25023"/>
                </a:lnTo>
                <a:lnTo>
                  <a:pt x="2318035" y="53689"/>
                </a:lnTo>
                <a:lnTo>
                  <a:pt x="2346731" y="90800"/>
                </a:lnTo>
                <a:lnTo>
                  <a:pt x="2365232" y="134614"/>
                </a:lnTo>
                <a:lnTo>
                  <a:pt x="2371788" y="183387"/>
                </a:lnTo>
                <a:lnTo>
                  <a:pt x="2371788" y="4407560"/>
                </a:lnTo>
                <a:lnTo>
                  <a:pt x="2365232" y="4456323"/>
                </a:lnTo>
                <a:lnTo>
                  <a:pt x="2346731" y="4500141"/>
                </a:lnTo>
                <a:lnTo>
                  <a:pt x="2318035" y="4537263"/>
                </a:lnTo>
                <a:lnTo>
                  <a:pt x="2280894" y="4565944"/>
                </a:lnTo>
                <a:lnTo>
                  <a:pt x="2237056" y="4584434"/>
                </a:lnTo>
                <a:lnTo>
                  <a:pt x="2188273" y="4590986"/>
                </a:lnTo>
                <a:lnTo>
                  <a:pt x="183426" y="4590986"/>
                </a:lnTo>
                <a:lnTo>
                  <a:pt x="134667" y="4584434"/>
                </a:lnTo>
                <a:lnTo>
                  <a:pt x="90851" y="4565944"/>
                </a:lnTo>
                <a:lnTo>
                  <a:pt x="53727" y="4537263"/>
                </a:lnTo>
                <a:lnTo>
                  <a:pt x="25044" y="4500141"/>
                </a:lnTo>
                <a:lnTo>
                  <a:pt x="6552" y="4456323"/>
                </a:lnTo>
                <a:lnTo>
                  <a:pt x="0" y="4407560"/>
                </a:lnTo>
                <a:lnTo>
                  <a:pt x="0" y="183387"/>
                </a:lnTo>
                <a:close/>
              </a:path>
            </a:pathLst>
          </a:custGeom>
          <a:ln w="25400">
            <a:solidFill>
              <a:srgbClr val="561B6C"/>
            </a:solidFill>
          </a:ln>
        </p:spPr>
        <p:txBody>
          <a:bodyPr wrap="square" lIns="0" tIns="0" rIns="0" bIns="0" rtlCol="0"/>
          <a:lstStyle/>
          <a:p>
            <a:endParaRPr/>
          </a:p>
        </p:txBody>
      </p:sp>
      <p:sp>
        <p:nvSpPr>
          <p:cNvPr id="6" name="object 6"/>
          <p:cNvSpPr/>
          <p:nvPr/>
        </p:nvSpPr>
        <p:spPr>
          <a:xfrm>
            <a:off x="1098359" y="1858645"/>
            <a:ext cx="1476375" cy="857250"/>
          </a:xfrm>
          <a:custGeom>
            <a:avLst/>
            <a:gdLst/>
            <a:ahLst/>
            <a:cxnLst/>
            <a:rect l="l" t="t" r="r" b="b"/>
            <a:pathLst>
              <a:path w="1476375" h="857250">
                <a:moveTo>
                  <a:pt x="716914" y="0"/>
                </a:moveTo>
                <a:lnTo>
                  <a:pt x="0" y="428625"/>
                </a:lnTo>
                <a:lnTo>
                  <a:pt x="716914" y="857250"/>
                </a:lnTo>
                <a:lnTo>
                  <a:pt x="716914" y="707771"/>
                </a:lnTo>
                <a:lnTo>
                  <a:pt x="1476375" y="707771"/>
                </a:lnTo>
                <a:lnTo>
                  <a:pt x="1476375" y="149478"/>
                </a:lnTo>
                <a:lnTo>
                  <a:pt x="716914" y="149478"/>
                </a:lnTo>
                <a:lnTo>
                  <a:pt x="716914" y="0"/>
                </a:lnTo>
                <a:close/>
              </a:path>
            </a:pathLst>
          </a:custGeom>
          <a:solidFill>
            <a:schemeClr val="accent5">
              <a:lumMod val="75000"/>
            </a:schemeClr>
          </a:solidFill>
        </p:spPr>
        <p:txBody>
          <a:bodyPr wrap="square" lIns="0" tIns="0" rIns="0" bIns="0" rtlCol="0"/>
          <a:lstStyle/>
          <a:p>
            <a:endParaRPr>
              <a:solidFill>
                <a:schemeClr val="accent5">
                  <a:lumMod val="75000"/>
                </a:schemeClr>
              </a:solidFill>
            </a:endParaRPr>
          </a:p>
        </p:txBody>
      </p:sp>
      <p:sp>
        <p:nvSpPr>
          <p:cNvPr id="12" name="object 12"/>
          <p:cNvSpPr/>
          <p:nvPr/>
        </p:nvSpPr>
        <p:spPr>
          <a:xfrm>
            <a:off x="2705179" y="1370076"/>
            <a:ext cx="2333625" cy="5029200"/>
          </a:xfrm>
          <a:custGeom>
            <a:avLst/>
            <a:gdLst/>
            <a:ahLst/>
            <a:cxnLst/>
            <a:rect l="l" t="t" r="r" b="b"/>
            <a:pathLst>
              <a:path w="2333625" h="5029200">
                <a:moveTo>
                  <a:pt x="0" y="180466"/>
                </a:moveTo>
                <a:lnTo>
                  <a:pt x="6444" y="132482"/>
                </a:lnTo>
                <a:lnTo>
                  <a:pt x="24633" y="89370"/>
                </a:lnTo>
                <a:lnTo>
                  <a:pt x="52847" y="52847"/>
                </a:lnTo>
                <a:lnTo>
                  <a:pt x="89370" y="24633"/>
                </a:lnTo>
                <a:lnTo>
                  <a:pt x="132482" y="6444"/>
                </a:lnTo>
                <a:lnTo>
                  <a:pt x="180467" y="0"/>
                </a:lnTo>
                <a:lnTo>
                  <a:pt x="2153030" y="0"/>
                </a:lnTo>
                <a:lnTo>
                  <a:pt x="2201024" y="6444"/>
                </a:lnTo>
                <a:lnTo>
                  <a:pt x="2244160" y="24633"/>
                </a:lnTo>
                <a:lnTo>
                  <a:pt x="2280713" y="52847"/>
                </a:lnTo>
                <a:lnTo>
                  <a:pt x="2308958" y="89370"/>
                </a:lnTo>
                <a:lnTo>
                  <a:pt x="2327170" y="132482"/>
                </a:lnTo>
                <a:lnTo>
                  <a:pt x="2333625" y="180466"/>
                </a:lnTo>
                <a:lnTo>
                  <a:pt x="2333625" y="4848656"/>
                </a:lnTo>
                <a:lnTo>
                  <a:pt x="2327170" y="4896633"/>
                </a:lnTo>
                <a:lnTo>
                  <a:pt x="2308958" y="4939745"/>
                </a:lnTo>
                <a:lnTo>
                  <a:pt x="2280713" y="4976272"/>
                </a:lnTo>
                <a:lnTo>
                  <a:pt x="2244160" y="5004494"/>
                </a:lnTo>
                <a:lnTo>
                  <a:pt x="2201024" y="5022689"/>
                </a:lnTo>
                <a:lnTo>
                  <a:pt x="2153030" y="5029136"/>
                </a:lnTo>
                <a:lnTo>
                  <a:pt x="180467" y="5029136"/>
                </a:lnTo>
                <a:lnTo>
                  <a:pt x="132482" y="5022689"/>
                </a:lnTo>
                <a:lnTo>
                  <a:pt x="89370" y="5004494"/>
                </a:lnTo>
                <a:lnTo>
                  <a:pt x="52847" y="4976272"/>
                </a:lnTo>
                <a:lnTo>
                  <a:pt x="24633" y="4939745"/>
                </a:lnTo>
                <a:lnTo>
                  <a:pt x="6444" y="4896633"/>
                </a:lnTo>
                <a:lnTo>
                  <a:pt x="0" y="4848656"/>
                </a:lnTo>
                <a:lnTo>
                  <a:pt x="0" y="180466"/>
                </a:lnTo>
                <a:close/>
              </a:path>
            </a:pathLst>
          </a:custGeom>
          <a:ln w="25400">
            <a:solidFill>
              <a:srgbClr val="C80A23"/>
            </a:solidFill>
          </a:ln>
        </p:spPr>
        <p:txBody>
          <a:bodyPr wrap="square" lIns="0" tIns="0" rIns="0" bIns="0" rtlCol="0"/>
          <a:lstStyle/>
          <a:p>
            <a:endParaRPr/>
          </a:p>
        </p:txBody>
      </p:sp>
      <p:sp>
        <p:nvSpPr>
          <p:cNvPr id="13" name="object 13"/>
          <p:cNvSpPr txBox="1"/>
          <p:nvPr/>
        </p:nvSpPr>
        <p:spPr>
          <a:xfrm>
            <a:off x="1031295" y="3025209"/>
            <a:ext cx="1230387" cy="378950"/>
          </a:xfrm>
          <a:prstGeom prst="rect">
            <a:avLst/>
          </a:prstGeom>
        </p:spPr>
        <p:txBody>
          <a:bodyPr vert="horz" wrap="square" lIns="0" tIns="19685" rIns="0" bIns="0" rtlCol="0">
            <a:spAutoFit/>
          </a:bodyPr>
          <a:lstStyle/>
          <a:p>
            <a:pPr marL="193675" marR="5080" indent="-180975">
              <a:lnSpc>
                <a:spcPts val="1430"/>
              </a:lnSpc>
              <a:spcBef>
                <a:spcPts val="155"/>
              </a:spcBef>
            </a:pPr>
            <a:r>
              <a:rPr lang="en-GB" sz="1200" b="1" spc="20" dirty="0">
                <a:latin typeface="Twinkl Cursive Unlooped" panose="02000000000000000000" pitchFamily="2" charset="0"/>
                <a:cs typeface="Segoe UI"/>
              </a:rPr>
              <a:t>Prior Learning L</a:t>
            </a:r>
            <a:r>
              <a:rPr lang="en-GB" sz="1200" b="1" spc="-60" dirty="0">
                <a:latin typeface="Twinkl Cursive Unlooped" panose="02000000000000000000" pitchFamily="2" charset="0"/>
                <a:cs typeface="Segoe UI"/>
              </a:rPr>
              <a:t>KS2</a:t>
            </a:r>
            <a:endParaRPr sz="1200" dirty="0">
              <a:latin typeface="Twinkl Cursive Unlooped" panose="02000000000000000000" pitchFamily="2" charset="0"/>
              <a:cs typeface="Segoe UI"/>
            </a:endParaRPr>
          </a:p>
        </p:txBody>
      </p:sp>
      <p:sp>
        <p:nvSpPr>
          <p:cNvPr id="14" name="object 14"/>
          <p:cNvSpPr/>
          <p:nvPr/>
        </p:nvSpPr>
        <p:spPr>
          <a:xfrm rot="10800000">
            <a:off x="3571610" y="172089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sp>
        <p:nvSpPr>
          <p:cNvPr id="19" name="object 19"/>
          <p:cNvSpPr txBox="1">
            <a:spLocks noGrp="1"/>
          </p:cNvSpPr>
          <p:nvPr>
            <p:ph type="title"/>
          </p:nvPr>
        </p:nvSpPr>
        <p:spPr>
          <a:xfrm>
            <a:off x="40957" y="124713"/>
            <a:ext cx="8990965" cy="323294"/>
          </a:xfrm>
          <a:prstGeom prst="rect">
            <a:avLst/>
          </a:prstGeom>
        </p:spPr>
        <p:txBody>
          <a:bodyPr vert="horz" wrap="square" lIns="0" tIns="13335" rIns="0" bIns="0" rtlCol="0">
            <a:spAutoFit/>
          </a:bodyPr>
          <a:lstStyle/>
          <a:p>
            <a:pPr marL="12700">
              <a:lnSpc>
                <a:spcPts val="2345"/>
              </a:lnSpc>
              <a:spcBef>
                <a:spcPts val="105"/>
              </a:spcBef>
            </a:pPr>
            <a:r>
              <a:rPr sz="2400" b="0" spc="-55" dirty="0">
                <a:latin typeface="Twinkl Cursive Unlooped" panose="02000000000000000000" pitchFamily="2" charset="0"/>
                <a:cs typeface="Segoe UI"/>
              </a:rPr>
              <a:t>Year</a:t>
            </a:r>
            <a:r>
              <a:rPr sz="2400" b="0" dirty="0">
                <a:latin typeface="Twinkl Cursive Unlooped" panose="02000000000000000000" pitchFamily="2" charset="0"/>
                <a:cs typeface="Segoe UI"/>
              </a:rPr>
              <a:t> </a:t>
            </a:r>
            <a:r>
              <a:rPr lang="en-GB" sz="2400" b="0" dirty="0">
                <a:latin typeface="Twinkl Cursive Unlooped" panose="02000000000000000000" pitchFamily="2" charset="0"/>
                <a:cs typeface="Segoe UI"/>
              </a:rPr>
              <a:t>6</a:t>
            </a:r>
            <a:endParaRPr sz="2400" dirty="0">
              <a:latin typeface="Twinkl Cursive Unlooped" panose="02000000000000000000" pitchFamily="2" charset="0"/>
              <a:cs typeface="Segoe UI"/>
            </a:endParaRPr>
          </a:p>
        </p:txBody>
      </p:sp>
      <p:pic>
        <p:nvPicPr>
          <p:cNvPr id="27" name="Picture 26">
            <a:extLst>
              <a:ext uri="{FF2B5EF4-FFF2-40B4-BE49-F238E27FC236}">
                <a16:creationId xmlns:a16="http://schemas.microsoft.com/office/drawing/2014/main" id="{09523F7B-9165-4AE7-ACD4-F76F194E2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49951" y="15397"/>
            <a:ext cx="913936" cy="914072"/>
          </a:xfrm>
          <a:prstGeom prst="rect">
            <a:avLst/>
          </a:prstGeom>
        </p:spPr>
      </p:pic>
      <p:sp>
        <p:nvSpPr>
          <p:cNvPr id="28" name="TextBox 27">
            <a:extLst>
              <a:ext uri="{FF2B5EF4-FFF2-40B4-BE49-F238E27FC236}">
                <a16:creationId xmlns:a16="http://schemas.microsoft.com/office/drawing/2014/main" id="{8A34F35A-C95A-4313-BC49-04C632F3836A}"/>
              </a:ext>
            </a:extLst>
          </p:cNvPr>
          <p:cNvSpPr txBox="1"/>
          <p:nvPr/>
        </p:nvSpPr>
        <p:spPr>
          <a:xfrm>
            <a:off x="3561100" y="537634"/>
            <a:ext cx="9943846"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Circulatory system</a:t>
            </a:r>
          </a:p>
        </p:txBody>
      </p:sp>
      <p:grpSp>
        <p:nvGrpSpPr>
          <p:cNvPr id="21" name="object 15">
            <a:extLst>
              <a:ext uri="{FF2B5EF4-FFF2-40B4-BE49-F238E27FC236}">
                <a16:creationId xmlns:a16="http://schemas.microsoft.com/office/drawing/2014/main" id="{FE2C899A-EB2D-494E-823A-6005C96756D0}"/>
              </a:ext>
            </a:extLst>
          </p:cNvPr>
          <p:cNvGrpSpPr/>
          <p:nvPr/>
        </p:nvGrpSpPr>
        <p:grpSpPr>
          <a:xfrm>
            <a:off x="5198586" y="1786568"/>
            <a:ext cx="2152747" cy="4591050"/>
            <a:chOff x="9682226" y="1795526"/>
            <a:chExt cx="2152747" cy="4591050"/>
          </a:xfrm>
        </p:grpSpPr>
        <p:sp>
          <p:nvSpPr>
            <p:cNvPr id="22" name="object 16">
              <a:extLst>
                <a:ext uri="{FF2B5EF4-FFF2-40B4-BE49-F238E27FC236}">
                  <a16:creationId xmlns:a16="http://schemas.microsoft.com/office/drawing/2014/main" id="{0FD3743A-2396-46EA-8689-3E6BA3559D04}"/>
                </a:ext>
              </a:extLst>
            </p:cNvPr>
            <p:cNvSpPr/>
            <p:nvPr/>
          </p:nvSpPr>
          <p:spPr>
            <a:xfrm>
              <a:off x="9682226" y="1795526"/>
              <a:ext cx="2152650" cy="4591050"/>
            </a:xfrm>
            <a:custGeom>
              <a:avLst/>
              <a:gdLst/>
              <a:ahLst/>
              <a:cxnLst/>
              <a:rect l="l" t="t" r="r" b="b"/>
              <a:pathLst>
                <a:path w="2152650" h="4591050">
                  <a:moveTo>
                    <a:pt x="0" y="166370"/>
                  </a:moveTo>
                  <a:lnTo>
                    <a:pt x="5938" y="122119"/>
                  </a:lnTo>
                  <a:lnTo>
                    <a:pt x="22700" y="82371"/>
                  </a:lnTo>
                  <a:lnTo>
                    <a:pt x="48704" y="48704"/>
                  </a:lnTo>
                  <a:lnTo>
                    <a:pt x="82371" y="22700"/>
                  </a:lnTo>
                  <a:lnTo>
                    <a:pt x="122119" y="5938"/>
                  </a:lnTo>
                  <a:lnTo>
                    <a:pt x="166370" y="0"/>
                  </a:lnTo>
                  <a:lnTo>
                    <a:pt x="1986152" y="0"/>
                  </a:lnTo>
                  <a:lnTo>
                    <a:pt x="2030412" y="5938"/>
                  </a:lnTo>
                  <a:lnTo>
                    <a:pt x="2070184" y="22700"/>
                  </a:lnTo>
                  <a:lnTo>
                    <a:pt x="2103881" y="48704"/>
                  </a:lnTo>
                  <a:lnTo>
                    <a:pt x="2129916" y="82371"/>
                  </a:lnTo>
                  <a:lnTo>
                    <a:pt x="2146702" y="122119"/>
                  </a:lnTo>
                  <a:lnTo>
                    <a:pt x="2152650" y="166370"/>
                  </a:lnTo>
                  <a:lnTo>
                    <a:pt x="2152650" y="4424502"/>
                  </a:lnTo>
                  <a:lnTo>
                    <a:pt x="2146702" y="4468760"/>
                  </a:lnTo>
                  <a:lnTo>
                    <a:pt x="2129916" y="4508530"/>
                  </a:lnTo>
                  <a:lnTo>
                    <a:pt x="2103881" y="4542224"/>
                  </a:lnTo>
                  <a:lnTo>
                    <a:pt x="2070184" y="4568256"/>
                  </a:lnTo>
                  <a:lnTo>
                    <a:pt x="2030412" y="4585039"/>
                  </a:lnTo>
                  <a:lnTo>
                    <a:pt x="1986152" y="4590986"/>
                  </a:lnTo>
                  <a:lnTo>
                    <a:pt x="166370" y="4590986"/>
                  </a:lnTo>
                  <a:lnTo>
                    <a:pt x="122119" y="4585039"/>
                  </a:lnTo>
                  <a:lnTo>
                    <a:pt x="82371" y="4568256"/>
                  </a:lnTo>
                  <a:lnTo>
                    <a:pt x="48704" y="4542224"/>
                  </a:lnTo>
                  <a:lnTo>
                    <a:pt x="22700" y="4508530"/>
                  </a:lnTo>
                  <a:lnTo>
                    <a:pt x="5938" y="4468760"/>
                  </a:lnTo>
                  <a:lnTo>
                    <a:pt x="0" y="4424502"/>
                  </a:lnTo>
                  <a:lnTo>
                    <a:pt x="0" y="166370"/>
                  </a:lnTo>
                  <a:close/>
                </a:path>
              </a:pathLst>
            </a:custGeom>
            <a:ln w="25399">
              <a:solidFill>
                <a:srgbClr val="E8601D"/>
              </a:solidFill>
            </a:ln>
          </p:spPr>
          <p:txBody>
            <a:bodyPr wrap="square" lIns="0" tIns="0" rIns="0" bIns="0" rtlCol="0"/>
            <a:lstStyle/>
            <a:p>
              <a:endParaRPr/>
            </a:p>
          </p:txBody>
        </p:sp>
        <p:sp>
          <p:nvSpPr>
            <p:cNvPr id="24" name="object 17">
              <a:extLst>
                <a:ext uri="{FF2B5EF4-FFF2-40B4-BE49-F238E27FC236}">
                  <a16:creationId xmlns:a16="http://schemas.microsoft.com/office/drawing/2014/main" id="{605994EF-F611-4AC9-BADF-71D1F8BE2C52}"/>
                </a:ext>
              </a:extLst>
            </p:cNvPr>
            <p:cNvSpPr/>
            <p:nvPr/>
          </p:nvSpPr>
          <p:spPr>
            <a:xfrm rot="10800000">
              <a:off x="10358598" y="2076668"/>
              <a:ext cx="1476375" cy="866775"/>
            </a:xfrm>
            <a:custGeom>
              <a:avLst/>
              <a:gdLst/>
              <a:ahLst/>
              <a:cxnLst/>
              <a:rect l="l" t="t" r="r" b="b"/>
              <a:pathLst>
                <a:path w="1476375" h="866775">
                  <a:moveTo>
                    <a:pt x="742950" y="0"/>
                  </a:moveTo>
                  <a:lnTo>
                    <a:pt x="742950" y="151129"/>
                  </a:lnTo>
                  <a:lnTo>
                    <a:pt x="0" y="151129"/>
                  </a:lnTo>
                  <a:lnTo>
                    <a:pt x="0" y="715645"/>
                  </a:lnTo>
                  <a:lnTo>
                    <a:pt x="742950" y="715645"/>
                  </a:lnTo>
                  <a:lnTo>
                    <a:pt x="742950" y="866775"/>
                  </a:lnTo>
                  <a:lnTo>
                    <a:pt x="1476375" y="433450"/>
                  </a:lnTo>
                  <a:lnTo>
                    <a:pt x="742950" y="0"/>
                  </a:lnTo>
                  <a:close/>
                </a:path>
              </a:pathLst>
            </a:custGeom>
            <a:solidFill>
              <a:schemeClr val="accent5">
                <a:lumMod val="75000"/>
              </a:schemeClr>
            </a:solidFill>
          </p:spPr>
          <p:txBody>
            <a:bodyPr wrap="square" lIns="0" tIns="0" rIns="0" bIns="0" rtlCol="0"/>
            <a:lstStyle/>
            <a:p>
              <a:endParaRPr/>
            </a:p>
          </p:txBody>
        </p:sp>
      </p:grpSp>
      <p:sp>
        <p:nvSpPr>
          <p:cNvPr id="25" name="object 18">
            <a:extLst>
              <a:ext uri="{FF2B5EF4-FFF2-40B4-BE49-F238E27FC236}">
                <a16:creationId xmlns:a16="http://schemas.microsoft.com/office/drawing/2014/main" id="{25411EEB-86AB-4042-B17C-8CC1E77717A8}"/>
              </a:ext>
            </a:extLst>
          </p:cNvPr>
          <p:cNvSpPr txBox="1"/>
          <p:nvPr/>
        </p:nvSpPr>
        <p:spPr>
          <a:xfrm>
            <a:off x="3051766" y="3063052"/>
            <a:ext cx="1740535" cy="2651367"/>
          </a:xfrm>
          <a:prstGeom prst="rect">
            <a:avLst/>
          </a:prstGeom>
        </p:spPr>
        <p:txBody>
          <a:bodyPr vert="horz" wrap="square" lIns="0" tIns="19685" rIns="0" bIns="0" rtlCol="0">
            <a:spAutoFit/>
          </a:bodyPr>
          <a:lstStyle/>
          <a:p>
            <a:pPr marL="477520" marR="473709" algn="ctr">
              <a:lnSpc>
                <a:spcPts val="1430"/>
              </a:lnSpc>
              <a:spcBef>
                <a:spcPts val="155"/>
              </a:spcBef>
            </a:pPr>
            <a:r>
              <a:rPr lang="en-GB" sz="1200" b="1" spc="20" dirty="0">
                <a:latin typeface="Segoe UI"/>
                <a:cs typeface="Segoe UI"/>
              </a:rPr>
              <a:t>Prior Learning </a:t>
            </a:r>
            <a:r>
              <a:rPr lang="en-GB" sz="1200" b="1" dirty="0">
                <a:latin typeface="Segoe UI"/>
                <a:cs typeface="Segoe UI"/>
              </a:rPr>
              <a:t>L</a:t>
            </a:r>
            <a:r>
              <a:rPr lang="en-GB" sz="1200" b="1" spc="-10" dirty="0">
                <a:latin typeface="Segoe UI"/>
                <a:cs typeface="Segoe UI"/>
              </a:rPr>
              <a:t>KS2</a:t>
            </a:r>
            <a:endParaRPr lang="en-GB" sz="1200" dirty="0">
              <a:latin typeface="Segoe UI"/>
              <a:cs typeface="Segoe UI"/>
            </a:endParaRPr>
          </a:p>
          <a:p>
            <a:pPr marL="12700" marR="5080" indent="3175" algn="ctr">
              <a:lnSpc>
                <a:spcPct val="100499"/>
              </a:lnSpc>
              <a:spcBef>
                <a:spcPts val="900"/>
              </a:spcBef>
            </a:pPr>
            <a:r>
              <a:rPr lang="en-GB" sz="1100" dirty="0">
                <a:effectLst/>
                <a:latin typeface="Twinkl Cursive Unlooped" panose="02000000000000000000" pitchFamily="2" charset="0"/>
                <a:ea typeface="Calibri" panose="020F0502020204030204" pitchFamily="34" charset="0"/>
                <a:cs typeface="Times New Roman" panose="02020603050405020304" pitchFamily="18" charset="0"/>
              </a:rPr>
              <a:t>Children </a:t>
            </a:r>
            <a:r>
              <a:rPr lang="en-GB" sz="1100" b="0" i="0" dirty="0">
                <a:solidFill>
                  <a:srgbClr val="303030"/>
                </a:solidFill>
                <a:effectLst/>
                <a:latin typeface="Twinkl Cursive Unlooped" panose="02000000000000000000" pitchFamily="2" charset="0"/>
              </a:rPr>
              <a:t>have learnt about the human digestive system. They explored the main parts, starting with the mouth and teeth, identifying teeth types and their functions. </a:t>
            </a:r>
          </a:p>
          <a:p>
            <a:pPr marL="12700" marR="5080" indent="3175" algn="ctr">
              <a:lnSpc>
                <a:spcPct val="100499"/>
              </a:lnSpc>
              <a:spcBef>
                <a:spcPts val="900"/>
              </a:spcBef>
            </a:pPr>
            <a:r>
              <a:rPr lang="en-GB" sz="1100" b="0" i="0" dirty="0">
                <a:solidFill>
                  <a:srgbClr val="303030"/>
                </a:solidFill>
                <a:effectLst/>
                <a:latin typeface="Twinkl Cursive Unlooped" panose="02000000000000000000" pitchFamily="2" charset="0"/>
              </a:rPr>
              <a:t>They linked this learning to animals' diets and constructed food chains to show the flow of energy.</a:t>
            </a:r>
            <a:endParaRPr lang="en-GB" dirty="0">
              <a:latin typeface="Twinkl Cursive Unlooped" panose="02000000000000000000" pitchFamily="2" charset="0"/>
              <a:ea typeface="Calibri" panose="020F0502020204030204" pitchFamily="34" charset="0"/>
              <a:cs typeface="Times New Roman" panose="02020603050405020304" pitchFamily="18" charset="0"/>
            </a:endParaRPr>
          </a:p>
        </p:txBody>
      </p:sp>
      <p:sp>
        <p:nvSpPr>
          <p:cNvPr id="30" name="TextBox 29">
            <a:extLst>
              <a:ext uri="{FF2B5EF4-FFF2-40B4-BE49-F238E27FC236}">
                <a16:creationId xmlns:a16="http://schemas.microsoft.com/office/drawing/2014/main" id="{0F258D56-C935-48FE-A0E7-0BD0E924C4A8}"/>
              </a:ext>
            </a:extLst>
          </p:cNvPr>
          <p:cNvSpPr txBox="1"/>
          <p:nvPr/>
        </p:nvSpPr>
        <p:spPr>
          <a:xfrm>
            <a:off x="538365" y="3739904"/>
            <a:ext cx="1667103" cy="1954381"/>
          </a:xfrm>
          <a:prstGeom prst="rect">
            <a:avLst/>
          </a:prstGeom>
          <a:noFill/>
        </p:spPr>
        <p:txBody>
          <a:bodyPr wrap="square">
            <a:spAutoFit/>
          </a:bodyPr>
          <a:lstStyle/>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know about the importance of nutrition for humans and other animals.</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 They have learnt about the role of a skeleton and muscles and identify animals with different types of skeleton</a:t>
            </a:r>
            <a:endParaRPr lang="en-GB" sz="1100" dirty="0"/>
          </a:p>
        </p:txBody>
      </p:sp>
      <p:sp>
        <p:nvSpPr>
          <p:cNvPr id="31" name="TextBox 30">
            <a:extLst>
              <a:ext uri="{FF2B5EF4-FFF2-40B4-BE49-F238E27FC236}">
                <a16:creationId xmlns:a16="http://schemas.microsoft.com/office/drawing/2014/main" id="{E986C140-8DD7-4CCB-B4ED-40B33D71580A}"/>
              </a:ext>
            </a:extLst>
          </p:cNvPr>
          <p:cNvSpPr txBox="1"/>
          <p:nvPr/>
        </p:nvSpPr>
        <p:spPr>
          <a:xfrm>
            <a:off x="5314336" y="3104463"/>
            <a:ext cx="1887183" cy="2123658"/>
          </a:xfrm>
          <a:prstGeom prst="rect">
            <a:avLst/>
          </a:prstGeom>
          <a:noFill/>
        </p:spPr>
        <p:txBody>
          <a:bodyPr wrap="square">
            <a:spAutoFit/>
          </a:bodyPr>
          <a:lstStyle/>
          <a:p>
            <a:pPr algn="ctr"/>
            <a:r>
              <a:rPr lang="en-GB" sz="1100" b="1" i="0" dirty="0">
                <a:solidFill>
                  <a:srgbClr val="303030"/>
                </a:solidFill>
                <a:effectLst/>
                <a:latin typeface="Twinkl Cursive Unlooped" panose="02000000000000000000" pitchFamily="2" charset="0"/>
              </a:rPr>
              <a:t>Prior learning </a:t>
            </a:r>
          </a:p>
          <a:p>
            <a:pPr algn="ctr"/>
            <a:r>
              <a:rPr lang="en-GB" sz="1100" b="1" i="0" dirty="0">
                <a:solidFill>
                  <a:srgbClr val="303030"/>
                </a:solidFill>
                <a:effectLst/>
                <a:latin typeface="Twinkl Cursive Unlooped" panose="02000000000000000000" pitchFamily="2" charset="0"/>
              </a:rPr>
              <a:t>UKS2</a:t>
            </a:r>
          </a:p>
          <a:p>
            <a:pPr algn="ctr"/>
            <a:endParaRPr lang="en-GB" sz="1100" b="1" i="0" dirty="0">
              <a:solidFill>
                <a:srgbClr val="303030"/>
              </a:solidFill>
              <a:effectLst/>
              <a:latin typeface="Twinkl Cursive Unlooped" panose="02000000000000000000" pitchFamily="2" charset="0"/>
            </a:endParaRPr>
          </a:p>
          <a:p>
            <a:pPr algn="ctr"/>
            <a:r>
              <a:rPr lang="en-GB" sz="1100" dirty="0">
                <a:solidFill>
                  <a:srgbClr val="303030"/>
                </a:solidFill>
                <a:latin typeface="Twinkl Cursive Unlooped" panose="02000000000000000000" pitchFamily="2" charset="0"/>
              </a:rPr>
              <a:t>C</a:t>
            </a:r>
            <a:r>
              <a:rPr lang="en-GB" sz="1100" b="0" i="0" dirty="0">
                <a:solidFill>
                  <a:srgbClr val="303030"/>
                </a:solidFill>
                <a:effectLst/>
                <a:latin typeface="Twinkl Cursive Unlooped" panose="02000000000000000000" pitchFamily="2" charset="0"/>
              </a:rPr>
              <a:t>hildren have learnt about the human life cycle. </a:t>
            </a:r>
          </a:p>
          <a:p>
            <a:pPr algn="ctr"/>
            <a:endParaRPr lang="en-GB" sz="1100" dirty="0">
              <a:solidFill>
                <a:srgbClr val="303030"/>
              </a:solidFill>
              <a:latin typeface="Twinkl Cursive Unlooped" panose="02000000000000000000" pitchFamily="2" charset="0"/>
            </a:endParaRPr>
          </a:p>
          <a:p>
            <a:pPr algn="ctr"/>
            <a:r>
              <a:rPr lang="en-GB" sz="1100" b="0" i="0" dirty="0">
                <a:solidFill>
                  <a:srgbClr val="303030"/>
                </a:solidFill>
                <a:effectLst/>
                <a:latin typeface="Twinkl Cursive Unlooped" panose="02000000000000000000" pitchFamily="2" charset="0"/>
              </a:rPr>
              <a:t>They explored human growth and development to old age, including the changes experienced during puberty and human reproduction.</a:t>
            </a:r>
            <a:endParaRPr lang="en-GB" sz="1100" dirty="0"/>
          </a:p>
        </p:txBody>
      </p:sp>
      <p:sp>
        <p:nvSpPr>
          <p:cNvPr id="32" name="object 31">
            <a:extLst>
              <a:ext uri="{FF2B5EF4-FFF2-40B4-BE49-F238E27FC236}">
                <a16:creationId xmlns:a16="http://schemas.microsoft.com/office/drawing/2014/main" id="{99EC4ACA-15A0-4FEE-9B40-8B0A813C4D28}"/>
              </a:ext>
            </a:extLst>
          </p:cNvPr>
          <p:cNvSpPr txBox="1"/>
          <p:nvPr/>
        </p:nvSpPr>
        <p:spPr>
          <a:xfrm>
            <a:off x="7772400" y="3104463"/>
            <a:ext cx="2039058" cy="1712007"/>
          </a:xfrm>
          <a:prstGeom prst="rect">
            <a:avLst/>
          </a:prstGeom>
          <a:solidFill>
            <a:schemeClr val="bg1"/>
          </a:solidFill>
          <a:ln w="57150">
            <a:solidFill>
              <a:schemeClr val="accent3">
                <a:lumMod val="60000"/>
                <a:lumOff val="40000"/>
              </a:schemeClr>
            </a:solidFill>
          </a:ln>
        </p:spPr>
        <p:txBody>
          <a:bodyPr vert="horz" wrap="square" lIns="0" tIns="80010" rIns="0" bIns="0" rtlCol="0">
            <a:spAutoFit/>
          </a:bodyPr>
          <a:lstStyle/>
          <a:p>
            <a:pPr marL="12700" marR="5080"/>
            <a:r>
              <a:rPr lang="en-GB" b="1" i="0" dirty="0">
                <a:solidFill>
                  <a:schemeClr val="accent5">
                    <a:lumMod val="75000"/>
                  </a:schemeClr>
                </a:solidFill>
                <a:effectLst/>
                <a:latin typeface="Twinkl Cursive Unlooped" panose="02000000000000000000" pitchFamily="2" charset="0"/>
              </a:rPr>
              <a:t>Circulatory System</a:t>
            </a:r>
          </a:p>
          <a:p>
            <a:pPr marL="12700" marR="5080"/>
            <a:r>
              <a:rPr lang="en-GB" sz="1100" b="0" i="0" dirty="0">
                <a:solidFill>
                  <a:srgbClr val="303030"/>
                </a:solidFill>
                <a:effectLst/>
                <a:latin typeface="Twinkl Cursive Unlooped" panose="02000000000000000000" pitchFamily="2" charset="0"/>
              </a:rPr>
              <a:t>This project teaches children about the transport role of the human circulatory system, its main parts and primary functions. They learn about healthy lifestyle choices and the effects of harmful substances on the body.</a:t>
            </a:r>
            <a:endParaRPr sz="1100" dirty="0">
              <a:latin typeface="Twinkl Cursive Unlooped" panose="02000000000000000000" pitchFamily="2" charset="0"/>
              <a:cs typeface="Arial"/>
            </a:endParaRPr>
          </a:p>
        </p:txBody>
      </p:sp>
    </p:spTree>
    <p:extLst>
      <p:ext uri="{BB962C8B-B14F-4D97-AF65-F5344CB8AC3E}">
        <p14:creationId xmlns:p14="http://schemas.microsoft.com/office/powerpoint/2010/main" val="12663478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txBox="1"/>
          <p:nvPr/>
        </p:nvSpPr>
        <p:spPr>
          <a:xfrm>
            <a:off x="31797" y="58707"/>
            <a:ext cx="3411220" cy="391795"/>
          </a:xfrm>
          <a:prstGeom prst="rect">
            <a:avLst/>
          </a:prstGeom>
        </p:spPr>
        <p:txBody>
          <a:bodyPr vert="horz" wrap="square" lIns="0" tIns="12700" rIns="0" bIns="0" rtlCol="0">
            <a:spAutoFit/>
          </a:bodyPr>
          <a:lstStyle/>
          <a:p>
            <a:pPr marL="12700">
              <a:lnSpc>
                <a:spcPct val="100000"/>
              </a:lnSpc>
              <a:spcBef>
                <a:spcPts val="100"/>
              </a:spcBef>
            </a:pPr>
            <a:r>
              <a:rPr lang="en-GB" sz="2400" spc="-5" dirty="0">
                <a:latin typeface="Twinkl Cursive Unlooped" panose="02000000000000000000" pitchFamily="2" charset="0"/>
                <a:cs typeface="Segoe UI"/>
              </a:rPr>
              <a:t>Year 6</a:t>
            </a:r>
            <a:endParaRPr sz="2400" dirty="0">
              <a:latin typeface="Twinkl Cursive Unlooped" panose="02000000000000000000" pitchFamily="2" charset="0"/>
              <a:cs typeface="Segoe UI"/>
            </a:endParaRPr>
          </a:p>
        </p:txBody>
      </p:sp>
      <p:sp>
        <p:nvSpPr>
          <p:cNvPr id="46" name="object 46"/>
          <p:cNvSpPr txBox="1"/>
          <p:nvPr/>
        </p:nvSpPr>
        <p:spPr>
          <a:xfrm>
            <a:off x="304800" y="1399908"/>
            <a:ext cx="1774189" cy="448945"/>
          </a:xfrm>
          <a:prstGeom prst="rect">
            <a:avLst/>
          </a:prstGeom>
        </p:spPr>
        <p:txBody>
          <a:bodyPr vert="horz" wrap="square" lIns="0" tIns="15875" rIns="0" bIns="0" rtlCol="0">
            <a:spAutoFit/>
          </a:bodyPr>
          <a:lstStyle/>
          <a:p>
            <a:pPr marL="12700">
              <a:lnSpc>
                <a:spcPct val="100000"/>
              </a:lnSpc>
              <a:spcBef>
                <a:spcPts val="125"/>
              </a:spcBef>
            </a:pPr>
            <a:r>
              <a:rPr sz="2750" b="1" spc="-110" dirty="0">
                <a:solidFill>
                  <a:srgbClr val="1E587C"/>
                </a:solidFill>
                <a:latin typeface="Twinkl Cursive Unlooped" panose="02000000000000000000" pitchFamily="2" charset="0"/>
                <a:cs typeface="Arial"/>
              </a:rPr>
              <a:t>Vocabulary</a:t>
            </a:r>
            <a:endParaRPr sz="2750" dirty="0">
              <a:latin typeface="Twinkl Cursive Unlooped" panose="02000000000000000000" pitchFamily="2" charset="0"/>
              <a:cs typeface="Arial"/>
            </a:endParaRPr>
          </a:p>
        </p:txBody>
      </p:sp>
      <p:sp>
        <p:nvSpPr>
          <p:cNvPr id="78" name="TextBox 77">
            <a:extLst>
              <a:ext uri="{FF2B5EF4-FFF2-40B4-BE49-F238E27FC236}">
                <a16:creationId xmlns:a16="http://schemas.microsoft.com/office/drawing/2014/main" id="{199C6C72-96E9-44FC-B116-51EEF342201C}"/>
              </a:ext>
            </a:extLst>
          </p:cNvPr>
          <p:cNvSpPr txBox="1"/>
          <p:nvPr/>
        </p:nvSpPr>
        <p:spPr>
          <a:xfrm>
            <a:off x="254962" y="1848853"/>
            <a:ext cx="1806193" cy="938719"/>
          </a:xfrm>
          <a:prstGeom prst="rect">
            <a:avLst/>
          </a:prstGeom>
          <a:noFill/>
        </p:spPr>
        <p:txBody>
          <a:bodyPr wrap="square" rtlCol="0">
            <a:spAutoFit/>
          </a:bodyPr>
          <a:lstStyle/>
          <a:p>
            <a:r>
              <a:rPr lang="en-GB" sz="1100" dirty="0">
                <a:latin typeface="Twinkl Cursive Unlooped" panose="02000000000000000000" pitchFamily="2" charset="0"/>
              </a:rPr>
              <a:t>Children will be expected to know and use this key vocabulary in their work and when discussing their learning. </a:t>
            </a:r>
          </a:p>
        </p:txBody>
      </p:sp>
      <p:pic>
        <p:nvPicPr>
          <p:cNvPr id="82" name="Picture 81">
            <a:extLst>
              <a:ext uri="{FF2B5EF4-FFF2-40B4-BE49-F238E27FC236}">
                <a16:creationId xmlns:a16="http://schemas.microsoft.com/office/drawing/2014/main" id="{BF3369F5-A120-40DF-90EF-DA7EC1E0B1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255366" y="-20474"/>
            <a:ext cx="913936" cy="914072"/>
          </a:xfrm>
          <a:prstGeom prst="rect">
            <a:avLst/>
          </a:prstGeom>
        </p:spPr>
      </p:pic>
      <p:pic>
        <p:nvPicPr>
          <p:cNvPr id="83" name="Picture 82">
            <a:extLst>
              <a:ext uri="{FF2B5EF4-FFF2-40B4-BE49-F238E27FC236}">
                <a16:creationId xmlns:a16="http://schemas.microsoft.com/office/drawing/2014/main" id="{60227256-1ECF-49F2-9133-717CA126CA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126" y="6176496"/>
            <a:ext cx="2524665" cy="705629"/>
          </a:xfrm>
          <a:prstGeom prst="rect">
            <a:avLst/>
          </a:prstGeom>
        </p:spPr>
      </p:pic>
      <p:graphicFrame>
        <p:nvGraphicFramePr>
          <p:cNvPr id="84" name="Table 84">
            <a:extLst>
              <a:ext uri="{FF2B5EF4-FFF2-40B4-BE49-F238E27FC236}">
                <a16:creationId xmlns:a16="http://schemas.microsoft.com/office/drawing/2014/main" id="{DE5E1301-E386-4A08-A105-FA6D8D4A8BD1}"/>
              </a:ext>
            </a:extLst>
          </p:cNvPr>
          <p:cNvGraphicFramePr>
            <a:graphicFrameLocks noGrp="1"/>
          </p:cNvGraphicFramePr>
          <p:nvPr>
            <p:extLst>
              <p:ext uri="{D42A27DB-BD31-4B8C-83A1-F6EECF244321}">
                <p14:modId xmlns:p14="http://schemas.microsoft.com/office/powerpoint/2010/main" val="2923941584"/>
              </p:ext>
            </p:extLst>
          </p:nvPr>
        </p:nvGraphicFramePr>
        <p:xfrm>
          <a:off x="3276600" y="1427480"/>
          <a:ext cx="5257800" cy="4820920"/>
        </p:xfrm>
        <a:graphic>
          <a:graphicData uri="http://schemas.openxmlformats.org/drawingml/2006/table">
            <a:tbl>
              <a:tblPr firstRow="1" bandRow="1">
                <a:tableStyleId>{BDBED569-4797-4DF1-A0F4-6AAB3CD982D8}</a:tableStyleId>
              </a:tblPr>
              <a:tblGrid>
                <a:gridCol w="1828800">
                  <a:extLst>
                    <a:ext uri="{9D8B030D-6E8A-4147-A177-3AD203B41FA5}">
                      <a16:colId xmlns:a16="http://schemas.microsoft.com/office/drawing/2014/main" val="1839290384"/>
                    </a:ext>
                  </a:extLst>
                </a:gridCol>
                <a:gridCol w="1676400">
                  <a:extLst>
                    <a:ext uri="{9D8B030D-6E8A-4147-A177-3AD203B41FA5}">
                      <a16:colId xmlns:a16="http://schemas.microsoft.com/office/drawing/2014/main" val="2992277105"/>
                    </a:ext>
                  </a:extLst>
                </a:gridCol>
                <a:gridCol w="1752600">
                  <a:extLst>
                    <a:ext uri="{9D8B030D-6E8A-4147-A177-3AD203B41FA5}">
                      <a16:colId xmlns:a16="http://schemas.microsoft.com/office/drawing/2014/main" val="1462662438"/>
                    </a:ext>
                  </a:extLst>
                </a:gridCol>
              </a:tblGrid>
              <a:tr h="370840">
                <a:tc>
                  <a:txBody>
                    <a:bodyPr/>
                    <a:lstStyle/>
                    <a:p>
                      <a:r>
                        <a:rPr lang="en-GB" sz="1400" b="0" dirty="0">
                          <a:latin typeface="Twinkl Cursive Unlooped" panose="02000000000000000000" pitchFamily="2" charset="0"/>
                        </a:rPr>
                        <a:t>Circulatory system</a:t>
                      </a:r>
                    </a:p>
                  </a:txBody>
                  <a:tcPr/>
                </a:tc>
                <a:tc>
                  <a:txBody>
                    <a:bodyPr/>
                    <a:lstStyle/>
                    <a:p>
                      <a:r>
                        <a:rPr lang="en-GB" sz="1400" b="0" dirty="0">
                          <a:latin typeface="Twinkl Cursive Unlooped" panose="02000000000000000000" pitchFamily="2" charset="0"/>
                        </a:rPr>
                        <a:t>Blood</a:t>
                      </a:r>
                    </a:p>
                  </a:txBody>
                  <a:tcPr/>
                </a:tc>
                <a:tc>
                  <a:txBody>
                    <a:bodyPr/>
                    <a:lstStyle/>
                    <a:p>
                      <a:r>
                        <a:rPr lang="en-GB" sz="1400" b="0" dirty="0">
                          <a:latin typeface="Twinkl Cursive Unlooped" panose="02000000000000000000" pitchFamily="2" charset="0"/>
                        </a:rPr>
                        <a:t>Heart rate</a:t>
                      </a:r>
                    </a:p>
                  </a:txBody>
                  <a:tcPr/>
                </a:tc>
                <a:extLst>
                  <a:ext uri="{0D108BD9-81ED-4DB2-BD59-A6C34878D82A}">
                    <a16:rowId xmlns:a16="http://schemas.microsoft.com/office/drawing/2014/main" val="2127023597"/>
                  </a:ext>
                </a:extLst>
              </a:tr>
              <a:tr h="370840">
                <a:tc>
                  <a:txBody>
                    <a:bodyPr/>
                    <a:lstStyle/>
                    <a:p>
                      <a:r>
                        <a:rPr lang="en-GB" sz="1400" dirty="0">
                          <a:latin typeface="Twinkl Cursive Unlooped" panose="02000000000000000000" pitchFamily="2" charset="0"/>
                        </a:rPr>
                        <a:t>Digestive system</a:t>
                      </a:r>
                    </a:p>
                  </a:txBody>
                  <a:tcPr/>
                </a:tc>
                <a:tc>
                  <a:txBody>
                    <a:bodyPr/>
                    <a:lstStyle/>
                    <a:p>
                      <a:r>
                        <a:rPr lang="en-GB" sz="1400" dirty="0">
                          <a:latin typeface="Twinkl Cursive Unlooped" panose="02000000000000000000" pitchFamily="2" charset="0"/>
                        </a:rPr>
                        <a:t>Blood vessels</a:t>
                      </a:r>
                    </a:p>
                  </a:txBody>
                  <a:tcPr/>
                </a:tc>
                <a:tc>
                  <a:txBody>
                    <a:bodyPr/>
                    <a:lstStyle/>
                    <a:p>
                      <a:r>
                        <a:rPr lang="en-GB" sz="1400" dirty="0">
                          <a:latin typeface="Twinkl Cursive Unlooped" panose="02000000000000000000" pitchFamily="2" charset="0"/>
                        </a:rPr>
                        <a:t>Pulse rate</a:t>
                      </a:r>
                    </a:p>
                  </a:txBody>
                  <a:tcPr/>
                </a:tc>
                <a:extLst>
                  <a:ext uri="{0D108BD9-81ED-4DB2-BD59-A6C34878D82A}">
                    <a16:rowId xmlns:a16="http://schemas.microsoft.com/office/drawing/2014/main" val="2942176537"/>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latin typeface="Twinkl Cursive Unlooped" panose="02000000000000000000" pitchFamily="2" charset="0"/>
                        </a:rPr>
                        <a:t>Endocrine system</a:t>
                      </a:r>
                    </a:p>
                  </a:txBody>
                  <a:tcPr/>
                </a:tc>
                <a:tc>
                  <a:txBody>
                    <a:bodyPr/>
                    <a:lstStyle/>
                    <a:p>
                      <a:r>
                        <a:rPr lang="en-GB" sz="1400" dirty="0">
                          <a:latin typeface="Twinkl Cursive Unlooped" panose="02000000000000000000" pitchFamily="2" charset="0"/>
                        </a:rPr>
                        <a:t>Plasma</a:t>
                      </a:r>
                    </a:p>
                  </a:txBody>
                  <a:tcPr/>
                </a:tc>
                <a:tc>
                  <a:txBody>
                    <a:bodyPr/>
                    <a:lstStyle/>
                    <a:p>
                      <a:r>
                        <a:rPr lang="en-GB" sz="1400" dirty="0">
                          <a:latin typeface="Twinkl Cursive Unlooped" panose="02000000000000000000" pitchFamily="2" charset="0"/>
                        </a:rPr>
                        <a:t>Exercise</a:t>
                      </a:r>
                    </a:p>
                  </a:txBody>
                  <a:tcPr/>
                </a:tc>
                <a:extLst>
                  <a:ext uri="{0D108BD9-81ED-4DB2-BD59-A6C34878D82A}">
                    <a16:rowId xmlns:a16="http://schemas.microsoft.com/office/drawing/2014/main" val="2518623503"/>
                  </a:ext>
                </a:extLst>
              </a:tr>
              <a:tr h="370840">
                <a:tc>
                  <a:txBody>
                    <a:bodyPr/>
                    <a:lstStyle/>
                    <a:p>
                      <a:r>
                        <a:rPr lang="en-GB" sz="1400" dirty="0">
                          <a:latin typeface="Twinkl Cursive Unlooped" panose="02000000000000000000" pitchFamily="2" charset="0"/>
                        </a:rPr>
                        <a:t>Excretory system </a:t>
                      </a:r>
                    </a:p>
                  </a:txBody>
                  <a:tcPr/>
                </a:tc>
                <a:tc>
                  <a:txBody>
                    <a:bodyPr/>
                    <a:lstStyle/>
                    <a:p>
                      <a:r>
                        <a:rPr lang="en-GB" sz="1400" dirty="0">
                          <a:latin typeface="Twinkl Cursive Unlooped" panose="02000000000000000000" pitchFamily="2" charset="0"/>
                        </a:rPr>
                        <a:t>Platelet</a:t>
                      </a:r>
                    </a:p>
                  </a:txBody>
                  <a:tcPr/>
                </a:tc>
                <a:tc>
                  <a:txBody>
                    <a:bodyPr/>
                    <a:lstStyle/>
                    <a:p>
                      <a:r>
                        <a:rPr lang="en-GB" sz="1400" dirty="0">
                          <a:latin typeface="Twinkl Cursive Unlooped" panose="02000000000000000000" pitchFamily="2" charset="0"/>
                        </a:rPr>
                        <a:t>Bpm</a:t>
                      </a:r>
                    </a:p>
                  </a:txBody>
                  <a:tcPr/>
                </a:tc>
                <a:extLst>
                  <a:ext uri="{0D108BD9-81ED-4DB2-BD59-A6C34878D82A}">
                    <a16:rowId xmlns:a16="http://schemas.microsoft.com/office/drawing/2014/main" val="2802856763"/>
                  </a:ext>
                </a:extLst>
              </a:tr>
              <a:tr h="370840">
                <a:tc>
                  <a:txBody>
                    <a:bodyPr/>
                    <a:lstStyle/>
                    <a:p>
                      <a:r>
                        <a:rPr lang="en-GB" sz="1400" b="0" dirty="0">
                          <a:latin typeface="Twinkl Cursive Unlooped" panose="02000000000000000000" pitchFamily="2" charset="0"/>
                        </a:rPr>
                        <a:t>Muscular system</a:t>
                      </a:r>
                    </a:p>
                  </a:txBody>
                  <a:tcPr/>
                </a:tc>
                <a:tc>
                  <a:txBody>
                    <a:bodyPr/>
                    <a:lstStyle/>
                    <a:p>
                      <a:r>
                        <a:rPr lang="en-GB" sz="1400" dirty="0">
                          <a:latin typeface="Twinkl Cursive Unlooped" panose="02000000000000000000" pitchFamily="2" charset="0"/>
                        </a:rPr>
                        <a:t>Red blood cells</a:t>
                      </a:r>
                    </a:p>
                  </a:txBody>
                  <a:tcPr/>
                </a:tc>
                <a:tc>
                  <a:txBody>
                    <a:bodyPr/>
                    <a:lstStyle/>
                    <a:p>
                      <a:r>
                        <a:rPr lang="en-GB" sz="1400" dirty="0">
                          <a:latin typeface="Twinkl Cursive Unlooped" panose="02000000000000000000" pitchFamily="2" charset="0"/>
                        </a:rPr>
                        <a:t>Blood pressure</a:t>
                      </a:r>
                    </a:p>
                  </a:txBody>
                  <a:tcPr/>
                </a:tc>
                <a:extLst>
                  <a:ext uri="{0D108BD9-81ED-4DB2-BD59-A6C34878D82A}">
                    <a16:rowId xmlns:a16="http://schemas.microsoft.com/office/drawing/2014/main" val="46448667"/>
                  </a:ext>
                </a:extLst>
              </a:tr>
              <a:tr h="370840">
                <a:tc>
                  <a:txBody>
                    <a:bodyPr/>
                    <a:lstStyle/>
                    <a:p>
                      <a:r>
                        <a:rPr lang="en-GB" sz="1400" dirty="0">
                          <a:latin typeface="Twinkl Cursive Unlooped" panose="02000000000000000000" pitchFamily="2" charset="0"/>
                        </a:rPr>
                        <a:t>Nervous system</a:t>
                      </a:r>
                    </a:p>
                  </a:txBody>
                  <a:tcPr/>
                </a:tc>
                <a:tc>
                  <a:txBody>
                    <a:bodyPr/>
                    <a:lstStyle/>
                    <a:p>
                      <a:r>
                        <a:rPr lang="en-GB" sz="1400" dirty="0">
                          <a:latin typeface="Twinkl Cursive Unlooped" panose="02000000000000000000" pitchFamily="2" charset="0"/>
                        </a:rPr>
                        <a:t>White blood cells</a:t>
                      </a:r>
                    </a:p>
                  </a:txBody>
                  <a:tcPr/>
                </a:tc>
                <a:tc>
                  <a:txBody>
                    <a:bodyPr/>
                    <a:lstStyle/>
                    <a:p>
                      <a:r>
                        <a:rPr lang="en-GB" sz="1400" dirty="0">
                          <a:latin typeface="Twinkl Cursive Unlooped" panose="02000000000000000000" pitchFamily="2" charset="0"/>
                        </a:rPr>
                        <a:t>Cholesterol</a:t>
                      </a:r>
                    </a:p>
                  </a:txBody>
                  <a:tcPr/>
                </a:tc>
                <a:extLst>
                  <a:ext uri="{0D108BD9-81ED-4DB2-BD59-A6C34878D82A}">
                    <a16:rowId xmlns:a16="http://schemas.microsoft.com/office/drawing/2014/main" val="719473866"/>
                  </a:ext>
                </a:extLst>
              </a:tr>
              <a:tr h="370840">
                <a:tc>
                  <a:txBody>
                    <a:bodyPr/>
                    <a:lstStyle/>
                    <a:p>
                      <a:r>
                        <a:rPr lang="en-GB" sz="1400" dirty="0">
                          <a:latin typeface="Twinkl Cursive Unlooped" panose="02000000000000000000" pitchFamily="2" charset="0"/>
                        </a:rPr>
                        <a:t>Reproductive system</a:t>
                      </a:r>
                    </a:p>
                  </a:txBody>
                  <a:tcPr/>
                </a:tc>
                <a:tc>
                  <a:txBody>
                    <a:bodyPr/>
                    <a:lstStyle/>
                    <a:p>
                      <a:r>
                        <a:rPr lang="en-GB" sz="1400" dirty="0">
                          <a:latin typeface="Twinkl Cursive Unlooped" panose="02000000000000000000" pitchFamily="2" charset="0"/>
                        </a:rPr>
                        <a:t>Capillary</a:t>
                      </a:r>
                    </a:p>
                  </a:txBody>
                  <a:tcPr/>
                </a:tc>
                <a:tc>
                  <a:txBody>
                    <a:bodyPr/>
                    <a:lstStyle/>
                    <a:p>
                      <a:r>
                        <a:rPr lang="en-GB" sz="1400" dirty="0">
                          <a:latin typeface="Twinkl Cursive Unlooped" panose="02000000000000000000" pitchFamily="2" charset="0"/>
                        </a:rPr>
                        <a:t>Saturated fats</a:t>
                      </a:r>
                    </a:p>
                  </a:txBody>
                  <a:tcPr/>
                </a:tc>
                <a:extLst>
                  <a:ext uri="{0D108BD9-81ED-4DB2-BD59-A6C34878D82A}">
                    <a16:rowId xmlns:a16="http://schemas.microsoft.com/office/drawing/2014/main" val="1424210"/>
                  </a:ext>
                </a:extLst>
              </a:tr>
              <a:tr h="370840">
                <a:tc>
                  <a:txBody>
                    <a:bodyPr/>
                    <a:lstStyle/>
                    <a:p>
                      <a:r>
                        <a:rPr lang="en-GB" sz="1400" dirty="0">
                          <a:latin typeface="Twinkl Cursive Unlooped" panose="02000000000000000000" pitchFamily="2" charset="0"/>
                        </a:rPr>
                        <a:t>Respiratory system</a:t>
                      </a:r>
                    </a:p>
                  </a:txBody>
                  <a:tcPr/>
                </a:tc>
                <a:tc>
                  <a:txBody>
                    <a:bodyPr/>
                    <a:lstStyle/>
                    <a:p>
                      <a:r>
                        <a:rPr lang="en-GB" sz="1400" dirty="0">
                          <a:latin typeface="Twinkl Cursive Unlooped" panose="02000000000000000000" pitchFamily="2" charset="0"/>
                        </a:rPr>
                        <a:t>Artery</a:t>
                      </a:r>
                    </a:p>
                  </a:txBody>
                  <a:tcPr/>
                </a:tc>
                <a:tc>
                  <a:txBody>
                    <a:bodyPr/>
                    <a:lstStyle/>
                    <a:p>
                      <a:r>
                        <a:rPr lang="en-GB" sz="1400" dirty="0">
                          <a:latin typeface="Twinkl Cursive Unlooped" panose="02000000000000000000" pitchFamily="2" charset="0"/>
                        </a:rPr>
                        <a:t>Processed foods </a:t>
                      </a:r>
                    </a:p>
                  </a:txBody>
                  <a:tcPr/>
                </a:tc>
                <a:extLst>
                  <a:ext uri="{0D108BD9-81ED-4DB2-BD59-A6C34878D82A}">
                    <a16:rowId xmlns:a16="http://schemas.microsoft.com/office/drawing/2014/main" val="3888172883"/>
                  </a:ext>
                </a:extLst>
              </a:tr>
              <a:tr h="370840">
                <a:tc>
                  <a:txBody>
                    <a:bodyPr/>
                    <a:lstStyle/>
                    <a:p>
                      <a:r>
                        <a:rPr lang="en-GB" sz="1400" dirty="0">
                          <a:latin typeface="Twinkl Cursive Unlooped" panose="02000000000000000000" pitchFamily="2" charset="0"/>
                        </a:rPr>
                        <a:t>Skeletal system </a:t>
                      </a:r>
                    </a:p>
                  </a:txBody>
                  <a:tcPr/>
                </a:tc>
                <a:tc>
                  <a:txBody>
                    <a:bodyPr/>
                    <a:lstStyle/>
                    <a:p>
                      <a:r>
                        <a:rPr lang="en-GB" sz="1400" dirty="0">
                          <a:latin typeface="Twinkl Cursive Unlooped" panose="02000000000000000000" pitchFamily="2" charset="0"/>
                        </a:rPr>
                        <a:t>Vein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624332100"/>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Aorta</a:t>
                      </a:r>
                    </a:p>
                  </a:txBody>
                  <a:tcPr/>
                </a:tc>
                <a:tc>
                  <a:txBody>
                    <a:bodyPr/>
                    <a:lstStyle/>
                    <a:p>
                      <a:r>
                        <a:rPr lang="en-GB" sz="1400" dirty="0">
                          <a:latin typeface="Twinkl Cursive Unlooped" panose="02000000000000000000" pitchFamily="2" charset="0"/>
                        </a:rPr>
                        <a:t>Ventricle</a:t>
                      </a:r>
                    </a:p>
                  </a:txBody>
                  <a:tcPr/>
                </a:tc>
                <a:extLst>
                  <a:ext uri="{0D108BD9-81ED-4DB2-BD59-A6C34878D82A}">
                    <a16:rowId xmlns:a16="http://schemas.microsoft.com/office/drawing/2014/main" val="739977282"/>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Vena Cava</a:t>
                      </a:r>
                    </a:p>
                  </a:txBody>
                  <a:tcPr/>
                </a:tc>
                <a:tc>
                  <a:txBody>
                    <a:bodyPr/>
                    <a:lstStyle/>
                    <a:p>
                      <a:r>
                        <a:rPr lang="en-GB" sz="1400" dirty="0">
                          <a:latin typeface="Twinkl Cursive Unlooped" panose="02000000000000000000" pitchFamily="2" charset="0"/>
                        </a:rPr>
                        <a:t>Valve </a:t>
                      </a:r>
                    </a:p>
                  </a:txBody>
                  <a:tcPr/>
                </a:tc>
                <a:extLst>
                  <a:ext uri="{0D108BD9-81ED-4DB2-BD59-A6C34878D82A}">
                    <a16:rowId xmlns:a16="http://schemas.microsoft.com/office/drawing/2014/main" val="2548771304"/>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Pulmonary vein</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1281418396"/>
                  </a:ext>
                </a:extLst>
              </a:tr>
              <a:tr h="370840">
                <a:tc>
                  <a:txBody>
                    <a:bodyPr/>
                    <a:lstStyle/>
                    <a:p>
                      <a:endParaRPr lang="en-GB" sz="1400" dirty="0">
                        <a:latin typeface="Twinkl Cursive Unlooped" panose="02000000000000000000" pitchFamily="2" charset="0"/>
                      </a:endParaRPr>
                    </a:p>
                  </a:txBody>
                  <a:tcPr/>
                </a:tc>
                <a:tc>
                  <a:txBody>
                    <a:bodyPr/>
                    <a:lstStyle/>
                    <a:p>
                      <a:r>
                        <a:rPr lang="en-GB" sz="1400" dirty="0">
                          <a:latin typeface="Twinkl Cursive Unlooped" panose="02000000000000000000" pitchFamily="2" charset="0"/>
                        </a:rPr>
                        <a:t>Pulmonary artery</a:t>
                      </a:r>
                    </a:p>
                  </a:txBody>
                  <a:tcPr/>
                </a:tc>
                <a:tc>
                  <a:txBody>
                    <a:bodyPr/>
                    <a:lstStyle/>
                    <a:p>
                      <a:endParaRPr lang="en-GB" sz="1400" dirty="0">
                        <a:latin typeface="Twinkl Cursive Unlooped" panose="02000000000000000000" pitchFamily="2" charset="0"/>
                      </a:endParaRPr>
                    </a:p>
                  </a:txBody>
                  <a:tcPr/>
                </a:tc>
                <a:extLst>
                  <a:ext uri="{0D108BD9-81ED-4DB2-BD59-A6C34878D82A}">
                    <a16:rowId xmlns:a16="http://schemas.microsoft.com/office/drawing/2014/main" val="679098557"/>
                  </a:ext>
                </a:extLst>
              </a:tr>
            </a:tbl>
          </a:graphicData>
        </a:graphic>
      </p:graphicFrame>
      <p:sp>
        <p:nvSpPr>
          <p:cNvPr id="10" name="TextBox 9">
            <a:extLst>
              <a:ext uri="{FF2B5EF4-FFF2-40B4-BE49-F238E27FC236}">
                <a16:creationId xmlns:a16="http://schemas.microsoft.com/office/drawing/2014/main" id="{B6199961-FF74-4CD2-970C-B302C2A247F3}"/>
              </a:ext>
            </a:extLst>
          </p:cNvPr>
          <p:cNvSpPr txBox="1"/>
          <p:nvPr/>
        </p:nvSpPr>
        <p:spPr>
          <a:xfrm>
            <a:off x="3199460" y="539655"/>
            <a:ext cx="8299463" cy="707886"/>
          </a:xfrm>
          <a:prstGeom prst="rect">
            <a:avLst/>
          </a:prstGeom>
          <a:noFill/>
        </p:spPr>
        <p:txBody>
          <a:bodyPr wrap="square" rtlCol="0">
            <a:spAutoFit/>
          </a:bodyPr>
          <a:lstStyle/>
          <a:p>
            <a:r>
              <a:rPr lang="en-GB" sz="4000" dirty="0">
                <a:solidFill>
                  <a:schemeClr val="accent5">
                    <a:lumMod val="75000"/>
                  </a:schemeClr>
                </a:solidFill>
                <a:latin typeface="Twinkl Cursive Unlooped" panose="02000000000000000000" pitchFamily="2" charset="0"/>
              </a:rPr>
              <a:t>Circulatory System</a:t>
            </a:r>
          </a:p>
        </p:txBody>
      </p:sp>
    </p:spTree>
    <p:extLst>
      <p:ext uri="{BB962C8B-B14F-4D97-AF65-F5344CB8AC3E}">
        <p14:creationId xmlns:p14="http://schemas.microsoft.com/office/powerpoint/2010/main" val="41231108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C6C82"/>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BF96D6B0A3E3B42A8F754A3BC10923B" ma:contentTypeVersion="18" ma:contentTypeDescription="Create a new document." ma:contentTypeScope="" ma:versionID="6967873846610242cc70dc0886e162c6">
  <xsd:schema xmlns:xsd="http://www.w3.org/2001/XMLSchema" xmlns:xs="http://www.w3.org/2001/XMLSchema" xmlns:p="http://schemas.microsoft.com/office/2006/metadata/properties" xmlns:ns2="4130f798-555d-4283-877d-47ca23db3ba0" xmlns:ns3="beab8350-a27f-4811-8d61-4b617fe51f81" targetNamespace="http://schemas.microsoft.com/office/2006/metadata/properties" ma:root="true" ma:fieldsID="83b9f72aaebed8d62e154685198cd71d" ns2:_="" ns3:_="">
    <xsd:import namespace="4130f798-555d-4283-877d-47ca23db3ba0"/>
    <xsd:import namespace="beab8350-a27f-4811-8d61-4b617fe51f8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Location"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130f798-555d-4283-877d-47ca23db3ba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a852953-3c54-43a3-8143-5d6c744f9f30}" ma:internalName="TaxCatchAll" ma:showField="CatchAllData" ma:web="4130f798-555d-4283-877d-47ca23db3ba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beab8350-a27f-4811-8d61-4b617fe51f8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05eb0bf6-483a-4e9b-9636-5eee4a0e499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84DBCB-134E-4FEF-80AB-B98B6FA8C16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130f798-555d-4283-877d-47ca23db3ba0"/>
    <ds:schemaRef ds:uri="beab8350-a27f-4811-8d61-4b617fe51f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CE03881-3F5B-4E2F-86E9-7313CEDC44D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63817</TotalTime>
  <Words>24214</Words>
  <Application>Microsoft Office PowerPoint</Application>
  <PresentationFormat>Widescreen</PresentationFormat>
  <Paragraphs>2771</Paragraphs>
  <Slides>96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96</vt:i4>
      </vt:variant>
    </vt:vector>
  </HeadingPairs>
  <TitlesOfParts>
    <vt:vector size="102" baseType="lpstr">
      <vt:lpstr>Arial</vt:lpstr>
      <vt:lpstr>Calibri</vt:lpstr>
      <vt:lpstr>Lato</vt:lpstr>
      <vt:lpstr>Segoe UI</vt:lpstr>
      <vt:lpstr>Twinkl Cursive Unlooped</vt:lpstr>
      <vt:lpstr>Office Theme</vt:lpstr>
      <vt:lpstr>PowerPoint Presentation</vt:lpstr>
      <vt:lpstr>PowerPoint Presentation</vt:lpstr>
      <vt:lpstr>PowerPoint Presentation</vt:lpstr>
      <vt:lpstr>Year 1</vt:lpstr>
      <vt:lpstr>PowerPoint Presentation</vt:lpstr>
      <vt:lpstr>PowerPoint Presentation</vt:lpstr>
      <vt:lpstr>Year 1</vt:lpstr>
      <vt:lpstr>PowerPoint Presentation</vt:lpstr>
      <vt:lpstr>PowerPoint Presentation</vt:lpstr>
      <vt:lpstr>Year 1</vt:lpstr>
      <vt:lpstr>PowerPoint Presentation</vt:lpstr>
      <vt:lpstr>PowerPoint Presentation</vt:lpstr>
      <vt:lpstr>Year 1</vt:lpstr>
      <vt:lpstr>PowerPoint Presentation</vt:lpstr>
      <vt:lpstr>PowerPoint Presentation</vt:lpstr>
      <vt:lpstr>Year 1</vt:lpstr>
      <vt:lpstr>PowerPoint Presentation</vt:lpstr>
      <vt:lpstr>PowerPoint Presentation</vt:lpstr>
      <vt:lpstr>Year 1</vt:lpstr>
      <vt:lpstr>PowerPoint Presentation</vt:lpstr>
      <vt:lpstr>PowerPoint Presentation</vt:lpstr>
      <vt:lpstr>Year 2</vt:lpstr>
      <vt:lpstr>PowerPoint Presentation</vt:lpstr>
      <vt:lpstr>PowerPoint Presentation</vt:lpstr>
      <vt:lpstr>Year 2</vt:lpstr>
      <vt:lpstr>PowerPoint Presentation</vt:lpstr>
      <vt:lpstr>PowerPoint Presentation</vt:lpstr>
      <vt:lpstr>Year 2</vt:lpstr>
      <vt:lpstr>PowerPoint Presentation</vt:lpstr>
      <vt:lpstr>PowerPoint Presentation</vt:lpstr>
      <vt:lpstr>Year 2</vt:lpstr>
      <vt:lpstr>PowerPoint Presentation</vt:lpstr>
      <vt:lpstr>PowerPoint Presentation</vt:lpstr>
      <vt:lpstr>Year 2</vt:lpstr>
      <vt:lpstr>PowerPoint Presentation</vt:lpstr>
      <vt:lpstr>PowerPoint Presentation</vt:lpstr>
      <vt:lpstr>Year 3</vt:lpstr>
      <vt:lpstr>PowerPoint Presentation</vt:lpstr>
      <vt:lpstr>PowerPoint Presentation</vt:lpstr>
      <vt:lpstr>Year 3</vt:lpstr>
      <vt:lpstr>PowerPoint Presentation</vt:lpstr>
      <vt:lpstr>PowerPoint Presentation</vt:lpstr>
      <vt:lpstr>Year 3</vt:lpstr>
      <vt:lpstr>PowerPoint Presentation</vt:lpstr>
      <vt:lpstr>PowerPoint Presentation</vt:lpstr>
      <vt:lpstr>Year 3</vt:lpstr>
      <vt:lpstr>PowerPoint Presentation</vt:lpstr>
      <vt:lpstr>PowerPoint Presentation</vt:lpstr>
      <vt:lpstr>Year 3</vt:lpstr>
      <vt:lpstr>PowerPoint Presentation</vt:lpstr>
      <vt:lpstr>PowerPoint Presentation</vt:lpstr>
      <vt:lpstr>Year 4</vt:lpstr>
      <vt:lpstr>PowerPoint Presentation</vt:lpstr>
      <vt:lpstr>PowerPoint Presentation</vt:lpstr>
      <vt:lpstr>Year 4</vt:lpstr>
      <vt:lpstr>PowerPoint Presentation</vt:lpstr>
      <vt:lpstr>PowerPoint Presentation</vt:lpstr>
      <vt:lpstr>Year 4</vt:lpstr>
      <vt:lpstr>PowerPoint Presentation</vt:lpstr>
      <vt:lpstr>PowerPoint Presentation</vt:lpstr>
      <vt:lpstr>Year 4</vt:lpstr>
      <vt:lpstr>PowerPoint Presentation</vt:lpstr>
      <vt:lpstr>PowerPoint Presentation</vt:lpstr>
      <vt:lpstr>Year 4</vt:lpstr>
      <vt:lpstr>PowerPoint Presentation</vt:lpstr>
      <vt:lpstr>PowerPoint Presentation</vt:lpstr>
      <vt:lpstr>Year 5</vt:lpstr>
      <vt:lpstr>PowerPoint Presentation</vt:lpstr>
      <vt:lpstr>PowerPoint Presentation</vt:lpstr>
      <vt:lpstr>Year 5</vt:lpstr>
      <vt:lpstr>PowerPoint Presentation</vt:lpstr>
      <vt:lpstr>PowerPoint Presentation</vt:lpstr>
      <vt:lpstr>Year 5</vt:lpstr>
      <vt:lpstr>PowerPoint Presentation</vt:lpstr>
      <vt:lpstr>PowerPoint Presentation</vt:lpstr>
      <vt:lpstr>Year 5</vt:lpstr>
      <vt:lpstr>PowerPoint Presentation</vt:lpstr>
      <vt:lpstr>PowerPoint Presentation</vt:lpstr>
      <vt:lpstr>Year 5</vt:lpstr>
      <vt:lpstr>PowerPoint Presentation</vt:lpstr>
      <vt:lpstr>PowerPoint Presentation</vt:lpstr>
      <vt:lpstr>Year 6</vt:lpstr>
      <vt:lpstr>PowerPoint Presentation</vt:lpstr>
      <vt:lpstr>PowerPoint Presentation</vt:lpstr>
      <vt:lpstr>Year 6</vt:lpstr>
      <vt:lpstr>PowerPoint Presentation</vt:lpstr>
      <vt:lpstr>PowerPoint Presentation</vt:lpstr>
      <vt:lpstr>Year 6</vt:lpstr>
      <vt:lpstr>PowerPoint Presentation</vt:lpstr>
      <vt:lpstr>PowerPoint Presentation</vt:lpstr>
      <vt:lpstr>Year 6</vt:lpstr>
      <vt:lpstr>PowerPoint Presentation</vt:lpstr>
      <vt:lpstr>PowerPoint Presentation</vt:lpstr>
      <vt:lpstr>PowerPoint Presentation</vt:lpstr>
      <vt:lpstr>Year 6</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Carly Tonks</dc:creator>
  <cp:lastModifiedBy>Carly Tonks</cp:lastModifiedBy>
  <cp:revision>254</cp:revision>
  <cp:lastPrinted>2024-08-12T14:55:27Z</cp:lastPrinted>
  <dcterms:created xsi:type="dcterms:W3CDTF">2024-03-05T11:42:27Z</dcterms:created>
  <dcterms:modified xsi:type="dcterms:W3CDTF">2024-09-05T12:46:39Z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2023-11-12T00:00:00Z</vt:filetime>
  </property>
  <property fmtid="{D5CDD505-2E9C-101B-9397-08002B2CF9AE}" pid="3" name="LastSaved">
    <vt:filetime>2024-03-05T00:00:00Z</vt:filetime>
  </property>
</Properties>
</file>