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7" r:id="rId6"/>
    <p:sldId id="258" r:id="rId7"/>
    <p:sldId id="259" r:id="rId8"/>
    <p:sldId id="260" r:id="rId9"/>
    <p:sldId id="261" r:id="rId10"/>
    <p:sldId id="262" r:id="rId11"/>
    <p:sldId id="269" r:id="rId12"/>
    <p:sldId id="270" r:id="rId13"/>
    <p:sldId id="271" r:id="rId14"/>
    <p:sldId id="272" r:id="rId15"/>
    <p:sldId id="273" r:id="rId16"/>
    <p:sldId id="268" r:id="rId17"/>
    <p:sldId id="274"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E47C58-E288-40C3-BA34-0BF2128F0962}" type="datetimeFigureOut">
              <a:rPr lang="en-GB" smtClean="0"/>
              <a:t>27/08/2024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01C2B-EA42-4C6D-B7D7-767935EC95CF}" type="slidenum">
              <a:rPr lang="en-GB" smtClean="0"/>
              <a:t>‹#›</a:t>
            </a:fld>
            <a:endParaRPr lang="en-GB"/>
          </a:p>
        </p:txBody>
      </p:sp>
    </p:spTree>
    <p:extLst>
      <p:ext uri="{BB962C8B-B14F-4D97-AF65-F5344CB8AC3E}">
        <p14:creationId xmlns:p14="http://schemas.microsoft.com/office/powerpoint/2010/main" val="2900261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a:t>
            </a:fld>
            <a:endParaRPr lang="en-GB"/>
          </a:p>
        </p:txBody>
      </p:sp>
    </p:spTree>
    <p:extLst>
      <p:ext uri="{BB962C8B-B14F-4D97-AF65-F5344CB8AC3E}">
        <p14:creationId xmlns:p14="http://schemas.microsoft.com/office/powerpoint/2010/main" val="1213625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10</a:t>
            </a:fld>
            <a:endParaRPr lang="en-GB"/>
          </a:p>
        </p:txBody>
      </p:sp>
    </p:spTree>
    <p:extLst>
      <p:ext uri="{BB962C8B-B14F-4D97-AF65-F5344CB8AC3E}">
        <p14:creationId xmlns:p14="http://schemas.microsoft.com/office/powerpoint/2010/main" val="1193806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11</a:t>
            </a:fld>
            <a:endParaRPr lang="en-GB"/>
          </a:p>
        </p:txBody>
      </p:sp>
    </p:spTree>
    <p:extLst>
      <p:ext uri="{BB962C8B-B14F-4D97-AF65-F5344CB8AC3E}">
        <p14:creationId xmlns:p14="http://schemas.microsoft.com/office/powerpoint/2010/main" val="1406577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12</a:t>
            </a:fld>
            <a:endParaRPr lang="en-GB"/>
          </a:p>
        </p:txBody>
      </p:sp>
    </p:spTree>
    <p:extLst>
      <p:ext uri="{BB962C8B-B14F-4D97-AF65-F5344CB8AC3E}">
        <p14:creationId xmlns:p14="http://schemas.microsoft.com/office/powerpoint/2010/main" val="3160941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13</a:t>
            </a:fld>
            <a:endParaRPr lang="en-GB"/>
          </a:p>
        </p:txBody>
      </p:sp>
    </p:spTree>
    <p:extLst>
      <p:ext uri="{BB962C8B-B14F-4D97-AF65-F5344CB8AC3E}">
        <p14:creationId xmlns:p14="http://schemas.microsoft.com/office/powerpoint/2010/main" val="1427517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14</a:t>
            </a:fld>
            <a:endParaRPr lang="en-GB"/>
          </a:p>
        </p:txBody>
      </p:sp>
    </p:spTree>
    <p:extLst>
      <p:ext uri="{BB962C8B-B14F-4D97-AF65-F5344CB8AC3E}">
        <p14:creationId xmlns:p14="http://schemas.microsoft.com/office/powerpoint/2010/main" val="422585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15</a:t>
            </a:fld>
            <a:endParaRPr lang="en-GB"/>
          </a:p>
        </p:txBody>
      </p:sp>
    </p:spTree>
    <p:extLst>
      <p:ext uri="{BB962C8B-B14F-4D97-AF65-F5344CB8AC3E}">
        <p14:creationId xmlns:p14="http://schemas.microsoft.com/office/powerpoint/2010/main" val="1556501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16</a:t>
            </a:fld>
            <a:endParaRPr lang="en-GB"/>
          </a:p>
        </p:txBody>
      </p:sp>
    </p:spTree>
    <p:extLst>
      <p:ext uri="{BB962C8B-B14F-4D97-AF65-F5344CB8AC3E}">
        <p14:creationId xmlns:p14="http://schemas.microsoft.com/office/powerpoint/2010/main" val="14481621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17</a:t>
            </a:fld>
            <a:endParaRPr lang="en-GB"/>
          </a:p>
        </p:txBody>
      </p:sp>
    </p:spTree>
    <p:extLst>
      <p:ext uri="{BB962C8B-B14F-4D97-AF65-F5344CB8AC3E}">
        <p14:creationId xmlns:p14="http://schemas.microsoft.com/office/powerpoint/2010/main" val="1907154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18</a:t>
            </a:fld>
            <a:endParaRPr lang="en-GB"/>
          </a:p>
        </p:txBody>
      </p:sp>
    </p:spTree>
    <p:extLst>
      <p:ext uri="{BB962C8B-B14F-4D97-AF65-F5344CB8AC3E}">
        <p14:creationId xmlns:p14="http://schemas.microsoft.com/office/powerpoint/2010/main" val="839686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2</a:t>
            </a:fld>
            <a:endParaRPr lang="en-GB"/>
          </a:p>
        </p:txBody>
      </p:sp>
    </p:spTree>
    <p:extLst>
      <p:ext uri="{BB962C8B-B14F-4D97-AF65-F5344CB8AC3E}">
        <p14:creationId xmlns:p14="http://schemas.microsoft.com/office/powerpoint/2010/main" val="381663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3</a:t>
            </a:fld>
            <a:endParaRPr lang="en-GB"/>
          </a:p>
        </p:txBody>
      </p:sp>
    </p:spTree>
    <p:extLst>
      <p:ext uri="{BB962C8B-B14F-4D97-AF65-F5344CB8AC3E}">
        <p14:creationId xmlns:p14="http://schemas.microsoft.com/office/powerpoint/2010/main" val="3061419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4</a:t>
            </a:fld>
            <a:endParaRPr lang="en-GB"/>
          </a:p>
        </p:txBody>
      </p:sp>
    </p:spTree>
    <p:extLst>
      <p:ext uri="{BB962C8B-B14F-4D97-AF65-F5344CB8AC3E}">
        <p14:creationId xmlns:p14="http://schemas.microsoft.com/office/powerpoint/2010/main" val="2497116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5</a:t>
            </a:fld>
            <a:endParaRPr lang="en-GB"/>
          </a:p>
        </p:txBody>
      </p:sp>
    </p:spTree>
    <p:extLst>
      <p:ext uri="{BB962C8B-B14F-4D97-AF65-F5344CB8AC3E}">
        <p14:creationId xmlns:p14="http://schemas.microsoft.com/office/powerpoint/2010/main" val="1040163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6</a:t>
            </a:fld>
            <a:endParaRPr lang="en-GB"/>
          </a:p>
        </p:txBody>
      </p:sp>
    </p:spTree>
    <p:extLst>
      <p:ext uri="{BB962C8B-B14F-4D97-AF65-F5344CB8AC3E}">
        <p14:creationId xmlns:p14="http://schemas.microsoft.com/office/powerpoint/2010/main" val="857325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7</a:t>
            </a:fld>
            <a:endParaRPr lang="en-GB"/>
          </a:p>
        </p:txBody>
      </p:sp>
    </p:spTree>
    <p:extLst>
      <p:ext uri="{BB962C8B-B14F-4D97-AF65-F5344CB8AC3E}">
        <p14:creationId xmlns:p14="http://schemas.microsoft.com/office/powerpoint/2010/main" val="119065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8</a:t>
            </a:fld>
            <a:endParaRPr lang="en-GB"/>
          </a:p>
        </p:txBody>
      </p:sp>
    </p:spTree>
    <p:extLst>
      <p:ext uri="{BB962C8B-B14F-4D97-AF65-F5344CB8AC3E}">
        <p14:creationId xmlns:p14="http://schemas.microsoft.com/office/powerpoint/2010/main" val="2506347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9</a:t>
            </a:fld>
            <a:endParaRPr lang="en-GB"/>
          </a:p>
        </p:txBody>
      </p:sp>
    </p:spTree>
    <p:extLst>
      <p:ext uri="{BB962C8B-B14F-4D97-AF65-F5344CB8AC3E}">
        <p14:creationId xmlns:p14="http://schemas.microsoft.com/office/powerpoint/2010/main" val="1101986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5138-7662-45C7-91D0-DC7F7E00BB93}"/>
              </a:ext>
            </a:extLst>
          </p:cNvPr>
          <p:cNvSpPr>
            <a:spLocks noGrp="1"/>
          </p:cNvSpPr>
          <p:nvPr>
            <p:ph type="ctrTitle"/>
          </p:nvPr>
        </p:nvSpPr>
        <p:spPr>
          <a:xfrm>
            <a:off x="1524000" y="1122363"/>
            <a:ext cx="9144000" cy="2387600"/>
          </a:xfrm>
          <a:prstGeom prst="rect">
            <a:avLst/>
          </a:prstGeom>
        </p:spPr>
        <p:txBody>
          <a:bodyPr anchor="b"/>
          <a:lstStyle>
            <a:lvl1pPr algn="ctr">
              <a:defRPr sz="6000">
                <a:solidFill>
                  <a:srgbClr val="002060"/>
                </a:solidFill>
              </a:defRPr>
            </a:lvl1pPr>
          </a:lstStyle>
          <a:p>
            <a:r>
              <a:rPr lang="en-GB"/>
              <a:t>Click to edit Master title style</a:t>
            </a:r>
          </a:p>
        </p:txBody>
      </p:sp>
      <p:sp>
        <p:nvSpPr>
          <p:cNvPr id="3" name="Subtitle 2">
            <a:extLst>
              <a:ext uri="{FF2B5EF4-FFF2-40B4-BE49-F238E27FC236}">
                <a16:creationId xmlns:a16="http://schemas.microsoft.com/office/drawing/2014/main" id="{993575D1-74BA-4752-B7F9-44DE0BE0C53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96282923-A11C-4D26-BAC5-F2C03CB29F9E}"/>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95946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CE367-6FC0-434C-91F9-93623B59954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Vertical Text Placeholder 2">
            <a:extLst>
              <a:ext uri="{FF2B5EF4-FFF2-40B4-BE49-F238E27FC236}">
                <a16:creationId xmlns:a16="http://schemas.microsoft.com/office/drawing/2014/main" id="{3EF47B1C-F529-4F80-8E10-32C8FB88774D}"/>
              </a:ext>
            </a:extLst>
          </p:cNvPr>
          <p:cNvSpPr>
            <a:spLocks noGrp="1"/>
          </p:cNvSpPr>
          <p:nvPr>
            <p:ph type="body" orient="vert" idx="1"/>
          </p:nvPr>
        </p:nvSpPr>
        <p:spPr>
          <a:xfrm>
            <a:off x="838200" y="1825625"/>
            <a:ext cx="10515600" cy="43513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6A8E5299-1278-4C7C-B076-5E2F351467FA}"/>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0635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884A8-CF93-4D1A-859D-0764E6CD76EC}"/>
              </a:ext>
            </a:extLst>
          </p:cNvPr>
          <p:cNvSpPr>
            <a:spLocks noGrp="1"/>
          </p:cNvSpPr>
          <p:nvPr>
            <p:ph type="title" orient="vert"/>
          </p:nvPr>
        </p:nvSpPr>
        <p:spPr>
          <a:xfrm>
            <a:off x="8724900" y="365125"/>
            <a:ext cx="2628900" cy="5811838"/>
          </a:xfrm>
          <a:prstGeom prst="rect">
            <a:avLst/>
          </a:prstGeom>
        </p:spPr>
        <p:txBody>
          <a:bodyPr vert="eaVert"/>
          <a:lstStyle>
            <a:lvl1pPr>
              <a:defRPr>
                <a:solidFill>
                  <a:srgbClr val="002060"/>
                </a:solidFill>
              </a:defRPr>
            </a:lvl1pPr>
          </a:lstStyle>
          <a:p>
            <a:r>
              <a:rPr lang="en-GB"/>
              <a:t>Click to edit Master title style</a:t>
            </a:r>
          </a:p>
        </p:txBody>
      </p:sp>
      <p:sp>
        <p:nvSpPr>
          <p:cNvPr id="3" name="Vertical Text Placeholder 2">
            <a:extLst>
              <a:ext uri="{FF2B5EF4-FFF2-40B4-BE49-F238E27FC236}">
                <a16:creationId xmlns:a16="http://schemas.microsoft.com/office/drawing/2014/main" id="{0BFC3479-2975-460A-A4DB-625627E25B97}"/>
              </a:ext>
            </a:extLst>
          </p:cNvPr>
          <p:cNvSpPr>
            <a:spLocks noGrp="1"/>
          </p:cNvSpPr>
          <p:nvPr>
            <p:ph type="body" orient="vert" idx="1"/>
          </p:nvPr>
        </p:nvSpPr>
        <p:spPr>
          <a:xfrm>
            <a:off x="838200" y="365125"/>
            <a:ext cx="7734300" cy="58118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C4A15F04-94EC-4257-AC76-66DE5B963D3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217005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A965C-7484-4832-AA96-32578F9C6C8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85137100-9A5B-4E5A-9212-D48E3DA657EB}"/>
              </a:ext>
            </a:extLst>
          </p:cNvPr>
          <p:cNvSpPr>
            <a:spLocks noGrp="1"/>
          </p:cNvSpPr>
          <p:nvPr>
            <p:ph idx="1"/>
          </p:nvPr>
        </p:nvSpPr>
        <p:spPr>
          <a:xfrm>
            <a:off x="838200" y="1825625"/>
            <a:ext cx="10515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E907B11F-7797-494A-84D4-8FB7D4F021B3}"/>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80480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5894-075E-4F16-857F-5CA5376A896F}"/>
              </a:ext>
            </a:extLst>
          </p:cNvPr>
          <p:cNvSpPr>
            <a:spLocks noGrp="1"/>
          </p:cNvSpPr>
          <p:nvPr>
            <p:ph type="title"/>
          </p:nvPr>
        </p:nvSpPr>
        <p:spPr>
          <a:xfrm>
            <a:off x="831850" y="1709738"/>
            <a:ext cx="10515600" cy="2852737"/>
          </a:xfrm>
          <a:prstGeom prst="rect">
            <a:avLst/>
          </a:prstGeom>
        </p:spPr>
        <p:txBody>
          <a:bodyPr anchor="b"/>
          <a:lstStyle>
            <a:lvl1pPr>
              <a:defRPr sz="6000">
                <a:solidFill>
                  <a:srgbClr val="002060"/>
                </a:solidFill>
              </a:defRPr>
            </a:lvl1pPr>
          </a:lstStyle>
          <a:p>
            <a:r>
              <a:rPr lang="en-GB"/>
              <a:t>Click to edit Master title style</a:t>
            </a:r>
          </a:p>
        </p:txBody>
      </p:sp>
      <p:sp>
        <p:nvSpPr>
          <p:cNvPr id="3" name="Text Placeholder 2">
            <a:extLst>
              <a:ext uri="{FF2B5EF4-FFF2-40B4-BE49-F238E27FC236}">
                <a16:creationId xmlns:a16="http://schemas.microsoft.com/office/drawing/2014/main" id="{CBB139DA-A4E4-4F08-9547-9757785BCDC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6" name="Slide Number Placeholder 5">
            <a:extLst>
              <a:ext uri="{FF2B5EF4-FFF2-40B4-BE49-F238E27FC236}">
                <a16:creationId xmlns:a16="http://schemas.microsoft.com/office/drawing/2014/main" id="{D2FD1FB8-6D8B-47A1-B2F8-39FCBE7F3A99}"/>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8646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4071-756C-422C-AD1D-3A06A15A9730}"/>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B1B6381-8B8C-435D-B55D-FACEE5E8AD3A}"/>
              </a:ext>
            </a:extLst>
          </p:cNvPr>
          <p:cNvSpPr>
            <a:spLocks noGrp="1"/>
          </p:cNvSpPr>
          <p:nvPr>
            <p:ph sz="half" idx="1"/>
          </p:nvPr>
        </p:nvSpPr>
        <p:spPr>
          <a:xfrm>
            <a:off x="838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CDC5BF5-92DE-4212-A62D-3AE7750D9B24}"/>
              </a:ext>
            </a:extLst>
          </p:cNvPr>
          <p:cNvSpPr>
            <a:spLocks noGrp="1"/>
          </p:cNvSpPr>
          <p:nvPr>
            <p:ph sz="half" idx="2"/>
          </p:nvPr>
        </p:nvSpPr>
        <p:spPr>
          <a:xfrm>
            <a:off x="6172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874F62F8-9A4A-441E-BEC0-3902106A320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48940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A62E-0197-4AF9-A15A-62FA77C7B99A}"/>
              </a:ext>
            </a:extLst>
          </p:cNvPr>
          <p:cNvSpPr>
            <a:spLocks noGrp="1"/>
          </p:cNvSpPr>
          <p:nvPr>
            <p:ph type="title"/>
          </p:nvPr>
        </p:nvSpPr>
        <p:spPr>
          <a:xfrm>
            <a:off x="839788"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Text Placeholder 2">
            <a:extLst>
              <a:ext uri="{FF2B5EF4-FFF2-40B4-BE49-F238E27FC236}">
                <a16:creationId xmlns:a16="http://schemas.microsoft.com/office/drawing/2014/main" id="{30D505C6-CC96-4080-9788-882CADAF2EE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05F07C8-C495-4141-9546-F667F7D06F5C}"/>
              </a:ext>
            </a:extLst>
          </p:cNvPr>
          <p:cNvSpPr>
            <a:spLocks noGrp="1"/>
          </p:cNvSpPr>
          <p:nvPr>
            <p:ph sz="half" idx="2"/>
          </p:nvPr>
        </p:nvSpPr>
        <p:spPr>
          <a:xfrm>
            <a:off x="839788" y="2505075"/>
            <a:ext cx="5157787"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FA76C01-0089-4521-9DFD-6F0E3836BA3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8939878-892C-4318-AEC1-2CDA7552CBFB}"/>
              </a:ext>
            </a:extLst>
          </p:cNvPr>
          <p:cNvSpPr>
            <a:spLocks noGrp="1"/>
          </p:cNvSpPr>
          <p:nvPr>
            <p:ph sz="quarter" idx="4"/>
          </p:nvPr>
        </p:nvSpPr>
        <p:spPr>
          <a:xfrm>
            <a:off x="6172200" y="2505075"/>
            <a:ext cx="5183188"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8">
            <a:extLst>
              <a:ext uri="{FF2B5EF4-FFF2-40B4-BE49-F238E27FC236}">
                <a16:creationId xmlns:a16="http://schemas.microsoft.com/office/drawing/2014/main" id="{40C2674F-54F5-4F83-8B94-F5EC55B36837}"/>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21558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4E21-521F-4DE9-AABC-6437C57275C6}"/>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5" name="Slide Number Placeholder 4">
            <a:extLst>
              <a:ext uri="{FF2B5EF4-FFF2-40B4-BE49-F238E27FC236}">
                <a16:creationId xmlns:a16="http://schemas.microsoft.com/office/drawing/2014/main" id="{46D960D2-4AD8-47A0-A061-B844BD18144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1609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D30AA95-5D4B-4FA8-B15B-6AD4E020DCF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6977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2010-25F4-4C44-B4CB-CAA161B85CB9}"/>
              </a:ext>
            </a:extLst>
          </p:cNvPr>
          <p:cNvSpPr>
            <a:spLocks noGrp="1"/>
          </p:cNvSpPr>
          <p:nvPr>
            <p:ph type="title"/>
          </p:nvPr>
        </p:nvSpPr>
        <p:spPr>
          <a:xfrm>
            <a:off x="839788" y="457200"/>
            <a:ext cx="3932237" cy="1600200"/>
          </a:xfrm>
          <a:prstGeom prst="rect">
            <a:avLst/>
          </a:prstGeom>
        </p:spPr>
        <p:txBody>
          <a:bodyPr anchor="b"/>
          <a:lstStyle>
            <a:lvl1pPr>
              <a:defRPr sz="3200">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92115F5-6B60-4F0E-ADC8-80645DBC369E}"/>
              </a:ext>
            </a:extLst>
          </p:cNvPr>
          <p:cNvSpPr>
            <a:spLocks noGrp="1"/>
          </p:cNvSpPr>
          <p:nvPr>
            <p:ph idx="1"/>
          </p:nvPr>
        </p:nvSpPr>
        <p:spPr>
          <a:xfrm>
            <a:off x="5183188" y="987425"/>
            <a:ext cx="6172200" cy="4873625"/>
          </a:xfrm>
          <a:prstGeom prst="rect">
            <a:avLst/>
          </a:prstGeo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94398FA-60F5-4B3E-908B-5CF2DC8AEA2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rgbClr val="0020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768B1793-7964-4D5D-8BAF-998D3E806C2C}"/>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31622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ABA4-4EDB-4AFD-9CCE-B8AFCF68BDC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87EC852-6A6D-4ED8-8927-E3BEA743F97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CCA76F-6D27-45EC-9B5F-B2384DF92C4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C655EABB-9A8D-4C1C-8BEA-6FF3B1DF9AE0}"/>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50966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E0DCED-7DFB-4254-9DC0-AEA7700E2F5C}"/>
              </a:ext>
            </a:extLst>
          </p:cNvPr>
          <p:cNvSpPr/>
          <p:nvPr userDrawn="1"/>
        </p:nvSpPr>
        <p:spPr>
          <a:xfrm>
            <a:off x="0" y="5963920"/>
            <a:ext cx="12192000" cy="8940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E2A6F00-4765-47BC-8503-E46C0E4A199F}"/>
              </a:ext>
            </a:extLst>
          </p:cNvPr>
          <p:cNvSpPr/>
          <p:nvPr userDrawn="1"/>
        </p:nvSpPr>
        <p:spPr>
          <a:xfrm>
            <a:off x="11257280" y="5963920"/>
            <a:ext cx="934720" cy="89408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FCD98145-E192-4B99-94DD-B5541D4BEC7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892232" y="6004073"/>
            <a:ext cx="4407535" cy="813771"/>
          </a:xfrm>
          <a:prstGeom prst="rect">
            <a:avLst/>
          </a:prstGeom>
        </p:spPr>
      </p:pic>
      <p:pic>
        <p:nvPicPr>
          <p:cNvPr id="10" name="Google Shape;19;p2">
            <a:extLst>
              <a:ext uri="{FF2B5EF4-FFF2-40B4-BE49-F238E27FC236}">
                <a16:creationId xmlns:a16="http://schemas.microsoft.com/office/drawing/2014/main" id="{E17F6471-423F-41F8-86DC-8124BE2ECDAD}"/>
              </a:ext>
            </a:extLst>
          </p:cNvPr>
          <p:cNvPicPr preferRelativeResize="0"/>
          <p:nvPr userDrawn="1"/>
        </p:nvPicPr>
        <p:blipFill>
          <a:blip r:embed="rId14">
            <a:alphaModFix/>
          </a:blip>
          <a:stretch>
            <a:fillRect/>
          </a:stretch>
        </p:blipFill>
        <p:spPr>
          <a:xfrm>
            <a:off x="124460" y="6123622"/>
            <a:ext cx="850500" cy="551809"/>
          </a:xfrm>
          <a:prstGeom prst="rect">
            <a:avLst/>
          </a:prstGeom>
          <a:noFill/>
          <a:ln>
            <a:noFill/>
          </a:ln>
        </p:spPr>
      </p:pic>
      <p:sp>
        <p:nvSpPr>
          <p:cNvPr id="11" name="Google Shape;12;p2">
            <a:extLst>
              <a:ext uri="{FF2B5EF4-FFF2-40B4-BE49-F238E27FC236}">
                <a16:creationId xmlns:a16="http://schemas.microsoft.com/office/drawing/2014/main" id="{7FAD4A12-3ABF-418F-AF65-0F4442695526}"/>
              </a:ext>
            </a:extLst>
          </p:cNvPr>
          <p:cNvSpPr txBox="1"/>
          <p:nvPr userDrawn="1"/>
        </p:nvSpPr>
        <p:spPr>
          <a:xfrm>
            <a:off x="80265" y="51443"/>
            <a:ext cx="2414400" cy="364800"/>
          </a:xfrm>
          <a:prstGeom prst="rect">
            <a:avLst/>
          </a:prstGeom>
          <a:noFill/>
          <a:ln>
            <a:noFill/>
          </a:ln>
        </p:spPr>
        <p:txBody>
          <a:bodyPr spcFirstLastPara="1" wrap="square" lIns="93575" tIns="93575" rIns="93575" bIns="93575" anchor="ctr" anchorCtr="0">
            <a:noAutofit/>
          </a:bodyPr>
          <a:lstStyle/>
          <a:p>
            <a:pPr marL="0" marR="0" lvl="0" indent="0" algn="l" rtl="0">
              <a:spcBef>
                <a:spcPts val="0"/>
              </a:spcBef>
              <a:spcAft>
                <a:spcPts val="0"/>
              </a:spcAft>
              <a:buNone/>
            </a:pPr>
            <a:r>
              <a:rPr lang="en-GB" sz="1200">
                <a:solidFill>
                  <a:srgbClr val="7BAFD4"/>
                </a:solidFill>
                <a:latin typeface="PT Sans"/>
                <a:ea typeface="PT Sans"/>
                <a:cs typeface="PT Sans"/>
                <a:sym typeface="PT Sans"/>
              </a:rPr>
              <a:t>| Taking PRIDE in all we do |</a:t>
            </a:r>
            <a:endParaRPr sz="1200">
              <a:solidFill>
                <a:srgbClr val="7BAFD4"/>
              </a:solidFill>
              <a:latin typeface="PT Sans"/>
              <a:ea typeface="PT Sans"/>
              <a:cs typeface="PT Sans"/>
              <a:sym typeface="PT Sans"/>
            </a:endParaRPr>
          </a:p>
        </p:txBody>
      </p:sp>
      <p:sp>
        <p:nvSpPr>
          <p:cNvPr id="12" name="Google Shape;16;p2">
            <a:extLst>
              <a:ext uri="{FF2B5EF4-FFF2-40B4-BE49-F238E27FC236}">
                <a16:creationId xmlns:a16="http://schemas.microsoft.com/office/drawing/2014/main" id="{D41C90CD-54B2-4CA1-A260-F6C65D8555D8}"/>
              </a:ext>
            </a:extLst>
          </p:cNvPr>
          <p:cNvSpPr txBox="1"/>
          <p:nvPr userDrawn="1"/>
        </p:nvSpPr>
        <p:spPr>
          <a:xfrm>
            <a:off x="9562610" y="-484"/>
            <a:ext cx="2629390" cy="406468"/>
          </a:xfrm>
          <a:prstGeom prst="rect">
            <a:avLst/>
          </a:prstGeom>
          <a:solidFill>
            <a:schemeClr val="accent5">
              <a:lumMod val="40000"/>
              <a:lumOff val="60000"/>
            </a:schemeClr>
          </a:solidFill>
          <a:ln>
            <a:noFill/>
          </a:ln>
        </p:spPr>
        <p:txBody>
          <a:bodyPr spcFirstLastPara="1" wrap="square" lIns="93575" tIns="93575" rIns="93575" bIns="93575" anchor="ctr" anchorCtr="0">
            <a:noAutofit/>
          </a:bodyPr>
          <a:lstStyle/>
          <a:p>
            <a:pPr marL="0" lvl="0" indent="0" algn="l" rtl="0">
              <a:spcBef>
                <a:spcPts val="0"/>
              </a:spcBef>
              <a:spcAft>
                <a:spcPts val="0"/>
              </a:spcAft>
              <a:buNone/>
            </a:pPr>
            <a:r>
              <a:rPr lang="en-GB">
                <a:solidFill>
                  <a:schemeClr val="lt1"/>
                </a:solidFill>
                <a:latin typeface="PT Sans"/>
                <a:ea typeface="PT Sans"/>
                <a:cs typeface="PT Sans"/>
                <a:sym typeface="PT Sans"/>
              </a:rPr>
              <a:t>Willow Primary Academy</a:t>
            </a:r>
            <a:r>
              <a:rPr lang="en-GB" sz="1400">
                <a:solidFill>
                  <a:schemeClr val="lt1"/>
                </a:solidFill>
                <a:latin typeface="PT Sans"/>
                <a:ea typeface="PT Sans"/>
                <a:cs typeface="PT Sans"/>
                <a:sym typeface="PT Sans"/>
              </a:rPr>
              <a:t> </a:t>
            </a:r>
            <a:r>
              <a:rPr lang="en-GB" sz="1400">
                <a:solidFill>
                  <a:srgbClr val="FFFFFF"/>
                </a:solidFill>
                <a:latin typeface="PT Sans"/>
                <a:ea typeface="PT Sans"/>
                <a:cs typeface="PT Sans"/>
                <a:sym typeface="PT Sans"/>
              </a:rPr>
              <a:t> </a:t>
            </a:r>
            <a:endParaRPr sz="1400">
              <a:solidFill>
                <a:srgbClr val="003C71"/>
              </a:solidFill>
            </a:endParaRPr>
          </a:p>
        </p:txBody>
      </p:sp>
      <p:sp>
        <p:nvSpPr>
          <p:cNvPr id="13" name="Slide Number Placeholder 12">
            <a:extLst>
              <a:ext uri="{FF2B5EF4-FFF2-40B4-BE49-F238E27FC236}">
                <a16:creationId xmlns:a16="http://schemas.microsoft.com/office/drawing/2014/main" id="{F79C4D93-1413-49EC-B691-2DD83C01A954}"/>
              </a:ext>
            </a:extLst>
          </p:cNvPr>
          <p:cNvSpPr>
            <a:spLocks noGrp="1"/>
          </p:cNvSpPr>
          <p:nvPr>
            <p:ph type="sldNum" sz="quarter" idx="4"/>
          </p:nvPr>
        </p:nvSpPr>
        <p:spPr>
          <a:xfrm>
            <a:off x="11481875" y="6196292"/>
            <a:ext cx="485530" cy="406468"/>
          </a:xfrm>
          <a:prstGeom prst="rect">
            <a:avLst/>
          </a:prstGeom>
        </p:spPr>
        <p:txBody>
          <a:bodyPr vert="horz" lIns="91440" tIns="45720" rIns="91440" bIns="45720" rtlCol="0" anchor="ctr"/>
          <a:lstStyle>
            <a:lvl1pPr algn="r">
              <a:defRPr sz="2000">
                <a:solidFill>
                  <a:srgbClr val="002060"/>
                </a:solidFill>
                <a:latin typeface="+mn-lt"/>
              </a:defRPr>
            </a:lvl1pPr>
          </a:lstStyle>
          <a:p>
            <a:fld id="{FD69F475-50CA-4D3D-88A6-0760264499D2}" type="slidenum">
              <a:rPr lang="en-GB" smtClean="0"/>
              <a:pPr/>
              <a:t>‹#›</a:t>
            </a:fld>
            <a:endParaRPr lang="en-GB"/>
          </a:p>
        </p:txBody>
      </p:sp>
    </p:spTree>
    <p:extLst>
      <p:ext uri="{BB962C8B-B14F-4D97-AF65-F5344CB8AC3E}">
        <p14:creationId xmlns:p14="http://schemas.microsoft.com/office/powerpoint/2010/main" val="457776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D51A-0D78-4A4C-824A-72A0F1AE8588}"/>
              </a:ext>
            </a:extLst>
          </p:cNvPr>
          <p:cNvSpPr>
            <a:spLocks noGrp="1"/>
          </p:cNvSpPr>
          <p:nvPr>
            <p:ph type="ctrTitle"/>
          </p:nvPr>
        </p:nvSpPr>
        <p:spPr/>
        <p:txBody>
          <a:bodyPr/>
          <a:lstStyle/>
          <a:p>
            <a:r>
              <a:rPr lang="en-GB" dirty="0"/>
              <a:t>Year 3 Curriculum Plan</a:t>
            </a:r>
          </a:p>
        </p:txBody>
      </p:sp>
      <p:sp>
        <p:nvSpPr>
          <p:cNvPr id="3" name="Subtitle 2">
            <a:extLst>
              <a:ext uri="{FF2B5EF4-FFF2-40B4-BE49-F238E27FC236}">
                <a16:creationId xmlns:a16="http://schemas.microsoft.com/office/drawing/2014/main" id="{84A6A87F-1930-4AA9-9068-52A3A888113D}"/>
              </a:ext>
            </a:extLst>
          </p:cNvPr>
          <p:cNvSpPr>
            <a:spLocks noGrp="1"/>
          </p:cNvSpPr>
          <p:nvPr>
            <p:ph type="subTitle" idx="1"/>
          </p:nvPr>
        </p:nvSpPr>
        <p:spPr/>
        <p:txBody>
          <a:bodyPr/>
          <a:lstStyle/>
          <a:p>
            <a:r>
              <a:rPr lang="en-GB" dirty="0"/>
              <a:t>Autumn Term</a:t>
            </a:r>
          </a:p>
        </p:txBody>
      </p:sp>
    </p:spTree>
    <p:extLst>
      <p:ext uri="{BB962C8B-B14F-4D97-AF65-F5344CB8AC3E}">
        <p14:creationId xmlns:p14="http://schemas.microsoft.com/office/powerpoint/2010/main" val="1466596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530192" y="554130"/>
            <a:ext cx="5120594" cy="287487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History</a:t>
            </a:r>
          </a:p>
          <a:p>
            <a:r>
              <a:rPr lang="en-GB" dirty="0">
                <a:solidFill>
                  <a:srgbClr val="002060"/>
                </a:solidFill>
              </a:rPr>
              <a:t>Our history project is called Emperors and Empires (Romans).</a:t>
            </a:r>
          </a:p>
          <a:p>
            <a:endParaRPr lang="en-GB" dirty="0">
              <a:solidFill>
                <a:srgbClr val="002060"/>
              </a:solidFill>
            </a:endParaRPr>
          </a:p>
          <a:p>
            <a:r>
              <a:rPr lang="en-GB" sz="1800" b="0" i="0" dirty="0">
                <a:solidFill>
                  <a:srgbClr val="002060"/>
                </a:solidFill>
                <a:effectLst/>
              </a:rPr>
              <a:t>This project teaches children about the history and structure of ancient Rome and the Roman Empire, including a detailed exploration of the Romanisation of Britain.</a:t>
            </a:r>
            <a:endParaRPr lang="en-GB" sz="1800" dirty="0">
              <a:solidFill>
                <a:srgbClr val="002060"/>
              </a:solidFill>
              <a:cs typeface="Arial"/>
            </a:endParaRPr>
          </a:p>
          <a:p>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541216" y="543893"/>
            <a:ext cx="4873841" cy="135439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PE</a:t>
            </a:r>
          </a:p>
          <a:p>
            <a:r>
              <a:rPr lang="en-GB" dirty="0">
                <a:solidFill>
                  <a:srgbClr val="002060"/>
                </a:solidFill>
              </a:rPr>
              <a:t>Our PE focus this term is:</a:t>
            </a:r>
          </a:p>
          <a:p>
            <a:r>
              <a:rPr lang="en-GB" dirty="0">
                <a:solidFill>
                  <a:srgbClr val="002060"/>
                </a:solidFill>
              </a:rPr>
              <a:t>- Gymnastics</a:t>
            </a:r>
          </a:p>
        </p:txBody>
      </p:sp>
      <p:sp>
        <p:nvSpPr>
          <p:cNvPr id="4" name="Rectangle: Rounded Corners 3">
            <a:extLst>
              <a:ext uri="{FF2B5EF4-FFF2-40B4-BE49-F238E27FC236}">
                <a16:creationId xmlns:a16="http://schemas.microsoft.com/office/drawing/2014/main" id="{7DB12BD3-11F7-4376-BE6C-E3B9C9163A1C}"/>
              </a:ext>
            </a:extLst>
          </p:cNvPr>
          <p:cNvSpPr/>
          <p:nvPr/>
        </p:nvSpPr>
        <p:spPr>
          <a:xfrm>
            <a:off x="6541216" y="2109526"/>
            <a:ext cx="4873841" cy="157638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t>
            </a:r>
          </a:p>
          <a:p>
            <a:r>
              <a:rPr lang="en-GB" dirty="0">
                <a:solidFill>
                  <a:srgbClr val="002060"/>
                </a:solidFill>
              </a:rPr>
              <a:t>Our key focuses for RE this term are:</a:t>
            </a:r>
          </a:p>
          <a:p>
            <a:pPr marL="285750" indent="-285750">
              <a:buFontTx/>
              <a:buChar char="-"/>
            </a:pPr>
            <a:r>
              <a:rPr lang="en-GB" dirty="0">
                <a:solidFill>
                  <a:srgbClr val="002060"/>
                </a:solidFill>
              </a:rPr>
              <a:t>Islam</a:t>
            </a:r>
          </a:p>
          <a:p>
            <a:pPr marL="285750" indent="-285750">
              <a:buFontTx/>
              <a:buChar char="-"/>
            </a:pPr>
            <a:r>
              <a:rPr lang="en-GB" dirty="0">
                <a:solidFill>
                  <a:srgbClr val="002060"/>
                </a:solidFill>
              </a:rPr>
              <a:t>Good Friday</a:t>
            </a:r>
          </a:p>
        </p:txBody>
      </p:sp>
      <p:sp>
        <p:nvSpPr>
          <p:cNvPr id="5" name="Rectangle: Rounded Corners 4">
            <a:extLst>
              <a:ext uri="{FF2B5EF4-FFF2-40B4-BE49-F238E27FC236}">
                <a16:creationId xmlns:a16="http://schemas.microsoft.com/office/drawing/2014/main" id="{93CC227F-55FF-4ADD-A15C-F236A580458D}"/>
              </a:ext>
            </a:extLst>
          </p:cNvPr>
          <p:cNvSpPr/>
          <p:nvPr/>
        </p:nvSpPr>
        <p:spPr>
          <a:xfrm>
            <a:off x="191145" y="3897150"/>
            <a:ext cx="11809710" cy="188720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Geography</a:t>
            </a:r>
          </a:p>
          <a:p>
            <a:r>
              <a:rPr lang="en-GB" dirty="0">
                <a:solidFill>
                  <a:srgbClr val="002060"/>
                </a:solidFill>
              </a:rPr>
              <a:t>We will be continuing with our geography project, Our Planet, Our World.</a:t>
            </a:r>
          </a:p>
          <a:p>
            <a:endParaRPr lang="en-GB" dirty="0">
              <a:solidFill>
                <a:srgbClr val="002060"/>
              </a:solidFill>
            </a:endParaRPr>
          </a:p>
          <a:p>
            <a:r>
              <a:rPr lang="en-GB" sz="1800" b="0" i="0" dirty="0">
                <a:solidFill>
                  <a:srgbClr val="002060"/>
                </a:solidFill>
                <a:effectLst/>
              </a:rPr>
              <a:t>This essential skills and knowledge project teaches children to locate countries and cities, and use grid references, compass points and latitude and longitude. They learn about the layers of the Earth and plate tectonics and discover the five major climate zones. </a:t>
            </a:r>
            <a:endParaRPr lang="en-GB" sz="1800" dirty="0">
              <a:solidFill>
                <a:srgbClr val="002060"/>
              </a:solidFill>
              <a:cs typeface="Arial"/>
            </a:endParaRPr>
          </a:p>
        </p:txBody>
      </p:sp>
    </p:spTree>
    <p:extLst>
      <p:ext uri="{BB962C8B-B14F-4D97-AF65-F5344CB8AC3E}">
        <p14:creationId xmlns:p14="http://schemas.microsoft.com/office/powerpoint/2010/main" val="1406876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847240" y="1134296"/>
            <a:ext cx="4720541" cy="363291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Art</a:t>
            </a:r>
          </a:p>
          <a:p>
            <a:r>
              <a:rPr lang="en-GB" dirty="0">
                <a:solidFill>
                  <a:srgbClr val="002060"/>
                </a:solidFill>
              </a:rPr>
              <a:t>Our art project this term is </a:t>
            </a:r>
            <a:r>
              <a:rPr lang="en-GB" b="0" i="0" dirty="0">
                <a:solidFill>
                  <a:srgbClr val="002060"/>
                </a:solidFill>
                <a:effectLst/>
              </a:rPr>
              <a:t>Mosaic Masters.</a:t>
            </a:r>
          </a:p>
          <a:p>
            <a:endParaRPr lang="en-GB" dirty="0">
              <a:solidFill>
                <a:srgbClr val="002060"/>
              </a:solidFill>
            </a:endParaRPr>
          </a:p>
          <a:p>
            <a:r>
              <a:rPr lang="en-GB" sz="1800" b="0" i="0" dirty="0">
                <a:solidFill>
                  <a:srgbClr val="002060"/>
                </a:solidFill>
                <a:effectLst/>
              </a:rPr>
              <a:t>This project teaches children about the history of mosaics, before focusing on the colours, patterns and themes found in Roman mosaic. The children learn techniques to help them design and make a mosaic border tile.</a:t>
            </a:r>
          </a:p>
          <a:p>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470919" y="1072064"/>
            <a:ext cx="4873841" cy="375737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Design &amp; Technology</a:t>
            </a:r>
          </a:p>
          <a:p>
            <a:r>
              <a:rPr lang="en-GB" dirty="0">
                <a:solidFill>
                  <a:srgbClr val="002060"/>
                </a:solidFill>
              </a:rPr>
              <a:t>Our DT project this term is Greenhouse.</a:t>
            </a:r>
          </a:p>
          <a:p>
            <a:endParaRPr lang="en-GB" sz="1800" b="0" i="0" dirty="0">
              <a:solidFill>
                <a:srgbClr val="002060"/>
              </a:solidFill>
              <a:effectLst/>
              <a:latin typeface="Calibri" panose="020F0502020204030204" pitchFamily="34" charset="0"/>
            </a:endParaRPr>
          </a:p>
          <a:p>
            <a:r>
              <a:rPr lang="en-GB" sz="1800" b="0" i="0" dirty="0">
                <a:solidFill>
                  <a:srgbClr val="002060"/>
                </a:solidFill>
                <a:effectLst/>
              </a:rPr>
              <a:t>This project teaches children about the purpose, structure and design features of greenhouses, and compares the work of two significant greenhouse designers. They learn techniques to strengthen structures and use tools safely. They use their learning to design and construct a mini greenhouse.</a:t>
            </a:r>
            <a:endParaRPr lang="en-GB" sz="1800" dirty="0">
              <a:solidFill>
                <a:srgbClr val="002060"/>
              </a:solidFill>
              <a:cs typeface="Arial"/>
            </a:endParaRPr>
          </a:p>
        </p:txBody>
      </p:sp>
    </p:spTree>
    <p:extLst>
      <p:ext uri="{BB962C8B-B14F-4D97-AF65-F5344CB8AC3E}">
        <p14:creationId xmlns:p14="http://schemas.microsoft.com/office/powerpoint/2010/main" val="3066407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0A528E85-58ED-4B55-81B0-180AF05F2876}"/>
              </a:ext>
            </a:extLst>
          </p:cNvPr>
          <p:cNvSpPr/>
          <p:nvPr/>
        </p:nvSpPr>
        <p:spPr>
          <a:xfrm>
            <a:off x="38174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Computing</a:t>
            </a:r>
          </a:p>
          <a:p>
            <a:r>
              <a:rPr lang="en-GB" dirty="0">
                <a:solidFill>
                  <a:srgbClr val="002060"/>
                </a:solidFill>
              </a:rPr>
              <a:t>Our computing units this term are:</a:t>
            </a:r>
          </a:p>
          <a:p>
            <a:pPr marL="285750" indent="-285750" rtl="0" fontAlgn="base">
              <a:buFontTx/>
              <a:buChar char="-"/>
            </a:pPr>
            <a:r>
              <a:rPr lang="en-GB" sz="1800" b="0" i="0" dirty="0">
                <a:solidFill>
                  <a:srgbClr val="002060"/>
                </a:solidFill>
                <a:effectLst/>
              </a:rPr>
              <a:t>Programming A – Sequencing sounds</a:t>
            </a:r>
          </a:p>
          <a:p>
            <a:pPr marL="285750" indent="-285750" rtl="0" fontAlgn="base">
              <a:buFontTx/>
              <a:buChar char="-"/>
            </a:pPr>
            <a:r>
              <a:rPr lang="en-GB" sz="1800" b="0" i="0" dirty="0">
                <a:solidFill>
                  <a:srgbClr val="002060"/>
                </a:solidFill>
                <a:effectLst/>
              </a:rPr>
              <a:t>Data and information (Branching Databases) </a:t>
            </a:r>
            <a:endParaRPr lang="en-GB" b="0" i="0" dirty="0">
              <a:solidFill>
                <a:srgbClr val="002060"/>
              </a:solidFill>
              <a:effectLst/>
            </a:endParaRPr>
          </a:p>
        </p:txBody>
      </p:sp>
      <p:sp>
        <p:nvSpPr>
          <p:cNvPr id="8" name="Rectangle: Rounded Corners 7">
            <a:extLst>
              <a:ext uri="{FF2B5EF4-FFF2-40B4-BE49-F238E27FC236}">
                <a16:creationId xmlns:a16="http://schemas.microsoft.com/office/drawing/2014/main" id="{B418C72C-4A39-4AAD-9CFF-79AA4D7C9F92}"/>
              </a:ext>
            </a:extLst>
          </p:cNvPr>
          <p:cNvSpPr/>
          <p:nvPr/>
        </p:nvSpPr>
        <p:spPr>
          <a:xfrm>
            <a:off x="662422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Music</a:t>
            </a:r>
          </a:p>
          <a:p>
            <a:r>
              <a:rPr lang="en-GB" dirty="0">
                <a:solidFill>
                  <a:srgbClr val="002060"/>
                </a:solidFill>
              </a:rPr>
              <a:t>Our music unit this term is:</a:t>
            </a:r>
          </a:p>
          <a:p>
            <a:r>
              <a:rPr lang="en-GB" sz="1800" b="0" i="0" dirty="0">
                <a:solidFill>
                  <a:srgbClr val="002060"/>
                </a:solidFill>
                <a:effectLst/>
                <a:latin typeface="Calibri" panose="020F0502020204030204" pitchFamily="34" charset="0"/>
              </a:rPr>
              <a:t>- </a:t>
            </a:r>
            <a:r>
              <a:rPr lang="en-GB" sz="1800" b="0" i="0" dirty="0">
                <a:solidFill>
                  <a:srgbClr val="002060"/>
                </a:solidFill>
                <a:effectLst/>
              </a:rPr>
              <a:t>BBC Ten Pieces – Horn Concerto Number 4 – 3</a:t>
            </a:r>
            <a:r>
              <a:rPr lang="en-GB" sz="1800" b="0" i="0" baseline="30000" dirty="0">
                <a:solidFill>
                  <a:srgbClr val="002060"/>
                </a:solidFill>
                <a:effectLst/>
              </a:rPr>
              <a:t>rd</a:t>
            </a:r>
            <a:r>
              <a:rPr lang="en-GB" sz="1800" b="0" i="0" dirty="0">
                <a:solidFill>
                  <a:srgbClr val="002060"/>
                </a:solidFill>
                <a:effectLst/>
              </a:rPr>
              <a:t> movement – Mozart (Classical) </a:t>
            </a:r>
            <a:endParaRPr lang="en-GB" dirty="0">
              <a:solidFill>
                <a:srgbClr val="002060"/>
              </a:solidFill>
            </a:endParaRPr>
          </a:p>
        </p:txBody>
      </p:sp>
      <p:sp>
        <p:nvSpPr>
          <p:cNvPr id="4" name="Rectangle: Rounded Corners 3">
            <a:extLst>
              <a:ext uri="{FF2B5EF4-FFF2-40B4-BE49-F238E27FC236}">
                <a16:creationId xmlns:a16="http://schemas.microsoft.com/office/drawing/2014/main" id="{68CE914D-439A-421C-9B65-404EAC50CAE6}"/>
              </a:ext>
            </a:extLst>
          </p:cNvPr>
          <p:cNvSpPr/>
          <p:nvPr/>
        </p:nvSpPr>
        <p:spPr>
          <a:xfrm>
            <a:off x="6624219" y="3155696"/>
            <a:ext cx="4873841" cy="226905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PSHE</a:t>
            </a:r>
          </a:p>
          <a:p>
            <a:r>
              <a:rPr lang="en-GB" dirty="0">
                <a:solidFill>
                  <a:srgbClr val="002060"/>
                </a:solidFill>
              </a:rPr>
              <a:t>Our</a:t>
            </a:r>
            <a:r>
              <a:rPr lang="en-GB" dirty="0">
                <a:solidFill>
                  <a:srgbClr val="002060"/>
                </a:solidFill>
                <a:latin typeface="Calibri" panose="020F0502020204030204" pitchFamily="34" charset="0"/>
              </a:rPr>
              <a:t> PSHE units this term are:</a:t>
            </a:r>
          </a:p>
          <a:p>
            <a:pPr marL="285750" indent="-285750">
              <a:buFontTx/>
              <a:buChar char="-"/>
            </a:pPr>
            <a:r>
              <a:rPr lang="en-GB" dirty="0">
                <a:solidFill>
                  <a:srgbClr val="002060"/>
                </a:solidFill>
                <a:latin typeface="Calibri" panose="020F0502020204030204" pitchFamily="34" charset="0"/>
              </a:rPr>
              <a:t>Dreams and Goals</a:t>
            </a:r>
          </a:p>
          <a:p>
            <a:pPr marL="285750" indent="-285750">
              <a:buFontTx/>
              <a:buChar char="-"/>
            </a:pPr>
            <a:r>
              <a:rPr lang="en-GB" dirty="0">
                <a:solidFill>
                  <a:srgbClr val="002060"/>
                </a:solidFill>
                <a:latin typeface="Calibri" panose="020F0502020204030204" pitchFamily="34" charset="0"/>
              </a:rPr>
              <a:t>Healthy Me</a:t>
            </a:r>
          </a:p>
          <a:p>
            <a:pPr marL="285750" indent="-285750">
              <a:buFontTx/>
              <a:buChar char="-"/>
            </a:pPr>
            <a:endParaRPr lang="en-GB" dirty="0">
              <a:solidFill>
                <a:srgbClr val="002060"/>
              </a:solidFill>
              <a:latin typeface="Calibri" panose="020F0502020204030204" pitchFamily="34" charset="0"/>
            </a:endParaRPr>
          </a:p>
          <a:p>
            <a:r>
              <a:rPr lang="en-GB" dirty="0">
                <a:solidFill>
                  <a:srgbClr val="002060"/>
                </a:solidFill>
                <a:latin typeface="Calibri" panose="020F0502020204030204" pitchFamily="34" charset="0"/>
              </a:rPr>
              <a:t>Children also take part in </a:t>
            </a:r>
            <a:r>
              <a:rPr lang="en-GB" b="0" i="0" dirty="0">
                <a:solidFill>
                  <a:srgbClr val="002060"/>
                </a:solidFill>
                <a:effectLst/>
                <a:latin typeface="WordVisi_MSFontService"/>
              </a:rPr>
              <a:t>Commando Joes </a:t>
            </a:r>
            <a:r>
              <a:rPr lang="en-GB" dirty="0">
                <a:solidFill>
                  <a:srgbClr val="002060"/>
                </a:solidFill>
                <a:latin typeface="WordVisi_MSFontService"/>
              </a:rPr>
              <a:t>- </a:t>
            </a:r>
            <a:r>
              <a:rPr lang="en-GB" b="0" i="0" dirty="0">
                <a:solidFill>
                  <a:srgbClr val="002060"/>
                </a:solidFill>
                <a:effectLst/>
              </a:rPr>
              <a:t>Ernest Shackleton.</a:t>
            </a:r>
            <a:endParaRPr lang="en-GB" dirty="0">
              <a:solidFill>
                <a:srgbClr val="002060"/>
              </a:solidFill>
            </a:endParaRPr>
          </a:p>
        </p:txBody>
      </p:sp>
      <p:sp>
        <p:nvSpPr>
          <p:cNvPr id="5" name="Rectangle: Rounded Corners 4">
            <a:extLst>
              <a:ext uri="{FF2B5EF4-FFF2-40B4-BE49-F238E27FC236}">
                <a16:creationId xmlns:a16="http://schemas.microsoft.com/office/drawing/2014/main" id="{AB369D65-FD77-4C0C-B436-CB3DB88CC937}"/>
              </a:ext>
            </a:extLst>
          </p:cNvPr>
          <p:cNvSpPr/>
          <p:nvPr/>
        </p:nvSpPr>
        <p:spPr>
          <a:xfrm>
            <a:off x="381739" y="3515292"/>
            <a:ext cx="4873841" cy="180672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err="1">
                <a:solidFill>
                  <a:srgbClr val="002060"/>
                </a:solidFill>
              </a:rPr>
              <a:t>MfL</a:t>
            </a:r>
            <a:r>
              <a:rPr lang="en-GB" b="1" dirty="0">
                <a:solidFill>
                  <a:srgbClr val="002060"/>
                </a:solidFill>
              </a:rPr>
              <a:t> (French)</a:t>
            </a:r>
          </a:p>
          <a:p>
            <a:r>
              <a:rPr lang="en-GB" dirty="0">
                <a:solidFill>
                  <a:srgbClr val="002060"/>
                </a:solidFill>
              </a:rPr>
              <a:t>Our French units this term are:</a:t>
            </a:r>
          </a:p>
          <a:p>
            <a:pPr marL="285750" indent="-285750">
              <a:buFontTx/>
              <a:buChar char="-"/>
            </a:pPr>
            <a:r>
              <a:rPr lang="en-GB" sz="1800" b="0" i="0" dirty="0">
                <a:solidFill>
                  <a:srgbClr val="002060"/>
                </a:solidFill>
                <a:effectLst/>
                <a:latin typeface="Calibri" panose="020F0502020204030204" pitchFamily="34" charset="0"/>
              </a:rPr>
              <a:t>Animals </a:t>
            </a:r>
          </a:p>
          <a:p>
            <a:pPr marL="285750" indent="-285750">
              <a:buFontTx/>
              <a:buChar char="-"/>
            </a:pPr>
            <a:r>
              <a:rPr lang="en-GB" sz="1800" b="0" i="0" dirty="0">
                <a:solidFill>
                  <a:srgbClr val="002060"/>
                </a:solidFill>
                <a:effectLst/>
                <a:latin typeface="Calibri" panose="020F0502020204030204" pitchFamily="34" charset="0"/>
              </a:rPr>
              <a:t>Carnival, Using numbers, Easter time </a:t>
            </a:r>
            <a:endParaRPr lang="en-GB" dirty="0">
              <a:solidFill>
                <a:srgbClr val="002060"/>
              </a:solidFill>
            </a:endParaRPr>
          </a:p>
        </p:txBody>
      </p:sp>
    </p:spTree>
    <p:extLst>
      <p:ext uri="{BB962C8B-B14F-4D97-AF65-F5344CB8AC3E}">
        <p14:creationId xmlns:p14="http://schemas.microsoft.com/office/powerpoint/2010/main" val="2975387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D51A-0D78-4A4C-824A-72A0F1AE8588}"/>
              </a:ext>
            </a:extLst>
          </p:cNvPr>
          <p:cNvSpPr>
            <a:spLocks noGrp="1"/>
          </p:cNvSpPr>
          <p:nvPr>
            <p:ph type="ctrTitle"/>
          </p:nvPr>
        </p:nvSpPr>
        <p:spPr/>
        <p:txBody>
          <a:bodyPr/>
          <a:lstStyle/>
          <a:p>
            <a:r>
              <a:rPr lang="en-GB" dirty="0"/>
              <a:t>Year 3 Curriculum Plan</a:t>
            </a:r>
          </a:p>
        </p:txBody>
      </p:sp>
      <p:sp>
        <p:nvSpPr>
          <p:cNvPr id="3" name="Subtitle 2">
            <a:extLst>
              <a:ext uri="{FF2B5EF4-FFF2-40B4-BE49-F238E27FC236}">
                <a16:creationId xmlns:a16="http://schemas.microsoft.com/office/drawing/2014/main" id="{84A6A87F-1930-4AA9-9068-52A3A888113D}"/>
              </a:ext>
            </a:extLst>
          </p:cNvPr>
          <p:cNvSpPr>
            <a:spLocks noGrp="1"/>
          </p:cNvSpPr>
          <p:nvPr>
            <p:ph type="subTitle" idx="1"/>
          </p:nvPr>
        </p:nvSpPr>
        <p:spPr/>
        <p:txBody>
          <a:bodyPr/>
          <a:lstStyle/>
          <a:p>
            <a:r>
              <a:rPr lang="en-GB" dirty="0"/>
              <a:t>Summer Term</a:t>
            </a:r>
          </a:p>
        </p:txBody>
      </p:sp>
    </p:spTree>
    <p:extLst>
      <p:ext uri="{BB962C8B-B14F-4D97-AF65-F5344CB8AC3E}">
        <p14:creationId xmlns:p14="http://schemas.microsoft.com/office/powerpoint/2010/main" val="386543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381740" y="772357"/>
            <a:ext cx="4873841" cy="47495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English</a:t>
            </a:r>
          </a:p>
          <a:p>
            <a:r>
              <a:rPr lang="en-GB" dirty="0">
                <a:solidFill>
                  <a:srgbClr val="002060"/>
                </a:solidFill>
              </a:rPr>
              <a:t>Our core texts for writing are:</a:t>
            </a: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cs typeface="Times New Roman" panose="02020603050405020304" pitchFamily="18" charset="0"/>
              </a:rPr>
              <a:t>The Eye of the Wolf – Daniel </a:t>
            </a:r>
            <a:r>
              <a:rPr lang="en-GB" sz="1800" dirty="0" err="1">
                <a:solidFill>
                  <a:srgbClr val="002060"/>
                </a:solidFill>
                <a:effectLst/>
                <a:ea typeface="Calibri" panose="020F0502020204030204" pitchFamily="34" charset="0"/>
                <a:cs typeface="Times New Roman" panose="02020603050405020304" pitchFamily="18" charset="0"/>
              </a:rPr>
              <a:t>Pennac</a:t>
            </a:r>
            <a:endParaRPr lang="en-GB" dirty="0">
              <a:solidFill>
                <a:srgbClr val="002060"/>
              </a:solidFill>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cs typeface="Times New Roman" panose="02020603050405020304" pitchFamily="18" charset="0"/>
              </a:rPr>
              <a:t>Earthshattering Events! – Sophie Williams and Robin Jacobs</a:t>
            </a:r>
            <a:endParaRPr lang="en-GB" dirty="0">
              <a:solidFill>
                <a:srgbClr val="002060"/>
              </a:solidFill>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cs typeface="Times New Roman" panose="02020603050405020304" pitchFamily="18" charset="0"/>
              </a:rPr>
              <a:t>Wisp: The Story of Hope – Zana </a:t>
            </a:r>
            <a:r>
              <a:rPr lang="en-GB" sz="1800" dirty="0" err="1">
                <a:solidFill>
                  <a:srgbClr val="002060"/>
                </a:solidFill>
                <a:effectLst/>
                <a:ea typeface="Calibri" panose="020F0502020204030204" pitchFamily="34" charset="0"/>
                <a:cs typeface="Times New Roman" panose="02020603050405020304" pitchFamily="18" charset="0"/>
              </a:rPr>
              <a:t>Fraillon</a:t>
            </a:r>
            <a:endParaRPr lang="en-GB" sz="1800" dirty="0">
              <a:solidFill>
                <a:srgbClr val="002060"/>
              </a:solidFill>
              <a:effectLst/>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endParaRPr lang="en-GB" dirty="0">
              <a:solidFill>
                <a:srgbClr val="002060"/>
              </a:solidFill>
              <a:cs typeface="Times New Roman" panose="02020603050405020304" pitchFamily="18" charset="0"/>
            </a:endParaRPr>
          </a:p>
          <a:p>
            <a:pPr>
              <a:lnSpc>
                <a:spcPct val="107000"/>
              </a:lnSpc>
              <a:spcAft>
                <a:spcPts val="800"/>
              </a:spcAft>
            </a:pPr>
            <a:r>
              <a:rPr lang="en-GB" dirty="0">
                <a:solidFill>
                  <a:srgbClr val="002060"/>
                </a:solidFill>
              </a:rPr>
              <a:t>We will be writing a variety of different text types including fiction, non-fiction and recount.</a:t>
            </a:r>
          </a:p>
          <a:p>
            <a:pPr marL="285750" indent="-285750">
              <a:lnSpc>
                <a:spcPct val="107000"/>
              </a:lnSpc>
              <a:spcAft>
                <a:spcPts val="800"/>
              </a:spcAft>
              <a:buFontTx/>
              <a:buChar char="-"/>
            </a:pPr>
            <a:endParaRPr lang="en-GB" dirty="0">
              <a:solidFill>
                <a:srgbClr val="002060"/>
              </a:solidFill>
            </a:endParaRPr>
          </a:p>
        </p:txBody>
      </p:sp>
      <p:sp>
        <p:nvSpPr>
          <p:cNvPr id="11" name="Rectangle: Rounded Corners 10">
            <a:extLst>
              <a:ext uri="{FF2B5EF4-FFF2-40B4-BE49-F238E27FC236}">
                <a16:creationId xmlns:a16="http://schemas.microsoft.com/office/drawing/2014/main" id="{208994E1-9561-42EA-8C11-66A8F07E593D}"/>
              </a:ext>
            </a:extLst>
          </p:cNvPr>
          <p:cNvSpPr/>
          <p:nvPr/>
        </p:nvSpPr>
        <p:spPr>
          <a:xfrm>
            <a:off x="6624221" y="772358"/>
            <a:ext cx="4873841" cy="163349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Hooks and Trips</a:t>
            </a:r>
          </a:p>
          <a:p>
            <a:r>
              <a:rPr lang="en-GB" dirty="0">
                <a:solidFill>
                  <a:srgbClr val="002060"/>
                </a:solidFill>
              </a:rPr>
              <a:t>- </a:t>
            </a:r>
            <a:r>
              <a:rPr lang="en-GB" b="0" i="0" dirty="0" err="1">
                <a:solidFill>
                  <a:srgbClr val="002060"/>
                </a:solidFill>
                <a:effectLst/>
                <a:latin typeface="Calibri" panose="020F0502020204030204" pitchFamily="34" charset="0"/>
              </a:rPr>
              <a:t>Slimbridge</a:t>
            </a:r>
            <a:r>
              <a:rPr lang="en-GB" b="0" i="0" dirty="0">
                <a:solidFill>
                  <a:srgbClr val="002060"/>
                </a:solidFill>
                <a:effectLst/>
                <a:latin typeface="Calibri" panose="020F0502020204030204" pitchFamily="34" charset="0"/>
              </a:rPr>
              <a:t> Wetlands Centre</a:t>
            </a:r>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2612253"/>
            <a:ext cx="4873841" cy="290965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Maths</a:t>
            </a:r>
          </a:p>
          <a:p>
            <a:r>
              <a:rPr lang="en-GB" dirty="0">
                <a:solidFill>
                  <a:srgbClr val="002060"/>
                </a:solidFill>
              </a:rPr>
              <a:t>Our unit overviews for maths are:</a:t>
            </a:r>
          </a:p>
          <a:p>
            <a:pPr marL="285750" indent="-285750">
              <a:buFontTx/>
              <a:buChar char="-"/>
            </a:pPr>
            <a:r>
              <a:rPr lang="en-GB" sz="1800" b="0" i="0" dirty="0">
                <a:solidFill>
                  <a:srgbClr val="002060"/>
                </a:solidFill>
                <a:effectLst/>
              </a:rPr>
              <a:t>Fractions (calculating) </a:t>
            </a:r>
            <a:endParaRPr lang="en-GB" dirty="0">
              <a:solidFill>
                <a:srgbClr val="002060"/>
              </a:solidFill>
            </a:endParaRPr>
          </a:p>
          <a:p>
            <a:pPr marL="285750" indent="-285750">
              <a:buFontTx/>
              <a:buChar char="-"/>
            </a:pPr>
            <a:r>
              <a:rPr lang="en-GB" sz="1800" b="0" i="0" dirty="0">
                <a:solidFill>
                  <a:srgbClr val="002060"/>
                </a:solidFill>
                <a:effectLst/>
              </a:rPr>
              <a:t>Measure (time)</a:t>
            </a:r>
          </a:p>
          <a:p>
            <a:pPr marL="285750" indent="-285750">
              <a:buFontTx/>
              <a:buChar char="-"/>
            </a:pPr>
            <a:r>
              <a:rPr lang="en-GB" sz="1800" b="0" i="0" dirty="0">
                <a:solidFill>
                  <a:srgbClr val="002060"/>
                </a:solidFill>
                <a:effectLst/>
              </a:rPr>
              <a:t>Measure (length, mass and capacity) </a:t>
            </a:r>
            <a:endParaRPr lang="en-GB" dirty="0">
              <a:solidFill>
                <a:srgbClr val="002060"/>
              </a:solidFill>
            </a:endParaRPr>
          </a:p>
          <a:p>
            <a:pPr marL="285750" indent="-285750">
              <a:buFontTx/>
              <a:buChar char="-"/>
            </a:pPr>
            <a:r>
              <a:rPr lang="en-GB" sz="1800" b="0" i="0" dirty="0">
                <a:solidFill>
                  <a:srgbClr val="002060"/>
                </a:solidFill>
                <a:effectLst/>
              </a:rPr>
              <a:t>Geometry (angles) </a:t>
            </a:r>
            <a:endParaRPr lang="en-GB" dirty="0">
              <a:solidFill>
                <a:srgbClr val="002060"/>
              </a:solidFill>
            </a:endParaRPr>
          </a:p>
          <a:p>
            <a:pPr marL="285750" indent="-285750">
              <a:buFontTx/>
              <a:buChar char="-"/>
            </a:pPr>
            <a:r>
              <a:rPr lang="en-GB" sz="1800" b="0" i="0" dirty="0">
                <a:solidFill>
                  <a:srgbClr val="002060"/>
                </a:solidFill>
                <a:effectLst/>
              </a:rPr>
              <a:t>Statistics </a:t>
            </a:r>
            <a:endParaRPr lang="en-GB" b="0" i="0" dirty="0">
              <a:solidFill>
                <a:srgbClr val="002060"/>
              </a:solidFill>
              <a:effectLst/>
            </a:endParaRPr>
          </a:p>
        </p:txBody>
      </p:sp>
    </p:spTree>
    <p:extLst>
      <p:ext uri="{BB962C8B-B14F-4D97-AF65-F5344CB8AC3E}">
        <p14:creationId xmlns:p14="http://schemas.microsoft.com/office/powerpoint/2010/main" val="1285443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263703" y="924675"/>
            <a:ext cx="5171326" cy="417130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Science</a:t>
            </a:r>
          </a:p>
          <a:p>
            <a:r>
              <a:rPr lang="en-GB" dirty="0">
                <a:solidFill>
                  <a:srgbClr val="002060"/>
                </a:solidFill>
              </a:rPr>
              <a:t>Our science project for this term is Plant Nutrition and Reproduction.</a:t>
            </a:r>
          </a:p>
          <a:p>
            <a:endParaRPr lang="en-GB" dirty="0">
              <a:solidFill>
                <a:srgbClr val="002060"/>
              </a:solidFill>
            </a:endParaRPr>
          </a:p>
          <a:p>
            <a:r>
              <a:rPr lang="en-GB" sz="1800" b="0" i="0" dirty="0">
                <a:solidFill>
                  <a:srgbClr val="002060"/>
                </a:solidFill>
                <a:effectLst/>
              </a:rPr>
              <a:t>This project teaches children about the requirements of plants for growth and survival. They describe the parts of flowering plants and relate structure to function, including the roots and stem for transporting water, leaves for making food and the flower for reproduction.</a:t>
            </a:r>
            <a:endParaRPr lang="en-GB" sz="1800" dirty="0">
              <a:solidFill>
                <a:srgbClr val="002060"/>
              </a:solidFill>
              <a:cs typeface="Arial"/>
            </a:endParaRPr>
          </a:p>
        </p:txBody>
      </p:sp>
      <p:sp>
        <p:nvSpPr>
          <p:cNvPr id="4" name="Rectangle: Rounded Corners 3">
            <a:extLst>
              <a:ext uri="{FF2B5EF4-FFF2-40B4-BE49-F238E27FC236}">
                <a16:creationId xmlns:a16="http://schemas.microsoft.com/office/drawing/2014/main" id="{56BD3924-98D6-48CB-B98B-A0B294D12594}"/>
              </a:ext>
            </a:extLst>
          </p:cNvPr>
          <p:cNvSpPr/>
          <p:nvPr/>
        </p:nvSpPr>
        <p:spPr>
          <a:xfrm>
            <a:off x="5841251" y="493160"/>
            <a:ext cx="5717176" cy="518844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Reading</a:t>
            </a:r>
          </a:p>
          <a:p>
            <a:r>
              <a:rPr lang="en-GB" dirty="0">
                <a:solidFill>
                  <a:srgbClr val="002060"/>
                </a:solidFill>
              </a:rPr>
              <a:t>Our Reading Rocks lessons are based around Fred’s Teaching and extracts from Literacy Shed. </a:t>
            </a:r>
          </a:p>
          <a:p>
            <a:endParaRPr lang="en-GB" dirty="0">
              <a:solidFill>
                <a:srgbClr val="002060"/>
              </a:solidFill>
            </a:endParaRPr>
          </a:p>
          <a:p>
            <a:r>
              <a:rPr lang="en-GB" dirty="0">
                <a:solidFill>
                  <a:srgbClr val="002060"/>
                </a:solidFill>
              </a:rPr>
              <a:t>The children will be reading fiction, non-fiction and poetry extracts from a variety of texts including:</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Lightening Mary</a:t>
            </a:r>
            <a:endParaRPr lang="en-GB" dirty="0">
              <a:solidFill>
                <a:srgbClr val="002060"/>
              </a:solidFill>
              <a:ea typeface="Calibri" panose="020F0502020204030204" pitchFamily="34" charset="0"/>
              <a:cs typeface="Times New Roman" panose="02020603050405020304" pitchFamily="18" charset="0"/>
            </a:endParaRP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Leonora Bolt: Secret Inventor</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The Animals of Farthing Wood</a:t>
            </a:r>
            <a:endParaRPr lang="en-GB" dirty="0">
              <a:solidFill>
                <a:srgbClr val="002060"/>
              </a:solidFill>
              <a:ea typeface="Calibri" panose="020F0502020204030204" pitchFamily="34" charset="0"/>
              <a:cs typeface="Times New Roman" panose="02020603050405020304" pitchFamily="18" charset="0"/>
            </a:endParaRP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The Nothing to See Here Hotel</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The Promise</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The Boy at the Back of the Class</a:t>
            </a:r>
            <a:endParaRPr lang="en-GB" dirty="0">
              <a:solidFill>
                <a:srgbClr val="002060"/>
              </a:solidFill>
              <a:ea typeface="Calibri" panose="020F0502020204030204" pitchFamily="34" charset="0"/>
              <a:cs typeface="Times New Roman" panose="02020603050405020304" pitchFamily="18" charset="0"/>
            </a:endParaRP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Stone Girl, Bone Girl</a:t>
            </a:r>
            <a:endParaRPr lang="en-GB" dirty="0">
              <a:solidFill>
                <a:srgbClr val="002060"/>
              </a:solidFill>
              <a:ea typeface="Calibri" panose="020F0502020204030204" pitchFamily="34" charset="0"/>
              <a:cs typeface="Times New Roman" panose="02020603050405020304" pitchFamily="18" charset="0"/>
            </a:endParaRP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How a Fossil is Formed</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Violent Volcano</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Mountain Mistake – Chris White</a:t>
            </a:r>
            <a:endParaRPr lang="en-GB" dirty="0">
              <a:solidFill>
                <a:srgbClr val="002060"/>
              </a:solidFill>
            </a:endParaRPr>
          </a:p>
          <a:p>
            <a:endParaRPr lang="en-GB" dirty="0">
              <a:solidFill>
                <a:srgbClr val="002060"/>
              </a:solidFill>
            </a:endParaRPr>
          </a:p>
        </p:txBody>
      </p:sp>
    </p:spTree>
    <p:extLst>
      <p:ext uri="{BB962C8B-B14F-4D97-AF65-F5344CB8AC3E}">
        <p14:creationId xmlns:p14="http://schemas.microsoft.com/office/powerpoint/2010/main" val="3972140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D5E736E4-3EE1-4512-8E0C-831E7A4C6655}"/>
              </a:ext>
            </a:extLst>
          </p:cNvPr>
          <p:cNvSpPr/>
          <p:nvPr/>
        </p:nvSpPr>
        <p:spPr>
          <a:xfrm>
            <a:off x="6624220" y="947018"/>
            <a:ext cx="4873841" cy="180645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PE</a:t>
            </a:r>
          </a:p>
          <a:p>
            <a:r>
              <a:rPr lang="en-GB" dirty="0">
                <a:solidFill>
                  <a:srgbClr val="002060"/>
                </a:solidFill>
              </a:rPr>
              <a:t>Our PE focuses this term are:</a:t>
            </a:r>
          </a:p>
          <a:p>
            <a:r>
              <a:rPr lang="en-GB" sz="1800" b="0" i="0" dirty="0">
                <a:solidFill>
                  <a:srgbClr val="000000"/>
                </a:solidFill>
                <a:effectLst/>
                <a:latin typeface="Calibri" panose="020F0502020204030204" pitchFamily="34" charset="0"/>
              </a:rPr>
              <a:t>- </a:t>
            </a:r>
            <a:r>
              <a:rPr lang="en-GB" sz="1800" b="0" i="0" dirty="0">
                <a:solidFill>
                  <a:srgbClr val="002060"/>
                </a:solidFill>
                <a:effectLst/>
              </a:rPr>
              <a:t>Games – Striking and fielding </a:t>
            </a:r>
            <a:r>
              <a:rPr lang="en-GB" dirty="0">
                <a:solidFill>
                  <a:srgbClr val="002060"/>
                </a:solidFill>
              </a:rPr>
              <a:t>(</a:t>
            </a:r>
            <a:r>
              <a:rPr lang="en-GB" sz="1800" b="0" i="0" dirty="0">
                <a:solidFill>
                  <a:srgbClr val="002060"/>
                </a:solidFill>
                <a:effectLst/>
              </a:rPr>
              <a:t>Cricket)</a:t>
            </a:r>
          </a:p>
          <a:p>
            <a:r>
              <a:rPr lang="en-GB" dirty="0">
                <a:solidFill>
                  <a:srgbClr val="002060"/>
                </a:solidFill>
              </a:rPr>
              <a:t>-</a:t>
            </a:r>
            <a:r>
              <a:rPr lang="en-GB" sz="1800" b="0" i="0" dirty="0">
                <a:solidFill>
                  <a:srgbClr val="002060"/>
                </a:solidFill>
                <a:effectLst/>
              </a:rPr>
              <a:t> Athletics (Skills) </a:t>
            </a:r>
            <a:endParaRPr lang="en-GB" b="0" i="0" dirty="0">
              <a:solidFill>
                <a:srgbClr val="002060"/>
              </a:solidFill>
              <a:effectLst/>
            </a:endParaRPr>
          </a:p>
        </p:txBody>
      </p:sp>
      <p:sp>
        <p:nvSpPr>
          <p:cNvPr id="4" name="Rectangle: Rounded Corners 3">
            <a:extLst>
              <a:ext uri="{FF2B5EF4-FFF2-40B4-BE49-F238E27FC236}">
                <a16:creationId xmlns:a16="http://schemas.microsoft.com/office/drawing/2014/main" id="{7DB12BD3-11F7-4376-BE6C-E3B9C9163A1C}"/>
              </a:ext>
            </a:extLst>
          </p:cNvPr>
          <p:cNvSpPr/>
          <p:nvPr/>
        </p:nvSpPr>
        <p:spPr>
          <a:xfrm>
            <a:off x="6624220" y="3284738"/>
            <a:ext cx="4873841" cy="223717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t>
            </a:r>
          </a:p>
          <a:p>
            <a:r>
              <a:rPr lang="en-GB" dirty="0">
                <a:solidFill>
                  <a:srgbClr val="002060"/>
                </a:solidFill>
              </a:rPr>
              <a:t>Our key focuses for RE this term are:</a:t>
            </a:r>
          </a:p>
          <a:p>
            <a:r>
              <a:rPr lang="en-GB" dirty="0">
                <a:solidFill>
                  <a:srgbClr val="002060"/>
                </a:solidFill>
              </a:rPr>
              <a:t>- Hinduism</a:t>
            </a:r>
          </a:p>
          <a:p>
            <a:r>
              <a:rPr lang="en-GB" dirty="0">
                <a:solidFill>
                  <a:srgbClr val="002060"/>
                </a:solidFill>
              </a:rPr>
              <a:t>- Religious scripture</a:t>
            </a:r>
          </a:p>
          <a:p>
            <a:pPr marL="285750" indent="-285750">
              <a:buFontTx/>
              <a:buChar char="-"/>
            </a:pPr>
            <a:endParaRPr lang="en-GB" dirty="0">
              <a:solidFill>
                <a:srgbClr val="002060"/>
              </a:solidFill>
            </a:endParaRPr>
          </a:p>
        </p:txBody>
      </p:sp>
      <p:sp>
        <p:nvSpPr>
          <p:cNvPr id="5" name="Rectangle: Rounded Corners 4">
            <a:extLst>
              <a:ext uri="{FF2B5EF4-FFF2-40B4-BE49-F238E27FC236}">
                <a16:creationId xmlns:a16="http://schemas.microsoft.com/office/drawing/2014/main" id="{93CC227F-55FF-4ADD-A15C-F236A580458D}"/>
              </a:ext>
            </a:extLst>
          </p:cNvPr>
          <p:cNvSpPr/>
          <p:nvPr/>
        </p:nvSpPr>
        <p:spPr>
          <a:xfrm>
            <a:off x="385715" y="1588055"/>
            <a:ext cx="5802753" cy="318942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Geography</a:t>
            </a:r>
          </a:p>
          <a:p>
            <a:r>
              <a:rPr lang="en-GB" dirty="0">
                <a:solidFill>
                  <a:srgbClr val="002060"/>
                </a:solidFill>
              </a:rPr>
              <a:t>Our geography project is called R</a:t>
            </a:r>
            <a:r>
              <a:rPr lang="en-GB" sz="1800" i="0" dirty="0">
                <a:solidFill>
                  <a:srgbClr val="002060"/>
                </a:solidFill>
                <a:effectLst/>
              </a:rPr>
              <a:t>ocks, Relics and Rumbles</a:t>
            </a:r>
            <a:r>
              <a:rPr lang="en-GB" dirty="0">
                <a:solidFill>
                  <a:srgbClr val="002060"/>
                </a:solidFill>
              </a:rPr>
              <a:t>.</a:t>
            </a:r>
          </a:p>
          <a:p>
            <a:endParaRPr lang="en-GB" b="0" i="0" dirty="0">
              <a:solidFill>
                <a:srgbClr val="303030"/>
              </a:solidFill>
              <a:effectLst/>
              <a:latin typeface="Lato" panose="020F0502020204030203" pitchFamily="34" charset="0"/>
            </a:endParaRPr>
          </a:p>
          <a:p>
            <a:r>
              <a:rPr lang="en-GB" sz="1800" b="0" i="0" dirty="0">
                <a:solidFill>
                  <a:srgbClr val="002060"/>
                </a:solidFill>
                <a:effectLst/>
              </a:rPr>
              <a:t>This project teaches children about the features and characteristics of Earth's layers, including a detailed exploration of volcanic, tectonic and seismic activity. Children will look at physical geography including volcanoes, earthquakes and tsunamis. </a:t>
            </a:r>
            <a:endParaRPr lang="en-GB" sz="1800" dirty="0">
              <a:solidFill>
                <a:srgbClr val="002060"/>
              </a:solidFill>
              <a:cs typeface="Arial"/>
            </a:endParaRPr>
          </a:p>
          <a:p>
            <a:endParaRPr lang="en-GB"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2834874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693937" y="1080582"/>
            <a:ext cx="4873841" cy="397430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Art</a:t>
            </a:r>
          </a:p>
          <a:p>
            <a:r>
              <a:rPr lang="en-GB" dirty="0">
                <a:solidFill>
                  <a:srgbClr val="002060"/>
                </a:solidFill>
              </a:rPr>
              <a:t>Our art project this term is Colour Theory.</a:t>
            </a:r>
          </a:p>
          <a:p>
            <a:endParaRPr lang="en-GB" dirty="0">
              <a:solidFill>
                <a:srgbClr val="002060"/>
              </a:solidFill>
            </a:endParaRPr>
          </a:p>
          <a:p>
            <a:r>
              <a:rPr lang="en-GB" sz="1800" b="0" i="0" dirty="0">
                <a:solidFill>
                  <a:srgbClr val="002060"/>
                </a:solidFill>
                <a:effectLst/>
              </a:rPr>
              <a:t>This project teaches children about colour theory by studying the colour wheel and colour mixing. It includes an exploration of tertiary colours, warm and cool colours, complementary colours, analogous colours and how artists use colour in their artwork.</a:t>
            </a: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2" y="908265"/>
            <a:ext cx="4873841" cy="447773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Design &amp; Technology</a:t>
            </a:r>
          </a:p>
          <a:p>
            <a:r>
              <a:rPr lang="en-GB" dirty="0">
                <a:solidFill>
                  <a:srgbClr val="002060"/>
                </a:solidFill>
              </a:rPr>
              <a:t>Our DT project this term is Cook Well, Eat Well</a:t>
            </a:r>
            <a:r>
              <a:rPr lang="en-GB" sz="1800" b="0" i="0" dirty="0">
                <a:solidFill>
                  <a:srgbClr val="000000"/>
                </a:solidFill>
                <a:effectLst/>
                <a:latin typeface="Calibri" panose="020F0502020204030204" pitchFamily="34" charset="0"/>
              </a:rPr>
              <a:t>.</a:t>
            </a:r>
          </a:p>
          <a:p>
            <a:endParaRPr lang="en-GB" dirty="0">
              <a:solidFill>
                <a:srgbClr val="000000"/>
              </a:solidFill>
              <a:latin typeface="Calibri" panose="020F0502020204030204" pitchFamily="34" charset="0"/>
            </a:endParaRPr>
          </a:p>
          <a:p>
            <a:r>
              <a:rPr lang="en-GB" sz="1800" b="0" i="0" dirty="0">
                <a:solidFill>
                  <a:srgbClr val="002060"/>
                </a:solidFill>
                <a:effectLst/>
              </a:rPr>
              <a:t>This project teaches children about food groups and the Eatwell guide. They learn about methods of cooking and explore these by cooking potatoes and ratatouille. The children choose and make a taco filling according to specific design criteria.</a:t>
            </a:r>
            <a:endParaRPr lang="en-GB" sz="1800" dirty="0">
              <a:solidFill>
                <a:srgbClr val="002060"/>
              </a:solidFill>
              <a:cs typeface="Arial"/>
            </a:endParaRPr>
          </a:p>
          <a:p>
            <a:endParaRPr lang="en-GB" b="1" dirty="0">
              <a:solidFill>
                <a:srgbClr val="002060"/>
              </a:solidFill>
            </a:endParaRPr>
          </a:p>
        </p:txBody>
      </p:sp>
    </p:spTree>
    <p:extLst>
      <p:ext uri="{BB962C8B-B14F-4D97-AF65-F5344CB8AC3E}">
        <p14:creationId xmlns:p14="http://schemas.microsoft.com/office/powerpoint/2010/main" val="620161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0A528E85-58ED-4B55-81B0-180AF05F2876}"/>
              </a:ext>
            </a:extLst>
          </p:cNvPr>
          <p:cNvSpPr/>
          <p:nvPr/>
        </p:nvSpPr>
        <p:spPr>
          <a:xfrm>
            <a:off x="38174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Computing</a:t>
            </a:r>
          </a:p>
          <a:p>
            <a:r>
              <a:rPr lang="en-GB" dirty="0">
                <a:solidFill>
                  <a:srgbClr val="002060"/>
                </a:solidFill>
              </a:rPr>
              <a:t>Our computing units this term are:</a:t>
            </a:r>
          </a:p>
          <a:p>
            <a:pPr marL="285750" indent="-285750">
              <a:buFontTx/>
              <a:buChar char="-"/>
            </a:pPr>
            <a:r>
              <a:rPr lang="en-GB" sz="1800" b="0" i="0" dirty="0">
                <a:solidFill>
                  <a:srgbClr val="002060"/>
                </a:solidFill>
                <a:effectLst/>
              </a:rPr>
              <a:t>Creating Media (Desktop publishing) </a:t>
            </a:r>
          </a:p>
          <a:p>
            <a:pPr marL="285750" indent="-285750">
              <a:buFontTx/>
              <a:buChar char="-"/>
            </a:pPr>
            <a:r>
              <a:rPr lang="en-GB" b="0" i="0" dirty="0">
                <a:solidFill>
                  <a:srgbClr val="002060"/>
                </a:solidFill>
                <a:effectLst/>
              </a:rPr>
              <a:t>Programming B - Events and actions in programs</a:t>
            </a:r>
            <a:endParaRPr lang="en-GB" dirty="0">
              <a:solidFill>
                <a:srgbClr val="002060"/>
              </a:solidFill>
            </a:endParaRPr>
          </a:p>
        </p:txBody>
      </p:sp>
      <p:sp>
        <p:nvSpPr>
          <p:cNvPr id="8" name="Rectangle: Rounded Corners 7">
            <a:extLst>
              <a:ext uri="{FF2B5EF4-FFF2-40B4-BE49-F238E27FC236}">
                <a16:creationId xmlns:a16="http://schemas.microsoft.com/office/drawing/2014/main" id="{B418C72C-4A39-4AAD-9CFF-79AA4D7C9F92}"/>
              </a:ext>
            </a:extLst>
          </p:cNvPr>
          <p:cNvSpPr/>
          <p:nvPr/>
        </p:nvSpPr>
        <p:spPr>
          <a:xfrm>
            <a:off x="662422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Music</a:t>
            </a:r>
          </a:p>
          <a:p>
            <a:r>
              <a:rPr lang="en-GB" dirty="0">
                <a:solidFill>
                  <a:srgbClr val="002060"/>
                </a:solidFill>
              </a:rPr>
              <a:t>Our music unit this term is:</a:t>
            </a:r>
          </a:p>
          <a:p>
            <a:pPr rtl="0" fontAlgn="base"/>
            <a:r>
              <a:rPr lang="en-GB" sz="1800" b="0" i="0" dirty="0">
                <a:solidFill>
                  <a:srgbClr val="002060"/>
                </a:solidFill>
                <a:effectLst/>
              </a:rPr>
              <a:t>- BBC Ten Pieces – Carmina Burana – Carl Orff </a:t>
            </a:r>
            <a:endParaRPr lang="en-GB" b="0" i="0" dirty="0">
              <a:solidFill>
                <a:srgbClr val="002060"/>
              </a:solidFill>
              <a:effectLst/>
            </a:endParaRPr>
          </a:p>
          <a:p>
            <a:pPr rtl="0" fontAlgn="base"/>
            <a:r>
              <a:rPr lang="en-GB" sz="1800" b="0" i="0" dirty="0">
                <a:solidFill>
                  <a:srgbClr val="002060"/>
                </a:solidFill>
                <a:effectLst/>
              </a:rPr>
              <a:t>(20</a:t>
            </a:r>
            <a:r>
              <a:rPr lang="en-GB" sz="1800" b="0" i="0" baseline="30000" dirty="0">
                <a:solidFill>
                  <a:srgbClr val="002060"/>
                </a:solidFill>
                <a:effectLst/>
              </a:rPr>
              <a:t>th</a:t>
            </a:r>
            <a:r>
              <a:rPr lang="en-GB" sz="1800" b="0" i="0" dirty="0">
                <a:solidFill>
                  <a:srgbClr val="002060"/>
                </a:solidFill>
                <a:effectLst/>
              </a:rPr>
              <a:t> Century) </a:t>
            </a:r>
            <a:endParaRPr lang="en-GB" b="0" i="0" dirty="0">
              <a:solidFill>
                <a:srgbClr val="002060"/>
              </a:solidFill>
              <a:effectLst/>
            </a:endParaRPr>
          </a:p>
          <a:p>
            <a:endParaRPr lang="en-GB" dirty="0">
              <a:solidFill>
                <a:srgbClr val="002060"/>
              </a:solidFill>
            </a:endParaRPr>
          </a:p>
        </p:txBody>
      </p:sp>
      <p:sp>
        <p:nvSpPr>
          <p:cNvPr id="4" name="Rectangle: Rounded Corners 3">
            <a:extLst>
              <a:ext uri="{FF2B5EF4-FFF2-40B4-BE49-F238E27FC236}">
                <a16:creationId xmlns:a16="http://schemas.microsoft.com/office/drawing/2014/main" id="{68CE914D-439A-421C-9B65-404EAC50CAE6}"/>
              </a:ext>
            </a:extLst>
          </p:cNvPr>
          <p:cNvSpPr/>
          <p:nvPr/>
        </p:nvSpPr>
        <p:spPr>
          <a:xfrm>
            <a:off x="6624219" y="3155696"/>
            <a:ext cx="4873841" cy="226905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PSHE</a:t>
            </a:r>
          </a:p>
          <a:p>
            <a:r>
              <a:rPr lang="en-GB" dirty="0">
                <a:solidFill>
                  <a:srgbClr val="002060"/>
                </a:solidFill>
              </a:rPr>
              <a:t>Our</a:t>
            </a:r>
            <a:r>
              <a:rPr lang="en-GB" dirty="0">
                <a:solidFill>
                  <a:srgbClr val="002060"/>
                </a:solidFill>
                <a:latin typeface="Calibri" panose="020F0502020204030204" pitchFamily="34" charset="0"/>
              </a:rPr>
              <a:t> PSHE units this term are:</a:t>
            </a:r>
          </a:p>
          <a:p>
            <a:pPr marL="285750" indent="-285750">
              <a:buFontTx/>
              <a:buChar char="-"/>
            </a:pPr>
            <a:r>
              <a:rPr lang="en-GB" dirty="0">
                <a:solidFill>
                  <a:srgbClr val="002060"/>
                </a:solidFill>
                <a:latin typeface="Calibri" panose="020F0502020204030204" pitchFamily="34" charset="0"/>
              </a:rPr>
              <a:t>Relationships</a:t>
            </a:r>
          </a:p>
          <a:p>
            <a:pPr marL="285750" indent="-285750">
              <a:buFontTx/>
              <a:buChar char="-"/>
            </a:pPr>
            <a:r>
              <a:rPr lang="en-GB" dirty="0">
                <a:solidFill>
                  <a:srgbClr val="002060"/>
                </a:solidFill>
                <a:latin typeface="Calibri" panose="020F0502020204030204" pitchFamily="34" charset="0"/>
              </a:rPr>
              <a:t>Changing Me</a:t>
            </a:r>
          </a:p>
          <a:p>
            <a:pPr marL="285750" indent="-285750">
              <a:buFontTx/>
              <a:buChar char="-"/>
            </a:pPr>
            <a:endParaRPr lang="en-GB" dirty="0">
              <a:solidFill>
                <a:srgbClr val="002060"/>
              </a:solidFill>
              <a:latin typeface="Calibri" panose="020F0502020204030204" pitchFamily="34" charset="0"/>
            </a:endParaRPr>
          </a:p>
          <a:p>
            <a:r>
              <a:rPr lang="en-GB" dirty="0">
                <a:solidFill>
                  <a:srgbClr val="002060"/>
                </a:solidFill>
              </a:rPr>
              <a:t>Children also take part in </a:t>
            </a:r>
            <a:r>
              <a:rPr lang="en-GB" b="0" i="0" dirty="0">
                <a:solidFill>
                  <a:srgbClr val="002060"/>
                </a:solidFill>
                <a:effectLst/>
              </a:rPr>
              <a:t>Commando Joes - Nellie Bly.</a:t>
            </a:r>
            <a:endParaRPr lang="en-GB" dirty="0">
              <a:solidFill>
                <a:srgbClr val="002060"/>
              </a:solidFill>
            </a:endParaRPr>
          </a:p>
        </p:txBody>
      </p:sp>
      <p:sp>
        <p:nvSpPr>
          <p:cNvPr id="5" name="Rectangle: Rounded Corners 4">
            <a:extLst>
              <a:ext uri="{FF2B5EF4-FFF2-40B4-BE49-F238E27FC236}">
                <a16:creationId xmlns:a16="http://schemas.microsoft.com/office/drawing/2014/main" id="{AB369D65-FD77-4C0C-B436-CB3DB88CC937}"/>
              </a:ext>
            </a:extLst>
          </p:cNvPr>
          <p:cNvSpPr/>
          <p:nvPr/>
        </p:nvSpPr>
        <p:spPr>
          <a:xfrm>
            <a:off x="381739" y="3515292"/>
            <a:ext cx="4873841" cy="180672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err="1">
                <a:solidFill>
                  <a:srgbClr val="002060"/>
                </a:solidFill>
              </a:rPr>
              <a:t>MfL</a:t>
            </a:r>
            <a:r>
              <a:rPr lang="en-GB" b="1" dirty="0">
                <a:solidFill>
                  <a:srgbClr val="002060"/>
                </a:solidFill>
              </a:rPr>
              <a:t> (French)</a:t>
            </a:r>
          </a:p>
          <a:p>
            <a:r>
              <a:rPr lang="en-GB" dirty="0">
                <a:solidFill>
                  <a:srgbClr val="002060"/>
                </a:solidFill>
              </a:rPr>
              <a:t>Our French units this term are:</a:t>
            </a:r>
          </a:p>
          <a:p>
            <a:pPr marL="285750" indent="-285750">
              <a:buFontTx/>
              <a:buChar char="-"/>
            </a:pPr>
            <a:r>
              <a:rPr lang="en-GB" sz="1800" b="0" i="0" dirty="0">
                <a:solidFill>
                  <a:srgbClr val="002060"/>
                </a:solidFill>
                <a:effectLst/>
              </a:rPr>
              <a:t>Fruit and vegetables/Hungry Giant </a:t>
            </a:r>
          </a:p>
          <a:p>
            <a:pPr marL="285750" indent="-285750">
              <a:buFontTx/>
              <a:buChar char="-"/>
            </a:pPr>
            <a:r>
              <a:rPr lang="en-GB" sz="1800" b="0" i="0" dirty="0">
                <a:solidFill>
                  <a:srgbClr val="002060"/>
                </a:solidFill>
                <a:effectLst/>
              </a:rPr>
              <a:t>Going on a picnic/Aliens in France </a:t>
            </a:r>
            <a:endParaRPr lang="en-GB" dirty="0">
              <a:solidFill>
                <a:srgbClr val="002060"/>
              </a:solidFill>
            </a:endParaRPr>
          </a:p>
        </p:txBody>
      </p:sp>
    </p:spTree>
    <p:extLst>
      <p:ext uri="{BB962C8B-B14F-4D97-AF65-F5344CB8AC3E}">
        <p14:creationId xmlns:p14="http://schemas.microsoft.com/office/powerpoint/2010/main" val="1599509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381740" y="772357"/>
            <a:ext cx="4873841" cy="485788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English</a:t>
            </a:r>
          </a:p>
          <a:p>
            <a:r>
              <a:rPr lang="en-GB" dirty="0">
                <a:solidFill>
                  <a:srgbClr val="002060"/>
                </a:solidFill>
              </a:rPr>
              <a:t>Our core texts for writing are:</a:t>
            </a: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cs typeface="Calibri" panose="020F0502020204030204" pitchFamily="34" charset="0"/>
              </a:rPr>
              <a:t>Stone Age Boy – Satoshi Kitamura</a:t>
            </a:r>
            <a:endParaRPr lang="en-GB" dirty="0">
              <a:solidFill>
                <a:srgbClr val="002060"/>
              </a:solidFill>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cs typeface="Calibri" panose="020F0502020204030204" pitchFamily="34" charset="0"/>
              </a:rPr>
              <a:t>Skara Brae – Dawn Finch</a:t>
            </a:r>
            <a:endParaRPr lang="en-GB" dirty="0">
              <a:solidFill>
                <a:srgbClr val="002060"/>
              </a:solidFill>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cs typeface="Calibri" panose="020F0502020204030204" pitchFamily="34" charset="0"/>
              </a:rPr>
              <a:t>Black Dog – Levi Pinfold</a:t>
            </a:r>
            <a:endParaRPr lang="en-GB" dirty="0">
              <a:solidFill>
                <a:srgbClr val="002060"/>
              </a:solidFill>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rPr>
              <a:t>The Snowman – Raymond Briggs</a:t>
            </a:r>
          </a:p>
          <a:p>
            <a:pPr marL="285750" indent="-285750">
              <a:lnSpc>
                <a:spcPct val="107000"/>
              </a:lnSpc>
              <a:spcAft>
                <a:spcPts val="800"/>
              </a:spcAft>
              <a:buFontTx/>
              <a:buChar char="-"/>
            </a:pPr>
            <a:endParaRPr lang="en-GB" dirty="0">
              <a:solidFill>
                <a:srgbClr val="002060"/>
              </a:solidFill>
            </a:endParaRPr>
          </a:p>
          <a:p>
            <a:pPr>
              <a:lnSpc>
                <a:spcPct val="107000"/>
              </a:lnSpc>
              <a:spcAft>
                <a:spcPts val="800"/>
              </a:spcAft>
            </a:pPr>
            <a:r>
              <a:rPr lang="en-GB" dirty="0">
                <a:solidFill>
                  <a:srgbClr val="002060"/>
                </a:solidFill>
              </a:rPr>
              <a:t>We will be writing a variety of different text types including fiction, non-fiction and recount.</a:t>
            </a:r>
          </a:p>
          <a:p>
            <a:endParaRPr lang="en-GB" dirty="0">
              <a:solidFill>
                <a:srgbClr val="002060"/>
              </a:solidFill>
            </a:endParaRPr>
          </a:p>
        </p:txBody>
      </p:sp>
      <p:sp>
        <p:nvSpPr>
          <p:cNvPr id="11" name="Rectangle: Rounded Corners 10">
            <a:extLst>
              <a:ext uri="{FF2B5EF4-FFF2-40B4-BE49-F238E27FC236}">
                <a16:creationId xmlns:a16="http://schemas.microsoft.com/office/drawing/2014/main" id="{208994E1-9561-42EA-8C11-66A8F07E593D}"/>
              </a:ext>
            </a:extLst>
          </p:cNvPr>
          <p:cNvSpPr/>
          <p:nvPr/>
        </p:nvSpPr>
        <p:spPr>
          <a:xfrm>
            <a:off x="6624221" y="772358"/>
            <a:ext cx="4873841" cy="163349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Hooks and Trips</a:t>
            </a:r>
          </a:p>
          <a:p>
            <a:pPr marL="285750" indent="-285750" rtl="0" fontAlgn="base">
              <a:buFontTx/>
              <a:buChar char="-"/>
            </a:pPr>
            <a:r>
              <a:rPr lang="en-GB" sz="1800" b="0" i="0" dirty="0">
                <a:solidFill>
                  <a:srgbClr val="002060"/>
                </a:solidFill>
                <a:effectLst/>
                <a:latin typeface="Calibri" panose="020F0502020204030204" pitchFamily="34" charset="0"/>
              </a:rPr>
              <a:t>Stone Age to Iron Age workshop</a:t>
            </a:r>
          </a:p>
          <a:p>
            <a:pPr marL="285750" indent="-285750" rtl="0" fontAlgn="base">
              <a:buFontTx/>
              <a:buChar char="-"/>
            </a:pPr>
            <a:r>
              <a:rPr lang="en-GB" sz="1800" b="0" i="0" dirty="0">
                <a:solidFill>
                  <a:srgbClr val="002060"/>
                </a:solidFill>
                <a:effectLst/>
                <a:latin typeface="Calibri" panose="020F0502020204030204" pitchFamily="34" charset="0"/>
              </a:rPr>
              <a:t>St </a:t>
            </a:r>
            <a:r>
              <a:rPr lang="en-GB" sz="1800" b="0" i="0" dirty="0" err="1">
                <a:solidFill>
                  <a:srgbClr val="002060"/>
                </a:solidFill>
                <a:effectLst/>
                <a:latin typeface="Calibri" panose="020F0502020204030204" pitchFamily="34" charset="0"/>
              </a:rPr>
              <a:t>Barnabus</a:t>
            </a:r>
            <a:r>
              <a:rPr lang="en-GB" sz="1800" b="0" i="0" dirty="0">
                <a:solidFill>
                  <a:srgbClr val="002060"/>
                </a:solidFill>
                <a:effectLst/>
                <a:latin typeface="Calibri" panose="020F0502020204030204" pitchFamily="34" charset="0"/>
              </a:rPr>
              <a:t> Church – Christmas experience </a:t>
            </a:r>
            <a:endParaRPr lang="en-GB" b="0" i="0" dirty="0">
              <a:solidFill>
                <a:srgbClr val="002060"/>
              </a:solidFill>
              <a:effectLst/>
              <a:latin typeface="Segoe UI" panose="020B0502040204020203" pitchFamily="34" charset="0"/>
            </a:endParaRPr>
          </a:p>
          <a:p>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2612253"/>
            <a:ext cx="4873841" cy="290965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Maths</a:t>
            </a:r>
          </a:p>
          <a:p>
            <a:r>
              <a:rPr lang="en-GB" dirty="0">
                <a:solidFill>
                  <a:srgbClr val="002060"/>
                </a:solidFill>
              </a:rPr>
              <a:t>Our unit overviews for maths are:</a:t>
            </a:r>
          </a:p>
          <a:p>
            <a:pPr marL="285750" indent="-285750">
              <a:buFontTx/>
              <a:buChar char="-"/>
            </a:pPr>
            <a:r>
              <a:rPr lang="en-GB" dirty="0">
                <a:solidFill>
                  <a:srgbClr val="002060"/>
                </a:solidFill>
              </a:rPr>
              <a:t>Number and Place Value</a:t>
            </a:r>
          </a:p>
          <a:p>
            <a:pPr marL="285750" indent="-285750">
              <a:buFontTx/>
              <a:buChar char="-"/>
            </a:pPr>
            <a:r>
              <a:rPr lang="en-GB" dirty="0">
                <a:solidFill>
                  <a:srgbClr val="002060"/>
                </a:solidFill>
              </a:rPr>
              <a:t>Geometry – Properties of shapes</a:t>
            </a:r>
          </a:p>
          <a:p>
            <a:pPr marL="285750" indent="-285750">
              <a:buFontTx/>
              <a:buChar char="-"/>
            </a:pPr>
            <a:r>
              <a:rPr lang="en-GB" dirty="0">
                <a:solidFill>
                  <a:srgbClr val="002060"/>
                </a:solidFill>
              </a:rPr>
              <a:t>Addition and Subtraction (mental methods)</a:t>
            </a:r>
          </a:p>
          <a:p>
            <a:pPr marL="285750" indent="-285750">
              <a:buFontTx/>
              <a:buChar char="-"/>
            </a:pPr>
            <a:r>
              <a:rPr lang="en-GB" dirty="0">
                <a:solidFill>
                  <a:srgbClr val="002060"/>
                </a:solidFill>
              </a:rPr>
              <a:t>Multiplication and Division (times tables)</a:t>
            </a:r>
          </a:p>
        </p:txBody>
      </p:sp>
    </p:spTree>
    <p:extLst>
      <p:ext uri="{BB962C8B-B14F-4D97-AF65-F5344CB8AC3E}">
        <p14:creationId xmlns:p14="http://schemas.microsoft.com/office/powerpoint/2010/main" val="22368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311142" y="708917"/>
            <a:ext cx="4743744" cy="464392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Science</a:t>
            </a:r>
          </a:p>
          <a:p>
            <a:r>
              <a:rPr lang="en-GB" dirty="0">
                <a:solidFill>
                  <a:srgbClr val="002060"/>
                </a:solidFill>
              </a:rPr>
              <a:t>Our science projects for this term are Forces and Magnets and Light and Shadow.</a:t>
            </a:r>
          </a:p>
          <a:p>
            <a:endParaRPr lang="en-GB" dirty="0">
              <a:solidFill>
                <a:srgbClr val="002060"/>
              </a:solidFill>
            </a:endParaRPr>
          </a:p>
          <a:p>
            <a:r>
              <a:rPr lang="en-GB" dirty="0">
                <a:solidFill>
                  <a:srgbClr val="002060"/>
                </a:solidFill>
              </a:rPr>
              <a:t>C</a:t>
            </a:r>
            <a:r>
              <a:rPr lang="en-GB" b="0" i="0" dirty="0">
                <a:solidFill>
                  <a:srgbClr val="002060"/>
                </a:solidFill>
                <a:effectLst/>
              </a:rPr>
              <a:t>hildren will learn about contact and non-contact forces, including friction and magnetism. They will investigate frictional and magnetic forces, and identify parts of a magnet and magnetic materials.</a:t>
            </a:r>
          </a:p>
          <a:p>
            <a:endParaRPr lang="en-GB" dirty="0">
              <a:solidFill>
                <a:srgbClr val="002060"/>
              </a:solidFill>
            </a:endParaRPr>
          </a:p>
          <a:p>
            <a:r>
              <a:rPr lang="en-GB" dirty="0">
                <a:solidFill>
                  <a:srgbClr val="002060"/>
                </a:solidFill>
              </a:rPr>
              <a:t>They will also learn </a:t>
            </a:r>
            <a:r>
              <a:rPr lang="en-GB" sz="1800" b="0" i="0" dirty="0">
                <a:solidFill>
                  <a:srgbClr val="002060"/>
                </a:solidFill>
                <a:effectLst/>
              </a:rPr>
              <a:t>about light and dark. They investigate the phenomena of reflections and shadows, looking for patterns in collected data. The risks associated with the Sun are also explored.</a:t>
            </a:r>
            <a:endParaRPr lang="en-GB" sz="1800" dirty="0">
              <a:solidFill>
                <a:srgbClr val="002060"/>
              </a:solidFill>
              <a:cs typeface="Arial"/>
            </a:endParaRPr>
          </a:p>
          <a:p>
            <a:endParaRPr lang="en-GB" dirty="0">
              <a:solidFill>
                <a:srgbClr val="002060"/>
              </a:solidFill>
            </a:endParaRPr>
          </a:p>
        </p:txBody>
      </p:sp>
      <p:sp>
        <p:nvSpPr>
          <p:cNvPr id="4" name="Rectangle: Rounded Corners 3">
            <a:extLst>
              <a:ext uri="{FF2B5EF4-FFF2-40B4-BE49-F238E27FC236}">
                <a16:creationId xmlns:a16="http://schemas.microsoft.com/office/drawing/2014/main" id="{56BD3924-98D6-48CB-B98B-A0B294D12594}"/>
              </a:ext>
            </a:extLst>
          </p:cNvPr>
          <p:cNvSpPr/>
          <p:nvPr/>
        </p:nvSpPr>
        <p:spPr>
          <a:xfrm>
            <a:off x="5250095" y="369870"/>
            <a:ext cx="6482994" cy="551722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Reading</a:t>
            </a:r>
          </a:p>
          <a:p>
            <a:r>
              <a:rPr lang="en-GB" dirty="0">
                <a:solidFill>
                  <a:srgbClr val="002060"/>
                </a:solidFill>
              </a:rPr>
              <a:t>Our Reading Rocks lessons are based around Fred’s Teaching and extracts from Literacy Shed. </a:t>
            </a:r>
          </a:p>
          <a:p>
            <a:endParaRPr lang="en-GB" dirty="0">
              <a:solidFill>
                <a:srgbClr val="002060"/>
              </a:solidFill>
            </a:endParaRPr>
          </a:p>
          <a:p>
            <a:r>
              <a:rPr lang="en-GB" dirty="0">
                <a:solidFill>
                  <a:srgbClr val="002060"/>
                </a:solidFill>
              </a:rPr>
              <a:t>The children will be reading fiction, non-fiction and poetry extracts from a variety of texts including:</a:t>
            </a:r>
          </a:p>
          <a:p>
            <a:r>
              <a:rPr lang="en-GB" dirty="0">
                <a:solidFill>
                  <a:srgbClr val="002060"/>
                </a:solidFill>
              </a:rPr>
              <a:t>-    </a:t>
            </a:r>
            <a:r>
              <a:rPr lang="en-GB" dirty="0" err="1">
                <a:solidFill>
                  <a:srgbClr val="002060"/>
                </a:solidFill>
              </a:rPr>
              <a:t>Stig</a:t>
            </a:r>
            <a:r>
              <a:rPr lang="en-GB" dirty="0">
                <a:solidFill>
                  <a:srgbClr val="002060"/>
                </a:solidFill>
              </a:rPr>
              <a:t> of the Dump</a:t>
            </a:r>
          </a:p>
          <a:p>
            <a:pPr marL="285750" indent="-285750">
              <a:buFontTx/>
              <a:buChar char="-"/>
            </a:pPr>
            <a:r>
              <a:rPr lang="en-GB" dirty="0">
                <a:solidFill>
                  <a:srgbClr val="002060"/>
                </a:solidFill>
              </a:rPr>
              <a:t>24 hours in the Stone Age</a:t>
            </a:r>
          </a:p>
          <a:p>
            <a:pPr marL="285750" indent="-285750">
              <a:buFontTx/>
              <a:buChar char="-"/>
            </a:pPr>
            <a:r>
              <a:rPr lang="en-GB" dirty="0">
                <a:solidFill>
                  <a:srgbClr val="002060"/>
                </a:solidFill>
              </a:rPr>
              <a:t>Snug</a:t>
            </a:r>
          </a:p>
          <a:p>
            <a:pPr marL="285750" indent="-285750">
              <a:buFontTx/>
              <a:buChar char="-"/>
            </a:pPr>
            <a:r>
              <a:rPr lang="en-GB" dirty="0">
                <a:solidFill>
                  <a:srgbClr val="002060"/>
                </a:solidFill>
              </a:rPr>
              <a:t>Black Dog</a:t>
            </a:r>
          </a:p>
          <a:p>
            <a:pPr marL="285750" indent="-285750">
              <a:buFontTx/>
              <a:buChar char="-"/>
            </a:pPr>
            <a:r>
              <a:rPr lang="en-GB" dirty="0">
                <a:solidFill>
                  <a:srgbClr val="002060"/>
                </a:solidFill>
              </a:rPr>
              <a:t>The </a:t>
            </a:r>
            <a:r>
              <a:rPr lang="en-GB" dirty="0" err="1">
                <a:solidFill>
                  <a:srgbClr val="002060"/>
                </a:solidFill>
              </a:rPr>
              <a:t>Abomindables</a:t>
            </a:r>
            <a:endParaRPr lang="en-GB" dirty="0">
              <a:solidFill>
                <a:srgbClr val="002060"/>
              </a:solidFill>
            </a:endParaRPr>
          </a:p>
          <a:p>
            <a:pPr marL="285750" indent="-285750">
              <a:buFontTx/>
              <a:buChar char="-"/>
            </a:pPr>
            <a:r>
              <a:rPr lang="en-GB" dirty="0">
                <a:solidFill>
                  <a:srgbClr val="002060"/>
                </a:solidFill>
              </a:rPr>
              <a:t>The Dark</a:t>
            </a:r>
          </a:p>
          <a:p>
            <a:pPr marL="285750" indent="-285750">
              <a:buFontTx/>
              <a:buChar char="-"/>
            </a:pPr>
            <a:r>
              <a:rPr lang="en-GB" dirty="0" err="1">
                <a:solidFill>
                  <a:srgbClr val="002060"/>
                </a:solidFill>
              </a:rPr>
              <a:t>Christmasaurus</a:t>
            </a:r>
            <a:endParaRPr lang="en-GB" dirty="0">
              <a:solidFill>
                <a:srgbClr val="002060"/>
              </a:solidFill>
            </a:endParaRPr>
          </a:p>
          <a:p>
            <a:pPr marL="285750" indent="-285750">
              <a:buFontTx/>
              <a:buChar char="-"/>
            </a:pPr>
            <a:r>
              <a:rPr lang="en-GB" dirty="0">
                <a:solidFill>
                  <a:srgbClr val="002060"/>
                </a:solidFill>
              </a:rPr>
              <a:t>The Stone Age</a:t>
            </a:r>
          </a:p>
          <a:p>
            <a:pPr marL="285750" indent="-285750">
              <a:buFontTx/>
              <a:buChar char="-"/>
            </a:pPr>
            <a:r>
              <a:rPr lang="en-GB" dirty="0">
                <a:solidFill>
                  <a:srgbClr val="002060"/>
                </a:solidFill>
              </a:rPr>
              <a:t>All about the Iron Age</a:t>
            </a:r>
          </a:p>
          <a:p>
            <a:pPr marL="285750" indent="-285750">
              <a:buFontTx/>
              <a:buChar char="-"/>
            </a:pPr>
            <a:r>
              <a:rPr lang="en-GB" dirty="0">
                <a:solidFill>
                  <a:srgbClr val="002060"/>
                </a:solidFill>
              </a:rPr>
              <a:t>What is light?</a:t>
            </a:r>
          </a:p>
          <a:p>
            <a:pPr marL="285750" indent="-285750">
              <a:buFontTx/>
              <a:buChar char="-"/>
            </a:pPr>
            <a:r>
              <a:rPr lang="en-GB" dirty="0">
                <a:solidFill>
                  <a:srgbClr val="002060"/>
                </a:solidFill>
              </a:rPr>
              <a:t>Bold women in Black History</a:t>
            </a:r>
          </a:p>
          <a:p>
            <a:pPr marL="285750" indent="-285750">
              <a:buFontTx/>
              <a:buChar char="-"/>
            </a:pPr>
            <a:r>
              <a:rPr lang="en-GB" dirty="0">
                <a:solidFill>
                  <a:srgbClr val="002060"/>
                </a:solidFill>
              </a:rPr>
              <a:t>Coming to England</a:t>
            </a:r>
          </a:p>
          <a:p>
            <a:pPr marL="285750" indent="-285750">
              <a:buFontTx/>
              <a:buChar char="-"/>
            </a:pPr>
            <a:r>
              <a:rPr lang="en-GB" dirty="0">
                <a:solidFill>
                  <a:srgbClr val="002060"/>
                </a:solidFill>
              </a:rPr>
              <a:t>Chocolate cake </a:t>
            </a:r>
          </a:p>
        </p:txBody>
      </p:sp>
    </p:spTree>
    <p:extLst>
      <p:ext uri="{BB962C8B-B14F-4D97-AF65-F5344CB8AC3E}">
        <p14:creationId xmlns:p14="http://schemas.microsoft.com/office/powerpoint/2010/main" val="281154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293247" y="426128"/>
            <a:ext cx="5802753" cy="239926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History</a:t>
            </a:r>
          </a:p>
          <a:p>
            <a:r>
              <a:rPr lang="en-GB" dirty="0">
                <a:solidFill>
                  <a:srgbClr val="002060"/>
                </a:solidFill>
              </a:rPr>
              <a:t>Our history project is called Through the Ages.</a:t>
            </a:r>
          </a:p>
          <a:p>
            <a:endParaRPr lang="en-GB" sz="1800" b="0" i="0" dirty="0">
              <a:solidFill>
                <a:srgbClr val="303030"/>
              </a:solidFill>
              <a:effectLst/>
              <a:latin typeface="Twinkl Cursive Unlooped" panose="02000000000000000000" pitchFamily="2" charset="0"/>
            </a:endParaRPr>
          </a:p>
          <a:p>
            <a:r>
              <a:rPr lang="en-GB" sz="1800" b="0" i="0" dirty="0">
                <a:solidFill>
                  <a:schemeClr val="accent1">
                    <a:lumMod val="50000"/>
                  </a:schemeClr>
                </a:solidFill>
                <a:effectLst/>
              </a:rPr>
              <a:t>This project teaches children about British prehistory from the Stone Age to the Iron Age, including changes to people and lifestyle caused by ingenuity, invention and technological advancement.</a:t>
            </a:r>
            <a:endParaRPr lang="en-GB" sz="1800" dirty="0">
              <a:solidFill>
                <a:schemeClr val="accent1">
                  <a:lumMod val="50000"/>
                </a:schemeClr>
              </a:solidFill>
              <a:cs typeface="Arial"/>
            </a:endParaRPr>
          </a:p>
          <a:p>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772357"/>
            <a:ext cx="4873841" cy="216615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PE</a:t>
            </a:r>
          </a:p>
          <a:p>
            <a:r>
              <a:rPr lang="en-GB" dirty="0">
                <a:solidFill>
                  <a:srgbClr val="002060"/>
                </a:solidFill>
              </a:rPr>
              <a:t>Our PE focuses this term are:</a:t>
            </a:r>
          </a:p>
          <a:p>
            <a:pPr marL="285750" indent="-285750">
              <a:buFontTx/>
              <a:buChar char="-"/>
            </a:pPr>
            <a:r>
              <a:rPr lang="en-GB" dirty="0">
                <a:solidFill>
                  <a:srgbClr val="002060"/>
                </a:solidFill>
              </a:rPr>
              <a:t>Games – Invasion (Netball/Rugby)</a:t>
            </a:r>
          </a:p>
          <a:p>
            <a:pPr marL="285750" indent="-285750">
              <a:buFontTx/>
              <a:buChar char="-"/>
            </a:pPr>
            <a:r>
              <a:rPr lang="en-GB" dirty="0">
                <a:solidFill>
                  <a:srgbClr val="002060"/>
                </a:solidFill>
              </a:rPr>
              <a:t>Dance </a:t>
            </a:r>
          </a:p>
        </p:txBody>
      </p:sp>
      <p:sp>
        <p:nvSpPr>
          <p:cNvPr id="4" name="Rectangle: Rounded Corners 3">
            <a:extLst>
              <a:ext uri="{FF2B5EF4-FFF2-40B4-BE49-F238E27FC236}">
                <a16:creationId xmlns:a16="http://schemas.microsoft.com/office/drawing/2014/main" id="{7DB12BD3-11F7-4376-BE6C-E3B9C9163A1C}"/>
              </a:ext>
            </a:extLst>
          </p:cNvPr>
          <p:cNvSpPr/>
          <p:nvPr/>
        </p:nvSpPr>
        <p:spPr>
          <a:xfrm>
            <a:off x="6624220" y="3284738"/>
            <a:ext cx="4873841" cy="223717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t>
            </a:r>
          </a:p>
          <a:p>
            <a:r>
              <a:rPr lang="en-GB" dirty="0">
                <a:solidFill>
                  <a:srgbClr val="002060"/>
                </a:solidFill>
              </a:rPr>
              <a:t>Our key questions for RE this term are:</a:t>
            </a:r>
          </a:p>
          <a:p>
            <a:pPr marL="285750" indent="-285750">
              <a:buFontTx/>
              <a:buChar char="-"/>
            </a:pPr>
            <a:r>
              <a:rPr lang="en-GB" dirty="0">
                <a:solidFill>
                  <a:srgbClr val="002060"/>
                </a:solidFill>
              </a:rPr>
              <a:t>Signs and symbols</a:t>
            </a:r>
          </a:p>
          <a:p>
            <a:pPr marL="285750" indent="-285750">
              <a:buFontTx/>
              <a:buChar char="-"/>
            </a:pPr>
            <a:r>
              <a:rPr lang="en-GB" dirty="0">
                <a:solidFill>
                  <a:srgbClr val="002060"/>
                </a:solidFill>
              </a:rPr>
              <a:t>The Nativity Story </a:t>
            </a:r>
          </a:p>
        </p:txBody>
      </p:sp>
      <p:sp>
        <p:nvSpPr>
          <p:cNvPr id="5" name="Rectangle: Rounded Corners 4">
            <a:extLst>
              <a:ext uri="{FF2B5EF4-FFF2-40B4-BE49-F238E27FC236}">
                <a16:creationId xmlns:a16="http://schemas.microsoft.com/office/drawing/2014/main" id="{93CC227F-55FF-4ADD-A15C-F236A580458D}"/>
              </a:ext>
            </a:extLst>
          </p:cNvPr>
          <p:cNvSpPr/>
          <p:nvPr/>
        </p:nvSpPr>
        <p:spPr>
          <a:xfrm>
            <a:off x="299752" y="3088083"/>
            <a:ext cx="5802753" cy="269626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Geography</a:t>
            </a:r>
          </a:p>
          <a:p>
            <a:r>
              <a:rPr lang="en-GB" dirty="0">
                <a:solidFill>
                  <a:srgbClr val="002060"/>
                </a:solidFill>
              </a:rPr>
              <a:t>Our geography project is called Our Planet, Our World.</a:t>
            </a:r>
          </a:p>
          <a:p>
            <a:endParaRPr lang="en-GB" dirty="0">
              <a:solidFill>
                <a:srgbClr val="002060"/>
              </a:solidFill>
            </a:endParaRPr>
          </a:p>
          <a:p>
            <a:r>
              <a:rPr lang="en-GB" sz="1800" b="0" i="0" dirty="0">
                <a:solidFill>
                  <a:schemeClr val="accent1">
                    <a:lumMod val="50000"/>
                  </a:schemeClr>
                </a:solidFill>
                <a:effectLst/>
              </a:rPr>
              <a:t>This essential skills and knowledge project teaches children to locate countries and cities, and use grid references, compass points and latitude and longitude. They learn about significant places in the United Kingdom.</a:t>
            </a:r>
            <a:endParaRPr lang="en-GB" sz="1800" dirty="0">
              <a:solidFill>
                <a:schemeClr val="accent1">
                  <a:lumMod val="50000"/>
                </a:schemeClr>
              </a:solidFill>
              <a:cs typeface="Arial"/>
            </a:endParaRPr>
          </a:p>
          <a:p>
            <a:endParaRPr lang="en-GB" dirty="0">
              <a:solidFill>
                <a:srgbClr val="002060"/>
              </a:solidFill>
            </a:endParaRPr>
          </a:p>
        </p:txBody>
      </p:sp>
    </p:spTree>
    <p:extLst>
      <p:ext uri="{BB962C8B-B14F-4D97-AF65-F5344CB8AC3E}">
        <p14:creationId xmlns:p14="http://schemas.microsoft.com/office/powerpoint/2010/main" val="390682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693939" y="772357"/>
            <a:ext cx="4873841" cy="47495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Art</a:t>
            </a:r>
          </a:p>
          <a:p>
            <a:r>
              <a:rPr lang="en-GB" dirty="0">
                <a:solidFill>
                  <a:srgbClr val="002060"/>
                </a:solidFill>
              </a:rPr>
              <a:t>Our art project this term is Prehistoric Pots.</a:t>
            </a:r>
          </a:p>
          <a:p>
            <a:endParaRPr lang="en-GB" sz="1800" b="0" i="0" dirty="0">
              <a:solidFill>
                <a:srgbClr val="303030"/>
              </a:solidFill>
              <a:effectLst/>
              <a:latin typeface="Twinkl Cursive Unlooped" panose="02000000000000000000" pitchFamily="2" charset="0"/>
            </a:endParaRPr>
          </a:p>
          <a:p>
            <a:r>
              <a:rPr lang="en-GB" sz="1800" b="0" i="0" dirty="0">
                <a:solidFill>
                  <a:schemeClr val="accent1">
                    <a:lumMod val="50000"/>
                  </a:schemeClr>
                </a:solidFill>
                <a:effectLst/>
              </a:rPr>
              <a:t>This project teaches children about Bell Beaker pottery. It allows the children to explore different clay techniques, which they use to make and decorate a Bell Beaker-style pot.</a:t>
            </a:r>
          </a:p>
          <a:p>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772357"/>
            <a:ext cx="4873841" cy="47495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Design &amp; Technology</a:t>
            </a:r>
          </a:p>
          <a:p>
            <a:r>
              <a:rPr lang="en-GB" dirty="0">
                <a:solidFill>
                  <a:srgbClr val="002060"/>
                </a:solidFill>
              </a:rPr>
              <a:t>Our DT project this term is Making it Move.</a:t>
            </a:r>
          </a:p>
          <a:p>
            <a:endParaRPr lang="en-GB" dirty="0">
              <a:solidFill>
                <a:srgbClr val="002060"/>
              </a:solidFill>
            </a:endParaRPr>
          </a:p>
          <a:p>
            <a:r>
              <a:rPr lang="en-GB" sz="1800" b="0" i="0" dirty="0">
                <a:solidFill>
                  <a:schemeClr val="accent1">
                    <a:lumMod val="50000"/>
                  </a:schemeClr>
                </a:solidFill>
                <a:effectLst/>
              </a:rPr>
              <a:t>This project teaches children about cam mechanisms. They experiment with different shaped cams before designing, making and evaluating a child's automaton toy.</a:t>
            </a:r>
            <a:endParaRPr lang="en-GB" sz="1800" dirty="0">
              <a:solidFill>
                <a:schemeClr val="accent1">
                  <a:lumMod val="50000"/>
                </a:schemeClr>
              </a:solidFill>
              <a:cs typeface="Arial"/>
            </a:endParaRPr>
          </a:p>
          <a:p>
            <a:endParaRPr lang="en-GB" dirty="0">
              <a:solidFill>
                <a:srgbClr val="002060"/>
              </a:solidFill>
            </a:endParaRPr>
          </a:p>
          <a:p>
            <a:endParaRPr lang="en-GB" dirty="0">
              <a:solidFill>
                <a:srgbClr val="002060"/>
              </a:solidFill>
            </a:endParaRPr>
          </a:p>
        </p:txBody>
      </p:sp>
    </p:spTree>
    <p:extLst>
      <p:ext uri="{BB962C8B-B14F-4D97-AF65-F5344CB8AC3E}">
        <p14:creationId xmlns:p14="http://schemas.microsoft.com/office/powerpoint/2010/main" val="2861670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0A528E85-58ED-4B55-81B0-180AF05F2876}"/>
              </a:ext>
            </a:extLst>
          </p:cNvPr>
          <p:cNvSpPr/>
          <p:nvPr/>
        </p:nvSpPr>
        <p:spPr>
          <a:xfrm>
            <a:off x="38174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Computing</a:t>
            </a:r>
          </a:p>
          <a:p>
            <a:r>
              <a:rPr lang="en-GB" dirty="0">
                <a:solidFill>
                  <a:srgbClr val="002060"/>
                </a:solidFill>
              </a:rPr>
              <a:t>Our computing units this term are:</a:t>
            </a:r>
          </a:p>
          <a:p>
            <a:pPr marL="285750" indent="-285750" rtl="0" fontAlgn="base">
              <a:buFontTx/>
              <a:buChar char="-"/>
            </a:pPr>
            <a:r>
              <a:rPr lang="en-GB" sz="1800" b="0" i="0" dirty="0">
                <a:solidFill>
                  <a:srgbClr val="002060"/>
                </a:solidFill>
                <a:effectLst/>
                <a:latin typeface="Calibri" panose="020F0502020204030204" pitchFamily="34" charset="0"/>
              </a:rPr>
              <a:t>Computing systems and networks (connecting computers)</a:t>
            </a:r>
            <a:endParaRPr lang="en-GB" dirty="0">
              <a:solidFill>
                <a:srgbClr val="002060"/>
              </a:solidFill>
              <a:latin typeface="Segoe UI" panose="020B0502040204020203" pitchFamily="34" charset="0"/>
            </a:endParaRPr>
          </a:p>
          <a:p>
            <a:pPr marL="285750" indent="-285750" rtl="0" fontAlgn="base">
              <a:buFontTx/>
              <a:buChar char="-"/>
            </a:pPr>
            <a:r>
              <a:rPr lang="en-GB" sz="1800" b="0" i="0" dirty="0">
                <a:solidFill>
                  <a:srgbClr val="002060"/>
                </a:solidFill>
                <a:effectLst/>
                <a:latin typeface="Calibri" panose="020F0502020204030204" pitchFamily="34" charset="0"/>
              </a:rPr>
              <a:t>Online Safety </a:t>
            </a:r>
          </a:p>
          <a:p>
            <a:pPr marL="285750" indent="-285750" rtl="0" fontAlgn="base">
              <a:buFontTx/>
              <a:buChar char="-"/>
            </a:pPr>
            <a:r>
              <a:rPr lang="en-GB" sz="1800" b="0" i="0" dirty="0">
                <a:solidFill>
                  <a:srgbClr val="002060"/>
                </a:solidFill>
                <a:effectLst/>
                <a:latin typeface="Calibri" panose="020F0502020204030204" pitchFamily="34" charset="0"/>
              </a:rPr>
              <a:t>Creating media (stop frame animations) </a:t>
            </a:r>
            <a:endParaRPr lang="en-GB" b="0" i="0" dirty="0">
              <a:solidFill>
                <a:srgbClr val="002060"/>
              </a:solidFill>
              <a:effectLst/>
              <a:latin typeface="Segoe UI" panose="020B0502040204020203" pitchFamily="34" charset="0"/>
            </a:endParaRPr>
          </a:p>
        </p:txBody>
      </p:sp>
      <p:sp>
        <p:nvSpPr>
          <p:cNvPr id="8" name="Rectangle: Rounded Corners 7">
            <a:extLst>
              <a:ext uri="{FF2B5EF4-FFF2-40B4-BE49-F238E27FC236}">
                <a16:creationId xmlns:a16="http://schemas.microsoft.com/office/drawing/2014/main" id="{B418C72C-4A39-4AAD-9CFF-79AA4D7C9F92}"/>
              </a:ext>
            </a:extLst>
          </p:cNvPr>
          <p:cNvSpPr/>
          <p:nvPr/>
        </p:nvSpPr>
        <p:spPr>
          <a:xfrm>
            <a:off x="662422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Music</a:t>
            </a:r>
          </a:p>
          <a:p>
            <a:r>
              <a:rPr lang="en-GB" dirty="0">
                <a:solidFill>
                  <a:srgbClr val="002060"/>
                </a:solidFill>
              </a:rPr>
              <a:t>Our music unit this term is:</a:t>
            </a:r>
          </a:p>
          <a:p>
            <a:r>
              <a:rPr lang="en-GB" sz="1800" b="0" i="0" dirty="0">
                <a:solidFill>
                  <a:srgbClr val="002060"/>
                </a:solidFill>
                <a:effectLst/>
                <a:latin typeface="Calibri" panose="020F0502020204030204" pitchFamily="34" charset="0"/>
              </a:rPr>
              <a:t>- BBC Ten Pieces – Edward Elgar - ‘Enigma’ Variations – Theme (‘Enigma’) (Romantic) </a:t>
            </a:r>
            <a:endParaRPr lang="en-GB" dirty="0">
              <a:solidFill>
                <a:srgbClr val="002060"/>
              </a:solidFill>
            </a:endParaRPr>
          </a:p>
        </p:txBody>
      </p:sp>
      <p:sp>
        <p:nvSpPr>
          <p:cNvPr id="4" name="Rectangle: Rounded Corners 3">
            <a:extLst>
              <a:ext uri="{FF2B5EF4-FFF2-40B4-BE49-F238E27FC236}">
                <a16:creationId xmlns:a16="http://schemas.microsoft.com/office/drawing/2014/main" id="{68CE914D-439A-421C-9B65-404EAC50CAE6}"/>
              </a:ext>
            </a:extLst>
          </p:cNvPr>
          <p:cNvSpPr/>
          <p:nvPr/>
        </p:nvSpPr>
        <p:spPr>
          <a:xfrm>
            <a:off x="6624219" y="3155696"/>
            <a:ext cx="4873841" cy="226905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PSHE</a:t>
            </a:r>
          </a:p>
          <a:p>
            <a:r>
              <a:rPr lang="en-GB" dirty="0">
                <a:solidFill>
                  <a:srgbClr val="002060"/>
                </a:solidFill>
              </a:rPr>
              <a:t>Our</a:t>
            </a:r>
            <a:r>
              <a:rPr lang="en-GB" dirty="0">
                <a:solidFill>
                  <a:srgbClr val="002060"/>
                </a:solidFill>
                <a:latin typeface="Calibri" panose="020F0502020204030204" pitchFamily="34" charset="0"/>
              </a:rPr>
              <a:t> PSHE units this term are:</a:t>
            </a:r>
          </a:p>
          <a:p>
            <a:pPr marL="285750" indent="-285750">
              <a:buFontTx/>
              <a:buChar char="-"/>
            </a:pPr>
            <a:r>
              <a:rPr lang="en-GB" dirty="0">
                <a:solidFill>
                  <a:srgbClr val="002060"/>
                </a:solidFill>
                <a:latin typeface="Calibri" panose="020F0502020204030204" pitchFamily="34" charset="0"/>
              </a:rPr>
              <a:t>Being Me in My World</a:t>
            </a:r>
          </a:p>
          <a:p>
            <a:pPr marL="285750" indent="-285750">
              <a:buFontTx/>
              <a:buChar char="-"/>
            </a:pPr>
            <a:r>
              <a:rPr lang="en-GB" dirty="0">
                <a:solidFill>
                  <a:srgbClr val="002060"/>
                </a:solidFill>
                <a:latin typeface="Calibri" panose="020F0502020204030204" pitchFamily="34" charset="0"/>
              </a:rPr>
              <a:t>Celebrating Differences</a:t>
            </a:r>
          </a:p>
          <a:p>
            <a:pPr marL="285750" indent="-285750">
              <a:buFontTx/>
              <a:buChar char="-"/>
            </a:pPr>
            <a:endParaRPr lang="en-GB" dirty="0">
              <a:solidFill>
                <a:srgbClr val="002060"/>
              </a:solidFill>
              <a:latin typeface="Calibri" panose="020F0502020204030204" pitchFamily="34" charset="0"/>
            </a:endParaRPr>
          </a:p>
          <a:p>
            <a:r>
              <a:rPr lang="en-GB" dirty="0">
                <a:solidFill>
                  <a:srgbClr val="002060"/>
                </a:solidFill>
                <a:latin typeface="Calibri" panose="020F0502020204030204" pitchFamily="34" charset="0"/>
              </a:rPr>
              <a:t>Children also take part in </a:t>
            </a:r>
            <a:r>
              <a:rPr lang="en-GB" b="0" i="0" dirty="0">
                <a:solidFill>
                  <a:srgbClr val="002060"/>
                </a:solidFill>
                <a:effectLst/>
                <a:latin typeface="WordVisi_MSFontService"/>
              </a:rPr>
              <a:t>Commando Joes </a:t>
            </a:r>
            <a:r>
              <a:rPr lang="en-GB" dirty="0">
                <a:solidFill>
                  <a:srgbClr val="002060"/>
                </a:solidFill>
                <a:latin typeface="WordVisi_MSFontService"/>
              </a:rPr>
              <a:t>-</a:t>
            </a:r>
            <a:r>
              <a:rPr lang="en-GB" b="0" i="0" dirty="0">
                <a:solidFill>
                  <a:srgbClr val="002060"/>
                </a:solidFill>
                <a:effectLst/>
                <a:latin typeface="WordVisi_MSFontService"/>
              </a:rPr>
              <a:t> Ed Stafford.</a:t>
            </a:r>
            <a:endParaRPr lang="en-GB" dirty="0">
              <a:solidFill>
                <a:srgbClr val="002060"/>
              </a:solidFill>
            </a:endParaRPr>
          </a:p>
        </p:txBody>
      </p:sp>
      <p:sp>
        <p:nvSpPr>
          <p:cNvPr id="5" name="Rectangle: Rounded Corners 4">
            <a:extLst>
              <a:ext uri="{FF2B5EF4-FFF2-40B4-BE49-F238E27FC236}">
                <a16:creationId xmlns:a16="http://schemas.microsoft.com/office/drawing/2014/main" id="{AB369D65-FD77-4C0C-B436-CB3DB88CC937}"/>
              </a:ext>
            </a:extLst>
          </p:cNvPr>
          <p:cNvSpPr/>
          <p:nvPr/>
        </p:nvSpPr>
        <p:spPr>
          <a:xfrm>
            <a:off x="381739" y="3515292"/>
            <a:ext cx="4873841" cy="180672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err="1">
                <a:solidFill>
                  <a:srgbClr val="002060"/>
                </a:solidFill>
              </a:rPr>
              <a:t>MfL</a:t>
            </a:r>
            <a:r>
              <a:rPr lang="en-GB" b="1" dirty="0">
                <a:solidFill>
                  <a:srgbClr val="002060"/>
                </a:solidFill>
              </a:rPr>
              <a:t> (French)</a:t>
            </a:r>
          </a:p>
          <a:p>
            <a:r>
              <a:rPr lang="en-GB" dirty="0">
                <a:solidFill>
                  <a:srgbClr val="002060"/>
                </a:solidFill>
              </a:rPr>
              <a:t>Our French units this term are:</a:t>
            </a:r>
          </a:p>
          <a:p>
            <a:pPr marL="285750" indent="-285750">
              <a:buFontTx/>
              <a:buChar char="-"/>
            </a:pPr>
            <a:r>
              <a:rPr lang="en-GB" sz="1800" b="0" i="0" dirty="0">
                <a:solidFill>
                  <a:srgbClr val="002060"/>
                </a:solidFill>
                <a:effectLst/>
                <a:latin typeface="Calibri" panose="020F0502020204030204" pitchFamily="34" charset="0"/>
              </a:rPr>
              <a:t>Greetings, Numbers, Colours </a:t>
            </a:r>
          </a:p>
          <a:p>
            <a:pPr marL="285750" indent="-285750">
              <a:buFontTx/>
              <a:buChar char="-"/>
            </a:pPr>
            <a:r>
              <a:rPr lang="en-GB" sz="1800" b="0" i="0" dirty="0">
                <a:solidFill>
                  <a:srgbClr val="002060"/>
                </a:solidFill>
                <a:effectLst/>
                <a:latin typeface="Calibri" panose="020F0502020204030204" pitchFamily="34" charset="0"/>
              </a:rPr>
              <a:t>Classroom commands, Calendar, Celebrations </a:t>
            </a:r>
            <a:endParaRPr lang="en-GB" dirty="0">
              <a:solidFill>
                <a:srgbClr val="002060"/>
              </a:solidFill>
            </a:endParaRPr>
          </a:p>
        </p:txBody>
      </p:sp>
    </p:spTree>
    <p:extLst>
      <p:ext uri="{BB962C8B-B14F-4D97-AF65-F5344CB8AC3E}">
        <p14:creationId xmlns:p14="http://schemas.microsoft.com/office/powerpoint/2010/main" val="188650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D51A-0D78-4A4C-824A-72A0F1AE8588}"/>
              </a:ext>
            </a:extLst>
          </p:cNvPr>
          <p:cNvSpPr>
            <a:spLocks noGrp="1"/>
          </p:cNvSpPr>
          <p:nvPr>
            <p:ph type="ctrTitle"/>
          </p:nvPr>
        </p:nvSpPr>
        <p:spPr/>
        <p:txBody>
          <a:bodyPr/>
          <a:lstStyle/>
          <a:p>
            <a:r>
              <a:rPr lang="en-GB" dirty="0"/>
              <a:t>Year 3 Curriculum Plan</a:t>
            </a:r>
          </a:p>
        </p:txBody>
      </p:sp>
      <p:sp>
        <p:nvSpPr>
          <p:cNvPr id="3" name="Subtitle 2">
            <a:extLst>
              <a:ext uri="{FF2B5EF4-FFF2-40B4-BE49-F238E27FC236}">
                <a16:creationId xmlns:a16="http://schemas.microsoft.com/office/drawing/2014/main" id="{84A6A87F-1930-4AA9-9068-52A3A888113D}"/>
              </a:ext>
            </a:extLst>
          </p:cNvPr>
          <p:cNvSpPr>
            <a:spLocks noGrp="1"/>
          </p:cNvSpPr>
          <p:nvPr>
            <p:ph type="subTitle" idx="1"/>
          </p:nvPr>
        </p:nvSpPr>
        <p:spPr/>
        <p:txBody>
          <a:bodyPr/>
          <a:lstStyle/>
          <a:p>
            <a:r>
              <a:rPr lang="en-GB" dirty="0"/>
              <a:t>Spring Term</a:t>
            </a:r>
          </a:p>
        </p:txBody>
      </p:sp>
    </p:spTree>
    <p:extLst>
      <p:ext uri="{BB962C8B-B14F-4D97-AF65-F5344CB8AC3E}">
        <p14:creationId xmlns:p14="http://schemas.microsoft.com/office/powerpoint/2010/main" val="333082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381740" y="772357"/>
            <a:ext cx="4873841" cy="47495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solidFill>
                <a:srgbClr val="002060"/>
              </a:solidFill>
            </a:endParaRPr>
          </a:p>
          <a:p>
            <a:endParaRPr lang="en-GB" b="1" dirty="0">
              <a:solidFill>
                <a:srgbClr val="002060"/>
              </a:solidFill>
            </a:endParaRPr>
          </a:p>
          <a:p>
            <a:endParaRPr lang="en-GB" b="1" dirty="0">
              <a:solidFill>
                <a:srgbClr val="002060"/>
              </a:solidFill>
            </a:endParaRPr>
          </a:p>
          <a:p>
            <a:r>
              <a:rPr lang="en-GB" b="1" dirty="0">
                <a:solidFill>
                  <a:srgbClr val="002060"/>
                </a:solidFill>
              </a:rPr>
              <a:t>English</a:t>
            </a:r>
          </a:p>
          <a:p>
            <a:r>
              <a:rPr lang="en-GB" dirty="0">
                <a:solidFill>
                  <a:srgbClr val="002060"/>
                </a:solidFill>
              </a:rPr>
              <a:t>Our core texts for writing are:</a:t>
            </a:r>
          </a:p>
          <a:p>
            <a:pPr marL="285750" indent="-285750">
              <a:buFontTx/>
              <a:buChar char="-"/>
            </a:pPr>
            <a:r>
              <a:rPr lang="en-GB" sz="1800" dirty="0">
                <a:solidFill>
                  <a:schemeClr val="accent1">
                    <a:lumMod val="50000"/>
                  </a:schemeClr>
                </a:solidFill>
                <a:effectLst/>
                <a:ea typeface="Calibri" panose="020F0502020204030204" pitchFamily="34" charset="0"/>
                <a:cs typeface="Calibri" panose="020F0502020204030204" pitchFamily="34" charset="0"/>
              </a:rPr>
              <a:t>Arthur and the Golden Rope – Joe Todd Stanton</a:t>
            </a:r>
            <a:endParaRPr lang="en-GB" dirty="0">
              <a:solidFill>
                <a:schemeClr val="accent1">
                  <a:lumMod val="50000"/>
                </a:schemeClr>
              </a:solidFill>
              <a:ea typeface="Calibri" panose="020F0502020204030204" pitchFamily="34" charset="0"/>
              <a:cs typeface="Times New Roman" panose="02020603050405020304" pitchFamily="18" charset="0"/>
            </a:endParaRPr>
          </a:p>
          <a:p>
            <a:pPr marL="285750" indent="-285750">
              <a:buFontTx/>
              <a:buChar char="-"/>
            </a:pPr>
            <a:r>
              <a:rPr lang="en-GB" sz="1800" dirty="0">
                <a:solidFill>
                  <a:schemeClr val="accent1">
                    <a:lumMod val="50000"/>
                  </a:schemeClr>
                </a:solidFill>
                <a:effectLst/>
                <a:ea typeface="Calibri" panose="020F0502020204030204" pitchFamily="34" charset="0"/>
                <a:cs typeface="Calibri" panose="020F0502020204030204" pitchFamily="34" charset="0"/>
              </a:rPr>
              <a:t>Wolves in the Wall – Neil </a:t>
            </a:r>
            <a:r>
              <a:rPr lang="en-GB" sz="1800" dirty="0" err="1">
                <a:solidFill>
                  <a:schemeClr val="accent1">
                    <a:lumMod val="50000"/>
                  </a:schemeClr>
                </a:solidFill>
                <a:effectLst/>
                <a:ea typeface="Calibri" panose="020F0502020204030204" pitchFamily="34" charset="0"/>
                <a:cs typeface="Calibri" panose="020F0502020204030204" pitchFamily="34" charset="0"/>
              </a:rPr>
              <a:t>Gaiman</a:t>
            </a:r>
            <a:endParaRPr lang="en-GB" dirty="0">
              <a:solidFill>
                <a:schemeClr val="accent1">
                  <a:lumMod val="50000"/>
                </a:schemeClr>
              </a:solidFill>
              <a:ea typeface="Calibri" panose="020F0502020204030204" pitchFamily="34" charset="0"/>
              <a:cs typeface="Times New Roman" panose="02020603050405020304" pitchFamily="18" charset="0"/>
            </a:endParaRPr>
          </a:p>
          <a:p>
            <a:pPr marL="285750" indent="-285750">
              <a:buFontTx/>
              <a:buChar char="-"/>
            </a:pPr>
            <a:r>
              <a:rPr lang="en-GB" sz="1800" dirty="0">
                <a:solidFill>
                  <a:schemeClr val="accent1">
                    <a:lumMod val="50000"/>
                  </a:schemeClr>
                </a:solidFill>
                <a:effectLst/>
                <a:ea typeface="Calibri" panose="020F0502020204030204" pitchFamily="34" charset="0"/>
                <a:cs typeface="Calibri" panose="020F0502020204030204" pitchFamily="34" charset="0"/>
              </a:rPr>
              <a:t>The Journal of </a:t>
            </a:r>
            <a:r>
              <a:rPr lang="en-GB" sz="1800" dirty="0" err="1">
                <a:solidFill>
                  <a:schemeClr val="accent1">
                    <a:lumMod val="50000"/>
                  </a:schemeClr>
                </a:solidFill>
                <a:effectLst/>
                <a:ea typeface="Calibri" panose="020F0502020204030204" pitchFamily="34" charset="0"/>
                <a:cs typeface="Calibri" panose="020F0502020204030204" pitchFamily="34" charset="0"/>
              </a:rPr>
              <a:t>Iliona</a:t>
            </a:r>
            <a:r>
              <a:rPr lang="en-GB" sz="1800" dirty="0">
                <a:solidFill>
                  <a:schemeClr val="accent1">
                    <a:lumMod val="50000"/>
                  </a:schemeClr>
                </a:solidFill>
                <a:effectLst/>
                <a:ea typeface="Calibri" panose="020F0502020204030204" pitchFamily="34" charset="0"/>
                <a:cs typeface="Calibri" panose="020F0502020204030204" pitchFamily="34" charset="0"/>
              </a:rPr>
              <a:t> – Richard Platt</a:t>
            </a:r>
            <a:endParaRPr lang="en-GB" dirty="0">
              <a:solidFill>
                <a:schemeClr val="accent1">
                  <a:lumMod val="50000"/>
                </a:schemeClr>
              </a:solidFill>
              <a:ea typeface="Calibri" panose="020F0502020204030204" pitchFamily="34" charset="0"/>
              <a:cs typeface="Times New Roman" panose="02020603050405020304" pitchFamily="18" charset="0"/>
            </a:endParaRPr>
          </a:p>
          <a:p>
            <a:pPr marL="285750" indent="-285750">
              <a:buFontTx/>
              <a:buChar char="-"/>
            </a:pPr>
            <a:r>
              <a:rPr lang="en-GB" sz="1800" dirty="0">
                <a:solidFill>
                  <a:schemeClr val="accent1">
                    <a:lumMod val="50000"/>
                  </a:schemeClr>
                </a:solidFill>
                <a:effectLst/>
                <a:ea typeface="Calibri" panose="020F0502020204030204" pitchFamily="34" charset="0"/>
              </a:rPr>
              <a:t>So, You Think You’ve Got It Bad: Ancient Rome – Chai </a:t>
            </a:r>
            <a:r>
              <a:rPr lang="en-GB" sz="1800" dirty="0" err="1">
                <a:solidFill>
                  <a:schemeClr val="accent1">
                    <a:lumMod val="50000"/>
                  </a:schemeClr>
                </a:solidFill>
                <a:effectLst/>
                <a:ea typeface="Calibri" panose="020F0502020204030204" pitchFamily="34" charset="0"/>
              </a:rPr>
              <a:t>Strathie</a:t>
            </a:r>
            <a:endParaRPr lang="en-GB" sz="1800" dirty="0">
              <a:solidFill>
                <a:schemeClr val="accent1">
                  <a:lumMod val="50000"/>
                </a:schemeClr>
              </a:solidFill>
              <a:effectLst/>
              <a:ea typeface="Calibri" panose="020F0502020204030204" pitchFamily="34" charset="0"/>
            </a:endParaRPr>
          </a:p>
          <a:p>
            <a:pPr marL="285750" indent="-285750">
              <a:buFontTx/>
              <a:buChar char="-"/>
            </a:pPr>
            <a:endParaRPr lang="en-GB" dirty="0">
              <a:solidFill>
                <a:schemeClr val="accent1">
                  <a:lumMod val="50000"/>
                </a:schemeClr>
              </a:solidFill>
            </a:endParaRPr>
          </a:p>
          <a:p>
            <a:r>
              <a:rPr lang="en-GB" dirty="0">
                <a:solidFill>
                  <a:srgbClr val="002060"/>
                </a:solidFill>
              </a:rPr>
              <a:t>We will be writing a variety of different text types including fiction, non-fiction and recount.</a:t>
            </a:r>
          </a:p>
          <a:p>
            <a:pPr marL="285750" indent="-285750">
              <a:buFontTx/>
              <a:buChar char="-"/>
            </a:pPr>
            <a:endParaRPr lang="en-GB" dirty="0">
              <a:solidFill>
                <a:schemeClr val="accent1">
                  <a:lumMod val="50000"/>
                </a:schemeClr>
              </a:solidFill>
            </a:endParaRPr>
          </a:p>
          <a:p>
            <a:pPr marL="285750" indent="-285750">
              <a:buFontTx/>
              <a:buChar char="-"/>
            </a:pPr>
            <a:endParaRPr lang="en-GB" dirty="0">
              <a:solidFill>
                <a:srgbClr val="002060"/>
              </a:solidFill>
            </a:endParaRPr>
          </a:p>
          <a:p>
            <a:pPr marL="285750" indent="-285750">
              <a:buFontTx/>
              <a:buChar char="-"/>
            </a:pPr>
            <a:endParaRPr lang="en-GB" dirty="0">
              <a:solidFill>
                <a:srgbClr val="002060"/>
              </a:solidFill>
            </a:endParaRPr>
          </a:p>
          <a:p>
            <a:pPr marL="285750" indent="-285750">
              <a:buFontTx/>
              <a:buChar char="-"/>
            </a:pPr>
            <a:endParaRPr lang="en-GB" dirty="0">
              <a:solidFill>
                <a:srgbClr val="002060"/>
              </a:solidFill>
            </a:endParaRPr>
          </a:p>
        </p:txBody>
      </p:sp>
      <p:sp>
        <p:nvSpPr>
          <p:cNvPr id="11" name="Rectangle: Rounded Corners 10">
            <a:extLst>
              <a:ext uri="{FF2B5EF4-FFF2-40B4-BE49-F238E27FC236}">
                <a16:creationId xmlns:a16="http://schemas.microsoft.com/office/drawing/2014/main" id="{208994E1-9561-42EA-8C11-66A8F07E593D}"/>
              </a:ext>
            </a:extLst>
          </p:cNvPr>
          <p:cNvSpPr/>
          <p:nvPr/>
        </p:nvSpPr>
        <p:spPr>
          <a:xfrm>
            <a:off x="6624221" y="772358"/>
            <a:ext cx="4873841" cy="163349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Hooks and Trips</a:t>
            </a:r>
          </a:p>
          <a:p>
            <a:r>
              <a:rPr lang="en-GB" dirty="0">
                <a:solidFill>
                  <a:srgbClr val="002060"/>
                </a:solidFill>
              </a:rPr>
              <a:t>- </a:t>
            </a:r>
            <a:r>
              <a:rPr lang="en-GB" b="0" i="0" dirty="0">
                <a:solidFill>
                  <a:srgbClr val="002060"/>
                </a:solidFill>
                <a:effectLst/>
                <a:latin typeface="WordVisi_MSFontService"/>
              </a:rPr>
              <a:t>Gloucester Museum including Roman remains</a:t>
            </a:r>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2612253"/>
            <a:ext cx="4873841" cy="290965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Maths</a:t>
            </a:r>
          </a:p>
          <a:p>
            <a:r>
              <a:rPr lang="en-GB" dirty="0">
                <a:solidFill>
                  <a:srgbClr val="002060"/>
                </a:solidFill>
              </a:rPr>
              <a:t>Our unit overviews for maths are:</a:t>
            </a:r>
          </a:p>
          <a:p>
            <a:r>
              <a:rPr lang="en-GB" sz="1800" b="0" i="0" dirty="0">
                <a:solidFill>
                  <a:srgbClr val="002060"/>
                </a:solidFill>
                <a:effectLst/>
                <a:latin typeface="Calibri" panose="020F0502020204030204" pitchFamily="34" charset="0"/>
              </a:rPr>
              <a:t>- Fractions </a:t>
            </a:r>
            <a:endParaRPr lang="en-GB" dirty="0">
              <a:solidFill>
                <a:srgbClr val="002060"/>
              </a:solidFill>
              <a:latin typeface="Segoe UI" panose="020B0502040204020203" pitchFamily="34" charset="0"/>
            </a:endParaRPr>
          </a:p>
          <a:p>
            <a:r>
              <a:rPr lang="en-GB" sz="1800" b="0" i="0" dirty="0">
                <a:solidFill>
                  <a:srgbClr val="002060"/>
                </a:solidFill>
                <a:effectLst/>
                <a:latin typeface="Calibri" panose="020F0502020204030204" pitchFamily="34" charset="0"/>
              </a:rPr>
              <a:t>- Addition and subtraction (written methods)</a:t>
            </a:r>
          </a:p>
          <a:p>
            <a:r>
              <a:rPr lang="en-GB" sz="1800" b="0" i="0" dirty="0">
                <a:solidFill>
                  <a:srgbClr val="002060"/>
                </a:solidFill>
                <a:effectLst/>
                <a:latin typeface="Calibri" panose="020F0502020204030204" pitchFamily="34" charset="0"/>
              </a:rPr>
              <a:t>- Multiplication and division  </a:t>
            </a:r>
            <a:endParaRPr lang="en-GB" dirty="0">
              <a:solidFill>
                <a:srgbClr val="002060"/>
              </a:solidFill>
              <a:latin typeface="Segoe UI" panose="020B0502040204020203" pitchFamily="34" charset="0"/>
            </a:endParaRPr>
          </a:p>
          <a:p>
            <a:r>
              <a:rPr lang="en-GB" dirty="0">
                <a:solidFill>
                  <a:srgbClr val="002060"/>
                </a:solidFill>
                <a:latin typeface="Calibri" panose="020F0502020204030204" pitchFamily="34" charset="0"/>
              </a:rPr>
              <a:t>- </a:t>
            </a:r>
            <a:r>
              <a:rPr lang="en-GB" sz="1800" b="0" i="0" dirty="0">
                <a:solidFill>
                  <a:srgbClr val="002060"/>
                </a:solidFill>
                <a:effectLst/>
                <a:latin typeface="Calibri" panose="020F0502020204030204" pitchFamily="34" charset="0"/>
              </a:rPr>
              <a:t>Measure (money) </a:t>
            </a:r>
            <a:endParaRPr lang="en-GB" b="0" i="0" dirty="0">
              <a:solidFill>
                <a:srgbClr val="002060"/>
              </a:solidFill>
              <a:effectLst/>
              <a:latin typeface="Segoe UI" panose="020B0502040204020203" pitchFamily="34" charset="0"/>
            </a:endParaRPr>
          </a:p>
          <a:p>
            <a:r>
              <a:rPr lang="en-GB" sz="1800" b="0" i="0" dirty="0">
                <a:solidFill>
                  <a:srgbClr val="002060"/>
                </a:solidFill>
                <a:effectLst/>
                <a:latin typeface="Calibri" panose="020F0502020204030204" pitchFamily="34" charset="0"/>
              </a:rPr>
              <a:t> </a:t>
            </a:r>
            <a:endParaRPr lang="en-GB" b="0" i="0" dirty="0">
              <a:solidFill>
                <a:srgbClr val="002060"/>
              </a:solidFill>
              <a:effectLst/>
              <a:latin typeface="Segoe UI" panose="020B0502040204020203" pitchFamily="34" charset="0"/>
            </a:endParaRPr>
          </a:p>
          <a:p>
            <a:endParaRPr lang="en-GB" dirty="0">
              <a:solidFill>
                <a:srgbClr val="002060"/>
              </a:solidFill>
            </a:endParaRPr>
          </a:p>
        </p:txBody>
      </p:sp>
    </p:spTree>
    <p:extLst>
      <p:ext uri="{BB962C8B-B14F-4D97-AF65-F5344CB8AC3E}">
        <p14:creationId xmlns:p14="http://schemas.microsoft.com/office/powerpoint/2010/main" val="82457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208400" y="184935"/>
            <a:ext cx="4692373" cy="566106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Science</a:t>
            </a:r>
          </a:p>
          <a:p>
            <a:r>
              <a:rPr lang="en-GB" dirty="0">
                <a:solidFill>
                  <a:srgbClr val="002060"/>
                </a:solidFill>
              </a:rPr>
              <a:t>Our science project for this term is Animal Nutrition and the Skeletal System and Rocks.</a:t>
            </a:r>
          </a:p>
          <a:p>
            <a:endParaRPr lang="en-GB" dirty="0">
              <a:solidFill>
                <a:srgbClr val="002060"/>
              </a:solidFill>
            </a:endParaRPr>
          </a:p>
          <a:p>
            <a:r>
              <a:rPr lang="en-GB" sz="1800" b="0" i="0" dirty="0">
                <a:solidFill>
                  <a:srgbClr val="002060"/>
                </a:solidFill>
                <a:effectLst/>
              </a:rPr>
              <a:t>This project teaches children about the importance of nutrition for humans and other animals. They learn about the role of a skeleton and muscles and identify animals with different types of skeleton.</a:t>
            </a:r>
          </a:p>
          <a:p>
            <a:endParaRPr lang="en-GB" dirty="0">
              <a:solidFill>
                <a:srgbClr val="002060"/>
              </a:solidFill>
              <a:cs typeface="Arial"/>
            </a:endParaRPr>
          </a:p>
          <a:p>
            <a:r>
              <a:rPr lang="en-GB" dirty="0">
                <a:solidFill>
                  <a:srgbClr val="002060"/>
                </a:solidFill>
              </a:rPr>
              <a:t>C</a:t>
            </a:r>
            <a:r>
              <a:rPr lang="en-GB" sz="1800" b="0" i="0" dirty="0">
                <a:solidFill>
                  <a:srgbClr val="002060"/>
                </a:solidFill>
                <a:effectLst/>
              </a:rPr>
              <a:t>hildren also learn about differen</a:t>
            </a:r>
            <a:r>
              <a:rPr lang="en-GB" sz="1800" dirty="0">
                <a:solidFill>
                  <a:srgbClr val="002060"/>
                </a:solidFill>
              </a:rPr>
              <a:t>t types of rocks and how they are formed. Children will group and compare rocks based on appearance and properties. They will learn how fossils are formed and about the contribution of Mary Anning to the field of palaeontology. </a:t>
            </a:r>
            <a:endParaRPr lang="en-GB" sz="1800" dirty="0">
              <a:solidFill>
                <a:srgbClr val="002060"/>
              </a:solidFill>
              <a:cs typeface="Arial"/>
            </a:endParaRPr>
          </a:p>
        </p:txBody>
      </p:sp>
      <p:sp>
        <p:nvSpPr>
          <p:cNvPr id="4" name="Rectangle: Rounded Corners 3">
            <a:extLst>
              <a:ext uri="{FF2B5EF4-FFF2-40B4-BE49-F238E27FC236}">
                <a16:creationId xmlns:a16="http://schemas.microsoft.com/office/drawing/2014/main" id="{56BD3924-98D6-48CB-B98B-A0B294D12594}"/>
              </a:ext>
            </a:extLst>
          </p:cNvPr>
          <p:cNvSpPr/>
          <p:nvPr/>
        </p:nvSpPr>
        <p:spPr>
          <a:xfrm>
            <a:off x="5147354" y="544530"/>
            <a:ext cx="6678202" cy="530146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Reading</a:t>
            </a:r>
          </a:p>
          <a:p>
            <a:r>
              <a:rPr lang="en-GB" dirty="0">
                <a:solidFill>
                  <a:srgbClr val="002060"/>
                </a:solidFill>
              </a:rPr>
              <a:t>Our Reading Rocks lessons are based around Fred’s Teaching and extracts from Literacy Shed. </a:t>
            </a:r>
          </a:p>
          <a:p>
            <a:endParaRPr lang="en-GB" dirty="0">
              <a:solidFill>
                <a:srgbClr val="002060"/>
              </a:solidFill>
            </a:endParaRPr>
          </a:p>
          <a:p>
            <a:r>
              <a:rPr lang="en-GB" dirty="0">
                <a:solidFill>
                  <a:srgbClr val="002060"/>
                </a:solidFill>
              </a:rPr>
              <a:t>The children will be reading fiction, non-fiction and poetry extracts from a variety of texts including:</a:t>
            </a:r>
          </a:p>
          <a:p>
            <a:r>
              <a:rPr lang="en-GB" dirty="0">
                <a:solidFill>
                  <a:srgbClr val="002060"/>
                </a:solidFill>
              </a:rPr>
              <a:t>-</a:t>
            </a:r>
            <a:r>
              <a:rPr lang="en-GB" sz="1800" dirty="0">
                <a:solidFill>
                  <a:srgbClr val="002060"/>
                </a:solidFill>
                <a:effectLst/>
                <a:ea typeface="Calibri" panose="020F0502020204030204" pitchFamily="34" charset="0"/>
                <a:cs typeface="Times New Roman" panose="02020603050405020304" pitchFamily="18" charset="0"/>
              </a:rPr>
              <a:t>    Ted and his Time Travelling Toilet: Roman Rewind</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Freedom Soup</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The Accidental Prime Minister</a:t>
            </a:r>
            <a:endParaRPr lang="en-GB" dirty="0">
              <a:solidFill>
                <a:srgbClr val="002060"/>
              </a:solidFill>
              <a:ea typeface="Calibri" panose="020F0502020204030204" pitchFamily="34" charset="0"/>
              <a:cs typeface="Times New Roman" panose="02020603050405020304" pitchFamily="18" charset="0"/>
            </a:endParaRP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James and the Giant Peach</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The 13 Storey-Treetops</a:t>
            </a:r>
            <a:endParaRPr lang="en-GB" dirty="0">
              <a:solidFill>
                <a:srgbClr val="002060"/>
              </a:solidFill>
              <a:ea typeface="Calibri" panose="020F0502020204030204" pitchFamily="34" charset="0"/>
              <a:cs typeface="Times New Roman" panose="02020603050405020304" pitchFamily="18" charset="0"/>
            </a:endParaRP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Timmy Failure: Mistakes were Made</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It’s Her Story - Rosalind Franklin</a:t>
            </a:r>
            <a:endParaRPr lang="en-GB" dirty="0">
              <a:solidFill>
                <a:srgbClr val="002060"/>
              </a:solidFill>
              <a:ea typeface="Calibri" panose="020F0502020204030204" pitchFamily="34" charset="0"/>
              <a:cs typeface="Times New Roman" panose="02020603050405020304" pitchFamily="18" charset="0"/>
            </a:endParaRP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The World’s Most Amazing Places</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Beyond Belief</a:t>
            </a:r>
            <a:endParaRPr lang="en-GB" dirty="0">
              <a:solidFill>
                <a:srgbClr val="002060"/>
              </a:solidFill>
              <a:ea typeface="Calibri" panose="020F0502020204030204" pitchFamily="34" charset="0"/>
              <a:cs typeface="Times New Roman" panose="02020603050405020304" pitchFamily="18" charset="0"/>
            </a:endParaRP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Greta and the Giants</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How to Help a Hedgehog</a:t>
            </a:r>
          </a:p>
          <a:p>
            <a:pPr marL="285750" indent="-285750">
              <a:buFontTx/>
              <a:buChar char="-"/>
            </a:pPr>
            <a:r>
              <a:rPr lang="en-GB" sz="1800" dirty="0">
                <a:solidFill>
                  <a:srgbClr val="002060"/>
                </a:solidFill>
                <a:effectLst/>
                <a:ea typeface="Calibri" panose="020F0502020204030204" pitchFamily="34" charset="0"/>
                <a:cs typeface="Times New Roman" panose="02020603050405020304" pitchFamily="18" charset="0"/>
              </a:rPr>
              <a:t>The Romans in Britain – Judith Nichols</a:t>
            </a:r>
            <a:endParaRPr lang="en-GB" b="1"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3290375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F96D6B0A3E3B42A8F754A3BC10923B" ma:contentTypeVersion="18" ma:contentTypeDescription="Create a new document." ma:contentTypeScope="" ma:versionID="6967873846610242cc70dc0886e162c6">
  <xsd:schema xmlns:xsd="http://www.w3.org/2001/XMLSchema" xmlns:xs="http://www.w3.org/2001/XMLSchema" xmlns:p="http://schemas.microsoft.com/office/2006/metadata/properties" xmlns:ns2="4130f798-555d-4283-877d-47ca23db3ba0" xmlns:ns3="beab8350-a27f-4811-8d61-4b617fe51f81" targetNamespace="http://schemas.microsoft.com/office/2006/metadata/properties" ma:root="true" ma:fieldsID="83b9f72aaebed8d62e154685198cd71d" ns2:_="" ns3:_="">
    <xsd:import namespace="4130f798-555d-4283-877d-47ca23db3ba0"/>
    <xsd:import namespace="beab8350-a27f-4811-8d61-4b617fe51f8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Location" minOccurs="0"/>
                <xsd:element ref="ns3:MediaServiceOCR" minOccurs="0"/>
                <xsd:element ref="ns3:MediaServiceGenerationTime" minOccurs="0"/>
                <xsd:element ref="ns3:MediaServiceEventHashCode"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30f798-555d-4283-877d-47ca23db3b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852953-3c54-43a3-8143-5d6c744f9f30}" ma:internalName="TaxCatchAll" ma:showField="CatchAllData" ma:web="4130f798-555d-4283-877d-47ca23db3b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ab8350-a27f-4811-8d61-4b617fe51f8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130f798-555d-4283-877d-47ca23db3ba0">
      <UserInfo>
        <DisplayName>Pete Hales</DisplayName>
        <AccountId>88</AccountId>
        <AccountType/>
      </UserInfo>
      <UserInfo>
        <DisplayName>Mike Southwell</DisplayName>
        <AccountId>102</AccountId>
        <AccountType/>
      </UserInfo>
      <UserInfo>
        <DisplayName>Lucy Sullivan</DisplayName>
        <AccountId>20</AccountId>
        <AccountType/>
      </UserInfo>
      <UserInfo>
        <DisplayName>Roksana Parsons</DisplayName>
        <AccountId>82</AccountId>
        <AccountType/>
      </UserInfo>
      <UserInfo>
        <DisplayName>Lucy Powrie</DisplayName>
        <AccountId>105</AccountId>
        <AccountType/>
      </UserInfo>
      <UserInfo>
        <DisplayName>Harry Stevens</DisplayName>
        <AccountId>106</AccountId>
        <AccountType/>
      </UserInfo>
      <UserInfo>
        <DisplayName>Ingrid Tanner</DisplayName>
        <AccountId>96</AccountId>
        <AccountType/>
      </UserInfo>
      <UserInfo>
        <DisplayName>Abby Pearce</DisplayName>
        <AccountId>81</AccountId>
        <AccountType/>
      </UserInfo>
      <UserInfo>
        <DisplayName>Christine Pollard</DisplayName>
        <AccountId>84</AccountId>
        <AccountType/>
      </UserInfo>
      <UserInfo>
        <DisplayName>Ella Evans</DisplayName>
        <AccountId>107</AccountId>
        <AccountType/>
      </UserInfo>
      <UserInfo>
        <DisplayName>Harriet Pearce</DisplayName>
        <AccountId>99</AccountId>
        <AccountType/>
      </UserInfo>
      <UserInfo>
        <DisplayName>Devina Kenna</DisplayName>
        <AccountId>90</AccountId>
        <AccountType/>
      </UserInfo>
      <UserInfo>
        <DisplayName>Louise Cornock</DisplayName>
        <AccountId>97</AccountId>
        <AccountType/>
      </UserInfo>
      <UserInfo>
        <DisplayName>Nichola Smith</DisplayName>
        <AccountId>77</AccountId>
        <AccountType/>
      </UserInfo>
      <UserInfo>
        <DisplayName>Mia Luxton</DisplayName>
        <AccountId>89</AccountId>
        <AccountType/>
      </UserInfo>
      <UserInfo>
        <DisplayName>Sophie Johnson</DisplayName>
        <AccountId>86</AccountId>
        <AccountType/>
      </UserInfo>
      <UserInfo>
        <DisplayName>Pauline Sheehy</DisplayName>
        <AccountId>85</AccountId>
        <AccountType/>
      </UserInfo>
      <UserInfo>
        <DisplayName>Marianna Juhasz</DisplayName>
        <AccountId>108</AccountId>
        <AccountType/>
      </UserInfo>
      <UserInfo>
        <DisplayName>Debra Arthur</DisplayName>
        <AccountId>21</AccountId>
        <AccountType/>
      </UserInfo>
      <UserInfo>
        <DisplayName>Sue Mace</DisplayName>
        <AccountId>80</AccountId>
        <AccountType/>
      </UserInfo>
      <UserInfo>
        <DisplayName>Sophie Purveur</DisplayName>
        <AccountId>83</AccountId>
        <AccountType/>
      </UserInfo>
      <UserInfo>
        <DisplayName>Lisa Simmonds</DisplayName>
        <AccountId>91</AccountId>
        <AccountType/>
      </UserInfo>
      <UserInfo>
        <DisplayName>Dawn Gwilliam</DisplayName>
        <AccountId>109</AccountId>
        <AccountType/>
      </UserInfo>
      <UserInfo>
        <DisplayName>Danielle Paris</DisplayName>
        <AccountId>110</AccountId>
        <AccountType/>
      </UserInfo>
      <UserInfo>
        <DisplayName>Amy Barnes</DisplayName>
        <AccountId>111</AccountId>
        <AccountType/>
      </UserInfo>
      <UserInfo>
        <DisplayName>Anita Baker</DisplayName>
        <AccountId>112</AccountId>
        <AccountType/>
      </UserInfo>
      <UserInfo>
        <DisplayName>Cameron Merrett</DisplayName>
        <AccountId>113</AccountId>
        <AccountType/>
      </UserInfo>
      <UserInfo>
        <DisplayName>Sharon White</DisplayName>
        <AccountId>114</AccountId>
        <AccountType/>
      </UserInfo>
      <UserInfo>
        <DisplayName>Mercedes Bee</DisplayName>
        <AccountId>115</AccountId>
        <AccountType/>
      </UserInfo>
      <UserInfo>
        <DisplayName>Clare Silvester</DisplayName>
        <AccountId>116</AccountId>
        <AccountType/>
      </UserInfo>
      <UserInfo>
        <DisplayName>Clair Cornwall</DisplayName>
        <AccountId>136</AccountId>
        <AccountType/>
      </UserInfo>
      <UserInfo>
        <DisplayName>Mandy Walton</DisplayName>
        <AccountId>25</AccountId>
        <AccountType/>
      </UserInfo>
      <UserInfo>
        <DisplayName>Jo Scrivener</DisplayName>
        <AccountId>103</AccountId>
        <AccountType/>
      </UserInfo>
      <UserInfo>
        <DisplayName>Carly Tonks</DisplayName>
        <AccountId>75</AccountId>
        <AccountType/>
      </UserInfo>
      <UserInfo>
        <DisplayName>Deputy</DisplayName>
        <AccountId>118</AccountId>
        <AccountType/>
      </UserInfo>
      <UserInfo>
        <DisplayName>Jodie Sanwell</DisplayName>
        <AccountId>29</AccountId>
        <AccountType/>
      </UserInfo>
      <UserInfo>
        <DisplayName>Lauren Powell</DisplayName>
        <AccountId>32</AccountId>
        <AccountType/>
      </UserInfo>
      <UserInfo>
        <DisplayName>Nikki Hendry</DisplayName>
        <AccountId>19</AccountId>
        <AccountType/>
      </UserInfo>
      <UserInfo>
        <DisplayName>Laura Stephens</DisplayName>
        <AccountId>31</AccountId>
        <AccountType/>
      </UserInfo>
      <UserInfo>
        <DisplayName>Sarah Aston</DisplayName>
        <AccountId>36</AccountId>
        <AccountType/>
      </UserInfo>
      <UserInfo>
        <DisplayName>Luke Holder</DisplayName>
        <AccountId>33</AccountId>
        <AccountType/>
      </UserInfo>
      <UserInfo>
        <DisplayName>Coral Flynn</DisplayName>
        <AccountId>79</AccountId>
        <AccountType/>
      </UserInfo>
      <UserInfo>
        <DisplayName>Susanne Quinn</DisplayName>
        <AccountId>119</AccountId>
        <AccountType/>
      </UserInfo>
      <UserInfo>
        <DisplayName>Shona Tovey</DisplayName>
        <AccountId>101</AccountId>
        <AccountType/>
      </UserInfo>
      <UserInfo>
        <DisplayName>Kallum Knott</DisplayName>
        <AccountId>98</AccountId>
        <AccountType/>
      </UserInfo>
      <UserInfo>
        <DisplayName>Sophie Green</DisplayName>
        <AccountId>134</AccountId>
        <AccountType/>
      </UserInfo>
      <UserInfo>
        <DisplayName>Beth Griffin</DisplayName>
        <AccountId>92</AccountId>
        <AccountType/>
      </UserInfo>
      <UserInfo>
        <DisplayName>Melissa Morgan-Partridge</DisplayName>
        <AccountId>138</AccountId>
        <AccountType/>
      </UserInfo>
    </SharedWithUsers>
    <TaxCatchAll xmlns="4130f798-555d-4283-877d-47ca23db3ba0" xsi:nil="true"/>
    <lcf76f155ced4ddcb4097134ff3c332f xmlns="beab8350-a27f-4811-8d61-4b617fe51f8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E68CB44-96DE-418C-B8DB-AEB5F4057EBC}">
  <ds:schemaRefs>
    <ds:schemaRef ds:uri="http://schemas.microsoft.com/sharepoint/v3/contenttype/forms"/>
  </ds:schemaRefs>
</ds:datastoreItem>
</file>

<file path=customXml/itemProps2.xml><?xml version="1.0" encoding="utf-8"?>
<ds:datastoreItem xmlns:ds="http://schemas.openxmlformats.org/officeDocument/2006/customXml" ds:itemID="{FF6A1C29-432D-4E39-AA11-9D6671CAD753}"/>
</file>

<file path=customXml/itemProps3.xml><?xml version="1.0" encoding="utf-8"?>
<ds:datastoreItem xmlns:ds="http://schemas.openxmlformats.org/officeDocument/2006/customXml" ds:itemID="{E42D3104-0074-4681-94F6-1173A5555067}">
  <ds:schemaRefs>
    <ds:schemaRef ds:uri="http://schemas.microsoft.com/office/2006/metadata/properties"/>
    <ds:schemaRef ds:uri="http://schemas.microsoft.com/office/2006/documentManagement/types"/>
    <ds:schemaRef ds:uri="4130f798-555d-4283-877d-47ca23db3ba0"/>
    <ds:schemaRef ds:uri="http://schemas.openxmlformats.org/package/2006/metadata/core-properties"/>
    <ds:schemaRef ds:uri="http://purl.org/dc/terms/"/>
    <ds:schemaRef ds:uri="http://purl.org/dc/elements/1.1/"/>
    <ds:schemaRef ds:uri="http://schemas.microsoft.com/office/infopath/2007/PartnerControls"/>
    <ds:schemaRef ds:uri="http://purl.org/dc/dcmitype/"/>
    <ds:schemaRef ds:uri="beab8350-a27f-4811-8d61-4b617fe51f8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1204</TotalTime>
  <Words>1708</Words>
  <Application>Microsoft Office PowerPoint</Application>
  <PresentationFormat>Widescreen</PresentationFormat>
  <Paragraphs>262</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Calibri Light</vt:lpstr>
      <vt:lpstr>Lato</vt:lpstr>
      <vt:lpstr>PT Sans</vt:lpstr>
      <vt:lpstr>Segoe UI</vt:lpstr>
      <vt:lpstr>Twinkl Cursive Unlooped</vt:lpstr>
      <vt:lpstr>WordVisi_MSFontService</vt:lpstr>
      <vt:lpstr>Office Theme</vt:lpstr>
      <vt:lpstr>Year 3 Curriculum Plan</vt:lpstr>
      <vt:lpstr>PowerPoint Presentation</vt:lpstr>
      <vt:lpstr>PowerPoint Presentation</vt:lpstr>
      <vt:lpstr>PowerPoint Presentation</vt:lpstr>
      <vt:lpstr>PowerPoint Presentation</vt:lpstr>
      <vt:lpstr>PowerPoint Presentation</vt:lpstr>
      <vt:lpstr>Year 3 Curriculum Plan</vt:lpstr>
      <vt:lpstr>PowerPoint Presentation</vt:lpstr>
      <vt:lpstr>PowerPoint Presentation</vt:lpstr>
      <vt:lpstr>PowerPoint Presentation</vt:lpstr>
      <vt:lpstr>PowerPoint Presentation</vt:lpstr>
      <vt:lpstr>PowerPoint Presentation</vt:lpstr>
      <vt:lpstr>Year 3 Curriculum Plan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Hales</dc:creator>
  <cp:lastModifiedBy>Lauren Powell</cp:lastModifiedBy>
  <cp:revision>48</cp:revision>
  <dcterms:created xsi:type="dcterms:W3CDTF">2022-08-17T11:25:21Z</dcterms:created>
  <dcterms:modified xsi:type="dcterms:W3CDTF">2024-08-27T15:26:37Z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0x010100FBF96D6B0A3E3B42A8F754A3BC10923B</vt:lpwstr>
  </property>
  <property fmtid="{D5CDD505-2E9C-101B-9397-08002B2CF9AE}" pid="3" name="MediaServiceImageTags">
    <vt:lpwstr/>
  </property>
</Properties>
</file>