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6481" autoAdjust="0"/>
  </p:normalViewPr>
  <p:slideViewPr>
    <p:cSldViewPr snapToGrid="0">
      <p:cViewPr>
        <p:scale>
          <a:sx n="70" d="100"/>
          <a:sy n="70" d="100"/>
        </p:scale>
        <p:origin x="53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Morgan-Partridge" userId="3a617888-94a1-4427-80d9-c4cd6e1f989e" providerId="ADAL" clId="{FA99A0A9-9664-4785-BB11-0114C2A5A587}"/>
    <pc:docChg chg="undo custSel modSld">
      <pc:chgData name="Melissa Morgan-Partridge" userId="3a617888-94a1-4427-80d9-c4cd6e1f989e" providerId="ADAL" clId="{FA99A0A9-9664-4785-BB11-0114C2A5A587}" dt="2024-09-05T19:38:28.252" v="1132" actId="313"/>
      <pc:docMkLst>
        <pc:docMk/>
      </pc:docMkLst>
      <pc:sldChg chg="modSp mod">
        <pc:chgData name="Melissa Morgan-Partridge" userId="3a617888-94a1-4427-80d9-c4cd6e1f989e" providerId="ADAL" clId="{FA99A0A9-9664-4785-BB11-0114C2A5A587}" dt="2024-09-05T19:33:17.766" v="1012" actId="1076"/>
        <pc:sldMkLst>
          <pc:docMk/>
          <pc:sldMk cId="22368568" sldId="257"/>
        </pc:sldMkLst>
        <pc:spChg chg="mod">
          <ac:chgData name="Melissa Morgan-Partridge" userId="3a617888-94a1-4427-80d9-c4cd6e1f989e" providerId="ADAL" clId="{FA99A0A9-9664-4785-BB11-0114C2A5A587}" dt="2024-09-05T19:33:12.544" v="1010" actId="1076"/>
          <ac:spMkLst>
            <pc:docMk/>
            <pc:sldMk cId="22368568" sldId="257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FA99A0A9-9664-4785-BB11-0114C2A5A587}" dt="2024-09-05T19:33:14.480" v="1011" actId="1076"/>
          <ac:spMkLst>
            <pc:docMk/>
            <pc:sldMk cId="22368568" sldId="257"/>
            <ac:spMk id="11" creationId="{208994E1-9561-42EA-8C11-66A8F07E593D}"/>
          </ac:spMkLst>
        </pc:spChg>
        <pc:spChg chg="mod">
          <ac:chgData name="Melissa Morgan-Partridge" userId="3a617888-94a1-4427-80d9-c4cd6e1f989e" providerId="ADAL" clId="{FA99A0A9-9664-4785-BB11-0114C2A5A587}" dt="2024-09-05T19:33:17.766" v="1012" actId="1076"/>
          <ac:spMkLst>
            <pc:docMk/>
            <pc:sldMk cId="22368568" sldId="257"/>
            <ac:spMk id="12" creationId="{D5E736E4-3EE1-4512-8E0C-831E7A4C6655}"/>
          </ac:spMkLst>
        </pc:spChg>
      </pc:sldChg>
      <pc:sldChg chg="modSp mod">
        <pc:chgData name="Melissa Morgan-Partridge" userId="3a617888-94a1-4427-80d9-c4cd6e1f989e" providerId="ADAL" clId="{FA99A0A9-9664-4785-BB11-0114C2A5A587}" dt="2024-09-05T19:17:41.434" v="502"/>
        <pc:sldMkLst>
          <pc:docMk/>
          <pc:sldMk cId="2811547462" sldId="258"/>
        </pc:sldMkLst>
        <pc:spChg chg="mod">
          <ac:chgData name="Melissa Morgan-Partridge" userId="3a617888-94a1-4427-80d9-c4cd6e1f989e" providerId="ADAL" clId="{FA99A0A9-9664-4785-BB11-0114C2A5A587}" dt="2024-09-05T19:17:41.434" v="502"/>
          <ac:spMkLst>
            <pc:docMk/>
            <pc:sldMk cId="2811547462" sldId="258"/>
            <ac:spMk id="10" creationId="{A0C980CE-0EDC-4261-A74F-887289A732A8}"/>
          </ac:spMkLst>
        </pc:spChg>
      </pc:sldChg>
      <pc:sldChg chg="modSp mod">
        <pc:chgData name="Melissa Morgan-Partridge" userId="3a617888-94a1-4427-80d9-c4cd6e1f989e" providerId="ADAL" clId="{FA99A0A9-9664-4785-BB11-0114C2A5A587}" dt="2024-09-05T19:34:18.212" v="1021" actId="1076"/>
        <pc:sldMkLst>
          <pc:docMk/>
          <pc:sldMk cId="3906827339" sldId="259"/>
        </pc:sldMkLst>
        <pc:spChg chg="mod">
          <ac:chgData name="Melissa Morgan-Partridge" userId="3a617888-94a1-4427-80d9-c4cd6e1f989e" providerId="ADAL" clId="{FA99A0A9-9664-4785-BB11-0114C2A5A587}" dt="2024-09-05T19:34:18.212" v="1021" actId="1076"/>
          <ac:spMkLst>
            <pc:docMk/>
            <pc:sldMk cId="3906827339" sldId="259"/>
            <ac:spMk id="5" creationId="{93CC227F-55FF-4ADD-A15C-F236A580458D}"/>
          </ac:spMkLst>
        </pc:spChg>
        <pc:spChg chg="mod">
          <ac:chgData name="Melissa Morgan-Partridge" userId="3a617888-94a1-4427-80d9-c4cd6e1f989e" providerId="ADAL" clId="{FA99A0A9-9664-4785-BB11-0114C2A5A587}" dt="2024-09-05T19:34:13.894" v="1020" actId="14100"/>
          <ac:spMkLst>
            <pc:docMk/>
            <pc:sldMk cId="3906827339" sldId="259"/>
            <ac:spMk id="10" creationId="{A0C980CE-0EDC-4261-A74F-887289A732A8}"/>
          </ac:spMkLst>
        </pc:spChg>
      </pc:sldChg>
      <pc:sldChg chg="modSp mod">
        <pc:chgData name="Melissa Morgan-Partridge" userId="3a617888-94a1-4427-80d9-c4cd6e1f989e" providerId="ADAL" clId="{FA99A0A9-9664-4785-BB11-0114C2A5A587}" dt="2024-09-05T19:38:28.252" v="1132" actId="313"/>
        <pc:sldMkLst>
          <pc:docMk/>
          <pc:sldMk cId="2861670725" sldId="260"/>
        </pc:sldMkLst>
        <pc:spChg chg="mod">
          <ac:chgData name="Melissa Morgan-Partridge" userId="3a617888-94a1-4427-80d9-c4cd6e1f989e" providerId="ADAL" clId="{FA99A0A9-9664-4785-BB11-0114C2A5A587}" dt="2024-09-05T19:34:57.700" v="1046" actId="20577"/>
          <ac:spMkLst>
            <pc:docMk/>
            <pc:sldMk cId="2861670725" sldId="260"/>
            <ac:spMk id="4" creationId="{7F44D196-6419-4728-9461-27A5F57CA9B3}"/>
          </ac:spMkLst>
        </pc:spChg>
        <pc:spChg chg="mod">
          <ac:chgData name="Melissa Morgan-Partridge" userId="3a617888-94a1-4427-80d9-c4cd6e1f989e" providerId="ADAL" clId="{FA99A0A9-9664-4785-BB11-0114C2A5A587}" dt="2024-09-05T19:38:28.252" v="1132" actId="313"/>
          <ac:spMkLst>
            <pc:docMk/>
            <pc:sldMk cId="2861670725" sldId="260"/>
            <ac:spMk id="10" creationId="{A0C980CE-0EDC-4261-A74F-887289A732A8}"/>
          </ac:spMkLst>
        </pc:spChg>
      </pc:sldChg>
      <pc:sldChg chg="modSp mod">
        <pc:chgData name="Melissa Morgan-Partridge" userId="3a617888-94a1-4427-80d9-c4cd6e1f989e" providerId="ADAL" clId="{FA99A0A9-9664-4785-BB11-0114C2A5A587}" dt="2024-09-05T19:35:42.538" v="1062" actId="1076"/>
        <pc:sldMkLst>
          <pc:docMk/>
          <pc:sldMk cId="1122920348" sldId="263"/>
        </pc:sldMkLst>
        <pc:spChg chg="mod">
          <ac:chgData name="Melissa Morgan-Partridge" userId="3a617888-94a1-4427-80d9-c4cd6e1f989e" providerId="ADAL" clId="{FA99A0A9-9664-4785-BB11-0114C2A5A587}" dt="2024-09-05T19:35:38.512" v="1060" actId="1076"/>
          <ac:spMkLst>
            <pc:docMk/>
            <pc:sldMk cId="1122920348" sldId="263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FA99A0A9-9664-4785-BB11-0114C2A5A587}" dt="2024-09-05T19:35:40.044" v="1061" actId="1076"/>
          <ac:spMkLst>
            <pc:docMk/>
            <pc:sldMk cId="1122920348" sldId="263"/>
            <ac:spMk id="11" creationId="{208994E1-9561-42EA-8C11-66A8F07E593D}"/>
          </ac:spMkLst>
        </pc:spChg>
        <pc:spChg chg="mod">
          <ac:chgData name="Melissa Morgan-Partridge" userId="3a617888-94a1-4427-80d9-c4cd6e1f989e" providerId="ADAL" clId="{FA99A0A9-9664-4785-BB11-0114C2A5A587}" dt="2024-09-05T19:35:42.538" v="1062" actId="1076"/>
          <ac:spMkLst>
            <pc:docMk/>
            <pc:sldMk cId="1122920348" sldId="263"/>
            <ac:spMk id="12" creationId="{D5E736E4-3EE1-4512-8E0C-831E7A4C6655}"/>
          </ac:spMkLst>
        </pc:spChg>
      </pc:sldChg>
      <pc:sldChg chg="modSp mod">
        <pc:chgData name="Melissa Morgan-Partridge" userId="3a617888-94a1-4427-80d9-c4cd6e1f989e" providerId="ADAL" clId="{FA99A0A9-9664-4785-BB11-0114C2A5A587}" dt="2024-09-05T19:17:18.582" v="500" actId="20577"/>
        <pc:sldMkLst>
          <pc:docMk/>
          <pc:sldMk cId="1066411103" sldId="264"/>
        </pc:sldMkLst>
        <pc:spChg chg="mod">
          <ac:chgData name="Melissa Morgan-Partridge" userId="3a617888-94a1-4427-80d9-c4cd6e1f989e" providerId="ADAL" clId="{FA99A0A9-9664-4785-BB11-0114C2A5A587}" dt="2024-09-05T19:17:18.582" v="500" actId="20577"/>
          <ac:spMkLst>
            <pc:docMk/>
            <pc:sldMk cId="1066411103" sldId="264"/>
            <ac:spMk id="10" creationId="{A0C980CE-0EDC-4261-A74F-887289A732A8}"/>
          </ac:spMkLst>
        </pc:spChg>
      </pc:sldChg>
      <pc:sldChg chg="modSp mod">
        <pc:chgData name="Melissa Morgan-Partridge" userId="3a617888-94a1-4427-80d9-c4cd6e1f989e" providerId="ADAL" clId="{FA99A0A9-9664-4785-BB11-0114C2A5A587}" dt="2024-09-05T19:36:51.018" v="1092" actId="20577"/>
        <pc:sldMkLst>
          <pc:docMk/>
          <pc:sldMk cId="1149497561" sldId="265"/>
        </pc:sldMkLst>
        <pc:spChg chg="mod">
          <ac:chgData name="Melissa Morgan-Partridge" userId="3a617888-94a1-4427-80d9-c4cd6e1f989e" providerId="ADAL" clId="{FA99A0A9-9664-4785-BB11-0114C2A5A587}" dt="2024-09-05T19:36:51.018" v="1092" actId="20577"/>
          <ac:spMkLst>
            <pc:docMk/>
            <pc:sldMk cId="1149497561" sldId="265"/>
            <ac:spMk id="5" creationId="{93CC227F-55FF-4ADD-A15C-F236A580458D}"/>
          </ac:spMkLst>
        </pc:spChg>
      </pc:sldChg>
      <pc:sldChg chg="modSp mod">
        <pc:chgData name="Melissa Morgan-Partridge" userId="3a617888-94a1-4427-80d9-c4cd6e1f989e" providerId="ADAL" clId="{FA99A0A9-9664-4785-BB11-0114C2A5A587}" dt="2024-09-05T19:37:05.461" v="1100" actId="20577"/>
        <pc:sldMkLst>
          <pc:docMk/>
          <pc:sldMk cId="1448520783" sldId="266"/>
        </pc:sldMkLst>
        <pc:spChg chg="mod">
          <ac:chgData name="Melissa Morgan-Partridge" userId="3a617888-94a1-4427-80d9-c4cd6e1f989e" providerId="ADAL" clId="{FA99A0A9-9664-4785-BB11-0114C2A5A587}" dt="2024-09-05T19:37:05.461" v="1100" actId="20577"/>
          <ac:spMkLst>
            <pc:docMk/>
            <pc:sldMk cId="1448520783" sldId="266"/>
            <ac:spMk id="10" creationId="{A0C980CE-0EDC-4261-A74F-887289A732A8}"/>
          </ac:spMkLst>
        </pc:spChg>
      </pc:sldChg>
      <pc:sldChg chg="modSp mod">
        <pc:chgData name="Melissa Morgan-Partridge" userId="3a617888-94a1-4427-80d9-c4cd6e1f989e" providerId="ADAL" clId="{FA99A0A9-9664-4785-BB11-0114C2A5A587}" dt="2024-09-05T19:37:46.683" v="1124" actId="1076"/>
        <pc:sldMkLst>
          <pc:docMk/>
          <pc:sldMk cId="1506755901" sldId="269"/>
        </pc:sldMkLst>
        <pc:spChg chg="mod">
          <ac:chgData name="Melissa Morgan-Partridge" userId="3a617888-94a1-4427-80d9-c4cd6e1f989e" providerId="ADAL" clId="{FA99A0A9-9664-4785-BB11-0114C2A5A587}" dt="2024-09-05T19:37:41.526" v="1122" actId="1076"/>
          <ac:spMkLst>
            <pc:docMk/>
            <pc:sldMk cId="1506755901" sldId="269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FA99A0A9-9664-4785-BB11-0114C2A5A587}" dt="2024-09-05T19:37:44.225" v="1123" actId="1076"/>
          <ac:spMkLst>
            <pc:docMk/>
            <pc:sldMk cId="1506755901" sldId="269"/>
            <ac:spMk id="11" creationId="{208994E1-9561-42EA-8C11-66A8F07E593D}"/>
          </ac:spMkLst>
        </pc:spChg>
        <pc:spChg chg="mod">
          <ac:chgData name="Melissa Morgan-Partridge" userId="3a617888-94a1-4427-80d9-c4cd6e1f989e" providerId="ADAL" clId="{FA99A0A9-9664-4785-BB11-0114C2A5A587}" dt="2024-09-05T19:37:46.683" v="1124" actId="1076"/>
          <ac:spMkLst>
            <pc:docMk/>
            <pc:sldMk cId="1506755901" sldId="269"/>
            <ac:spMk id="12" creationId="{D5E736E4-3EE1-4512-8E0C-831E7A4C6655}"/>
          </ac:spMkLst>
        </pc:spChg>
      </pc:sldChg>
      <pc:sldChg chg="modSp mod">
        <pc:chgData name="Melissa Morgan-Partridge" userId="3a617888-94a1-4427-80d9-c4cd6e1f989e" providerId="ADAL" clId="{FA99A0A9-9664-4785-BB11-0114C2A5A587}" dt="2024-09-05T19:17:55.136" v="504" actId="207"/>
        <pc:sldMkLst>
          <pc:docMk/>
          <pc:sldMk cId="694895737" sldId="270"/>
        </pc:sldMkLst>
        <pc:spChg chg="mod">
          <ac:chgData name="Melissa Morgan-Partridge" userId="3a617888-94a1-4427-80d9-c4cd6e1f989e" providerId="ADAL" clId="{FA99A0A9-9664-4785-BB11-0114C2A5A587}" dt="2024-09-05T19:15:19.642" v="365" actId="20577"/>
          <ac:spMkLst>
            <pc:docMk/>
            <pc:sldMk cId="694895737" sldId="270"/>
            <ac:spMk id="4" creationId="{56BD3924-98D6-48CB-B98B-A0B294D12594}"/>
          </ac:spMkLst>
        </pc:spChg>
        <pc:spChg chg="mod">
          <ac:chgData name="Melissa Morgan-Partridge" userId="3a617888-94a1-4427-80d9-c4cd6e1f989e" providerId="ADAL" clId="{FA99A0A9-9664-4785-BB11-0114C2A5A587}" dt="2024-09-05T19:17:55.136" v="504" actId="207"/>
          <ac:spMkLst>
            <pc:docMk/>
            <pc:sldMk cId="694895737" sldId="270"/>
            <ac:spMk id="10" creationId="{A0C980CE-0EDC-4261-A74F-887289A732A8}"/>
          </ac:spMkLst>
        </pc:spChg>
      </pc:sldChg>
      <pc:sldChg chg="addSp delSp modSp mod">
        <pc:chgData name="Melissa Morgan-Partridge" userId="3a617888-94a1-4427-80d9-c4cd6e1f989e" providerId="ADAL" clId="{FA99A0A9-9664-4785-BB11-0114C2A5A587}" dt="2024-09-05T19:26:59.768" v="804" actId="6549"/>
        <pc:sldMkLst>
          <pc:docMk/>
          <pc:sldMk cId="2679780354" sldId="271"/>
        </pc:sldMkLst>
        <pc:spChg chg="del">
          <ac:chgData name="Melissa Morgan-Partridge" userId="3a617888-94a1-4427-80d9-c4cd6e1f989e" providerId="ADAL" clId="{FA99A0A9-9664-4785-BB11-0114C2A5A587}" dt="2024-09-05T19:18:19.842" v="507" actId="478"/>
          <ac:spMkLst>
            <pc:docMk/>
            <pc:sldMk cId="2679780354" sldId="271"/>
            <ac:spMk id="4" creationId="{7DB12BD3-11F7-4376-BE6C-E3B9C9163A1C}"/>
          </ac:spMkLst>
        </pc:spChg>
        <pc:spChg chg="mod">
          <ac:chgData name="Melissa Morgan-Partridge" userId="3a617888-94a1-4427-80d9-c4cd6e1f989e" providerId="ADAL" clId="{FA99A0A9-9664-4785-BB11-0114C2A5A587}" dt="2024-09-05T19:26:37.535" v="800" actId="1076"/>
          <ac:spMkLst>
            <pc:docMk/>
            <pc:sldMk cId="2679780354" sldId="271"/>
            <ac:spMk id="5" creationId="{93CC227F-55FF-4ADD-A15C-F236A580458D}"/>
          </ac:spMkLst>
        </pc:spChg>
        <pc:spChg chg="add del mod">
          <ac:chgData name="Melissa Morgan-Partridge" userId="3a617888-94a1-4427-80d9-c4cd6e1f989e" providerId="ADAL" clId="{FA99A0A9-9664-4785-BB11-0114C2A5A587}" dt="2024-09-05T19:18:15.942" v="506" actId="478"/>
          <ac:spMkLst>
            <pc:docMk/>
            <pc:sldMk cId="2679780354" sldId="271"/>
            <ac:spMk id="6" creationId="{AB9C0124-6AA3-448D-A6BF-8C9AF7721668}"/>
          </ac:spMkLst>
        </pc:spChg>
        <pc:spChg chg="add del mod">
          <ac:chgData name="Melissa Morgan-Partridge" userId="3a617888-94a1-4427-80d9-c4cd6e1f989e" providerId="ADAL" clId="{FA99A0A9-9664-4785-BB11-0114C2A5A587}" dt="2024-09-05T19:18:15.942" v="506" actId="478"/>
          <ac:spMkLst>
            <pc:docMk/>
            <pc:sldMk cId="2679780354" sldId="271"/>
            <ac:spMk id="7" creationId="{C2CEBB7A-C34C-4CCB-9FF5-550DFD402E81}"/>
          </ac:spMkLst>
        </pc:spChg>
        <pc:spChg chg="mod">
          <ac:chgData name="Melissa Morgan-Partridge" userId="3a617888-94a1-4427-80d9-c4cd6e1f989e" providerId="ADAL" clId="{FA99A0A9-9664-4785-BB11-0114C2A5A587}" dt="2024-09-05T19:26:59.768" v="804" actId="6549"/>
          <ac:spMkLst>
            <pc:docMk/>
            <pc:sldMk cId="2679780354" sldId="271"/>
            <ac:spMk id="10" creationId="{A0C980CE-0EDC-4261-A74F-887289A732A8}"/>
          </ac:spMkLst>
        </pc:spChg>
        <pc:spChg chg="del">
          <ac:chgData name="Melissa Morgan-Partridge" userId="3a617888-94a1-4427-80d9-c4cd6e1f989e" providerId="ADAL" clId="{FA99A0A9-9664-4785-BB11-0114C2A5A587}" dt="2024-09-05T19:18:19.842" v="507" actId="478"/>
          <ac:spMkLst>
            <pc:docMk/>
            <pc:sldMk cId="2679780354" sldId="271"/>
            <ac:spMk id="12" creationId="{D5E736E4-3EE1-4512-8E0C-831E7A4C6655}"/>
          </ac:spMkLst>
        </pc:spChg>
      </pc:sldChg>
      <pc:sldChg chg="addSp modSp mod">
        <pc:chgData name="Melissa Morgan-Partridge" userId="3a617888-94a1-4427-80d9-c4cd6e1f989e" providerId="ADAL" clId="{FA99A0A9-9664-4785-BB11-0114C2A5A587}" dt="2024-09-05T19:38:12.088" v="1128" actId="313"/>
        <pc:sldMkLst>
          <pc:docMk/>
          <pc:sldMk cId="3067081342" sldId="272"/>
        </pc:sldMkLst>
        <pc:spChg chg="add mod">
          <ac:chgData name="Melissa Morgan-Partridge" userId="3a617888-94a1-4427-80d9-c4cd6e1f989e" providerId="ADAL" clId="{FA99A0A9-9664-4785-BB11-0114C2A5A587}" dt="2024-09-05T19:27:43.148" v="834" actId="14100"/>
          <ac:spMkLst>
            <pc:docMk/>
            <pc:sldMk cId="3067081342" sldId="272"/>
            <ac:spMk id="4" creationId="{D63D2F78-D09D-4220-9F39-98B1E5521E6E}"/>
          </ac:spMkLst>
        </pc:spChg>
        <pc:spChg chg="add mod">
          <ac:chgData name="Melissa Morgan-Partridge" userId="3a617888-94a1-4427-80d9-c4cd6e1f989e" providerId="ADAL" clId="{FA99A0A9-9664-4785-BB11-0114C2A5A587}" dt="2024-09-05T19:32:10.595" v="995" actId="1076"/>
          <ac:spMkLst>
            <pc:docMk/>
            <pc:sldMk cId="3067081342" sldId="272"/>
            <ac:spMk id="5" creationId="{E24061C8-E5EB-43EC-922F-5341331B17D7}"/>
          </ac:spMkLst>
        </pc:spChg>
        <pc:spChg chg="mod">
          <ac:chgData name="Melissa Morgan-Partridge" userId="3a617888-94a1-4427-80d9-c4cd6e1f989e" providerId="ADAL" clId="{FA99A0A9-9664-4785-BB11-0114C2A5A587}" dt="2024-09-05T19:38:12.088" v="1128" actId="313"/>
          <ac:spMkLst>
            <pc:docMk/>
            <pc:sldMk cId="3067081342" sldId="272"/>
            <ac:spMk id="10" creationId="{A0C980CE-0EDC-4261-A74F-887289A732A8}"/>
          </ac:spMkLst>
        </pc:spChg>
        <pc:spChg chg="mod">
          <ac:chgData name="Melissa Morgan-Partridge" userId="3a617888-94a1-4427-80d9-c4cd6e1f989e" providerId="ADAL" clId="{FA99A0A9-9664-4785-BB11-0114C2A5A587}" dt="2024-09-05T19:32:05.473" v="994" actId="14100"/>
          <ac:spMkLst>
            <pc:docMk/>
            <pc:sldMk cId="3067081342" sldId="272"/>
            <ac:spMk id="12" creationId="{D5E736E4-3EE1-4512-8E0C-831E7A4C66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E47C58-E288-40C3-BA34-0BF2128F0962}" type="datetimeFigureOut">
              <a:rPr lang="en-GB" smtClean="0"/>
              <a:t>05/09/2024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01C2B-EA42-4C6D-B7D7-767935EC9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261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6259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8736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0425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9836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29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413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978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3568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936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890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1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116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163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32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128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200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01C2B-EA42-4C6D-B7D7-767935EC95C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064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35138-7662-45C7-91D0-DC7F7E00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575D1-74BA-4752-B7F9-44DE0BE0C5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82923-A11C-4D26-BAC5-F2C03CB29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46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E367-6FC0-434C-91F9-93623B599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47B1C-F529-4F80-8E10-32C8FB8877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E5299-1278-4C7C-B076-5E2F3514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59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884A8-CF93-4D1A-859D-0764E6CD7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C3479-2975-460A-A4DB-625627E25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5F04-94EC-4257-AC76-66DE5B96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58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A965C-7484-4832-AA96-32578F9C6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37100-9A5B-4E5A-9212-D48E3DA65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B11F-7797-494A-84D4-8FB7D4F02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0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E5894-075E-4F16-857F-5CA5376A8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139DA-A4E4-4F08-9547-9757785BC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D1FB8-6D8B-47A1-B2F8-39FCBE7F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14071-756C-422C-AD1D-3A06A15A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B6381-8B8C-435D-B55D-FACEE5E8AD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DC5BF5-92DE-4212-A62D-3AE7750D9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F62F8-9A4A-441E-BEC0-3902106A3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0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AA62E-0197-4AF9-A15A-62FA77C7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505C6-CC96-4080-9788-882CADAF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5F07C8-C495-4141-9546-F667F7D06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A76C01-0089-4521-9DFD-6F0E3836BA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939878-892C-4318-AEC1-2CDA7552C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2674F-54F5-4F83-8B94-F5EC55B3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8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4E21-521F-4DE9-AABC-6437C5727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960D2-4AD8-47A0-A061-B844BD18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0AA95-5D4B-4FA8-B15B-6AD4E020D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77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2010-25F4-4C44-B4CB-CAA161B85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002060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15F5-6B60-4F0E-ADC8-80645DBC3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398FA-60F5-4B3E-908B-5CF2DC8AE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206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8B1793-7964-4D5D-8BAF-998D3E806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222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ABA4-4EDB-4AFD-9CCE-B8AFCF68B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7EC852-6A6D-4ED8-8927-E3BEA743F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CA76F-6D27-45EC-9B5F-B2384DF92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5EABB-9A8D-4C1C-8BEA-6FF3B1DF9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01425" y="6137423"/>
            <a:ext cx="646430" cy="587375"/>
          </a:xfrm>
          <a:prstGeom prst="rect">
            <a:avLst/>
          </a:prstGeom>
        </p:spPr>
        <p:txBody>
          <a:bodyPr/>
          <a:lstStyle/>
          <a:p>
            <a:fld id="{482C05FB-D1C1-4057-BA17-B3DA48AD9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66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E0DCED-7DFB-4254-9DC0-AEA7700E2F5C}"/>
              </a:ext>
            </a:extLst>
          </p:cNvPr>
          <p:cNvSpPr/>
          <p:nvPr userDrawn="1"/>
        </p:nvSpPr>
        <p:spPr>
          <a:xfrm>
            <a:off x="0" y="5963920"/>
            <a:ext cx="12192000" cy="89408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A6F00-4765-47BC-8503-E46C0E4A199F}"/>
              </a:ext>
            </a:extLst>
          </p:cNvPr>
          <p:cNvSpPr/>
          <p:nvPr userDrawn="1"/>
        </p:nvSpPr>
        <p:spPr>
          <a:xfrm>
            <a:off x="11257280" y="5963920"/>
            <a:ext cx="934720" cy="8940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D98145-E192-4B99-94DD-B5541D4BEC7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232" y="6004073"/>
            <a:ext cx="4407535" cy="813771"/>
          </a:xfrm>
          <a:prstGeom prst="rect">
            <a:avLst/>
          </a:prstGeom>
        </p:spPr>
      </p:pic>
      <p:pic>
        <p:nvPicPr>
          <p:cNvPr id="10" name="Google Shape;19;p2">
            <a:extLst>
              <a:ext uri="{FF2B5EF4-FFF2-40B4-BE49-F238E27FC236}">
                <a16:creationId xmlns:a16="http://schemas.microsoft.com/office/drawing/2014/main" id="{E17F6471-423F-41F8-86DC-8124BE2ECDAD}"/>
              </a:ext>
            </a:extLst>
          </p:cNvPr>
          <p:cNvPicPr preferRelativeResize="0"/>
          <p:nvPr userDrawn="1"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124460" y="6123622"/>
            <a:ext cx="850500" cy="55180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2;p2">
            <a:extLst>
              <a:ext uri="{FF2B5EF4-FFF2-40B4-BE49-F238E27FC236}">
                <a16:creationId xmlns:a16="http://schemas.microsoft.com/office/drawing/2014/main" id="{7FAD4A12-3ABF-418F-AF65-0F4442695526}"/>
              </a:ext>
            </a:extLst>
          </p:cNvPr>
          <p:cNvSpPr txBox="1"/>
          <p:nvPr userDrawn="1"/>
        </p:nvSpPr>
        <p:spPr>
          <a:xfrm>
            <a:off x="80265" y="51443"/>
            <a:ext cx="2414400" cy="3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7BAFD4"/>
                </a:solidFill>
                <a:latin typeface="PT Sans"/>
                <a:ea typeface="PT Sans"/>
                <a:cs typeface="PT Sans"/>
                <a:sym typeface="PT Sans"/>
              </a:rPr>
              <a:t>| Taking PRIDE in all we do |</a:t>
            </a:r>
            <a:endParaRPr sz="1200">
              <a:solidFill>
                <a:srgbClr val="7BAFD4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12" name="Google Shape;16;p2">
            <a:extLst>
              <a:ext uri="{FF2B5EF4-FFF2-40B4-BE49-F238E27FC236}">
                <a16:creationId xmlns:a16="http://schemas.microsoft.com/office/drawing/2014/main" id="{D41C90CD-54B2-4CA1-A260-F6C65D8555D8}"/>
              </a:ext>
            </a:extLst>
          </p:cNvPr>
          <p:cNvSpPr txBox="1"/>
          <p:nvPr userDrawn="1"/>
        </p:nvSpPr>
        <p:spPr>
          <a:xfrm>
            <a:off x="9562610" y="-484"/>
            <a:ext cx="2629390" cy="4064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3575" tIns="93575" rIns="93575" bIns="93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Willow Primary Academy</a:t>
            </a:r>
            <a:r>
              <a:rPr lang="en-GB" sz="1400">
                <a:solidFill>
                  <a:schemeClr val="lt1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GB" sz="1400">
                <a:solidFill>
                  <a:srgbClr val="FFFFFF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endParaRPr sz="1400">
              <a:solidFill>
                <a:srgbClr val="003C7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79C4D93-1413-49EC-B691-2DD83C01A9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1875" y="6196292"/>
            <a:ext cx="485530" cy="4064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002060"/>
                </a:solidFill>
                <a:latin typeface="+mn-lt"/>
              </a:defRPr>
            </a:lvl1pPr>
          </a:lstStyle>
          <a:p>
            <a:fld id="{FD69F475-50CA-4D3D-88A6-0760264499D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776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Autumn Term</a:t>
            </a:r>
          </a:p>
        </p:txBody>
      </p:sp>
    </p:spTree>
    <p:extLst>
      <p:ext uri="{BB962C8B-B14F-4D97-AF65-F5344CB8AC3E}">
        <p14:creationId xmlns:p14="http://schemas.microsoft.com/office/powerpoint/2010/main" val="1466596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CC227F-55FF-4ADD-A15C-F236A580458D}"/>
              </a:ext>
            </a:extLst>
          </p:cNvPr>
          <p:cNvSpPr/>
          <p:nvPr/>
        </p:nvSpPr>
        <p:spPr>
          <a:xfrm>
            <a:off x="5909535" y="669849"/>
            <a:ext cx="5900319" cy="47975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Our geography project is called:</a:t>
            </a:r>
          </a:p>
          <a:p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‘Investigating our World’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Is it the same time all over the world?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algn="l" fontAlgn="t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the different climate zones?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does the climate affect the vegetation that grows?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does the climate and vegetation belt affect the biome (ecosystem)?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the similarities and differences of the seven continents?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it like in the capital cities of the World?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DBA65EE-DF9E-4171-B576-03D4EE67BFCA}"/>
              </a:ext>
            </a:extLst>
          </p:cNvPr>
          <p:cNvSpPr/>
          <p:nvPr/>
        </p:nvSpPr>
        <p:spPr>
          <a:xfrm>
            <a:off x="382146" y="2067275"/>
            <a:ext cx="5223735" cy="114352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History </a:t>
            </a:r>
          </a:p>
          <a:p>
            <a:r>
              <a:rPr lang="en-GB" dirty="0">
                <a:solidFill>
                  <a:srgbClr val="002060"/>
                </a:solidFill>
              </a:rPr>
              <a:t>History is not taught this term</a:t>
            </a:r>
            <a:endParaRPr lang="en-GB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497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152400" y="157579"/>
            <a:ext cx="5415379" cy="32714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b="1" u="sng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b="1" u="sn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Art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Our art project this term is: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‘Mixed media’</a:t>
            </a:r>
            <a:br>
              <a:rPr lang="en-GB" u="sng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1.</a:t>
            </a:r>
            <a:r>
              <a:rPr lang="en-GB" sz="1800" i="0" strike="noStrike" spc="2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 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a paper collage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2.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 What is a fabric collage?</a:t>
            </a:r>
            <a:b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</a:b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3.</a:t>
            </a:r>
            <a:r>
              <a:rPr lang="en-GB" sz="1800" i="0" strike="noStrike" spc="40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 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a mixed media collage?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4.</a:t>
            </a:r>
            <a:r>
              <a:rPr lang="en-GB" sz="1800" i="0" strike="noStrike" spc="2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 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photo collage and surrealism?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5.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 Can I apply what I have learnt to my own work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6.</a:t>
            </a:r>
            <a:r>
              <a:rPr lang="en-GB" sz="1800" i="0" strike="noStrike" spc="40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 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Have I applied what I have learnt in my own work well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u="sng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5772150" y="0"/>
            <a:ext cx="6032190" cy="35752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this is: </a:t>
            </a:r>
          </a:p>
          <a:p>
            <a:r>
              <a:rPr lang="en-GB" u="sng" dirty="0">
                <a:solidFill>
                  <a:srgbClr val="002060"/>
                </a:solidFill>
              </a:rPr>
              <a:t>‘</a:t>
            </a:r>
            <a:r>
              <a:rPr lang="en-GB" b="1" u="sng" dirty="0">
                <a:solidFill>
                  <a:srgbClr val="002060"/>
                </a:solidFill>
              </a:rPr>
              <a:t>Architecture’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and why has architecture changed over time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the main features of Greek Architecture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is support, stiffness and stability created in structures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Can I apply my knowledge to design a temple?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Can I apply what I have learnt to make an impressive, yet functional building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Can I apply what I have learned when making and evaluating my temple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0C023DA-F0E5-426B-8CFE-629B608E67F0}"/>
              </a:ext>
            </a:extLst>
          </p:cNvPr>
          <p:cNvSpPr/>
          <p:nvPr/>
        </p:nvSpPr>
        <p:spPr>
          <a:xfrm>
            <a:off x="693938" y="3687007"/>
            <a:ext cx="4873841" cy="21661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Netball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Gymnastics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DBDDEAB-2914-471C-B8F2-2E453874F094}"/>
              </a:ext>
            </a:extLst>
          </p:cNvPr>
          <p:cNvSpPr/>
          <p:nvPr/>
        </p:nvSpPr>
        <p:spPr>
          <a:xfrm>
            <a:off x="6624220" y="3651496"/>
            <a:ext cx="4873841" cy="223717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questions for RE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Peace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Forgiveness 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520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528E85-58ED-4B55-81B0-180AF05F2876}"/>
              </a:ext>
            </a:extLst>
          </p:cNvPr>
          <p:cNvSpPr/>
          <p:nvPr/>
        </p:nvSpPr>
        <p:spPr>
          <a:xfrm>
            <a:off x="38174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units this term are: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23925" algn="l"/>
              </a:tabLst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Programming (Selection in Physical computing)</a:t>
            </a:r>
            <a:b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-Data and information (Flat-file databases)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18C72C-4A39-4AAD-9CFF-79AA4D7C9F92}"/>
              </a:ext>
            </a:extLst>
          </p:cNvPr>
          <p:cNvSpPr/>
          <p:nvPr/>
        </p:nvSpPr>
        <p:spPr>
          <a:xfrm>
            <a:off x="662422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unit this term is:</a:t>
            </a:r>
          </a:p>
          <a:p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BBC Ten Pieces – Johannes Brahms – Hungarian Dance No.5 (Romantic)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CE914D-439A-421C-9B65-404EAC50CAE6}"/>
              </a:ext>
            </a:extLst>
          </p:cNvPr>
          <p:cNvSpPr/>
          <p:nvPr/>
        </p:nvSpPr>
        <p:spPr>
          <a:xfrm>
            <a:off x="6624219" y="3155696"/>
            <a:ext cx="4873841" cy="226905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 PSHE units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Dreams and Goals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Healthy me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Children also take part in </a:t>
            </a:r>
            <a:r>
              <a:rPr lang="en-GB" b="0" i="0" dirty="0">
                <a:solidFill>
                  <a:srgbClr val="002060"/>
                </a:solidFill>
                <a:effectLst/>
                <a:latin typeface="WordVisi_MSFontService"/>
              </a:rPr>
              <a:t>Commando Joes by Ed Stafford.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369D65-FD77-4C0C-B436-CB3DB88CC937}"/>
              </a:ext>
            </a:extLst>
          </p:cNvPr>
          <p:cNvSpPr/>
          <p:nvPr/>
        </p:nvSpPr>
        <p:spPr>
          <a:xfrm>
            <a:off x="381739" y="3155696"/>
            <a:ext cx="4873841" cy="262865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err="1">
                <a:solidFill>
                  <a:srgbClr val="002060"/>
                </a:solidFill>
              </a:rPr>
              <a:t>MfL</a:t>
            </a:r>
            <a:r>
              <a:rPr lang="en-GB" b="1" u="sng" dirty="0">
                <a:solidFill>
                  <a:srgbClr val="002060"/>
                </a:solidFill>
              </a:rPr>
              <a:t> (French)</a:t>
            </a:r>
          </a:p>
          <a:p>
            <a:r>
              <a:rPr lang="en-GB" dirty="0">
                <a:solidFill>
                  <a:srgbClr val="002060"/>
                </a:solidFill>
              </a:rPr>
              <a:t>Our French units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Healthy eating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Going to the market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Fruit salad recipe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Clothes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Colours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Fancy dress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94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Summer Term</a:t>
            </a:r>
          </a:p>
        </p:txBody>
      </p:sp>
    </p:spTree>
    <p:extLst>
      <p:ext uri="{BB962C8B-B14F-4D97-AF65-F5344CB8AC3E}">
        <p14:creationId xmlns:p14="http://schemas.microsoft.com/office/powerpoint/2010/main" val="1546545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259751" y="1589104"/>
            <a:ext cx="5476574" cy="255769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   </a:t>
            </a:r>
            <a:r>
              <a:rPr lang="en-GB" b="1" u="sng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for writing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Once Upon a Raindrop by James Carter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Flood by Alvaro F. Villa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David Attenborough by Maria Sanchez-</a:t>
            </a:r>
            <a:r>
              <a:rPr lang="en-GB" dirty="0" err="1">
                <a:solidFill>
                  <a:srgbClr val="002060"/>
                </a:solidFill>
              </a:rPr>
              <a:t>Vegara</a:t>
            </a:r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096000" y="676823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Hooks and Trips</a:t>
            </a:r>
          </a:p>
          <a:p>
            <a:r>
              <a:rPr lang="en-GB" dirty="0">
                <a:solidFill>
                  <a:srgbClr val="002060"/>
                </a:solidFill>
              </a:rPr>
              <a:t>- </a:t>
            </a:r>
            <a:r>
              <a:rPr lang="en-GB" b="0" i="0" dirty="0">
                <a:solidFill>
                  <a:srgbClr val="001D35"/>
                </a:solidFill>
                <a:effectLst/>
                <a:latin typeface="Google Sans"/>
              </a:rPr>
              <a:t>National Waterways Museum Gloucester (Friday 20</a:t>
            </a:r>
            <a:r>
              <a:rPr lang="en-GB" b="0" i="0" baseline="30000" dirty="0">
                <a:solidFill>
                  <a:srgbClr val="001D35"/>
                </a:solidFill>
                <a:effectLst/>
                <a:latin typeface="Google Sans"/>
              </a:rPr>
              <a:t>th</a:t>
            </a:r>
            <a:r>
              <a:rPr lang="en-GB" b="0" i="0" dirty="0">
                <a:solidFill>
                  <a:srgbClr val="001D35"/>
                </a:solidFill>
                <a:effectLst/>
                <a:latin typeface="Google Sans"/>
              </a:rPr>
              <a:t> June 2025)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095999" y="2691972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unit overviews for maths are:</a:t>
            </a: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Fractions (calculating)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Measure (time)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Geometry (position and direction)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Measure (area and volume)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Geometry (properties of shapes)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Statistics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75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6281069" y="581857"/>
            <a:ext cx="5608094" cy="49092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Science </a:t>
            </a:r>
          </a:p>
          <a:p>
            <a:pPr>
              <a:lnSpc>
                <a:spcPct val="150000"/>
              </a:lnSpc>
            </a:pPr>
            <a:r>
              <a:rPr lang="en-GB" dirty="0">
                <a:solidFill>
                  <a:srgbClr val="002060"/>
                </a:solidFill>
              </a:rPr>
              <a:t>Our science project for this term is:</a:t>
            </a:r>
          </a:p>
          <a:p>
            <a:pPr>
              <a:lnSpc>
                <a:spcPct val="150000"/>
              </a:lnSpc>
            </a:pPr>
            <a:r>
              <a:rPr lang="en-GB" b="1" u="sng" dirty="0">
                <a:solidFill>
                  <a:srgbClr val="002060"/>
                </a:solidFill>
              </a:rPr>
              <a:t>‘Human reproduction and ageing’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b="1" spc="5" dirty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the human life cycle?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happens during a human gestation period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3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 humans in the juvenile stage change and develop?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3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 humans in the adolescent stage change and develop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 humans reproduce?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 humans change as they get older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BD3924-98D6-48CB-B98B-A0B294D12594}"/>
              </a:ext>
            </a:extLst>
          </p:cNvPr>
          <p:cNvSpPr/>
          <p:nvPr/>
        </p:nvSpPr>
        <p:spPr>
          <a:xfrm>
            <a:off x="302837" y="581857"/>
            <a:ext cx="5295729" cy="490925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Reading</a:t>
            </a:r>
          </a:p>
          <a:p>
            <a:r>
              <a:rPr lang="en-GB" dirty="0">
                <a:solidFill>
                  <a:srgbClr val="002060"/>
                </a:solidFill>
              </a:rPr>
              <a:t>Our Reading Rocks lessons are based around Fred’s Teaching and literacy shed.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The children will be reading extracts from a variety of texts including:</a:t>
            </a:r>
          </a:p>
          <a:p>
            <a:r>
              <a:rPr lang="en-GB" dirty="0">
                <a:solidFill>
                  <a:srgbClr val="002060"/>
                </a:solidFill>
              </a:rPr>
              <a:t>-The Hideaway</a:t>
            </a:r>
          </a:p>
          <a:p>
            <a:r>
              <a:rPr lang="en-GB" dirty="0">
                <a:solidFill>
                  <a:srgbClr val="002060"/>
                </a:solidFill>
              </a:rPr>
              <a:t>-Christopher Edge</a:t>
            </a:r>
          </a:p>
          <a:p>
            <a:r>
              <a:rPr lang="en-GB" dirty="0">
                <a:solidFill>
                  <a:srgbClr val="002060"/>
                </a:solidFill>
              </a:rPr>
              <a:t>-Frank Cottrell-Boyce</a:t>
            </a:r>
          </a:p>
          <a:p>
            <a:r>
              <a:rPr lang="en-GB" dirty="0">
                <a:solidFill>
                  <a:srgbClr val="002060"/>
                </a:solidFill>
              </a:rPr>
              <a:t>-Marcus Sedrick</a:t>
            </a:r>
          </a:p>
          <a:p>
            <a:r>
              <a:rPr lang="en-GB" dirty="0">
                <a:solidFill>
                  <a:srgbClr val="002060"/>
                </a:solidFill>
              </a:rPr>
              <a:t>-The White Giraffe</a:t>
            </a:r>
          </a:p>
          <a:p>
            <a:r>
              <a:rPr lang="en-GB" dirty="0">
                <a:solidFill>
                  <a:srgbClr val="002060"/>
                </a:solidFill>
              </a:rPr>
              <a:t>-A Monster Calls </a:t>
            </a:r>
          </a:p>
          <a:p>
            <a:r>
              <a:rPr lang="en-GB" dirty="0">
                <a:solidFill>
                  <a:srgbClr val="002060"/>
                </a:solidFill>
              </a:rPr>
              <a:t>-Eco-Global Warming (Dear Humans)</a:t>
            </a:r>
          </a:p>
          <a:p>
            <a:r>
              <a:rPr lang="en-GB" dirty="0">
                <a:solidFill>
                  <a:srgbClr val="002060"/>
                </a:solidFill>
              </a:rPr>
              <a:t>-Mountains (Record Breaking Mountains)</a:t>
            </a:r>
          </a:p>
          <a:p>
            <a:r>
              <a:rPr lang="en-GB" dirty="0">
                <a:solidFill>
                  <a:srgbClr val="002060"/>
                </a:solidFill>
              </a:rPr>
              <a:t>-Mountains (An interview with Shandi </a:t>
            </a:r>
            <a:r>
              <a:rPr lang="en-GB" dirty="0" err="1">
                <a:solidFill>
                  <a:srgbClr val="002060"/>
                </a:solidFill>
              </a:rPr>
              <a:t>Ganjavian</a:t>
            </a:r>
            <a:r>
              <a:rPr lang="en-GB" dirty="0">
                <a:solidFill>
                  <a:srgbClr val="002060"/>
                </a:solidFill>
              </a:rPr>
              <a:t>-Connor)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95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122830" y="-1"/>
            <a:ext cx="6096000" cy="607164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r>
              <a:rPr lang="en-GB" sz="1700" b="1" u="sng" dirty="0">
                <a:solidFill>
                  <a:srgbClr val="002060"/>
                </a:solidFill>
              </a:rPr>
              <a:t>History</a:t>
            </a:r>
          </a:p>
          <a:p>
            <a:r>
              <a:rPr lang="en-GB" sz="1700" dirty="0">
                <a:solidFill>
                  <a:srgbClr val="002060"/>
                </a:solidFill>
              </a:rPr>
              <a:t>Our history project is called </a:t>
            </a:r>
            <a:r>
              <a:rPr lang="en-GB" sz="1700" b="1" u="sng" dirty="0">
                <a:solidFill>
                  <a:srgbClr val="002060"/>
                </a:solidFill>
              </a:rPr>
              <a:t>‘Ground-breaking Greeks’.</a:t>
            </a:r>
          </a:p>
          <a:p>
            <a:r>
              <a:rPr lang="en-GB" sz="1700" dirty="0">
                <a:solidFill>
                  <a:srgbClr val="002060"/>
                </a:solidFill>
              </a:rPr>
              <a:t>C</a:t>
            </a:r>
            <a:r>
              <a:rPr lang="en-GB" sz="1700" b="0" i="0" dirty="0">
                <a:solidFill>
                  <a:srgbClr val="002060"/>
                </a:solidFill>
                <a:effectLst/>
              </a:rPr>
              <a:t>hildren will learn about the </a:t>
            </a:r>
            <a:r>
              <a:rPr lang="en-GB" sz="1700" dirty="0">
                <a:solidFill>
                  <a:srgbClr val="002060"/>
                </a:solidFill>
              </a:rPr>
              <a:t>Greek</a:t>
            </a:r>
            <a:r>
              <a:rPr lang="en-GB" sz="1700" b="0" i="0" dirty="0">
                <a:solidFill>
                  <a:srgbClr val="002060"/>
                </a:solidFill>
                <a:effectLst/>
              </a:rPr>
              <a:t> era including: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700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When were the Ancient Greeks around</a:t>
            </a:r>
            <a:r>
              <a:rPr lang="en-GB" sz="17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z="1700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can we find out about the ancient Greeks</a:t>
            </a:r>
            <a:r>
              <a:rPr lang="en-GB" sz="17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700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was the Minoan civilisation like</a:t>
            </a:r>
            <a:r>
              <a:rPr lang="en-GB" sz="17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700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was the Mycenaean civilisation influenced by the Minoans</a:t>
            </a:r>
            <a:r>
              <a:rPr lang="en-GB" sz="17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z="1700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were the Dark Age and Archaic periods different</a:t>
            </a:r>
            <a:r>
              <a:rPr lang="en-GB" sz="17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700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were the similarities and difference between the Dark Age and Archaic periods</a:t>
            </a:r>
            <a:r>
              <a:rPr lang="en-GB" sz="17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700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was the significance of city states in the classical period? 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z="1700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was democracy like in Athens</a:t>
            </a:r>
            <a:r>
              <a:rPr lang="en-GB" sz="17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-What was social hierarchy like in Athens?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700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Who were significant people of Athens?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z="1700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Who was Alexander the Great? 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7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-Why do we have the Olympic games? </a:t>
            </a:r>
            <a:endParaRPr lang="en-GB" sz="17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>
              <a:lnSpc>
                <a:spcPct val="101000"/>
              </a:lnSpc>
              <a:spcBef>
                <a:spcPts val="370"/>
              </a:spcBef>
            </a:pPr>
            <a:r>
              <a:rPr lang="en-GB" sz="1700" spc="-5" dirty="0">
                <a:solidFill>
                  <a:schemeClr val="accent1">
                    <a:lumMod val="50000"/>
                  </a:schemeClr>
                </a:solidFill>
                <a:cs typeface="Calibri"/>
              </a:rPr>
              <a:t>-How did the ancient Greeks influence the world in arts and culture? </a:t>
            </a:r>
            <a:endParaRPr lang="en-GB" sz="1700" spc="5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b="0" i="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CC227F-55FF-4ADD-A15C-F236A580458D}"/>
              </a:ext>
            </a:extLst>
          </p:cNvPr>
          <p:cNvSpPr/>
          <p:nvPr/>
        </p:nvSpPr>
        <p:spPr>
          <a:xfrm>
            <a:off x="6482686" y="0"/>
            <a:ext cx="5299881" cy="589075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This term our unit is called </a:t>
            </a:r>
            <a:r>
              <a:rPr lang="en-GB" b="1" u="sng" dirty="0">
                <a:solidFill>
                  <a:srgbClr val="002060"/>
                </a:solidFill>
              </a:rPr>
              <a:t>’Misty Mountains, Winding Rivers’ </a:t>
            </a:r>
            <a:r>
              <a:rPr lang="en-GB" dirty="0">
                <a:solidFill>
                  <a:srgbClr val="002060"/>
                </a:solidFill>
              </a:rPr>
              <a:t>in geography. The children will be learning about:</a:t>
            </a:r>
          </a:p>
          <a:p>
            <a:pPr marL="91440" marR="338328" algn="l" fontAlgn="t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the water cycle?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algn="l" fontAlgn="t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the main features of a river?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does a river change a landscape? </a:t>
            </a:r>
          </a:p>
          <a:p>
            <a:pPr marL="91440" marR="338328" algn="l" fontAlgn="t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Why are rivers so important?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Why is the River Severn important to our local area?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Where are significant rivers around the World?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mountains?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different types of mountain are there?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Where are the geographical features of a mountain range in the UK?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Where are mountains in the UK?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- Where are mountains around the World?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80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632241" y="184305"/>
            <a:ext cx="5463759" cy="39851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 this term is:</a:t>
            </a:r>
          </a:p>
          <a:p>
            <a:r>
              <a:rPr lang="en-GB" b="1" u="sng" dirty="0">
                <a:solidFill>
                  <a:srgbClr val="002060"/>
                </a:solidFill>
              </a:rPr>
              <a:t>‘Natures Art’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land art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-W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hat materials are used to create land art?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the properties of natural materials in the environment and how could they be used in art?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Can I apply what I have learnt to create a low-relief piece of land art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-Can I apply what I have learnt to my own work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Have I applied what I have learnt in my own work well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409178" y="184305"/>
            <a:ext cx="5782822" cy="410836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this term is: </a:t>
            </a:r>
          </a:p>
          <a:p>
            <a:r>
              <a:rPr lang="en-GB" b="1" u="sng" dirty="0">
                <a:solidFill>
                  <a:srgbClr val="002060"/>
                </a:solidFill>
              </a:rPr>
              <a:t>‘</a:t>
            </a:r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Moving Mechanisms’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pneumatics and how do they work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are pneumatics used to create movement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Can I apply what I have learnt to replicate a pneumatic machine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Can I apply my knowledge to design a prototype that uses pneumatics to make life easier around the home?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Can I apply my knowledge to make a prototype that uses pneumatics to make life easier around the home?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successful was my prototype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63D2F78-D09D-4220-9F39-98B1E5521E6E}"/>
              </a:ext>
            </a:extLst>
          </p:cNvPr>
          <p:cNvSpPr/>
          <p:nvPr/>
        </p:nvSpPr>
        <p:spPr>
          <a:xfrm>
            <a:off x="890169" y="4292672"/>
            <a:ext cx="4873841" cy="145487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Swimming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Athletics (Heptathlon)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4061C8-E5EB-43EC-922F-5341331B17D7}"/>
              </a:ext>
            </a:extLst>
          </p:cNvPr>
          <p:cNvSpPr/>
          <p:nvPr/>
        </p:nvSpPr>
        <p:spPr>
          <a:xfrm>
            <a:off x="6692460" y="4390049"/>
            <a:ext cx="4873841" cy="145487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questions for RE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the Healer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Commitment 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081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528E85-58ED-4B55-81B0-180AF05F2876}"/>
              </a:ext>
            </a:extLst>
          </p:cNvPr>
          <p:cNvSpPr/>
          <p:nvPr/>
        </p:nvSpPr>
        <p:spPr>
          <a:xfrm>
            <a:off x="38174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units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Creating media (Introduction to vector graphics)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Programming 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Selection in quizzes)</a:t>
            </a:r>
            <a:endParaRPr lang="en-GB" dirty="0">
              <a:solidFill>
                <a:srgbClr val="002060"/>
              </a:solidFill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23925" algn="l"/>
              </a:tabLst>
            </a:pP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18C72C-4A39-4AAD-9CFF-79AA4D7C9F92}"/>
              </a:ext>
            </a:extLst>
          </p:cNvPr>
          <p:cNvSpPr/>
          <p:nvPr/>
        </p:nvSpPr>
        <p:spPr>
          <a:xfrm>
            <a:off x="662422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unit this term is:</a:t>
            </a:r>
          </a:p>
          <a:p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BBC Ten Pieces – Connect It – Anna Meredith  (21</a:t>
            </a:r>
            <a:r>
              <a:rPr lang="en-GB" sz="1800" b="0" i="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st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 Century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 </a:t>
            </a:r>
            <a:endParaRPr lang="en-GB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CE914D-439A-421C-9B65-404EAC50CAE6}"/>
              </a:ext>
            </a:extLst>
          </p:cNvPr>
          <p:cNvSpPr/>
          <p:nvPr/>
        </p:nvSpPr>
        <p:spPr>
          <a:xfrm>
            <a:off x="6624219" y="3155696"/>
            <a:ext cx="4873841" cy="226905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 PSHE units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Relationships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Changing me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Children also take part in </a:t>
            </a:r>
            <a:r>
              <a:rPr lang="en-GB" b="0" i="0" dirty="0">
                <a:solidFill>
                  <a:srgbClr val="002060"/>
                </a:solidFill>
                <a:effectLst/>
                <a:latin typeface="WordVisi_MSFontService"/>
              </a:rPr>
              <a:t>Commando Joes by Ed Stafford.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369D65-FD77-4C0C-B436-CB3DB88CC937}"/>
              </a:ext>
            </a:extLst>
          </p:cNvPr>
          <p:cNvSpPr/>
          <p:nvPr/>
        </p:nvSpPr>
        <p:spPr>
          <a:xfrm>
            <a:off x="381739" y="3515292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err="1">
                <a:solidFill>
                  <a:srgbClr val="002060"/>
                </a:solidFill>
              </a:rPr>
              <a:t>MfL</a:t>
            </a:r>
            <a:r>
              <a:rPr lang="en-GB" b="1" u="sng" dirty="0">
                <a:solidFill>
                  <a:srgbClr val="002060"/>
                </a:solidFill>
              </a:rPr>
              <a:t> (French)</a:t>
            </a:r>
          </a:p>
          <a:p>
            <a:r>
              <a:rPr lang="en-GB" dirty="0">
                <a:solidFill>
                  <a:srgbClr val="002060"/>
                </a:solidFill>
              </a:rPr>
              <a:t>Our French units this term are:</a:t>
            </a:r>
          </a:p>
          <a:p>
            <a:r>
              <a:rPr lang="en-GB" dirty="0">
                <a:solidFill>
                  <a:srgbClr val="002060"/>
                </a:solidFill>
                <a:cs typeface="Calibri"/>
              </a:rPr>
              <a:t>- Out of this world</a:t>
            </a:r>
          </a:p>
          <a:p>
            <a:r>
              <a:rPr lang="en-GB" dirty="0">
                <a:solidFill>
                  <a:srgbClr val="002060"/>
                </a:solidFill>
                <a:cs typeface="Calibri"/>
              </a:rPr>
              <a:t>- Going to the seaside</a:t>
            </a:r>
          </a:p>
        </p:txBody>
      </p:sp>
    </p:spTree>
    <p:extLst>
      <p:ext uri="{BB962C8B-B14F-4D97-AF65-F5344CB8AC3E}">
        <p14:creationId xmlns:p14="http://schemas.microsoft.com/office/powerpoint/2010/main" val="237538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416132" y="1873089"/>
            <a:ext cx="5411463" cy="278079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   </a:t>
            </a:r>
          </a:p>
          <a:p>
            <a:r>
              <a:rPr lang="en-GB" b="1" u="sng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for writing are: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GB" dirty="0">
                <a:solidFill>
                  <a:srgbClr val="002060"/>
                </a:solidFill>
              </a:rPr>
              <a:t>Hidden Figures by Margo-Lee Shetterly</a:t>
            </a:r>
          </a:p>
          <a:p>
            <a:r>
              <a:rPr lang="en-GB" dirty="0">
                <a:solidFill>
                  <a:srgbClr val="002060"/>
                </a:solidFill>
              </a:rPr>
              <a:t>- How to Live Forever by Colin Thompson</a:t>
            </a:r>
          </a:p>
          <a:p>
            <a:r>
              <a:rPr lang="en-GB" dirty="0">
                <a:solidFill>
                  <a:srgbClr val="002060"/>
                </a:solidFill>
              </a:rPr>
              <a:t>- The Christmas Miracle of Jonathan Toomy by Susan Wojciechowski</a:t>
            </a:r>
          </a:p>
          <a:p>
            <a:r>
              <a:rPr lang="en-GB" dirty="0">
                <a:solidFill>
                  <a:srgbClr val="002060"/>
                </a:solidFill>
              </a:rPr>
              <a:t>-Treason by </a:t>
            </a:r>
            <a:r>
              <a:rPr lang="en-GB" dirty="0" err="1">
                <a:solidFill>
                  <a:srgbClr val="002060"/>
                </a:solidFill>
              </a:rPr>
              <a:t>Berlie</a:t>
            </a:r>
            <a:r>
              <a:rPr lang="en-GB" dirty="0">
                <a:solidFill>
                  <a:srgbClr val="002060"/>
                </a:solidFill>
              </a:rPr>
              <a:t> Doherty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096000" y="514737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Trips</a:t>
            </a:r>
          </a:p>
          <a:p>
            <a:r>
              <a:rPr lang="en-GB" dirty="0">
                <a:solidFill>
                  <a:srgbClr val="002060"/>
                </a:solidFill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Selly Manor Museum –Tudors (Thursday 14</a:t>
            </a:r>
            <a:r>
              <a:rPr lang="en-GB" sz="1800" baseline="30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November 2024)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096000" y="2517964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unit overviews for maths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Number and Place Value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Decimals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Geometry – Properties of shapes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 and subtraction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Multiplication and division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5086349" y="171450"/>
            <a:ext cx="6934199" cy="56959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Science </a:t>
            </a:r>
            <a:b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Our science projects for this term are:</a:t>
            </a:r>
            <a:endParaRPr lang="en-GB" b="1" u="sng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‘Forces’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</a:t>
            </a:r>
            <a:r>
              <a:rPr lang="en-GB" i="0" strike="noStrike" spc="15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is a force?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gravity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3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What’s the difference between mass and weight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effect does friction have on an object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-Which parachute creates the most air resistance?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can we reduce water resistance to speed up an object falling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b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</a:br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‘Earth and Space’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1.</a:t>
            </a:r>
            <a:r>
              <a:rPr lang="en-GB" i="0" strike="noStrike" spc="2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 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</a:t>
            </a:r>
            <a:r>
              <a:rPr lang="en-GB" i="0" strike="noStrike" spc="15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 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is the solar system?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2.</a:t>
            </a: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 How do we know that the Sun is at the centre of our solar system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3.</a:t>
            </a:r>
            <a:r>
              <a:rPr lang="en-GB" i="0" strike="noStrike" spc="40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 </a:t>
            </a:r>
            <a:r>
              <a:rPr lang="en-GB" i="0" strike="noStrike" spc="-3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 the Earth and Moon move in relation to the Sun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4.</a:t>
            </a:r>
            <a:r>
              <a:rPr lang="en-GB" i="0" strike="noStrike" spc="2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 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shape are the Earth, Sun and moon?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5.</a:t>
            </a: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 Why do we have day and night?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6.</a:t>
            </a:r>
            <a:r>
              <a:rPr lang="en-GB" i="0" strike="noStrike" spc="40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 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Why does it look like the moon changes shape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BD3924-98D6-48CB-B98B-A0B294D12594}"/>
              </a:ext>
            </a:extLst>
          </p:cNvPr>
          <p:cNvSpPr/>
          <p:nvPr/>
        </p:nvSpPr>
        <p:spPr>
          <a:xfrm>
            <a:off x="171451" y="228601"/>
            <a:ext cx="4800600" cy="563879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rgbClr val="002060"/>
                </a:solidFill>
              </a:rPr>
              <a:t>Reading</a:t>
            </a:r>
          </a:p>
          <a:p>
            <a:r>
              <a:rPr lang="en-GB" dirty="0">
                <a:solidFill>
                  <a:srgbClr val="002060"/>
                </a:solidFill>
              </a:rPr>
              <a:t>Our Reading Rocks lessons are based around Fred’s Teaching and literacy shed.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The children will be reading extracts from a variety of texts including:</a:t>
            </a:r>
          </a:p>
          <a:p>
            <a:r>
              <a:rPr lang="en-GB" dirty="0">
                <a:solidFill>
                  <a:srgbClr val="002060"/>
                </a:solidFill>
              </a:rPr>
              <a:t>-Lady Mary</a:t>
            </a:r>
          </a:p>
          <a:p>
            <a:r>
              <a:rPr lang="en-GB" dirty="0">
                <a:solidFill>
                  <a:srgbClr val="002060"/>
                </a:solidFill>
              </a:rPr>
              <a:t>-Run Wild</a:t>
            </a:r>
          </a:p>
          <a:p>
            <a:r>
              <a:rPr lang="en-GB" dirty="0">
                <a:solidFill>
                  <a:srgbClr val="002060"/>
                </a:solidFill>
              </a:rPr>
              <a:t>-The Fastest Boy in the World</a:t>
            </a:r>
          </a:p>
          <a:p>
            <a:r>
              <a:rPr lang="en-GB" dirty="0">
                <a:solidFill>
                  <a:srgbClr val="002060"/>
                </a:solidFill>
              </a:rPr>
              <a:t>-Fire spell</a:t>
            </a:r>
          </a:p>
          <a:p>
            <a:r>
              <a:rPr lang="en-GB" dirty="0">
                <a:solidFill>
                  <a:srgbClr val="002060"/>
                </a:solidFill>
              </a:rPr>
              <a:t>-The Girl with Space in her Heart</a:t>
            </a:r>
          </a:p>
          <a:p>
            <a:r>
              <a:rPr lang="en-GB" dirty="0">
                <a:solidFill>
                  <a:srgbClr val="002060"/>
                </a:solidFill>
              </a:rPr>
              <a:t>-A Boy called Christmas</a:t>
            </a:r>
          </a:p>
          <a:p>
            <a:r>
              <a:rPr lang="en-GB" dirty="0">
                <a:solidFill>
                  <a:srgbClr val="002060"/>
                </a:solidFill>
              </a:rPr>
              <a:t>-Tim Peake</a:t>
            </a:r>
          </a:p>
          <a:p>
            <a:r>
              <a:rPr lang="en-GB" dirty="0">
                <a:solidFill>
                  <a:srgbClr val="002060"/>
                </a:solidFill>
              </a:rPr>
              <a:t>-A Astronauts Guide to Life on Earth</a:t>
            </a:r>
          </a:p>
          <a:p>
            <a:r>
              <a:rPr lang="en-GB" dirty="0">
                <a:solidFill>
                  <a:srgbClr val="002060"/>
                </a:solidFill>
              </a:rPr>
              <a:t>-The Planets</a:t>
            </a:r>
          </a:p>
          <a:p>
            <a:r>
              <a:rPr lang="en-GB" dirty="0">
                <a:solidFill>
                  <a:srgbClr val="002060"/>
                </a:solidFill>
              </a:rPr>
              <a:t>-Tudors Food and Drink</a:t>
            </a:r>
          </a:p>
          <a:p>
            <a:r>
              <a:rPr lang="en-GB" dirty="0">
                <a:solidFill>
                  <a:srgbClr val="002060"/>
                </a:solidFill>
              </a:rPr>
              <a:t>-The Diary (Tudors)</a:t>
            </a:r>
          </a:p>
          <a:p>
            <a:r>
              <a:rPr lang="en-GB" dirty="0">
                <a:solidFill>
                  <a:srgbClr val="002060"/>
                </a:solidFill>
              </a:rPr>
              <a:t>-Hidden Figures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54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76200" y="316583"/>
            <a:ext cx="6351895" cy="55127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b="1" u="sng" dirty="0">
              <a:solidFill>
                <a:srgbClr val="002060"/>
              </a:solidFill>
            </a:endParaRPr>
          </a:p>
          <a:p>
            <a:endParaRPr lang="en-GB" sz="1600" b="1" u="sng" dirty="0">
              <a:solidFill>
                <a:srgbClr val="002060"/>
              </a:solidFill>
            </a:endParaRPr>
          </a:p>
          <a:p>
            <a:endParaRPr lang="en-GB" sz="1600" b="1" u="sng" dirty="0">
              <a:solidFill>
                <a:srgbClr val="002060"/>
              </a:solidFill>
            </a:endParaRPr>
          </a:p>
          <a:p>
            <a:endParaRPr lang="en-GB" sz="1600" b="1" u="sng" dirty="0">
              <a:solidFill>
                <a:srgbClr val="002060"/>
              </a:solidFill>
            </a:endParaRPr>
          </a:p>
          <a:p>
            <a:endParaRPr lang="en-GB" sz="1600" b="1" u="sng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rgbClr val="002060"/>
                </a:solidFill>
              </a:rPr>
              <a:t>History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Our history project is called </a:t>
            </a:r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‘Off With Her head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’.</a:t>
            </a:r>
          </a:p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GB" b="0" i="0" dirty="0">
                <a:solidFill>
                  <a:schemeClr val="accent1">
                    <a:lumMod val="50000"/>
                  </a:schemeClr>
                </a:solidFill>
                <a:effectLst/>
              </a:rPr>
              <a:t>hildren will learn about the Tudor era including: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Who were the Tudor monarchs and how long did they reign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features of Tudor London remain today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was Henry VIII like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Where did Henry VIII live?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Why did Henry VIII marry six times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Why did Henry VIII break away from the Catholic church and start the Church of England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was crime and punishment like during Tudor times? 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marR="0" indent="0" algn="l" eaLnBrk="1" fontAlgn="auto" latinLnBrk="0" hangingPunct="1">
              <a:spcBef>
                <a:spcPts val="12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 What was Anne Boleyn’s life like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Why was Anne Boleyn accused of such terrible crimes? 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Who were Henry VIII’s children and what happened to them? 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marR="0" indent="0" algn="l" eaLnBrk="1" fontAlgn="auto" latinLnBrk="0" hangingPunct="1">
              <a:spcBef>
                <a:spcPts val="12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Who was Elizabeth I and how did she reign? 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significant events happened during Elizabeth’s reign</a:t>
            </a:r>
            <a:r>
              <a:rPr lang="en-GB" sz="16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 </a:t>
            </a:r>
            <a:endParaRPr lang="en-GB" sz="16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endParaRPr lang="en-GB" sz="1800" b="1" i="0" u="sng" strike="noStrike" spc="5" dirty="0">
              <a:solidFill>
                <a:srgbClr val="000000"/>
              </a:solidFill>
              <a:effectLst/>
              <a:latin typeface="Twinkl Cursive Unlooped" panose="02000000000000000000" pitchFamily="2" charset="0"/>
              <a:cs typeface="Calibri" panose="020F0502020204030204" pitchFamily="34" charset="0"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b="0" i="0" dirty="0">
              <a:solidFill>
                <a:srgbClr val="002060"/>
              </a:solidFill>
              <a:effectLst/>
            </a:endParaRPr>
          </a:p>
          <a:p>
            <a:endParaRPr lang="en-GB" b="0" i="0" dirty="0">
              <a:solidFill>
                <a:srgbClr val="002060"/>
              </a:solidFill>
              <a:effectLst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3CC227F-55FF-4ADD-A15C-F236A580458D}"/>
              </a:ext>
            </a:extLst>
          </p:cNvPr>
          <p:cNvSpPr/>
          <p:nvPr/>
        </p:nvSpPr>
        <p:spPr>
          <a:xfrm>
            <a:off x="6477000" y="563860"/>
            <a:ext cx="5638800" cy="478094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b="1" u="sng" dirty="0">
              <a:solidFill>
                <a:srgbClr val="002060"/>
              </a:solidFill>
            </a:endParaRPr>
          </a:p>
          <a:p>
            <a:endParaRPr lang="en-GB" sz="1600" b="1" u="sng" dirty="0">
              <a:solidFill>
                <a:srgbClr val="002060"/>
              </a:solidFill>
            </a:endParaRPr>
          </a:p>
          <a:p>
            <a:endParaRPr lang="en-GB" sz="1600" b="1" u="sng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rgbClr val="002060"/>
                </a:solidFill>
              </a:rPr>
              <a:t>Geography</a:t>
            </a:r>
          </a:p>
          <a:p>
            <a:r>
              <a:rPr lang="en-GB" dirty="0">
                <a:solidFill>
                  <a:srgbClr val="002060"/>
                </a:solidFill>
              </a:rPr>
              <a:t>Our geography project is called </a:t>
            </a:r>
            <a:r>
              <a:rPr lang="en-GB" b="1" u="sng" dirty="0">
                <a:solidFill>
                  <a:srgbClr val="002060"/>
                </a:solidFill>
              </a:rPr>
              <a:t>‘Investigating the World</a:t>
            </a:r>
            <a:r>
              <a:rPr lang="en-GB" b="1" dirty="0">
                <a:solidFill>
                  <a:srgbClr val="002060"/>
                </a:solidFill>
              </a:rPr>
              <a:t>’. </a:t>
            </a:r>
            <a:r>
              <a:rPr lang="en-GB" dirty="0">
                <a:solidFill>
                  <a:srgbClr val="002060"/>
                </a:solidFill>
              </a:rPr>
              <a:t>The children will be learning about:</a:t>
            </a:r>
          </a:p>
          <a:p>
            <a:pPr marL="91440" marR="338328" algn="l" fontAlgn="t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rgbClr val="0C6C82"/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information can we get from a map? 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a six-figure grid reference? 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contour lines used for? </a:t>
            </a:r>
            <a:r>
              <a:rPr lang="en-GB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4.</a:t>
            </a:r>
            <a:r>
              <a:rPr lang="en-GB" i="0" strike="noStrike" spc="25" dirty="0">
                <a:solidFill>
                  <a:schemeClr val="accent1">
                    <a:lumMod val="50000"/>
                  </a:schemeClr>
                </a:solidFill>
                <a:effectLst/>
                <a:cs typeface="Segoe UI" panose="020B0502040204020203" pitchFamily="34" charset="0"/>
              </a:rPr>
              <a:t> </a:t>
            </a: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far away are major cities in the UK? 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-How do transport networks in the UK help us get from place to place? 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 the characteristics of a settlement change over time? </a:t>
            </a:r>
            <a:endParaRPr lang="en-GB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827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1" y="441782"/>
            <a:ext cx="5714999" cy="401591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rgbClr val="002060"/>
                </a:solidFill>
              </a:rPr>
              <a:t>Art</a:t>
            </a:r>
          </a:p>
          <a:p>
            <a:r>
              <a:rPr lang="en-GB" dirty="0">
                <a:solidFill>
                  <a:srgbClr val="002060"/>
                </a:solidFill>
              </a:rPr>
              <a:t>Our art project this term is:</a:t>
            </a:r>
          </a:p>
          <a:p>
            <a:r>
              <a:rPr lang="en-GB" b="1" u="sng" dirty="0">
                <a:solidFill>
                  <a:schemeClr val="accent1">
                    <a:lumMod val="50000"/>
                  </a:schemeClr>
                </a:solidFill>
              </a:rPr>
              <a:t>‘Line, light and shadow’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can we draw using a continuous line</a:t>
            </a:r>
            <a:r>
              <a:rPr lang="en-GB" sz="180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Who is Pablo Picasso and what art did he produce?</a:t>
            </a:r>
            <a:endParaRPr lang="en-GB" sz="180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techniques can I use for light and shade?</a:t>
            </a:r>
            <a:endParaRPr lang="en-GB" sz="180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the properties of pen and ink and how can they be used</a:t>
            </a:r>
            <a:r>
              <a:rPr lang="en-GB" sz="180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Can I apply what I have learnt to my own work</a:t>
            </a:r>
            <a:r>
              <a:rPr lang="en-GB" sz="180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Have I applied what I have learnt in my own work well</a:t>
            </a:r>
            <a:r>
              <a:rPr lang="en-GB" sz="180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5943600" y="441783"/>
            <a:ext cx="5905500" cy="388256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rgbClr val="002060"/>
                </a:solidFill>
              </a:rPr>
              <a:t>Design &amp; Technology</a:t>
            </a:r>
          </a:p>
          <a:p>
            <a:r>
              <a:rPr lang="en-GB" dirty="0">
                <a:solidFill>
                  <a:srgbClr val="002060"/>
                </a:solidFill>
              </a:rPr>
              <a:t>Our DT project this is: </a:t>
            </a:r>
          </a:p>
          <a:p>
            <a:r>
              <a:rPr lang="en-GB" b="1" u="sng" dirty="0">
                <a:solidFill>
                  <a:srgbClr val="002060"/>
                </a:solidFill>
              </a:rPr>
              <a:t>‘Eat the Seasons’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seasonality and why is it beneficial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seasonal soup recipes are there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-Can I prepare a soup by following a recipe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-C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an I apply my knowledge to design a seasonal soup recipe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-C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an I use what I know to make a seasonal soup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" algn="l" fontAlgn="t">
              <a:spcBef>
                <a:spcPts val="125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Does my soup fulfil the design brief and taste good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F44D196-6419-4728-9461-27A5F57CA9B3}"/>
              </a:ext>
            </a:extLst>
          </p:cNvPr>
          <p:cNvSpPr/>
          <p:nvPr/>
        </p:nvSpPr>
        <p:spPr>
          <a:xfrm>
            <a:off x="420579" y="4533900"/>
            <a:ext cx="4873841" cy="13835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PE</a:t>
            </a:r>
          </a:p>
          <a:p>
            <a:r>
              <a:rPr lang="en-GB" dirty="0">
                <a:solidFill>
                  <a:srgbClr val="002060"/>
                </a:solidFill>
              </a:rPr>
              <a:t>Our PE focuses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Invasion Games (football)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</a:rPr>
              <a:t>Dance 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8C375F1-CECE-4E63-B2BF-6162E9C65DBA}"/>
              </a:ext>
            </a:extLst>
          </p:cNvPr>
          <p:cNvSpPr/>
          <p:nvPr/>
        </p:nvSpPr>
        <p:spPr>
          <a:xfrm>
            <a:off x="6624220" y="4457700"/>
            <a:ext cx="4873841" cy="138355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</a:t>
            </a:r>
          </a:p>
          <a:p>
            <a:r>
              <a:rPr lang="en-GB" dirty="0">
                <a:solidFill>
                  <a:srgbClr val="002060"/>
                </a:solidFill>
              </a:rPr>
              <a:t>Our key focus for RE this term are: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Worship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true meaning of Christmas</a:t>
            </a:r>
            <a:endParaRPr lang="en-GB" sz="1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67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A528E85-58ED-4B55-81B0-180AF05F2876}"/>
              </a:ext>
            </a:extLst>
          </p:cNvPr>
          <p:cNvSpPr/>
          <p:nvPr/>
        </p:nvSpPr>
        <p:spPr>
          <a:xfrm>
            <a:off x="38174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Computing</a:t>
            </a:r>
          </a:p>
          <a:p>
            <a:r>
              <a:rPr lang="en-GB" dirty="0">
                <a:solidFill>
                  <a:srgbClr val="002060"/>
                </a:solidFill>
              </a:rPr>
              <a:t>Our computing units this term are:</a:t>
            </a: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923925" algn="l"/>
              </a:tabLst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-Computing systems and networks</a:t>
            </a:r>
            <a:br>
              <a:rPr lang="en-GB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Online safety</a:t>
            </a:r>
            <a:b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-Creating media (Video production)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418C72C-4A39-4AAD-9CFF-79AA4D7C9F92}"/>
              </a:ext>
            </a:extLst>
          </p:cNvPr>
          <p:cNvSpPr/>
          <p:nvPr/>
        </p:nvSpPr>
        <p:spPr>
          <a:xfrm>
            <a:off x="6624220" y="772357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Music</a:t>
            </a:r>
          </a:p>
          <a:p>
            <a:r>
              <a:rPr lang="en-GB" dirty="0">
                <a:solidFill>
                  <a:srgbClr val="002060"/>
                </a:solidFill>
              </a:rPr>
              <a:t>Our music unit this term is:</a:t>
            </a:r>
          </a:p>
          <a:p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BBC Ten Pieces - Johann Sebastian Bach - Toccata and Fugue in D minor 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(Baroque)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CE914D-439A-421C-9B65-404EAC50CAE6}"/>
              </a:ext>
            </a:extLst>
          </p:cNvPr>
          <p:cNvSpPr/>
          <p:nvPr/>
        </p:nvSpPr>
        <p:spPr>
          <a:xfrm>
            <a:off x="6624219" y="3155696"/>
            <a:ext cx="4873841" cy="226905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PSHE</a:t>
            </a:r>
          </a:p>
          <a:p>
            <a:r>
              <a:rPr lang="en-GB" dirty="0">
                <a:solidFill>
                  <a:srgbClr val="002060"/>
                </a:solidFill>
              </a:rPr>
              <a:t>Our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 PSHE units this term are: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Being Me in My World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Celebrating Differences</a:t>
            </a:r>
          </a:p>
          <a:p>
            <a:pPr marL="285750" indent="-285750">
              <a:buFontTx/>
              <a:buChar char="-"/>
            </a:pPr>
            <a:endParaRPr lang="en-GB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Children also take part in </a:t>
            </a:r>
            <a:r>
              <a:rPr lang="en-GB" b="0" i="0" dirty="0">
                <a:solidFill>
                  <a:srgbClr val="002060"/>
                </a:solidFill>
                <a:effectLst/>
                <a:latin typeface="WordVisi_MSFontService"/>
              </a:rPr>
              <a:t>Commando Joes by Ed Stafford.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B369D65-FD77-4C0C-B436-CB3DB88CC937}"/>
              </a:ext>
            </a:extLst>
          </p:cNvPr>
          <p:cNvSpPr/>
          <p:nvPr/>
        </p:nvSpPr>
        <p:spPr>
          <a:xfrm>
            <a:off x="381739" y="3515292"/>
            <a:ext cx="4873841" cy="198111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 err="1">
                <a:solidFill>
                  <a:srgbClr val="002060"/>
                </a:solidFill>
              </a:rPr>
              <a:t>MfL</a:t>
            </a:r>
            <a:r>
              <a:rPr lang="en-GB" b="1" u="sng" dirty="0">
                <a:solidFill>
                  <a:srgbClr val="002060"/>
                </a:solidFill>
              </a:rPr>
              <a:t> (French)</a:t>
            </a:r>
          </a:p>
          <a:p>
            <a:r>
              <a:rPr lang="en-GB" dirty="0">
                <a:solidFill>
                  <a:srgbClr val="002060"/>
                </a:solidFill>
              </a:rPr>
              <a:t>Our French units this term are:</a:t>
            </a:r>
          </a:p>
          <a:p>
            <a:pPr marL="285750" indent="-285750">
              <a:buFontTx/>
              <a:buChar char="-"/>
            </a:pP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Talking about us</a:t>
            </a:r>
          </a:p>
          <a:p>
            <a:pPr marL="285750" indent="-285750">
              <a:buFontTx/>
              <a:buChar char="-"/>
            </a:pP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S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chool subjects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the city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Shopping</a:t>
            </a:r>
          </a:p>
          <a:p>
            <a:pPr marL="285750" indent="-285750">
              <a:buFontTx/>
              <a:buChar char="-"/>
            </a:pP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Festive jumpers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0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D51A-0D78-4A4C-824A-72A0F1AE85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Year 5 Curriculum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A6A87F-1930-4AA9-9068-52A3A8881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Spring Term</a:t>
            </a:r>
          </a:p>
        </p:txBody>
      </p:sp>
    </p:spTree>
    <p:extLst>
      <p:ext uri="{BB962C8B-B14F-4D97-AF65-F5344CB8AC3E}">
        <p14:creationId xmlns:p14="http://schemas.microsoft.com/office/powerpoint/2010/main" val="791520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382580" y="1293853"/>
            <a:ext cx="5308536" cy="343115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>
                <a:solidFill>
                  <a:srgbClr val="002060"/>
                </a:solidFill>
              </a:rPr>
              <a:t>   </a:t>
            </a:r>
            <a:r>
              <a:rPr lang="en-GB" b="1" u="sng" dirty="0">
                <a:solidFill>
                  <a:srgbClr val="002060"/>
                </a:solidFill>
              </a:rPr>
              <a:t>English</a:t>
            </a:r>
          </a:p>
          <a:p>
            <a:r>
              <a:rPr lang="en-GB" dirty="0">
                <a:solidFill>
                  <a:srgbClr val="002060"/>
                </a:solidFill>
              </a:rPr>
              <a:t>Our core texts for writing are:</a:t>
            </a:r>
            <a:br>
              <a:rPr lang="en-GB" dirty="0">
                <a:solidFill>
                  <a:srgbClr val="002060"/>
                </a:solidFill>
              </a:rPr>
            </a:b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-So, You Think You’ve Got it Bad, Ancient Greece by Chae </a:t>
            </a:r>
            <a:r>
              <a:rPr lang="en-GB" dirty="0" err="1">
                <a:solidFill>
                  <a:srgbClr val="002060"/>
                </a:solidFill>
              </a:rPr>
              <a:t>Strathie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-The Usborne Greek Myths by Heather Amery</a:t>
            </a:r>
          </a:p>
          <a:p>
            <a:r>
              <a:rPr lang="en-GB" dirty="0">
                <a:solidFill>
                  <a:srgbClr val="002060"/>
                </a:solidFill>
              </a:rPr>
              <a:t>-Impossible Creatures by Katherine </a:t>
            </a:r>
            <a:r>
              <a:rPr lang="en-GB" dirty="0" err="1">
                <a:solidFill>
                  <a:srgbClr val="002060"/>
                </a:solidFill>
              </a:rPr>
              <a:t>Rundell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-The Mysteries of Harris Burdick by Chris Van Allsburg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08994E1-9561-42EA-8C11-66A8F07E593D}"/>
              </a:ext>
            </a:extLst>
          </p:cNvPr>
          <p:cNvSpPr/>
          <p:nvPr/>
        </p:nvSpPr>
        <p:spPr>
          <a:xfrm>
            <a:off x="6096000" y="622233"/>
            <a:ext cx="4873841" cy="163349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Trips</a:t>
            </a:r>
          </a:p>
          <a:p>
            <a:r>
              <a:rPr lang="en-GB" dirty="0">
                <a:solidFill>
                  <a:srgbClr val="002060"/>
                </a:solidFill>
              </a:rPr>
              <a:t>- 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Ancient Greek workshop by the History Squad (Tuesday 8</a:t>
            </a:r>
            <a:r>
              <a:rPr lang="en-GB" baseline="30000" dirty="0">
                <a:solidFill>
                  <a:srgbClr val="002060"/>
                </a:solidFill>
                <a:latin typeface="Calibri" panose="020F0502020204030204" pitchFamily="34" charset="0"/>
              </a:rPr>
              <a:t>th</a:t>
            </a:r>
            <a:r>
              <a:rPr lang="en-GB" dirty="0">
                <a:solidFill>
                  <a:srgbClr val="002060"/>
                </a:solidFill>
                <a:latin typeface="Calibri" panose="020F0502020204030204" pitchFamily="34" charset="0"/>
              </a:rPr>
              <a:t> April 2025) 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5E736E4-3EE1-4512-8E0C-831E7A4C6655}"/>
              </a:ext>
            </a:extLst>
          </p:cNvPr>
          <p:cNvSpPr/>
          <p:nvPr/>
        </p:nvSpPr>
        <p:spPr>
          <a:xfrm>
            <a:off x="6095999" y="2721435"/>
            <a:ext cx="4873841" cy="290965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Maths</a:t>
            </a:r>
          </a:p>
          <a:p>
            <a:r>
              <a:rPr lang="en-GB" dirty="0">
                <a:solidFill>
                  <a:srgbClr val="002060"/>
                </a:solidFill>
              </a:rPr>
              <a:t>Our unit overviews for maths are:</a:t>
            </a:r>
          </a:p>
          <a:p>
            <a:pPr algn="l" rtl="0" fontAlgn="base"/>
            <a:r>
              <a:rPr lang="en-GB" dirty="0">
                <a:solidFill>
                  <a:srgbClr val="002060"/>
                </a:solidFill>
              </a:rPr>
              <a:t>- </a:t>
            </a:r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Multiplication and division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Geometry (Position and direction)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Fractions, decimals and percentages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- Measure (length, mass and capacity) </a:t>
            </a:r>
            <a:endParaRPr lang="en-GB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20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0C980CE-0EDC-4261-A74F-887289A732A8}"/>
              </a:ext>
            </a:extLst>
          </p:cNvPr>
          <p:cNvSpPr/>
          <p:nvPr/>
        </p:nvSpPr>
        <p:spPr>
          <a:xfrm>
            <a:off x="5600700" y="323850"/>
            <a:ext cx="6267450" cy="550545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endParaRPr lang="en-GB" b="1" u="sng" dirty="0">
              <a:solidFill>
                <a:srgbClr val="002060"/>
              </a:solidFill>
            </a:endParaRPr>
          </a:p>
          <a:p>
            <a:r>
              <a:rPr lang="en-GB" b="1" u="sng" dirty="0">
                <a:solidFill>
                  <a:srgbClr val="002060"/>
                </a:solidFill>
              </a:rPr>
              <a:t>Science </a:t>
            </a:r>
          </a:p>
          <a:p>
            <a:r>
              <a:rPr lang="en-GB" dirty="0">
                <a:solidFill>
                  <a:srgbClr val="002060"/>
                </a:solidFill>
              </a:rPr>
              <a:t>Our science projects for this term are: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u="sng" dirty="0">
                <a:solidFill>
                  <a:srgbClr val="002060"/>
                </a:solidFill>
              </a:rPr>
              <a:t>‘</a:t>
            </a:r>
            <a:r>
              <a:rPr lang="en-GB" b="1" u="sng" dirty="0">
                <a:solidFill>
                  <a:srgbClr val="002060"/>
                </a:solidFill>
              </a:rPr>
              <a:t>Properties of material’</a:t>
            </a: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different properties do materials have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solubility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algn="l" fontAlgn="t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3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can we separate a mixture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 </a:t>
            </a:r>
          </a:p>
          <a:p>
            <a:pPr marL="100584" marR="512064" algn="l" fontAlgn="t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3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can we separate a mixture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 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marL="100584" marR="512064" algn="l" fontAlgn="t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are reversible and irreversible changes?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-How do we know that a change is irreversible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z="1800" b="1" i="0" u="sng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‘Living things- life cycles’</a:t>
            </a:r>
          </a:p>
          <a:p>
            <a:pPr marL="91440" marR="338328" algn="l" fontAlgn="t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vocabulary do we use to explain life cycles? 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algn="l" fontAlgn="t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a life cycle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3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What is a mammal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338328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30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 humans in the adolescent stage change and develop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91440" marR="0" indent="0" algn="l" eaLnBrk="1" fontAlgn="auto" latinLnBrk="0" hangingPunct="1">
              <a:spcBef>
                <a:spcPts val="385"/>
              </a:spcBef>
              <a:spcAft>
                <a:spcPts val="0"/>
              </a:spcAft>
            </a:pPr>
            <a:r>
              <a:rPr lang="en-GB" spc="1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1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 humans reproduce?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r>
              <a:rPr lang="en-GB" spc="5" dirty="0">
                <a:solidFill>
                  <a:schemeClr val="accent1">
                    <a:lumMod val="50000"/>
                  </a:schemeClr>
                </a:solidFill>
                <a:cs typeface="Segoe UI" panose="020B0502040204020203" pitchFamily="34" charset="0"/>
              </a:rPr>
              <a:t>-</a:t>
            </a:r>
            <a:r>
              <a:rPr lang="en-GB" sz="1800" i="0" strike="noStrike" spc="-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How do humans change as they get older</a:t>
            </a:r>
            <a:r>
              <a:rPr lang="en-GB" sz="1800" i="0" strike="noStrike" spc="5" dirty="0">
                <a:solidFill>
                  <a:schemeClr val="accent1">
                    <a:lumMod val="50000"/>
                  </a:schemeClr>
                </a:solidFill>
                <a:effectLst/>
                <a:cs typeface="Calibri" panose="020F0502020204030204" pitchFamily="34" charset="0"/>
              </a:rPr>
              <a:t>?</a:t>
            </a:r>
            <a:endParaRPr lang="en-GB" sz="1800" i="0" strike="noStrike" dirty="0">
              <a:solidFill>
                <a:schemeClr val="accent1">
                  <a:lumMod val="50000"/>
                </a:schemeClr>
              </a:solidFill>
              <a:effectLst/>
            </a:endParaRPr>
          </a:p>
          <a:p>
            <a:pPr marL="100584" marR="512064" indent="0" algn="l" eaLnBrk="1" fontAlgn="auto" latinLnBrk="0" hangingPunct="1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pPr marL="100584" marR="512064" algn="l" fontAlgn="t">
              <a:lnSpc>
                <a:spcPct val="101000"/>
              </a:lnSpc>
              <a:spcBef>
                <a:spcPts val="370"/>
              </a:spcBef>
              <a:spcAft>
                <a:spcPts val="0"/>
              </a:spcAft>
            </a:pPr>
            <a:endParaRPr lang="en-GB" b="1" u="sng" dirty="0">
              <a:solidFill>
                <a:srgbClr val="002060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6BD3924-98D6-48CB-B98B-A0B294D12594}"/>
              </a:ext>
            </a:extLst>
          </p:cNvPr>
          <p:cNvSpPr/>
          <p:nvPr/>
        </p:nvSpPr>
        <p:spPr>
          <a:xfrm>
            <a:off x="0" y="323850"/>
            <a:ext cx="5391022" cy="550544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rgbClr val="002060"/>
                </a:solidFill>
              </a:rPr>
              <a:t>Reading</a:t>
            </a:r>
          </a:p>
          <a:p>
            <a:r>
              <a:rPr lang="en-GB" dirty="0">
                <a:solidFill>
                  <a:srgbClr val="002060"/>
                </a:solidFill>
              </a:rPr>
              <a:t>Our Reading Rocks lessons are based around Fred’s Teaching and literacy shed. 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The children will be reading extracts from a variety of texts including:</a:t>
            </a:r>
          </a:p>
          <a:p>
            <a:r>
              <a:rPr lang="en-GB" dirty="0">
                <a:solidFill>
                  <a:srgbClr val="002060"/>
                </a:solidFill>
              </a:rPr>
              <a:t>-Who Let the Gods Out</a:t>
            </a:r>
          </a:p>
          <a:p>
            <a:r>
              <a:rPr lang="en-GB" dirty="0">
                <a:solidFill>
                  <a:srgbClr val="002060"/>
                </a:solidFill>
              </a:rPr>
              <a:t>-Percy Jackson</a:t>
            </a:r>
          </a:p>
          <a:p>
            <a:r>
              <a:rPr lang="en-GB" dirty="0">
                <a:solidFill>
                  <a:srgbClr val="002060"/>
                </a:solidFill>
              </a:rPr>
              <a:t>- Greek Myths </a:t>
            </a:r>
          </a:p>
          <a:p>
            <a:r>
              <a:rPr lang="en-GB" dirty="0">
                <a:solidFill>
                  <a:srgbClr val="002060"/>
                </a:solidFill>
              </a:rPr>
              <a:t>-Skyhawk</a:t>
            </a:r>
          </a:p>
          <a:p>
            <a:r>
              <a:rPr lang="en-GB" dirty="0">
                <a:solidFill>
                  <a:srgbClr val="002060"/>
                </a:solidFill>
              </a:rPr>
              <a:t>-Kasper, Prince of Cats</a:t>
            </a:r>
          </a:p>
          <a:p>
            <a:r>
              <a:rPr lang="en-GB" dirty="0">
                <a:solidFill>
                  <a:srgbClr val="002060"/>
                </a:solidFill>
              </a:rPr>
              <a:t>-Secrets of a Sun King</a:t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>-Guardians of the Planet</a:t>
            </a:r>
          </a:p>
          <a:p>
            <a:r>
              <a:rPr lang="en-GB" dirty="0">
                <a:solidFill>
                  <a:srgbClr val="002060"/>
                </a:solidFill>
              </a:rPr>
              <a:t>-50 things you should know about the human body</a:t>
            </a:r>
          </a:p>
          <a:p>
            <a:r>
              <a:rPr lang="en-GB" dirty="0">
                <a:solidFill>
                  <a:srgbClr val="002060"/>
                </a:solidFill>
              </a:rPr>
              <a:t>-Ancient Greece (Olympics)</a:t>
            </a:r>
          </a:p>
          <a:p>
            <a:r>
              <a:rPr lang="en-GB" dirty="0">
                <a:solidFill>
                  <a:srgbClr val="002060"/>
                </a:solidFill>
              </a:rPr>
              <a:t>-Ancient Greece (Influence)</a:t>
            </a:r>
          </a:p>
          <a:p>
            <a:endParaRPr lang="en-GB" dirty="0">
              <a:solidFill>
                <a:srgbClr val="002060"/>
              </a:solidFill>
            </a:endParaRP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11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F96D6B0A3E3B42A8F754A3BC10923B" ma:contentTypeVersion="16" ma:contentTypeDescription="Create a new document." ma:contentTypeScope="" ma:versionID="ffafdd96173f21ca349472b37f6117c5">
  <xsd:schema xmlns:xsd="http://www.w3.org/2001/XMLSchema" xmlns:xs="http://www.w3.org/2001/XMLSchema" xmlns:p="http://schemas.microsoft.com/office/2006/metadata/properties" xmlns:ns2="4130f798-555d-4283-877d-47ca23db3ba0" xmlns:ns3="beab8350-a27f-4811-8d61-4b617fe51f81" targetNamespace="http://schemas.microsoft.com/office/2006/metadata/properties" ma:root="true" ma:fieldsID="87f1d0c931a1e898feef1aa4c5720be8" ns2:_="" ns3:_="">
    <xsd:import namespace="4130f798-555d-4283-877d-47ca23db3ba0"/>
    <xsd:import namespace="beab8350-a27f-4811-8d61-4b617fe51f8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30f798-555d-4283-877d-47ca23db3ba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a852953-3c54-43a3-8143-5d6c744f9f30}" ma:internalName="TaxCatchAll" ma:showField="CatchAllData" ma:web="4130f798-555d-4283-877d-47ca23db3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b8350-a27f-4811-8d61-4b617fe51f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5eb0bf6-483a-4e9b-9636-5eee4a0e49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130f798-555d-4283-877d-47ca23db3ba0">
      <UserInfo>
        <DisplayName>Pete Hales</DisplayName>
        <AccountId>88</AccountId>
        <AccountType/>
      </UserInfo>
      <UserInfo>
        <DisplayName>Mike Southwell</DisplayName>
        <AccountId>102</AccountId>
        <AccountType/>
      </UserInfo>
      <UserInfo>
        <DisplayName>Lucy Sullivan</DisplayName>
        <AccountId>20</AccountId>
        <AccountType/>
      </UserInfo>
      <UserInfo>
        <DisplayName>Roksana Parsons</DisplayName>
        <AccountId>82</AccountId>
        <AccountType/>
      </UserInfo>
      <UserInfo>
        <DisplayName>Lucy Powrie</DisplayName>
        <AccountId>105</AccountId>
        <AccountType/>
      </UserInfo>
      <UserInfo>
        <DisplayName>Harry Stevens</DisplayName>
        <AccountId>106</AccountId>
        <AccountType/>
      </UserInfo>
      <UserInfo>
        <DisplayName>Ingrid Tanner</DisplayName>
        <AccountId>96</AccountId>
        <AccountType/>
      </UserInfo>
      <UserInfo>
        <DisplayName>Abby Pearce</DisplayName>
        <AccountId>81</AccountId>
        <AccountType/>
      </UserInfo>
      <UserInfo>
        <DisplayName>Christine Pollard</DisplayName>
        <AccountId>84</AccountId>
        <AccountType/>
      </UserInfo>
      <UserInfo>
        <DisplayName>Ella Evans</DisplayName>
        <AccountId>107</AccountId>
        <AccountType/>
      </UserInfo>
      <UserInfo>
        <DisplayName>Harriet Pearce</DisplayName>
        <AccountId>99</AccountId>
        <AccountType/>
      </UserInfo>
      <UserInfo>
        <DisplayName>Devina Kenna</DisplayName>
        <AccountId>90</AccountId>
        <AccountType/>
      </UserInfo>
      <UserInfo>
        <DisplayName>Louise Cornock</DisplayName>
        <AccountId>97</AccountId>
        <AccountType/>
      </UserInfo>
      <UserInfo>
        <DisplayName>Nichola Smith</DisplayName>
        <AccountId>77</AccountId>
        <AccountType/>
      </UserInfo>
      <UserInfo>
        <DisplayName>Mia Luxton</DisplayName>
        <AccountId>89</AccountId>
        <AccountType/>
      </UserInfo>
      <UserInfo>
        <DisplayName>Sophie Johnson</DisplayName>
        <AccountId>86</AccountId>
        <AccountType/>
      </UserInfo>
      <UserInfo>
        <DisplayName>Pauline Sheehy</DisplayName>
        <AccountId>85</AccountId>
        <AccountType/>
      </UserInfo>
      <UserInfo>
        <DisplayName>Marianna Juhasz</DisplayName>
        <AccountId>108</AccountId>
        <AccountType/>
      </UserInfo>
      <UserInfo>
        <DisplayName>Debra Arthur</DisplayName>
        <AccountId>21</AccountId>
        <AccountType/>
      </UserInfo>
      <UserInfo>
        <DisplayName>Sue Mace</DisplayName>
        <AccountId>80</AccountId>
        <AccountType/>
      </UserInfo>
      <UserInfo>
        <DisplayName>Sophie Purveur</DisplayName>
        <AccountId>83</AccountId>
        <AccountType/>
      </UserInfo>
      <UserInfo>
        <DisplayName>Lisa Simmonds</DisplayName>
        <AccountId>91</AccountId>
        <AccountType/>
      </UserInfo>
      <UserInfo>
        <DisplayName>Dawn Gwilliam</DisplayName>
        <AccountId>109</AccountId>
        <AccountType/>
      </UserInfo>
      <UserInfo>
        <DisplayName>Danielle Paris</DisplayName>
        <AccountId>110</AccountId>
        <AccountType/>
      </UserInfo>
      <UserInfo>
        <DisplayName>Amy Barnes</DisplayName>
        <AccountId>111</AccountId>
        <AccountType/>
      </UserInfo>
      <UserInfo>
        <DisplayName>Anita Baker</DisplayName>
        <AccountId>112</AccountId>
        <AccountType/>
      </UserInfo>
      <UserInfo>
        <DisplayName>Cameron Merrett</DisplayName>
        <AccountId>113</AccountId>
        <AccountType/>
      </UserInfo>
      <UserInfo>
        <DisplayName>Sharon White</DisplayName>
        <AccountId>114</AccountId>
        <AccountType/>
      </UserInfo>
      <UserInfo>
        <DisplayName>Mercedes Bee</DisplayName>
        <AccountId>115</AccountId>
        <AccountType/>
      </UserInfo>
      <UserInfo>
        <DisplayName>Clare Silvester</DisplayName>
        <AccountId>116</AccountId>
        <AccountType/>
      </UserInfo>
      <UserInfo>
        <DisplayName>Clair Cornwall</DisplayName>
        <AccountId>136</AccountId>
        <AccountType/>
      </UserInfo>
      <UserInfo>
        <DisplayName>Mandy Walton</DisplayName>
        <AccountId>25</AccountId>
        <AccountType/>
      </UserInfo>
      <UserInfo>
        <DisplayName>Jo Scrivener</DisplayName>
        <AccountId>103</AccountId>
        <AccountType/>
      </UserInfo>
      <UserInfo>
        <DisplayName>Carly Tonks</DisplayName>
        <AccountId>75</AccountId>
        <AccountType/>
      </UserInfo>
      <UserInfo>
        <DisplayName>Deputy</DisplayName>
        <AccountId>118</AccountId>
        <AccountType/>
      </UserInfo>
      <UserInfo>
        <DisplayName>Jodie Sanwell</DisplayName>
        <AccountId>29</AccountId>
        <AccountType/>
      </UserInfo>
      <UserInfo>
        <DisplayName>Lauren Powell</DisplayName>
        <AccountId>32</AccountId>
        <AccountType/>
      </UserInfo>
      <UserInfo>
        <DisplayName>Nikki Hendry</DisplayName>
        <AccountId>19</AccountId>
        <AccountType/>
      </UserInfo>
      <UserInfo>
        <DisplayName>Laura Stephens</DisplayName>
        <AccountId>31</AccountId>
        <AccountType/>
      </UserInfo>
      <UserInfo>
        <DisplayName>Sarah Aston</DisplayName>
        <AccountId>36</AccountId>
        <AccountType/>
      </UserInfo>
      <UserInfo>
        <DisplayName>Luke Holder</DisplayName>
        <AccountId>33</AccountId>
        <AccountType/>
      </UserInfo>
      <UserInfo>
        <DisplayName>Coral Flynn</DisplayName>
        <AccountId>79</AccountId>
        <AccountType/>
      </UserInfo>
      <UserInfo>
        <DisplayName>Susanne Quinn</DisplayName>
        <AccountId>119</AccountId>
        <AccountType/>
      </UserInfo>
      <UserInfo>
        <DisplayName>Shona Tovey</DisplayName>
        <AccountId>101</AccountId>
        <AccountType/>
      </UserInfo>
      <UserInfo>
        <DisplayName>Kallum Knott</DisplayName>
        <AccountId>98</AccountId>
        <AccountType/>
      </UserInfo>
      <UserInfo>
        <DisplayName>Sophie Green</DisplayName>
        <AccountId>134</AccountId>
        <AccountType/>
      </UserInfo>
      <UserInfo>
        <DisplayName>Beth Griffin</DisplayName>
        <AccountId>92</AccountId>
        <AccountType/>
      </UserInfo>
      <UserInfo>
        <DisplayName>Melissa Morgan-Partridge</DisplayName>
        <AccountId>138</AccountId>
        <AccountType/>
      </UserInfo>
    </SharedWithUsers>
    <TaxCatchAll xmlns="4130f798-555d-4283-877d-47ca23db3ba0" xsi:nil="true"/>
    <lcf76f155ced4ddcb4097134ff3c332f xmlns="beab8350-a27f-4811-8d61-4b617fe51f8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68CB44-96DE-418C-B8DB-AEB5F4057E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5857AE-AB92-4ED9-824C-52AAA5485AFB}">
  <ds:schemaRefs>
    <ds:schemaRef ds:uri="4130f798-555d-4283-877d-47ca23db3ba0"/>
    <ds:schemaRef ds:uri="beab8350-a27f-4811-8d61-4b617fe51f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42D3104-0074-4681-94F6-1173A5555067}">
  <ds:schemaRefs>
    <ds:schemaRef ds:uri="http://schemas.microsoft.com/office/2006/metadata/properties"/>
    <ds:schemaRef ds:uri="http://schemas.microsoft.com/office/2006/documentManagement/types"/>
    <ds:schemaRef ds:uri="4130f798-555d-4283-877d-47ca23db3ba0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  <ds:schemaRef ds:uri="beab8350-a27f-4811-8d61-4b617fe51f8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2341</Words>
  <Application>Microsoft Office PowerPoint</Application>
  <PresentationFormat>Widescreen</PresentationFormat>
  <Paragraphs>377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Google Sans</vt:lpstr>
      <vt:lpstr>PT Sans</vt:lpstr>
      <vt:lpstr>Segoe UI</vt:lpstr>
      <vt:lpstr>Twinkl Cursive Unlooped</vt:lpstr>
      <vt:lpstr>WordVisi_MSFontService</vt:lpstr>
      <vt:lpstr>Office Theme</vt:lpstr>
      <vt:lpstr>Year 5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5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Year 5 Curriculum Plan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Hales</dc:creator>
  <cp:lastModifiedBy>Melissa Morgan-Partridge</cp:lastModifiedBy>
  <cp:revision>45</cp:revision>
  <dcterms:created xsi:type="dcterms:W3CDTF">2022-08-17T11:25:21Z</dcterms:created>
  <dcterms:modified xsi:type="dcterms:W3CDTF">2024-09-05T19:38:54Z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0x010100FBF96D6B0A3E3B42A8F754A3BC10923B</vt:lpwstr>
  </property>
  <property fmtid="{D5CDD505-2E9C-101B-9397-08002B2CF9AE}" pid="3" name="MediaServiceImageTags">
    <vt:lpwstr/>
  </property>
</Properties>
</file>